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33"/>
  </p:notesMasterIdLst>
  <p:handoutMasterIdLst>
    <p:handoutMasterId r:id="rId34"/>
  </p:handoutMasterIdLst>
  <p:sldIdLst>
    <p:sldId id="600" r:id="rId2"/>
    <p:sldId id="497" r:id="rId3"/>
    <p:sldId id="598" r:id="rId4"/>
    <p:sldId id="401" r:id="rId5"/>
    <p:sldId id="653" r:id="rId6"/>
    <p:sldId id="504" r:id="rId7"/>
    <p:sldId id="601" r:id="rId8"/>
    <p:sldId id="656" r:id="rId9"/>
    <p:sldId id="634" r:id="rId10"/>
    <p:sldId id="654" r:id="rId11"/>
    <p:sldId id="655" r:id="rId12"/>
    <p:sldId id="629" r:id="rId13"/>
    <p:sldId id="328" r:id="rId14"/>
    <p:sldId id="575" r:id="rId15"/>
    <p:sldId id="602" r:id="rId16"/>
    <p:sldId id="498" r:id="rId17"/>
    <p:sldId id="548" r:id="rId18"/>
    <p:sldId id="657" r:id="rId19"/>
    <p:sldId id="658" r:id="rId20"/>
    <p:sldId id="659" r:id="rId21"/>
    <p:sldId id="660" r:id="rId22"/>
    <p:sldId id="661" r:id="rId23"/>
    <p:sldId id="662" r:id="rId24"/>
    <p:sldId id="647" r:id="rId25"/>
    <p:sldId id="663" r:id="rId26"/>
    <p:sldId id="665" r:id="rId27"/>
    <p:sldId id="648" r:id="rId28"/>
    <p:sldId id="431" r:id="rId29"/>
    <p:sldId id="517" r:id="rId30"/>
    <p:sldId id="664" r:id="rId31"/>
    <p:sldId id="516" r:id="rId32"/>
  </p:sldIdLst>
  <p:sldSz cx="9144000" cy="6858000" type="screen4x3"/>
  <p:notesSz cx="6934200" cy="92329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rgbClr val="000000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rgbClr val="000000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rgbClr val="000000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rgbClr val="000000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rgbClr val="000000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rgbClr val="000000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rgbClr val="000000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rgbClr val="000000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rgbClr val="000000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FF00"/>
    <a:srgbClr val="FF00FF"/>
    <a:srgbClr val="FFFF99"/>
    <a:srgbClr val="0000FF"/>
    <a:srgbClr val="FFFF66"/>
    <a:srgbClr val="FF0000"/>
    <a:srgbClr val="FFFFCC"/>
    <a:srgbClr val="009900"/>
    <a:srgbClr val="33CC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34" autoAdjust="0"/>
    <p:restoredTop sz="99561" autoAdjust="0"/>
  </p:normalViewPr>
  <p:slideViewPr>
    <p:cSldViewPr>
      <p:cViewPr varScale="1">
        <p:scale>
          <a:sx n="106" d="100"/>
          <a:sy n="106" d="100"/>
        </p:scale>
        <p:origin x="-96" y="-4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-2520" y="-96"/>
      </p:cViewPr>
      <p:guideLst>
        <p:guide orient="horz" pos="2908"/>
        <p:guide pos="218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04820" cy="461645"/>
          </a:xfrm>
          <a:prstGeom prst="rect">
            <a:avLst/>
          </a:prstGeom>
        </p:spPr>
        <p:txBody>
          <a:bodyPr vert="horz" lIns="92748" tIns="46374" rIns="92748" bIns="4637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775" y="1"/>
            <a:ext cx="3004820" cy="461645"/>
          </a:xfrm>
          <a:prstGeom prst="rect">
            <a:avLst/>
          </a:prstGeom>
        </p:spPr>
        <p:txBody>
          <a:bodyPr vert="horz" lIns="92748" tIns="46374" rIns="92748" bIns="46374" rtlCol="0"/>
          <a:lstStyle>
            <a:lvl1pPr algn="r">
              <a:defRPr sz="1200"/>
            </a:lvl1pPr>
          </a:lstStyle>
          <a:p>
            <a:fld id="{E4B69603-81EF-4DB1-8454-2D2F38517028}" type="datetimeFigureOut">
              <a:rPr lang="en-US" smtClean="0"/>
              <a:pPr/>
              <a:t>10/23/2010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9642"/>
            <a:ext cx="3004820" cy="461645"/>
          </a:xfrm>
          <a:prstGeom prst="rect">
            <a:avLst/>
          </a:prstGeom>
        </p:spPr>
        <p:txBody>
          <a:bodyPr vert="horz" lIns="92748" tIns="46374" rIns="92748" bIns="4637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775" y="8769642"/>
            <a:ext cx="3004820" cy="461645"/>
          </a:xfrm>
          <a:prstGeom prst="rect">
            <a:avLst/>
          </a:prstGeom>
        </p:spPr>
        <p:txBody>
          <a:bodyPr vert="horz" lIns="92748" tIns="46374" rIns="92748" bIns="46374" rtlCol="0" anchor="b"/>
          <a:lstStyle>
            <a:lvl1pPr algn="r">
              <a:defRPr sz="1200"/>
            </a:lvl1pPr>
          </a:lstStyle>
          <a:p>
            <a:fld id="{C7CE629B-C75F-4885-A09D-73755080703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04820" cy="461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48" tIns="46374" rIns="92748" bIns="4637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775" y="1"/>
            <a:ext cx="3004820" cy="461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48" tIns="46374" rIns="92748" bIns="4637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8875" y="692150"/>
            <a:ext cx="4616450" cy="34623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420" y="4385629"/>
            <a:ext cx="5547360" cy="4154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48" tIns="46374" rIns="92748" bIns="463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69642"/>
            <a:ext cx="3004820" cy="461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48" tIns="46374" rIns="92748" bIns="46374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775" y="8769642"/>
            <a:ext cx="3004820" cy="461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48" tIns="46374" rIns="92748" bIns="4637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02DF3A32-2AA3-4C2E-AE7A-9463093F5006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447800" y="6477000"/>
            <a:ext cx="6705600" cy="228600"/>
          </a:xfrm>
          <a:prstGeom prst="rect">
            <a:avLst/>
          </a:prstGeom>
          <a:solidFill>
            <a:srgbClr val="FFFF99"/>
          </a:solidFill>
        </p:spPr>
        <p:txBody>
          <a:bodyPr/>
          <a:lstStyle>
            <a:lvl1pPr>
              <a:defRPr sz="1000"/>
            </a:lvl1pPr>
          </a:lstStyle>
          <a:p>
            <a:r>
              <a:rPr lang="en-US" dirty="0" smtClean="0"/>
              <a:t>Alan Bross                                                      NuFact10, Mumbai                                         October 24</a:t>
            </a:r>
            <a:r>
              <a:rPr lang="en-US" baseline="30000" dirty="0" smtClean="0"/>
              <a:t>th</a:t>
            </a:r>
            <a:r>
              <a:rPr lang="en-US" dirty="0" smtClean="0"/>
              <a:t>,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E48EE46-5588-49C9-853B-2AE4170BF35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52400"/>
            <a:ext cx="6242050" cy="7572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3pPr>
            <a:lvl4pPr>
              <a:defRPr>
                <a:solidFill>
                  <a:srgbClr val="FFFFCC"/>
                </a:solidFill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C41E61B-8344-4EA2-9F73-9B16EAB0AE5D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447800" y="6477000"/>
            <a:ext cx="6705600" cy="228600"/>
          </a:xfrm>
          <a:prstGeom prst="rect">
            <a:avLst/>
          </a:prstGeom>
          <a:solidFill>
            <a:srgbClr val="FFFF99"/>
          </a:solidFill>
        </p:spPr>
        <p:txBody>
          <a:bodyPr/>
          <a:lstStyle>
            <a:lvl1pPr>
              <a:defRPr sz="1000"/>
            </a:lvl1pPr>
          </a:lstStyle>
          <a:p>
            <a:r>
              <a:rPr lang="en-US" dirty="0" smtClean="0"/>
              <a:t>Alan Bross                                                      NuFact10, Mumbai                                        October 24th, 2010</a:t>
            </a:r>
            <a:endParaRPr lang="en-US" dirty="0"/>
          </a:p>
        </p:txBody>
      </p:sp>
    </p:spTree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1638" y="1303338"/>
            <a:ext cx="4110037" cy="4991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4075" y="1303338"/>
            <a:ext cx="4110038" cy="4991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C2C2283-F23C-4CD0-851C-76427CCA27F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B743B01-B376-4CF0-97EF-6EF88D8AD240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524000" y="6477000"/>
            <a:ext cx="6705600" cy="228600"/>
          </a:xfrm>
          <a:prstGeom prst="rect">
            <a:avLst/>
          </a:prstGeom>
          <a:solidFill>
            <a:srgbClr val="FFFF99"/>
          </a:solidFill>
        </p:spPr>
        <p:txBody>
          <a:bodyPr/>
          <a:lstStyle>
            <a:lvl1pPr>
              <a:defRPr sz="1000"/>
            </a:lvl1pPr>
          </a:lstStyle>
          <a:p>
            <a:r>
              <a:rPr lang="en-US" dirty="0" smtClean="0"/>
              <a:t>Alan Bross                                                      NuFact10, Mumbai                                        October 24th, 2010</a:t>
            </a:r>
            <a:endParaRPr lang="en-US" dirty="0"/>
          </a:p>
        </p:txBody>
      </p:sp>
    </p:spTree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C5BFF0B-D5C8-4FAC-838F-04F0E0D8146D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447800" y="6477000"/>
            <a:ext cx="6705600" cy="228600"/>
          </a:xfrm>
          <a:prstGeom prst="rect">
            <a:avLst/>
          </a:prstGeom>
          <a:solidFill>
            <a:srgbClr val="FFFF99"/>
          </a:solidFill>
        </p:spPr>
        <p:txBody>
          <a:bodyPr/>
          <a:lstStyle>
            <a:lvl1pPr>
              <a:defRPr sz="1000"/>
            </a:lvl1pPr>
          </a:lstStyle>
          <a:p>
            <a:r>
              <a:rPr lang="en-US" dirty="0" smtClean="0"/>
              <a:t>Alan Bross                                                      NuFact10, Mumbai                                        October 24th, 2010</a:t>
            </a:r>
            <a:endParaRPr lang="en-US" dirty="0"/>
          </a:p>
        </p:txBody>
      </p:sp>
    </p:spTree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>
                <a:alpha val="50000"/>
              </a:srgbClr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152400"/>
            <a:ext cx="6242050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title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1638" y="1303338"/>
            <a:ext cx="8372475" cy="49911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50000"/>
                </a:srgb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 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404813" y="1079500"/>
            <a:ext cx="8321675" cy="107950"/>
          </a:xfrm>
          <a:prstGeom prst="rect">
            <a:avLst/>
          </a:prstGeom>
          <a:gradFill rotWithShape="0">
            <a:gsLst>
              <a:gs pos="0">
                <a:srgbClr val="00FFFE"/>
              </a:gs>
              <a:gs pos="100000">
                <a:srgbClr val="FA00FA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7781925" y="6400800"/>
            <a:ext cx="184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106" name="Line 10"/>
          <p:cNvSpPr>
            <a:spLocks noChangeShapeType="1"/>
          </p:cNvSpPr>
          <p:nvPr userDrawn="1"/>
        </p:nvSpPr>
        <p:spPr bwMode="auto">
          <a:xfrm>
            <a:off x="152400" y="6324600"/>
            <a:ext cx="8839200" cy="0"/>
          </a:xfrm>
          <a:prstGeom prst="line">
            <a:avLst/>
          </a:prstGeom>
          <a:noFill/>
          <a:ln w="57150" cmpd="thinThick">
            <a:solidFill>
              <a:srgbClr val="33CC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40080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fld id="{721A16CA-89B9-42E0-BFCA-F37E3FFBC3F9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524000" y="6477000"/>
            <a:ext cx="6705600" cy="225425"/>
          </a:xfrm>
          <a:prstGeom prst="rect">
            <a:avLst/>
          </a:prstGeom>
          <a:solidFill>
            <a:srgbClr val="FFFF99"/>
          </a:solidFill>
        </p:spPr>
        <p:txBody>
          <a:bodyPr/>
          <a:lstStyle>
            <a:lvl1pPr>
              <a:defRPr sz="1000"/>
            </a:lvl1pPr>
          </a:lstStyle>
          <a:p>
            <a:r>
              <a:rPr lang="en-US" dirty="0" smtClean="0"/>
              <a:t>Alan Bross                                                      NuFact10, Mumbai                                        October 24th, 2010</a:t>
            </a:r>
            <a:endParaRPr lang="en-US" dirty="0"/>
          </a:p>
        </p:txBody>
      </p:sp>
      <p:pic>
        <p:nvPicPr>
          <p:cNvPr id="10" name="Picture 2" descr="C:\Documents and Settings\sgeer\My Documents\MAP\MAP-LOGO.png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8206454" y="76201"/>
            <a:ext cx="804195" cy="914400"/>
          </a:xfrm>
          <a:prstGeom prst="rect">
            <a:avLst/>
          </a:prstGeom>
          <a:noFill/>
          <a:ln w="38100">
            <a:solidFill>
              <a:schemeClr val="bg1">
                <a:lumMod val="85000"/>
              </a:schemeClr>
            </a:solidFill>
          </a:ln>
        </p:spPr>
      </p:pic>
      <p:pic>
        <p:nvPicPr>
          <p:cNvPr id="11" name="Picture 10" descr="FermilLogo_blue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0" y="6438900"/>
            <a:ext cx="12954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7" r:id="rId3"/>
    <p:sldLayoutId id="2147483659" r:id="rId4"/>
    <p:sldLayoutId id="2147483660" r:id="rId5"/>
  </p:sldLayoutIdLst>
  <p:transition spd="slow">
    <p:circle/>
  </p:transition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0000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0000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0000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0000"/>
          </a:solidFill>
          <a:latin typeface="Comic Sans MS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0000"/>
          </a:solidFill>
          <a:latin typeface="Comic Sans MS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0000"/>
          </a:solidFill>
          <a:latin typeface="Comic Sans MS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0000"/>
          </a:solidFill>
          <a:latin typeface="Comic Sans MS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0000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Symbol" pitchFamily="18" charset="2"/>
        <a:buChar char="·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60000"/>
        <a:buFont typeface="ZapfDingbats" pitchFamily="82" charset="2"/>
        <a:buChar char="u"/>
        <a:defRPr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60000"/>
        <a:buFont typeface="ZapfDingbats" pitchFamily="82" charset="2"/>
        <a:buChar char="s"/>
        <a:defRPr sz="16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 b="1">
          <a:solidFill>
            <a:srgbClr val="FFFF00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 b="1">
          <a:solidFill>
            <a:srgbClr val="FFFF00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 b="1">
          <a:solidFill>
            <a:srgbClr val="FFFF00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 b="1">
          <a:solidFill>
            <a:srgbClr val="FFFF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nal.gov/directorate/Longrange/Steering_Public/workshop-muoncollider.html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91000"/>
            <a:ext cx="8915400" cy="857250"/>
          </a:xfrm>
        </p:spPr>
        <p:txBody>
          <a:bodyPr/>
          <a:lstStyle/>
          <a:p>
            <a:r>
              <a:rPr lang="en-US" sz="2400" dirty="0" smtClean="0"/>
              <a:t>The US Muon Accelerator Program (MAP)</a:t>
            </a:r>
            <a:endParaRPr lang="en-US" sz="20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5029200"/>
            <a:ext cx="7162800" cy="1143000"/>
          </a:xfrm>
        </p:spPr>
        <p:txBody>
          <a:bodyPr>
            <a:normAutofit fontScale="92500" lnSpcReduction="10000"/>
          </a:bodyPr>
          <a:lstStyle/>
          <a:p>
            <a:r>
              <a:rPr lang="en-US" sz="1800" b="0" i="1" dirty="0" smtClean="0"/>
              <a:t>Exploring the Energy Frontier without ever going off site</a:t>
            </a:r>
          </a:p>
          <a:p>
            <a:r>
              <a:rPr lang="en-US" sz="1600" b="0" dirty="0" smtClean="0"/>
              <a:t>Alan Bross</a:t>
            </a:r>
          </a:p>
          <a:p>
            <a:r>
              <a:rPr lang="en-US" sz="1600" b="0" dirty="0" smtClean="0"/>
              <a:t>Fermilab</a:t>
            </a:r>
          </a:p>
          <a:p>
            <a:r>
              <a:rPr lang="en-US" sz="1600" b="0" dirty="0" smtClean="0"/>
              <a:t>NuFact 10, Mumbai</a:t>
            </a:r>
          </a:p>
          <a:p>
            <a:endParaRPr lang="en-US" sz="1800" b="0" dirty="0" smtClean="0"/>
          </a:p>
        </p:txBody>
      </p:sp>
      <p:pic>
        <p:nvPicPr>
          <p:cNvPr id="5" name="Picture 4" descr="Mumba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1219200"/>
            <a:ext cx="4419600" cy="2946400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004050" cy="757237"/>
          </a:xfrm>
        </p:spPr>
        <p:txBody>
          <a:bodyPr/>
          <a:lstStyle/>
          <a:p>
            <a:r>
              <a:rPr lang="en-US" dirty="0" smtClean="0"/>
              <a:t>With respect to </a:t>
            </a:r>
            <a:r>
              <a:rPr lang="en-US" i="1" dirty="0" smtClean="0">
                <a:solidFill>
                  <a:srgbClr val="FFFF00"/>
                </a:solidFill>
              </a:rPr>
              <a:t>footprint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sz="2400" i="1" dirty="0" smtClean="0"/>
              <a:t>Muon Collider represents $$$ in the bank</a:t>
            </a:r>
            <a:endParaRPr lang="en-US" sz="2400" i="1" dirty="0"/>
          </a:p>
        </p:txBody>
      </p:sp>
      <p:pic>
        <p:nvPicPr>
          <p:cNvPr id="6" name="Content Placeholder 5" descr="Collider_Comparision_size_Chicago_Map_0728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1295400"/>
            <a:ext cx="6169556" cy="48768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41E61B-8344-4EA2-9F73-9B16EAB0AE5D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Alan Bross                                                      NuFact10, Mumbai                                        October 24th, 2010</a:t>
            </a:r>
            <a:endParaRPr lang="en-US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772400" cy="757237"/>
          </a:xfrm>
        </p:spPr>
        <p:txBody>
          <a:bodyPr/>
          <a:lstStyle/>
          <a:p>
            <a:r>
              <a:rPr lang="en-US" dirty="0" smtClean="0"/>
              <a:t>Finally, with respect to a staged Physics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372475" cy="5105400"/>
          </a:xfrm>
          <a:noFill/>
        </p:spPr>
        <p:txBody>
          <a:bodyPr>
            <a:normAutofit fontScale="92500"/>
          </a:bodyPr>
          <a:lstStyle/>
          <a:p>
            <a:r>
              <a:rPr lang="en-US" sz="2800" dirty="0" smtClean="0"/>
              <a:t>The Muon Accelerator Facility is unsurpassed</a:t>
            </a:r>
          </a:p>
          <a:p>
            <a:pPr lvl="1"/>
            <a:r>
              <a:rPr lang="en-US" sz="2600" dirty="0" smtClean="0"/>
              <a:t>Low-energy </a:t>
            </a:r>
            <a:r>
              <a:rPr lang="en-US" sz="2600" dirty="0" smtClean="0">
                <a:latin typeface="Symbol" pitchFamily="18" charset="2"/>
              </a:rPr>
              <a:t>m</a:t>
            </a:r>
            <a:r>
              <a:rPr lang="en-US" sz="2600" dirty="0" smtClean="0"/>
              <a:t> physics</a:t>
            </a:r>
          </a:p>
          <a:p>
            <a:pPr lvl="1"/>
            <a:r>
              <a:rPr lang="en-US" sz="2600" dirty="0" smtClean="0"/>
              <a:t>Neutrino Factory</a:t>
            </a:r>
          </a:p>
          <a:p>
            <a:pPr lvl="1"/>
            <a:r>
              <a:rPr lang="en-US" sz="2600" dirty="0" smtClean="0"/>
              <a:t>Energy Frontier Muon </a:t>
            </a:r>
            <a:r>
              <a:rPr lang="en-US" sz="2600" dirty="0" smtClean="0"/>
              <a:t>Collider</a:t>
            </a:r>
          </a:p>
          <a:p>
            <a:pPr lvl="2"/>
            <a:r>
              <a:rPr lang="en-US" sz="2400" i="1" dirty="0" smtClean="0"/>
              <a:t>With a Higgs Factory also a possibility</a:t>
            </a:r>
            <a:endParaRPr lang="en-US" sz="2400" i="1" dirty="0" smtClean="0"/>
          </a:p>
          <a:p>
            <a:pPr lvl="1"/>
            <a:endParaRPr lang="en-US" sz="2600" dirty="0" smtClean="0"/>
          </a:p>
          <a:p>
            <a:r>
              <a:rPr lang="en-US" sz="2800" dirty="0" smtClean="0"/>
              <a:t>I have described the MC.  This meeting is about the Neutrino Factory and the connection is clear </a:t>
            </a:r>
            <a:r>
              <a:rPr lang="en-US" sz="2800" i="1" dirty="0" smtClean="0"/>
              <a:t>(Dan will make it even clearer next.)</a:t>
            </a:r>
            <a:r>
              <a:rPr lang="en-US" sz="2800" dirty="0" smtClean="0"/>
              <a:t>  You may not appreciate the potential synergy between a Muon Collider and a the low-energy </a:t>
            </a:r>
            <a:r>
              <a:rPr lang="en-US" sz="2800" dirty="0" smtClean="0">
                <a:latin typeface="Symbol" pitchFamily="18" charset="2"/>
              </a:rPr>
              <a:t>m</a:t>
            </a:r>
            <a:r>
              <a:rPr lang="en-US" sz="2800" dirty="0" smtClean="0"/>
              <a:t> physics program.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41E61B-8344-4EA2-9F73-9B16EAB0AE5D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Alan Bross                                                      NuFact10, Mumbai                                        October 24th, 2010</a:t>
            </a:r>
            <a:endParaRPr lang="en-US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6242050" cy="757237"/>
          </a:xfrm>
        </p:spPr>
        <p:txBody>
          <a:bodyPr/>
          <a:lstStyle/>
          <a:p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 </a:t>
            </a:r>
            <a:r>
              <a:rPr lang="en-US" dirty="0" smtClean="0">
                <a:latin typeface="Symbol"/>
              </a:rPr>
              <a:t>®</a:t>
            </a:r>
            <a:r>
              <a:rPr lang="en-US" dirty="0" smtClean="0"/>
              <a:t> e conversion Experiments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2400" i="1" dirty="0" smtClean="0"/>
              <a:t>&amp; 6D Muon Ionization Cooling</a:t>
            </a:r>
            <a:endParaRPr lang="en-US" sz="24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038600"/>
            <a:ext cx="8372475" cy="2133600"/>
          </a:xfrm>
          <a:noFill/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n-US" sz="2400" dirty="0" smtClean="0"/>
              <a:t>6D Muon Ionization Cooling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Increase the Intensity of low energy 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 beam &amp; improve target stopping power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Cooling increases 6D particle density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Test bed for 6D Muon Ionization Cooling for MC with intense 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 beam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Note: Not part of baseline, but may improve performance of the NF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41E61B-8344-4EA2-9F73-9B16EAB0AE5D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" name="Picture 29" descr="HCC_mu2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447799"/>
            <a:ext cx="3581400" cy="2593767"/>
          </a:xfrm>
          <a:prstGeom prst="rect">
            <a:avLst/>
          </a:prstGeom>
          <a:noFill/>
        </p:spPr>
      </p:pic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4038600" y="1676400"/>
            <a:ext cx="2743200" cy="2362200"/>
            <a:chOff x="0" y="336"/>
            <a:chExt cx="3890" cy="3046"/>
          </a:xfrm>
        </p:grpSpPr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3684" y="2662"/>
              <a:ext cx="206" cy="4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endParaRPr lang="en-US" sz="1800" b="0" dirty="0">
                <a:latin typeface="Arial" pitchFamily="34" charset="0"/>
              </a:endParaRPr>
            </a:p>
          </p:txBody>
        </p:sp>
        <p:pic>
          <p:nvPicPr>
            <p:cNvPr id="10" name="Picture 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36"/>
              <a:ext cx="3552" cy="30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864" y="2208"/>
              <a:ext cx="48" cy="86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816" y="2544"/>
              <a:ext cx="48" cy="5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768" y="2736"/>
              <a:ext cx="48" cy="336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720" y="2880"/>
              <a:ext cx="48" cy="19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624" y="3024"/>
              <a:ext cx="96" cy="4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1752599"/>
            <a:ext cx="2438400" cy="2288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Footer Placeholder 1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Alan Bross                                                      NuFact10, Mumbai                                        October 24th, 2010</a:t>
            </a:r>
            <a:endParaRPr lang="en-US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Muon Collider Design</a:t>
            </a:r>
            <a:endParaRPr lang="en-US" dirty="0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3886200"/>
            <a:ext cx="7924800" cy="1752600"/>
          </a:xfrm>
          <a:gradFill>
            <a:gsLst>
              <a:gs pos="0">
                <a:srgbClr val="000000">
                  <a:alpha val="50000"/>
                </a:srgb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path path="circle">
              <a:fillToRect l="100000" t="100000"/>
            </a:path>
          </a:gradFill>
        </p:spPr>
        <p:txBody>
          <a:bodyPr/>
          <a:lstStyle/>
          <a:p>
            <a:r>
              <a:rPr lang="en-US" i="1" dirty="0" smtClean="0"/>
              <a:t>Brief Overview</a:t>
            </a:r>
            <a:endParaRPr lang="en-US" i="1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762000" y="176213"/>
            <a:ext cx="6629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FF0000"/>
                </a:solidFill>
              </a:rPr>
              <a:t>  Muon Collider options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3316" name="Text Box 17"/>
          <p:cNvSpPr txBox="1">
            <a:spLocks noChangeArrowheads="1"/>
          </p:cNvSpPr>
          <p:nvPr/>
        </p:nvSpPr>
        <p:spPr bwMode="auto">
          <a:xfrm>
            <a:off x="914400" y="1828800"/>
            <a:ext cx="6942138" cy="4401205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			Low Emit.	High Emit.	MCTF07	MCTF08	</a:t>
            </a:r>
          </a:p>
          <a:p>
            <a:r>
              <a:rPr lang="en-US" sz="1400" dirty="0">
                <a:solidFill>
                  <a:srgbClr val="000000"/>
                </a:solidFill>
                <a:sym typeface="Symbol" pitchFamily="18" charset="2"/>
              </a:rPr>
              <a:t></a:t>
            </a:r>
            <a:r>
              <a:rPr lang="en-US" sz="1400" dirty="0">
                <a:solidFill>
                  <a:srgbClr val="000000"/>
                </a:solidFill>
              </a:rPr>
              <a:t>s  (TeV)				1.5	</a:t>
            </a:r>
          </a:p>
          <a:p>
            <a:r>
              <a:rPr lang="en-US" sz="1400" dirty="0">
                <a:solidFill>
                  <a:srgbClr val="000000"/>
                </a:solidFill>
              </a:rPr>
              <a:t>Av. Luminosity (10</a:t>
            </a:r>
            <a:r>
              <a:rPr lang="en-US" sz="1400" baseline="30000" dirty="0">
                <a:solidFill>
                  <a:srgbClr val="000000"/>
                </a:solidFill>
              </a:rPr>
              <a:t>34</a:t>
            </a:r>
            <a:r>
              <a:rPr lang="en-US" sz="1400" dirty="0">
                <a:solidFill>
                  <a:srgbClr val="000000"/>
                </a:solidFill>
              </a:rPr>
              <a:t>/cm</a:t>
            </a:r>
            <a:r>
              <a:rPr lang="en-US" sz="1400" baseline="30000" dirty="0">
                <a:solidFill>
                  <a:srgbClr val="000000"/>
                </a:solidFill>
              </a:rPr>
              <a:t>2</a:t>
            </a:r>
            <a:r>
              <a:rPr lang="en-US" sz="1400" dirty="0">
                <a:solidFill>
                  <a:srgbClr val="000000"/>
                </a:solidFill>
              </a:rPr>
              <a:t>/s) *	2.7	1	1.33-2	 	</a:t>
            </a:r>
          </a:p>
          <a:p>
            <a:r>
              <a:rPr lang="en-US" sz="1400" dirty="0">
                <a:solidFill>
                  <a:srgbClr val="000000"/>
                </a:solidFill>
              </a:rPr>
              <a:t>Av. Bending field (T)		10	6	6	</a:t>
            </a:r>
          </a:p>
          <a:p>
            <a:r>
              <a:rPr lang="en-US" sz="1400" dirty="0">
                <a:solidFill>
                  <a:srgbClr val="000000"/>
                </a:solidFill>
              </a:rPr>
              <a:t>Mean radius (m)		361.4	500	500     </a:t>
            </a:r>
            <a:r>
              <a:rPr lang="en-US" sz="1400" dirty="0">
                <a:solidFill>
                  <a:srgbClr val="000000"/>
                </a:solidFill>
                <a:sym typeface="Symbol" pitchFamily="18" charset="2"/>
              </a:rPr>
              <a:t></a:t>
            </a:r>
            <a:r>
              <a:rPr lang="en-US" sz="1400" dirty="0">
                <a:solidFill>
                  <a:srgbClr val="000000"/>
                </a:solidFill>
              </a:rPr>
              <a:t>	495</a:t>
            </a:r>
          </a:p>
          <a:p>
            <a:r>
              <a:rPr lang="en-US" sz="1400" dirty="0">
                <a:solidFill>
                  <a:srgbClr val="000000"/>
                </a:solidFill>
              </a:rPr>
              <a:t>No. of IPs			4	2	2	</a:t>
            </a:r>
          </a:p>
          <a:p>
            <a:r>
              <a:rPr lang="en-US" sz="1400" dirty="0">
                <a:solidFill>
                  <a:srgbClr val="000000"/>
                </a:solidFill>
              </a:rPr>
              <a:t>Proton Driver Rep Rate (Hz)	65	13	40-60	</a:t>
            </a:r>
          </a:p>
          <a:p>
            <a:r>
              <a:rPr lang="en-US" sz="1400" dirty="0">
                <a:solidFill>
                  <a:srgbClr val="000000"/>
                </a:solidFill>
              </a:rPr>
              <a:t>Beam-beam parameter/IP	0.052	0.087	0.1	</a:t>
            </a:r>
          </a:p>
          <a:p>
            <a:r>
              <a:rPr lang="en-US" sz="1400" dirty="0">
                <a:solidFill>
                  <a:srgbClr val="000000"/>
                </a:solidFill>
                <a:sym typeface="Symbol" pitchFamily="18" charset="2"/>
              </a:rPr>
              <a:t></a:t>
            </a:r>
            <a:r>
              <a:rPr lang="en-US" sz="1400" dirty="0">
                <a:solidFill>
                  <a:srgbClr val="000000"/>
                </a:solidFill>
              </a:rPr>
              <a:t>* (cm)			0.5	1	1	</a:t>
            </a:r>
          </a:p>
          <a:p>
            <a:r>
              <a:rPr lang="en-US" sz="1400" dirty="0">
                <a:solidFill>
                  <a:srgbClr val="000000"/>
                </a:solidFill>
              </a:rPr>
              <a:t>Bunch length (cm)		0.5	1	1	</a:t>
            </a:r>
          </a:p>
          <a:p>
            <a:r>
              <a:rPr lang="en-US" sz="1400" dirty="0">
                <a:solidFill>
                  <a:srgbClr val="000000"/>
                </a:solidFill>
              </a:rPr>
              <a:t>No. bunches / beam		10	1	1	</a:t>
            </a:r>
          </a:p>
          <a:p>
            <a:r>
              <a:rPr lang="en-US" sz="1400" dirty="0">
                <a:solidFill>
                  <a:srgbClr val="000000"/>
                </a:solidFill>
              </a:rPr>
              <a:t>No. muons/bunch (10</a:t>
            </a:r>
            <a:r>
              <a:rPr lang="en-US" sz="1400" baseline="30000" dirty="0">
                <a:solidFill>
                  <a:srgbClr val="000000"/>
                </a:solidFill>
              </a:rPr>
              <a:t>11</a:t>
            </a:r>
            <a:r>
              <a:rPr lang="en-US" sz="1400" dirty="0">
                <a:solidFill>
                  <a:srgbClr val="000000"/>
                </a:solidFill>
              </a:rPr>
              <a:t>)	1	</a:t>
            </a:r>
            <a:r>
              <a:rPr lang="en-US" sz="1400" dirty="0">
                <a:solidFill>
                  <a:srgbClr val="FF0000"/>
                </a:solidFill>
              </a:rPr>
              <a:t>20</a:t>
            </a:r>
            <a:r>
              <a:rPr lang="en-US" sz="1400" dirty="0">
                <a:solidFill>
                  <a:srgbClr val="000000"/>
                </a:solidFill>
              </a:rPr>
              <a:t>	11.3	</a:t>
            </a:r>
          </a:p>
          <a:p>
            <a:r>
              <a:rPr lang="en-US" sz="1400" dirty="0" smtClean="0">
                <a:solidFill>
                  <a:srgbClr val="000000"/>
                </a:solidFill>
              </a:rPr>
              <a:t>Norm. Trans. Emit. (</a:t>
            </a:r>
            <a:r>
              <a:rPr lang="en-US" sz="1400" dirty="0" smtClean="0">
                <a:solidFill>
                  <a:srgbClr val="000000"/>
                </a:solidFill>
                <a:sym typeface="Symbol" pitchFamily="18" charset="2"/>
              </a:rPr>
              <a:t></a:t>
            </a:r>
            <a:r>
              <a:rPr lang="en-US" sz="1400" dirty="0" smtClean="0">
                <a:solidFill>
                  <a:srgbClr val="000000"/>
                </a:solidFill>
              </a:rPr>
              <a:t>m)	2.1	25	12.3	</a:t>
            </a:r>
          </a:p>
          <a:p>
            <a:r>
              <a:rPr lang="en-US" sz="1400" dirty="0" smtClean="0">
                <a:solidFill>
                  <a:srgbClr val="000000"/>
                </a:solidFill>
              </a:rPr>
              <a:t>Energy spread (%)		1	0.1	0.2	</a:t>
            </a:r>
          </a:p>
          <a:p>
            <a:r>
              <a:rPr lang="en-US" sz="1400" dirty="0" smtClean="0">
                <a:solidFill>
                  <a:srgbClr val="000000"/>
                </a:solidFill>
              </a:rPr>
              <a:t>Norm. long. Emit. (m)		0.35	0.07	0.14	</a:t>
            </a:r>
          </a:p>
          <a:p>
            <a:r>
              <a:rPr lang="en-US" sz="1400" dirty="0" smtClean="0">
                <a:solidFill>
                  <a:srgbClr val="000000"/>
                </a:solidFill>
              </a:rPr>
              <a:t>Total </a:t>
            </a:r>
            <a:r>
              <a:rPr lang="en-US" sz="1400" dirty="0">
                <a:solidFill>
                  <a:srgbClr val="000000"/>
                </a:solidFill>
              </a:rPr>
              <a:t>RF voltage (GV) at 800MHz	407</a:t>
            </a:r>
            <a:r>
              <a:rPr lang="en-US" sz="1400" dirty="0">
                <a:solidFill>
                  <a:srgbClr val="000000"/>
                </a:solidFill>
                <a:sym typeface="Symbol" pitchFamily="18" charset="2"/>
              </a:rPr>
              <a:t></a:t>
            </a:r>
            <a:r>
              <a:rPr lang="en-US" sz="1400" dirty="0">
                <a:solidFill>
                  <a:srgbClr val="000000"/>
                </a:solidFill>
              </a:rPr>
              <a:t>10</a:t>
            </a:r>
            <a:r>
              <a:rPr lang="en-US" sz="1400" baseline="30000" dirty="0">
                <a:solidFill>
                  <a:srgbClr val="000000"/>
                </a:solidFill>
              </a:rPr>
              <a:t>3</a:t>
            </a:r>
            <a:r>
              <a:rPr lang="en-US" sz="1400" dirty="0">
                <a:solidFill>
                  <a:srgbClr val="000000"/>
                </a:solidFill>
                <a:sym typeface="Symbol" pitchFamily="18" charset="2"/>
              </a:rPr>
              <a:t></a:t>
            </a:r>
            <a:r>
              <a:rPr lang="en-US" sz="1400" baseline="-25000" dirty="0">
                <a:solidFill>
                  <a:srgbClr val="000000"/>
                </a:solidFill>
              </a:rPr>
              <a:t>c</a:t>
            </a:r>
            <a:r>
              <a:rPr lang="en-US" sz="1400" dirty="0">
                <a:solidFill>
                  <a:srgbClr val="000000"/>
                </a:solidFill>
              </a:rPr>
              <a:t>	0.21** 	0.84** </a:t>
            </a:r>
            <a:r>
              <a:rPr lang="en-US" sz="1400" dirty="0">
                <a:solidFill>
                  <a:srgbClr val="000000"/>
                </a:solidFill>
                <a:sym typeface="Symbol" pitchFamily="18" charset="2"/>
              </a:rPr>
              <a:t> 	0.3</a:t>
            </a:r>
            <a:r>
              <a:rPr lang="en-US" sz="1400" baseline="30000" dirty="0">
                <a:solidFill>
                  <a:srgbClr val="000000"/>
                </a:solidFill>
              </a:rPr>
              <a:t>†</a:t>
            </a:r>
            <a:endParaRPr lang="en-US" sz="1400" dirty="0">
              <a:solidFill>
                <a:srgbClr val="000000"/>
              </a:solidFill>
            </a:endParaRPr>
          </a:p>
          <a:p>
            <a:r>
              <a:rPr lang="en-US" sz="1400" dirty="0">
                <a:solidFill>
                  <a:srgbClr val="000000"/>
                </a:solidFill>
              </a:rPr>
              <a:t>Muon survival N</a:t>
            </a:r>
            <a:r>
              <a:rPr lang="en-US" sz="1400" dirty="0">
                <a:solidFill>
                  <a:srgbClr val="000000"/>
                </a:solidFill>
                <a:sym typeface="Symbol" pitchFamily="18" charset="2"/>
              </a:rPr>
              <a:t></a:t>
            </a:r>
            <a:r>
              <a:rPr lang="en-US" sz="1400" dirty="0">
                <a:solidFill>
                  <a:srgbClr val="000000"/>
                </a:solidFill>
              </a:rPr>
              <a:t>/N</a:t>
            </a:r>
            <a:r>
              <a:rPr lang="en-US" sz="1400" dirty="0">
                <a:solidFill>
                  <a:srgbClr val="000000"/>
                </a:solidFill>
                <a:sym typeface="Symbol" pitchFamily="18" charset="2"/>
              </a:rPr>
              <a:t></a:t>
            </a:r>
            <a:r>
              <a:rPr lang="en-US" sz="1400" dirty="0">
                <a:solidFill>
                  <a:srgbClr val="000000"/>
                </a:solidFill>
              </a:rPr>
              <a:t>0		0.31 	</a:t>
            </a:r>
            <a:r>
              <a:rPr lang="en-US" sz="1400" dirty="0">
                <a:solidFill>
                  <a:srgbClr val="FF0000"/>
                </a:solidFill>
              </a:rPr>
              <a:t>0.07</a:t>
            </a:r>
            <a:r>
              <a:rPr lang="en-US" sz="1400" dirty="0">
                <a:solidFill>
                  <a:srgbClr val="000000"/>
                </a:solidFill>
              </a:rPr>
              <a:t>	0.2	?</a:t>
            </a:r>
          </a:p>
          <a:p>
            <a:r>
              <a:rPr lang="en-US" sz="1400" dirty="0">
                <a:solidFill>
                  <a:srgbClr val="000000"/>
                </a:solidFill>
                <a:sym typeface="Symbol" pitchFamily="18" charset="2"/>
              </a:rPr>
              <a:t></a:t>
            </a:r>
            <a:r>
              <a:rPr lang="en-US" sz="1400" dirty="0">
                <a:solidFill>
                  <a:srgbClr val="000000"/>
                </a:solidFill>
              </a:rPr>
              <a:t>+ in collision / proton		0.047 	0.01	0.03	?</a:t>
            </a:r>
          </a:p>
          <a:p>
            <a:r>
              <a:rPr lang="en-US" sz="1400" dirty="0">
                <a:solidFill>
                  <a:srgbClr val="000000"/>
                </a:solidFill>
              </a:rPr>
              <a:t>8 GeV proton beam power	3.62*** 	3.2	1.9-2.8	?</a:t>
            </a:r>
          </a:p>
          <a:p>
            <a:r>
              <a:rPr lang="en-US" sz="1400" dirty="0">
                <a:solidFill>
                  <a:srgbClr val="000000"/>
                </a:solidFill>
              </a:rPr>
              <a:t>---------------------------------------------------------------------------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5BFF0B-D5C8-4FAC-838F-04F0E0D8146D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990600" y="3581400"/>
            <a:ext cx="5562600" cy="609600"/>
          </a:xfrm>
          <a:prstGeom prst="rect">
            <a:avLst/>
          </a:prstGeom>
          <a:solidFill>
            <a:schemeClr val="accent1">
              <a:lumMod val="60000"/>
              <a:lumOff val="40000"/>
              <a:alpha val="3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Comic Sans MS" pitchFamily="66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990600" y="5257800"/>
            <a:ext cx="6477000" cy="228600"/>
          </a:xfrm>
          <a:prstGeom prst="rect">
            <a:avLst/>
          </a:prstGeom>
          <a:solidFill>
            <a:schemeClr val="accent1">
              <a:lumMod val="60000"/>
              <a:lumOff val="40000"/>
              <a:alpha val="3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9200" y="1143000"/>
            <a:ext cx="62135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A number of design options have been under study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GOAL of MAP is to converge on </a:t>
            </a:r>
            <a:r>
              <a:rPr lang="en-US" sz="2000" b="1" i="1" dirty="0" smtClean="0">
                <a:solidFill>
                  <a:srgbClr val="FFFF00"/>
                </a:solidFill>
              </a:rPr>
              <a:t>One</a:t>
            </a:r>
            <a:endParaRPr lang="en-US" sz="2000" b="1" i="1" dirty="0">
              <a:solidFill>
                <a:srgbClr val="FFFF00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Alan Bross                                                      NuFact10, Mumbai                                        October 24th, 2010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3657600" y="4419600"/>
            <a:ext cx="1295400" cy="228600"/>
          </a:xfrm>
          <a:prstGeom prst="rect">
            <a:avLst/>
          </a:prstGeom>
          <a:solidFill>
            <a:srgbClr val="0000CC">
              <a:alpha val="18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Muon Collider Facility</a:t>
            </a:r>
            <a:br>
              <a:rPr lang="en-US" dirty="0" smtClean="0"/>
            </a:br>
            <a:r>
              <a:rPr lang="en-US" sz="2400" i="1" dirty="0" smtClean="0"/>
              <a:t>Options</a:t>
            </a:r>
            <a:endParaRPr lang="en-US" sz="2400" i="1" dirty="0"/>
          </a:p>
        </p:txBody>
      </p:sp>
      <p:pic>
        <p:nvPicPr>
          <p:cNvPr id="6" name="Content Placeholder 5" descr="Schem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1219200"/>
            <a:ext cx="6464663" cy="49911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41E61B-8344-4EA2-9F73-9B16EAB0AE5D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343400" y="1752600"/>
            <a:ext cx="2085827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*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Probably favored at this time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609600" y="5791200"/>
            <a:ext cx="5257800" cy="228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5800" y="5791200"/>
            <a:ext cx="7446269" cy="400110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 R&amp;D is needed to reduce # of options &amp; establish viability</a:t>
            </a:r>
            <a:endParaRPr lang="en-US" sz="2000" dirty="0">
              <a:solidFill>
                <a:srgbClr val="0000FF"/>
              </a:solidFill>
            </a:endParaRPr>
          </a:p>
        </p:txBody>
      </p:sp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1676400"/>
            <a:ext cx="2309419" cy="3514725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</p:pic>
      <p:cxnSp>
        <p:nvCxnSpPr>
          <p:cNvPr id="19" name="Straight Arrow Connector 18"/>
          <p:cNvCxnSpPr/>
          <p:nvPr/>
        </p:nvCxnSpPr>
        <p:spPr bwMode="auto">
          <a:xfrm flipV="1">
            <a:off x="5638800" y="2667000"/>
            <a:ext cx="1295400" cy="6096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oval" w="med" len="med"/>
            <a:tailEnd type="stealth" w="med" len="lg"/>
          </a:ln>
          <a:effectLst/>
        </p:spPr>
      </p:cxnSp>
      <p:sp>
        <p:nvSpPr>
          <p:cNvPr id="21" name="Footer Placeholder 2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Alan Bross                                                      NuFact10, Mumbai                                        October 24th, 2010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2133600" y="3200400"/>
            <a:ext cx="838200" cy="1371600"/>
          </a:xfrm>
          <a:prstGeom prst="rect">
            <a:avLst/>
          </a:prstGeom>
          <a:solidFill>
            <a:schemeClr val="accent1">
              <a:alpha val="27000"/>
            </a:schemeClr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Comic Sans MS" pitchFamily="66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57200" y="2590800"/>
            <a:ext cx="1295400" cy="2209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mic Sans MS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14400" y="3429000"/>
            <a:ext cx="853119" cy="338554"/>
          </a:xfrm>
          <a:prstGeom prst="rect">
            <a:avLst/>
          </a:prstGeom>
          <a:noFill/>
          <a:ln w="22225">
            <a:solidFill>
              <a:srgbClr val="FF00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Cooling</a:t>
            </a:r>
            <a:endParaRPr lang="en-US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14600"/>
            <a:ext cx="7772400" cy="1470025"/>
          </a:xfrm>
        </p:spPr>
        <p:txBody>
          <a:bodyPr/>
          <a:lstStyle/>
          <a:p>
            <a:r>
              <a:rPr lang="en-US" sz="4400" dirty="0" smtClean="0"/>
              <a:t>Muon Acceleration Program</a:t>
            </a:r>
            <a:endParaRPr lang="en-US" sz="4400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6781800" cy="757237"/>
          </a:xfrm>
        </p:spPr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Muon Accelerator Program</a:t>
            </a:r>
            <a:endParaRPr lang="en-US" sz="1400" dirty="0">
              <a:latin typeface="Comic Sans MS" pitchFamily="66" charset="0"/>
            </a:endParaRPr>
          </a:p>
        </p:txBody>
      </p:sp>
      <p:sp>
        <p:nvSpPr>
          <p:cNvPr id="88072" name="Rectangle 8"/>
          <p:cNvSpPr>
            <a:spLocks noChangeArrowheads="1"/>
          </p:cNvSpPr>
          <p:nvPr/>
        </p:nvSpPr>
        <p:spPr bwMode="auto">
          <a:xfrm>
            <a:off x="152400" y="1295400"/>
            <a:ext cx="8839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normAutofit lnSpcReduction="10000"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3600" dirty="0" smtClean="0">
                <a:solidFill>
                  <a:schemeClr val="bg1"/>
                </a:solidFill>
                <a:latin typeface="Comic Sans MS" pitchFamily="66" charset="0"/>
              </a:rPr>
              <a:t>MAP is the combination of two programs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en-US" sz="32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Comic Sans MS" pitchFamily="66" charset="0"/>
              </a:rPr>
              <a:t>NFMCC </a:t>
            </a:r>
            <a:r>
              <a:rPr lang="en-US" sz="3200" dirty="0">
                <a:solidFill>
                  <a:schemeClr val="bg1"/>
                </a:solidFill>
                <a:latin typeface="Comic Sans MS" pitchFamily="66" charset="0"/>
              </a:rPr>
              <a:t>(Neutrino Factory &amp; Muon Collider Collab.)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FFFF00"/>
                </a:solidFill>
                <a:latin typeface="Comic Sans MS" pitchFamily="66" charset="0"/>
              </a:rPr>
              <a:t>National collaboration funded since 1999.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FFFF00"/>
                </a:solidFill>
                <a:latin typeface="Comic Sans MS" pitchFamily="66" charset="0"/>
              </a:rPr>
              <a:t>Pursues Neutrino Factory &amp; Muon Collider R&amp;D.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FFFF00"/>
                </a:solidFill>
                <a:latin typeface="Comic Sans MS" pitchFamily="66" charset="0"/>
              </a:rPr>
              <a:t>NF R&amp;D pursued with international partners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bg1"/>
                </a:solidFill>
                <a:latin typeface="Comic Sans MS" pitchFamily="66" charset="0"/>
              </a:rPr>
              <a:t>MCTF (Muon Collider Task Force)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FFFF00"/>
                </a:solidFill>
                <a:latin typeface="Comic Sans MS" pitchFamily="66" charset="0"/>
              </a:rPr>
              <a:t>Task Force established at Fermilab in 2006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FFFF00"/>
                </a:solidFill>
                <a:latin typeface="Comic Sans MS" pitchFamily="66" charset="0"/>
              </a:rPr>
              <a:t>Pursues Muon Collider R&amp;D, utilizing FNAL assets and extends &amp; complements the NFMCC </a:t>
            </a:r>
            <a:r>
              <a:rPr lang="en-US" sz="2800" dirty="0" smtClean="0">
                <a:solidFill>
                  <a:srgbClr val="FFFF00"/>
                </a:solidFill>
                <a:latin typeface="Comic Sans MS" pitchFamily="66" charset="0"/>
              </a:rPr>
              <a:t>program</a:t>
            </a:r>
            <a:endParaRPr lang="en-US" sz="28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41E61B-8344-4EA2-9F73-9B16EAB0AE5D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Alan Bross                                                      NuFact10, Mumbai                                        October 24th, 2010</a:t>
            </a:r>
            <a:endParaRPr lang="en-US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Muon Accelerator Program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372475" cy="5257800"/>
          </a:xfrm>
          <a:noFill/>
        </p:spPr>
        <p:txBody>
          <a:bodyPr>
            <a:normAutofit fontScale="92500"/>
          </a:bodyPr>
          <a:lstStyle/>
          <a:p>
            <a:r>
              <a:rPr lang="en-US" sz="3200" dirty="0" smtClean="0"/>
              <a:t>Proposal submitted to US DOE &amp; reviewed in August of this year</a:t>
            </a:r>
          </a:p>
          <a:p>
            <a:pPr lvl="1"/>
            <a:r>
              <a:rPr lang="en-US" sz="3200" dirty="0" smtClean="0"/>
              <a:t>7 Year R&amp;D program – </a:t>
            </a:r>
            <a:r>
              <a:rPr lang="en-US" sz="3200" dirty="0" smtClean="0">
                <a:latin typeface="Symbol"/>
              </a:rPr>
              <a:t>»</a:t>
            </a:r>
            <a:r>
              <a:rPr lang="en-US" sz="3200" dirty="0" smtClean="0"/>
              <a:t> $120M</a:t>
            </a:r>
          </a:p>
          <a:p>
            <a:pPr lvl="1"/>
            <a:r>
              <a:rPr lang="en-US" sz="3200" dirty="0" smtClean="0"/>
              <a:t>Principal deliverables</a:t>
            </a:r>
          </a:p>
          <a:p>
            <a:pPr lvl="2"/>
            <a:r>
              <a:rPr lang="en-US" sz="2800" dirty="0" smtClean="0"/>
              <a:t>Design Feasibility Study for Muon Collider</a:t>
            </a:r>
          </a:p>
          <a:p>
            <a:pPr lvl="3"/>
            <a:r>
              <a:rPr lang="en-US" sz="2400" dirty="0" smtClean="0"/>
              <a:t>Including Cost Estimate</a:t>
            </a:r>
          </a:p>
          <a:p>
            <a:pPr lvl="2"/>
            <a:r>
              <a:rPr lang="en-US" sz="2800" dirty="0" smtClean="0"/>
              <a:t>US Participation in the International Design Study for a Neutrino Factory (IDS-NF)</a:t>
            </a:r>
          </a:p>
          <a:p>
            <a:pPr lvl="3"/>
            <a:r>
              <a:rPr lang="en-US" sz="2400" dirty="0" smtClean="0"/>
              <a:t>Strong US support for Muon Ionization Cooling Experiment (MICE)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41E61B-8344-4EA2-9F73-9B16EAB0AE5D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Alan Bross                                                      NuFact10, Mumbai                                        October 24th, 2010</a:t>
            </a:r>
            <a:endParaRPr lang="en-US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Muon Accelerator Program III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72475" cy="4991100"/>
          </a:xfrm>
          <a:noFill/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sz="3200" dirty="0" smtClean="0"/>
              <a:t>August Program Review</a:t>
            </a:r>
          </a:p>
          <a:p>
            <a:r>
              <a:rPr lang="en-US" sz="2800" dirty="0" smtClean="0"/>
              <a:t>Primary Charge </a:t>
            </a:r>
            <a:r>
              <a:rPr lang="en-US" sz="2200" dirty="0" smtClean="0"/>
              <a:t>(there were others, but this is the important one):</a:t>
            </a:r>
          </a:p>
          <a:p>
            <a:pPr lvl="1"/>
            <a:r>
              <a:rPr lang="en-US" sz="2600" i="1" dirty="0" smtClean="0"/>
              <a:t>Determine if this proposal is suitable for funding</a:t>
            </a:r>
          </a:p>
          <a:p>
            <a:r>
              <a:rPr lang="en-US" sz="2800" dirty="0" smtClean="0"/>
              <a:t>Answer</a:t>
            </a:r>
          </a:p>
          <a:p>
            <a:pPr lvl="1"/>
            <a:r>
              <a:rPr lang="en-US" sz="2600" dirty="0" smtClean="0"/>
              <a:t>“Yes, because of the importance of the Muon Collider to the HEP community”</a:t>
            </a:r>
          </a:p>
          <a:p>
            <a:pPr lvl="1"/>
            <a:r>
              <a:rPr lang="en-US" sz="2600" dirty="0" smtClean="0"/>
              <a:t>Corollary</a:t>
            </a:r>
          </a:p>
          <a:p>
            <a:pPr lvl="2"/>
            <a:r>
              <a:rPr lang="en-US" sz="2400" dirty="0" smtClean="0"/>
              <a:t>A Muon Collider strategy that is based on a staged approach – concentrating current resources on technology demonstrations needed to convince the community that a Neutrino Factory is feasible – should be considered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41E61B-8344-4EA2-9F73-9B16EAB0AE5D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Alan Bross                                                      NuFact10, Mumbai                                        October 24th, 2010</a:t>
            </a:r>
            <a:endParaRPr lang="en-US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B128FF-58FC-4CA0-B474-9584D5003182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433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Outline</a:t>
            </a:r>
            <a:endParaRPr lang="en-US" sz="3200" dirty="0"/>
          </a:p>
        </p:txBody>
      </p:sp>
      <p:sp>
        <p:nvSpPr>
          <p:cNvPr id="433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72475" cy="4953000"/>
          </a:xfrm>
          <a:noFill/>
        </p:spPr>
        <p:txBody>
          <a:bodyPr>
            <a:noAutofit/>
          </a:bodyPr>
          <a:lstStyle/>
          <a:p>
            <a:pPr>
              <a:buFont typeface="Wingdings" pitchFamily="2" charset="2"/>
              <a:buNone/>
            </a:pPr>
            <a:r>
              <a:rPr lang="en-US" sz="2800" dirty="0">
                <a:solidFill>
                  <a:srgbClr val="FF0000"/>
                </a:solidFill>
              </a:rPr>
              <a:t>My Talk</a:t>
            </a:r>
          </a:p>
          <a:p>
            <a:r>
              <a:rPr lang="en-US" sz="2400" dirty="0"/>
              <a:t>Why Muon Accelerator Facilities?  </a:t>
            </a:r>
            <a:r>
              <a:rPr lang="en-US" sz="2400" i="1" dirty="0"/>
              <a:t>Inspirational</a:t>
            </a:r>
          </a:p>
          <a:p>
            <a:pPr lvl="1"/>
            <a:r>
              <a:rPr lang="en-US" sz="2000" dirty="0" smtClean="0"/>
              <a:t>Physics motivation for and nature </a:t>
            </a:r>
            <a:r>
              <a:rPr lang="en-US" sz="2000" dirty="0"/>
              <a:t>of possible future facilities based on ultra-high intensity muon </a:t>
            </a:r>
            <a:r>
              <a:rPr lang="en-US" sz="2000" dirty="0" smtClean="0"/>
              <a:t>beams</a:t>
            </a:r>
          </a:p>
          <a:p>
            <a:pPr lvl="1"/>
            <a:r>
              <a:rPr lang="en-US" sz="2000" dirty="0" smtClean="0"/>
              <a:t>Low-Energy muon physics to the Energy Frontier</a:t>
            </a:r>
          </a:p>
          <a:p>
            <a:pPr lvl="1"/>
            <a:r>
              <a:rPr lang="en-US" sz="2000" dirty="0" smtClean="0"/>
              <a:t>And, of course, the NF is one step along this path</a:t>
            </a:r>
          </a:p>
          <a:p>
            <a:r>
              <a:rPr lang="en-US" sz="2400" dirty="0" smtClean="0"/>
              <a:t>The Muon Accelerator Program</a:t>
            </a:r>
          </a:p>
          <a:p>
            <a:pPr lvl="1"/>
            <a:r>
              <a:rPr lang="en-US" sz="2000" dirty="0" smtClean="0"/>
              <a:t>What it means</a:t>
            </a:r>
          </a:p>
          <a:p>
            <a:pPr lvl="1"/>
            <a:r>
              <a:rPr lang="en-US" sz="2000" dirty="0" smtClean="0"/>
              <a:t>Describe its structure</a:t>
            </a:r>
          </a:p>
          <a:p>
            <a:pPr lvl="1"/>
            <a:r>
              <a:rPr lang="en-US" sz="2000" dirty="0" smtClean="0"/>
              <a:t>Principal goals</a:t>
            </a:r>
            <a:endParaRPr lang="en-US" sz="2000" dirty="0"/>
          </a:p>
          <a:p>
            <a:r>
              <a:rPr lang="en-US" sz="2400" dirty="0" smtClean="0"/>
              <a:t>Conclusions</a:t>
            </a:r>
          </a:p>
          <a:p>
            <a:endParaRPr lang="en-US" i="1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Alan Bross                                                      NuFact10, Mumbai                                       October 24th, 2010</a:t>
            </a:r>
            <a:endParaRPr lang="en-US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3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33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33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33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33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33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33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33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331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 Organization</a:t>
            </a:r>
            <a:br>
              <a:rPr lang="en-US" dirty="0" smtClean="0"/>
            </a:br>
            <a:r>
              <a:rPr lang="en-US" sz="2400" i="1" dirty="0" smtClean="0">
                <a:solidFill>
                  <a:srgbClr val="FFFF00"/>
                </a:solidFill>
              </a:rPr>
              <a:t>With &gt;$$$ comes -</a:t>
            </a:r>
            <a:endParaRPr lang="en-US" sz="2400" i="1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41E61B-8344-4EA2-9F73-9B16EAB0AE5D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Alan Bross                                                      NuFact10, Mumbai                                        October 24th, 2010</a:t>
            </a:r>
            <a:endParaRPr lang="en-US" dirty="0"/>
          </a:p>
        </p:txBody>
      </p:sp>
      <p:graphicFrame>
        <p:nvGraphicFramePr>
          <p:cNvPr id="452610" name="Object 2"/>
          <p:cNvGraphicFramePr>
            <a:graphicFrameLocks noChangeAspect="1"/>
          </p:cNvGraphicFramePr>
          <p:nvPr>
            <p:ph idx="1"/>
          </p:nvPr>
        </p:nvGraphicFramePr>
        <p:xfrm>
          <a:off x="1385888" y="1394619"/>
          <a:ext cx="6403975" cy="4808538"/>
        </p:xfrm>
        <a:graphic>
          <a:graphicData uri="http://schemas.openxmlformats.org/presentationml/2006/ole">
            <p:oleObj spid="_x0000_s452610" name="Acrobat Document" r:id="rId3" imgW="6404040" imgH="4809240" progId="AcroExch.Document.7">
              <p:embed/>
            </p:oleObj>
          </a:graphicData>
        </a:graphic>
      </p:graphicFrame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 Organization II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41E61B-8344-4EA2-9F73-9B16EAB0AE5D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Alan Bross                                                      NuFact10, Mumbai                                        October 24th, 2010</a:t>
            </a:r>
            <a:endParaRPr lang="en-US" dirty="0"/>
          </a:p>
        </p:txBody>
      </p:sp>
      <p:pic>
        <p:nvPicPr>
          <p:cNvPr id="6" name="Picture 2" descr="C:\Documents and Settings\sgeer\My Documents\MAP\Organization\Org Charts L1-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60475" y="1303338"/>
            <a:ext cx="6588125" cy="4941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308850" cy="757237"/>
          </a:xfrm>
        </p:spPr>
        <p:txBody>
          <a:bodyPr/>
          <a:lstStyle/>
          <a:p>
            <a:r>
              <a:rPr lang="en-US" dirty="0" smtClean="0"/>
              <a:t>Muon Collider Design Feasibility Study</a:t>
            </a:r>
            <a:endParaRPr lang="en-US" dirty="0"/>
          </a:p>
        </p:txBody>
      </p:sp>
      <p:pic>
        <p:nvPicPr>
          <p:cNvPr id="78" name="Content Placeholder 77" descr="RnD_pro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219200"/>
            <a:ext cx="5653248" cy="49911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41E61B-8344-4EA2-9F73-9B16EAB0AE5D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Alan Bross                                                      NuFact10, Mumbai                                        October 24th, 2010</a:t>
            </a:r>
            <a:endParaRPr lang="en-US" dirty="0"/>
          </a:p>
        </p:txBody>
      </p:sp>
      <p:grpSp>
        <p:nvGrpSpPr>
          <p:cNvPr id="83" name="Group 82"/>
          <p:cNvGrpSpPr/>
          <p:nvPr/>
        </p:nvGrpSpPr>
        <p:grpSpPr>
          <a:xfrm>
            <a:off x="6113463" y="3408154"/>
            <a:ext cx="2519727" cy="828636"/>
            <a:chOff x="6113463" y="1219200"/>
            <a:chExt cx="2519727" cy="828636"/>
          </a:xfrm>
        </p:grpSpPr>
        <p:sp>
          <p:nvSpPr>
            <p:cNvPr id="79" name="Rectangle 78"/>
            <p:cNvSpPr/>
            <p:nvPr/>
          </p:nvSpPr>
          <p:spPr>
            <a:xfrm>
              <a:off x="6113463" y="1585913"/>
              <a:ext cx="381000" cy="1524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6113463" y="1312863"/>
              <a:ext cx="381000" cy="152400"/>
            </a:xfrm>
            <a:prstGeom prst="rect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81" name="TextBox 45"/>
            <p:cNvSpPr txBox="1">
              <a:spLocks noChangeArrowheads="1"/>
            </p:cNvSpPr>
            <p:nvPr/>
          </p:nvSpPr>
          <p:spPr bwMode="auto">
            <a:xfrm>
              <a:off x="6494463" y="1219200"/>
              <a:ext cx="72487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</a:rPr>
                <a:t>NOW</a:t>
              </a:r>
            </a:p>
          </p:txBody>
        </p:sp>
        <p:sp>
          <p:nvSpPr>
            <p:cNvPr id="82" name="TextBox 62"/>
            <p:cNvSpPr txBox="1">
              <a:spLocks noChangeArrowheads="1"/>
            </p:cNvSpPr>
            <p:nvPr/>
          </p:nvSpPr>
          <p:spPr bwMode="auto">
            <a:xfrm>
              <a:off x="6494463" y="1493838"/>
              <a:ext cx="2138727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</a:rPr>
                <a:t>PROPOSED </a:t>
              </a:r>
              <a:r>
                <a:rPr lang="en-US" sz="1600" dirty="0" smtClean="0">
                  <a:solidFill>
                    <a:schemeClr val="bg1"/>
                  </a:solidFill>
                </a:rPr>
                <a:t>MC-DFS</a:t>
              </a:r>
            </a:p>
            <a:p>
              <a:r>
                <a:rPr lang="en-US" sz="1400" i="1" dirty="0" smtClean="0">
                  <a:solidFill>
                    <a:schemeClr val="bg1"/>
                  </a:solidFill>
                </a:rPr>
                <a:t>End of 7 Year Program</a:t>
              </a:r>
              <a:endParaRPr lang="en-US" sz="1400" i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41E61B-8344-4EA2-9F73-9B16EAB0AE5D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Alan Bross                                                      NuFact10, Mumbai                                        October 24th, 2010</a:t>
            </a:r>
            <a:endParaRPr lang="en-US" dirty="0"/>
          </a:p>
        </p:txBody>
      </p:sp>
      <p:pic>
        <p:nvPicPr>
          <p:cNvPr id="6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1273771"/>
            <a:ext cx="8160841" cy="4898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Muon Collider Machine-Detector Interface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If a Multi-TeV Muon Collider is built</a:t>
            </a:r>
          </a:p>
          <a:p>
            <a:r>
              <a:rPr lang="en-US" dirty="0" smtClean="0"/>
              <a:t>Can a detector be designed that will do the physics?</a:t>
            </a:r>
            <a:endParaRPr lang="en-US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385050" cy="757237"/>
          </a:xfrm>
        </p:spPr>
        <p:txBody>
          <a:bodyPr/>
          <a:lstStyle/>
          <a:p>
            <a:r>
              <a:rPr lang="en-US" dirty="0" smtClean="0"/>
              <a:t>Muon Collider Physics &amp; Detector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638" y="1303338"/>
            <a:ext cx="8372475" cy="5249862"/>
          </a:xfrm>
          <a:noFill/>
        </p:spPr>
        <p:txBody>
          <a:bodyPr>
            <a:normAutofit/>
          </a:bodyPr>
          <a:lstStyle/>
          <a:p>
            <a:r>
              <a:rPr lang="en-US" sz="2800" dirty="0" smtClean="0"/>
              <a:t>Physics and Detectors Studies are outside the scope of the MAP program</a:t>
            </a:r>
            <a:r>
              <a:rPr lang="en-US" sz="2600" dirty="0" smtClean="0"/>
              <a:t>, </a:t>
            </a:r>
            <a:r>
              <a:rPr lang="en-US" sz="2800" dirty="0" smtClean="0"/>
              <a:t>but</a:t>
            </a:r>
          </a:p>
          <a:p>
            <a:pPr lvl="1"/>
            <a:r>
              <a:rPr lang="en-US" sz="2600" dirty="0" smtClean="0"/>
              <a:t>There is a machine-detector interface group within MAP</a:t>
            </a:r>
          </a:p>
          <a:p>
            <a:pPr lvl="1"/>
            <a:r>
              <a:rPr lang="en-US" sz="2600" dirty="0" smtClean="0"/>
              <a:t>A parallel Physics &amp; Detector effort has been initiated</a:t>
            </a:r>
          </a:p>
          <a:p>
            <a:pPr lvl="2"/>
            <a:r>
              <a:rPr lang="en-US" sz="2400" dirty="0" smtClean="0"/>
              <a:t>Identify benchmark processes</a:t>
            </a:r>
          </a:p>
          <a:p>
            <a:pPr lvl="2"/>
            <a:r>
              <a:rPr lang="en-US" sz="2400" dirty="0" smtClean="0"/>
              <a:t>Examination of collision point environment and detector performance criteria</a:t>
            </a:r>
          </a:p>
          <a:p>
            <a:r>
              <a:rPr lang="en-US" sz="2800" dirty="0" smtClean="0"/>
              <a:t>First Workshop was in 2009</a:t>
            </a:r>
          </a:p>
          <a:p>
            <a:pPr lvl="2"/>
            <a:r>
              <a:rPr lang="en-US" sz="1800" dirty="0" smtClean="0">
                <a:hlinkClick r:id="rId2"/>
              </a:rPr>
              <a:t>http://www.fnal.gov/directorate/Longrange/Steering_Public/workshop-muoncollider.html</a:t>
            </a:r>
            <a:endParaRPr lang="en-US" sz="1800" dirty="0" smtClean="0"/>
          </a:p>
          <a:p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41E61B-8344-4EA2-9F73-9B16EAB0AE5D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Alan Bross                                                      NuFact10, Mumbai                                        October 24th, 2010</a:t>
            </a:r>
            <a:endParaRPr lang="en-US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52400"/>
            <a:ext cx="6242050" cy="757237"/>
          </a:xfrm>
        </p:spPr>
        <p:txBody>
          <a:bodyPr/>
          <a:lstStyle/>
          <a:p>
            <a:r>
              <a:rPr lang="en-US" dirty="0" smtClean="0"/>
              <a:t>ADVERTISEMENT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41E61B-8344-4EA2-9F73-9B16EAB0AE5D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Alan Bross                                                      NuFact10, Mumbai                                        October 24th, 2010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1371600"/>
            <a:ext cx="7449475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algn="ctr"/>
            <a:r>
              <a:rPr lang="en-US" sz="3600" dirty="0" smtClean="0">
                <a:solidFill>
                  <a:schemeClr val="bg1"/>
                </a:solidFill>
              </a:rPr>
              <a:t>First International Muon Collider </a:t>
            </a:r>
          </a:p>
          <a:p>
            <a:pPr marL="0" lvl="1" algn="ctr"/>
            <a:r>
              <a:rPr lang="en-US" sz="3600" dirty="0" smtClean="0">
                <a:solidFill>
                  <a:schemeClr val="bg1"/>
                </a:solidFill>
              </a:rPr>
              <a:t>General Meeting</a:t>
            </a:r>
          </a:p>
          <a:p>
            <a:pPr marL="0" lvl="1" algn="ctr"/>
            <a:r>
              <a:rPr lang="en-US" sz="3600" dirty="0" smtClean="0">
                <a:solidFill>
                  <a:srgbClr val="FFFF00"/>
                </a:solidFill>
              </a:rPr>
              <a:t>27th June - 1st July 2011</a:t>
            </a:r>
          </a:p>
          <a:p>
            <a:pPr marL="0" lvl="1" algn="ctr"/>
            <a:r>
              <a:rPr lang="en-US" sz="3600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Venue TBD </a:t>
            </a:r>
          </a:p>
          <a:p>
            <a:pPr marL="0" lvl="1" algn="ctr"/>
            <a:r>
              <a:rPr lang="en-US" sz="3600" dirty="0" smtClean="0">
                <a:solidFill>
                  <a:srgbClr val="FFFF00"/>
                </a:solidFill>
              </a:rPr>
              <a:t>Will cover </a:t>
            </a:r>
          </a:p>
          <a:p>
            <a:pPr marL="0" lvl="1" algn="ctr"/>
            <a:r>
              <a:rPr lang="en-US" sz="3600" dirty="0" smtClean="0">
                <a:solidFill>
                  <a:srgbClr val="FFFF00"/>
                </a:solidFill>
              </a:rPr>
              <a:t>Accelerator Facility</a:t>
            </a:r>
          </a:p>
          <a:p>
            <a:pPr marL="0" lvl="1" algn="ctr"/>
            <a:r>
              <a:rPr lang="en-US" sz="3600" dirty="0" smtClean="0">
                <a:solidFill>
                  <a:srgbClr val="FFFF00"/>
                </a:solidFill>
              </a:rPr>
              <a:t>Physics</a:t>
            </a:r>
          </a:p>
          <a:p>
            <a:pPr marL="0" lvl="1" algn="ctr"/>
            <a:r>
              <a:rPr lang="en-US" sz="3600" dirty="0" smtClean="0">
                <a:solidFill>
                  <a:srgbClr val="FFFF00"/>
                </a:solidFill>
              </a:rPr>
              <a:t>Detector</a:t>
            </a:r>
          </a:p>
          <a:p>
            <a:pPr marL="0" lvl="1" algn="ctr"/>
            <a:r>
              <a:rPr lang="en-US" sz="2400" i="1" dirty="0" smtClean="0">
                <a:solidFill>
                  <a:schemeClr val="bg1"/>
                </a:solidFill>
              </a:rPr>
              <a:t>No WEB page </a:t>
            </a:r>
            <a:r>
              <a:rPr lang="en-US" sz="2400" i="1" dirty="0" smtClean="0">
                <a:solidFill>
                  <a:schemeClr val="bg1"/>
                </a:solidFill>
              </a:rPr>
              <a:t>yet – Stay Tuned</a:t>
            </a:r>
            <a:endParaRPr lang="en-US" sz="2400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385050" cy="757237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omic Sans MS" pitchFamily="66" charset="0"/>
              </a:rPr>
              <a:t>Muon Collider Detector Issues</a:t>
            </a:r>
            <a:br>
              <a:rPr lang="en-US" dirty="0" smtClean="0">
                <a:latin typeface="Comic Sans MS" pitchFamily="66" charset="0"/>
              </a:rPr>
            </a:br>
            <a:r>
              <a:rPr lang="en-US" sz="2400" i="1" dirty="0" smtClean="0">
                <a:solidFill>
                  <a:schemeClr val="bg1"/>
                </a:solidFill>
                <a:latin typeface="Comic Sans MS" pitchFamily="66" charset="0"/>
              </a:rPr>
              <a:t>Shielding Backgrounds</a:t>
            </a:r>
          </a:p>
        </p:txBody>
      </p:sp>
      <p:sp>
        <p:nvSpPr>
          <p:cNvPr id="13317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5334000" cy="5029200"/>
          </a:xfrm>
          <a:noFill/>
        </p:spPr>
        <p:txBody>
          <a:bodyPr>
            <a:normAutofit lnSpcReduction="10000"/>
          </a:bodyPr>
          <a:lstStyle/>
          <a:p>
            <a:pPr>
              <a:buFont typeface="Symbol" pitchFamily="18" charset="2"/>
              <a:buChar char="·"/>
            </a:pPr>
            <a:r>
              <a:rPr lang="en-US" sz="2400" dirty="0" smtClean="0">
                <a:latin typeface="Comic Sans MS" pitchFamily="66" charset="0"/>
                <a:sym typeface="Symbol" pitchFamily="18" charset="2"/>
              </a:rPr>
              <a:t>MC detector backgrounds studied actively 10 years ago (1996-1997).</a:t>
            </a:r>
          </a:p>
          <a:p>
            <a:pPr lvl="1">
              <a:buFont typeface="Symbol" pitchFamily="18" charset="2"/>
              <a:buChar char="·"/>
            </a:pPr>
            <a:r>
              <a:rPr lang="en-US" sz="2000" dirty="0" smtClean="0">
                <a:latin typeface="Comic Sans MS" pitchFamily="66" charset="0"/>
                <a:sym typeface="Symbol" pitchFamily="18" charset="2"/>
              </a:rPr>
              <a:t>Large background from decay electrons</a:t>
            </a:r>
            <a:endParaRPr lang="en-US" sz="2200" dirty="0" smtClean="0">
              <a:latin typeface="Comic Sans MS" pitchFamily="66" charset="0"/>
              <a:sym typeface="Symbol" pitchFamily="18" charset="2"/>
            </a:endParaRPr>
          </a:p>
          <a:p>
            <a:pPr>
              <a:buFont typeface="Symbol" pitchFamily="18" charset="2"/>
              <a:buChar char="·"/>
            </a:pPr>
            <a:r>
              <a:rPr lang="en-US" sz="2400" dirty="0" smtClean="0">
                <a:latin typeface="Comic Sans MS" pitchFamily="66" charset="0"/>
                <a:sym typeface="Symbol" pitchFamily="18" charset="2"/>
              </a:rPr>
              <a:t>Shielding strategy</a:t>
            </a:r>
          </a:p>
          <a:p>
            <a:pPr lvl="1">
              <a:buFont typeface="Symbol" pitchFamily="18" charset="2"/>
              <a:buChar char="·"/>
            </a:pPr>
            <a:r>
              <a:rPr lang="en-US" sz="2000" dirty="0" smtClean="0">
                <a:latin typeface="Comic Sans MS" pitchFamily="66" charset="0"/>
                <a:sym typeface="Symbol" pitchFamily="18" charset="2"/>
              </a:rPr>
              <a:t>Electron “sweeping” &amp; IP shielding high-Z cone</a:t>
            </a:r>
          </a:p>
          <a:p>
            <a:pPr>
              <a:buFont typeface="Symbol" pitchFamily="18" charset="2"/>
              <a:buChar char="·"/>
            </a:pPr>
            <a:r>
              <a:rPr lang="en-US" sz="2400" dirty="0" smtClean="0">
                <a:latin typeface="Comic Sans MS" pitchFamily="66" charset="0"/>
                <a:sym typeface="Symbol" pitchFamily="18" charset="2"/>
              </a:rPr>
              <a:t>New studies have advanced our understanding and show that this strategy can work extremely well.</a:t>
            </a:r>
          </a:p>
          <a:p>
            <a:pPr lvl="1">
              <a:buFont typeface="Symbol" pitchFamily="18" charset="2"/>
              <a:buChar char="·"/>
            </a:pPr>
            <a:r>
              <a:rPr lang="en-US" sz="2000" dirty="0" smtClean="0">
                <a:latin typeface="Comic Sans MS" pitchFamily="66" charset="0"/>
              </a:rPr>
              <a:t>Note: Tungsten cone in forward direction with angle 10</a:t>
            </a:r>
            <a:r>
              <a:rPr lang="en-US" sz="2000" baseline="30000" dirty="0" smtClean="0">
                <a:latin typeface="Comic Sans MS" pitchFamily="66" charset="0"/>
              </a:rPr>
              <a:t>o</a:t>
            </a:r>
            <a:r>
              <a:rPr lang="en-US" sz="2000" dirty="0" smtClean="0">
                <a:latin typeface="Comic Sans MS" pitchFamily="66" charset="0"/>
              </a:rPr>
              <a:t> </a:t>
            </a:r>
          </a:p>
          <a:p>
            <a:pPr lvl="2">
              <a:buFont typeface="Symbol" pitchFamily="18" charset="2"/>
              <a:buChar char="·"/>
            </a:pPr>
            <a:r>
              <a:rPr lang="en-US" dirty="0" smtClean="0">
                <a:latin typeface="Comic Sans MS" pitchFamily="66" charset="0"/>
              </a:rPr>
              <a:t>CLIC detector uses 7</a:t>
            </a:r>
            <a:r>
              <a:rPr lang="en-US" baseline="30000" dirty="0" smtClean="0">
                <a:latin typeface="Comic Sans MS" pitchFamily="66" charset="0"/>
              </a:rPr>
              <a:t>o</a:t>
            </a:r>
            <a:r>
              <a:rPr lang="en-US" dirty="0" smtClean="0">
                <a:latin typeface="Comic Sans MS" pitchFamily="66" charset="0"/>
              </a:rPr>
              <a:t> cone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41E61B-8344-4EA2-9F73-9B16EAB0AE5D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Alan Bross                                                      NuFact10, Mumbai                                        October 24th, 2010</a:t>
            </a:r>
            <a:endParaRPr lang="en-US" dirty="0"/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1828800"/>
            <a:ext cx="376237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151847" y="1371600"/>
            <a:ext cx="38218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MARS simulation - 1.5 TeV MC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57800" y="5486400"/>
            <a:ext cx="38651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Total dose in Si detector </a:t>
            </a:r>
            <a:r>
              <a:rPr lang="en-US" dirty="0" smtClean="0">
                <a:solidFill>
                  <a:schemeClr val="bg1"/>
                </a:solidFill>
                <a:latin typeface="Symbol"/>
              </a:rPr>
              <a:t>»</a:t>
            </a:r>
            <a:r>
              <a:rPr lang="en-US" sz="1050" dirty="0" smtClean="0">
                <a:solidFill>
                  <a:schemeClr val="bg1"/>
                </a:solidFill>
                <a:latin typeface="MS Shell Dlg 2"/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½ that at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LHC @ L=10</a:t>
            </a:r>
            <a:r>
              <a:rPr lang="en-US" b="1" baseline="30000" dirty="0" smtClean="0">
                <a:solidFill>
                  <a:schemeClr val="bg1"/>
                </a:solidFill>
              </a:rPr>
              <a:t>34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470025"/>
          </a:xfrm>
        </p:spPr>
        <p:txBody>
          <a:bodyPr/>
          <a:lstStyle/>
          <a:p>
            <a:r>
              <a:rPr lang="en-US" sz="4400" dirty="0" smtClean="0"/>
              <a:t>The Way Forward</a:t>
            </a:r>
            <a:endParaRPr lang="en-US" sz="44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6242050" cy="757237"/>
          </a:xfrm>
        </p:spPr>
        <p:txBody>
          <a:bodyPr/>
          <a:lstStyle/>
          <a:p>
            <a:r>
              <a:rPr lang="en-US" dirty="0" smtClean="0"/>
              <a:t>Muon Accelerator Program</a:t>
            </a:r>
            <a:br>
              <a:rPr lang="en-US" dirty="0" smtClean="0"/>
            </a:br>
            <a:r>
              <a:rPr lang="en-US" sz="2400" i="1" dirty="0" smtClean="0"/>
              <a:t>The 7 Year Plan</a:t>
            </a:r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686800" cy="4800600"/>
          </a:xfrm>
          <a:noFill/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A 7 Year R&amp;D Program on Muon Accelerator R&amp;D has been endorsed by a review panel convened by the US DOE OHEP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600" dirty="0" smtClean="0"/>
              <a:t>&amp; we are in Year 2 of it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Goals of the program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 smtClean="0"/>
              <a:t>Define a MC initial design configuration based on physics requirements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 smtClean="0"/>
              <a:t>Produce a first end-to-end MC simulation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 smtClean="0"/>
              <a:t>Undertake critical component development &amp; proof-of-principle experiments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 smtClean="0"/>
              <a:t>Provide the first MC cost estimate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In addition it meets </a:t>
            </a:r>
            <a:r>
              <a:rPr lang="en-US" sz="2800" dirty="0"/>
              <a:t>our </a:t>
            </a:r>
            <a:r>
              <a:rPr lang="en-US" sz="2800" dirty="0" smtClean="0"/>
              <a:t>existing international commitments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 smtClean="0"/>
              <a:t>NF-RDR</a:t>
            </a:r>
            <a:r>
              <a:rPr lang="en-US" sz="2400" dirty="0"/>
              <a:t>, </a:t>
            </a:r>
            <a:r>
              <a:rPr lang="en-US" sz="2400" dirty="0" smtClean="0"/>
              <a:t>MICE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41E61B-8344-4EA2-9F73-9B16EAB0AE5D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Alan Bross                                                      NuFact10, Mumbai                                        October 24th, 2010</a:t>
            </a:r>
            <a:endParaRPr lang="en-US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i="1" dirty="0" smtClean="0"/>
              <a:t>Physics in Evolution</a:t>
            </a:r>
            <a:endParaRPr lang="en-US" sz="36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 smtClean="0"/>
              <a:t>What we might do at a Muon Accelerator Facility</a:t>
            </a:r>
            <a:endParaRPr lang="en-US" i="1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839200" cy="5181600"/>
          </a:xfrm>
          <a:noFill/>
        </p:spPr>
        <p:txBody>
          <a:bodyPr>
            <a:normAutofit fontScale="92500" lnSpcReduction="20000"/>
          </a:bodyPr>
          <a:lstStyle/>
          <a:p>
            <a:r>
              <a:rPr lang="en-US" sz="3200" dirty="0" smtClean="0"/>
              <a:t>The physics program at a Multi-TeV Muon Collider is well motivated</a:t>
            </a:r>
          </a:p>
          <a:p>
            <a:r>
              <a:rPr lang="en-US" sz="3200" dirty="0" smtClean="0"/>
              <a:t>The Muon Accelerator Program is based on over a decade of R&amp;D on facilities based on ultra-intense </a:t>
            </a:r>
            <a:r>
              <a:rPr lang="en-US" sz="3200" dirty="0" smtClean="0">
                <a:latin typeface="Symbol" pitchFamily="18" charset="2"/>
              </a:rPr>
              <a:t>m</a:t>
            </a:r>
            <a:r>
              <a:rPr lang="en-US" sz="3200" dirty="0" smtClean="0"/>
              <a:t> beam</a:t>
            </a:r>
            <a:r>
              <a:rPr lang="en-US" sz="3000" dirty="0" smtClean="0"/>
              <a:t> </a:t>
            </a:r>
          </a:p>
          <a:p>
            <a:r>
              <a:rPr lang="en-US" sz="3200" dirty="0" smtClean="0"/>
              <a:t>And now plans are in place to expand the activities so that a Design Feasibility Study for a Muon Collider can be delivered to the HEP community by </a:t>
            </a:r>
            <a:r>
              <a:rPr lang="en-US" sz="3200" dirty="0" smtClean="0">
                <a:latin typeface="Symbol"/>
              </a:rPr>
              <a:t>»</a:t>
            </a:r>
            <a:r>
              <a:rPr lang="en-US" sz="3200" dirty="0" smtClean="0"/>
              <a:t> 2016</a:t>
            </a:r>
          </a:p>
          <a:p>
            <a:pPr lvl="1"/>
            <a:r>
              <a:rPr lang="en-US" sz="3000" dirty="0" smtClean="0"/>
              <a:t>There will also be</a:t>
            </a:r>
            <a:r>
              <a:rPr lang="en-US" sz="3000" dirty="0" smtClean="0"/>
              <a:t> </a:t>
            </a:r>
            <a:r>
              <a:rPr lang="en-US" sz="3000" dirty="0" smtClean="0"/>
              <a:t>a parallel Physics &amp; Detector effort</a:t>
            </a:r>
          </a:p>
          <a:p>
            <a:pPr lvl="1"/>
            <a:r>
              <a:rPr lang="en-US" sz="3000" dirty="0" smtClean="0"/>
              <a:t>And in addition, the R&amp;D supports all programs that </a:t>
            </a:r>
            <a:r>
              <a:rPr lang="en-US" sz="3000" dirty="0" smtClean="0"/>
              <a:t>need intense </a:t>
            </a:r>
            <a:r>
              <a:rPr lang="en-US" sz="3000" dirty="0" smtClean="0"/>
              <a:t>beams of </a:t>
            </a:r>
            <a:r>
              <a:rPr lang="en-US" sz="3000" dirty="0" smtClean="0">
                <a:latin typeface="Symbol" pitchFamily="18" charset="2"/>
              </a:rPr>
              <a:t>m</a:t>
            </a:r>
          </a:p>
          <a:p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41E61B-8344-4EA2-9F73-9B16EAB0AE5D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Alan Bross                                                      NuFact10, Mumbai                                        October 24th, 2010</a:t>
            </a:r>
            <a:endParaRPr lang="en-US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905000"/>
            <a:ext cx="7772400" cy="1470025"/>
          </a:xfrm>
        </p:spPr>
        <p:txBody>
          <a:bodyPr/>
          <a:lstStyle/>
          <a:p>
            <a:r>
              <a:rPr lang="en-US" sz="5400" dirty="0" smtClean="0"/>
              <a:t>END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33800"/>
            <a:ext cx="6400800" cy="1905000"/>
          </a:xfrm>
        </p:spPr>
        <p:txBody>
          <a:bodyPr/>
          <a:lstStyle/>
          <a:p>
            <a:endParaRPr lang="en-US" sz="2800" i="1" dirty="0" smtClean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Evolution of a Physics Program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idx="1"/>
          </p:nvPr>
        </p:nvSpPr>
        <p:spPr>
          <a:xfrm>
            <a:off x="4572000" y="1905000"/>
            <a:ext cx="4202113" cy="4267200"/>
          </a:xfrm>
          <a:noFill/>
        </p:spPr>
        <p:txBody>
          <a:bodyPr>
            <a:normAutofit lnSpcReduction="10000"/>
          </a:bodyPr>
          <a:lstStyle/>
          <a:p>
            <a:pPr marL="381000" indent="-381000">
              <a:buNone/>
            </a:pPr>
            <a:r>
              <a:rPr lang="en-US" dirty="0" smtClean="0"/>
              <a:t>A 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 source providing 1-2 X 10</a:t>
            </a:r>
            <a:r>
              <a:rPr lang="en-US" baseline="30000" dirty="0" smtClean="0"/>
              <a:t>21</a:t>
            </a:r>
            <a:r>
              <a:rPr lang="en-US" dirty="0" smtClean="0"/>
              <a:t> 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/yr supports a rich physics program:</a:t>
            </a:r>
          </a:p>
          <a:p>
            <a:pPr marL="381000" indent="-381000">
              <a:buFont typeface="Symbol" pitchFamily="18" charset="2"/>
              <a:buAutoNum type="arabicPeriod"/>
            </a:pPr>
            <a:r>
              <a:rPr lang="en-US" dirty="0" smtClean="0"/>
              <a:t>Intense </a:t>
            </a:r>
            <a:r>
              <a:rPr lang="en-US" dirty="0"/>
              <a:t>Low-energy muon </a:t>
            </a:r>
            <a:r>
              <a:rPr lang="en-US" dirty="0" smtClean="0"/>
              <a:t>physics (LFV)</a:t>
            </a:r>
            <a:endParaRPr lang="en-US" dirty="0"/>
          </a:p>
          <a:p>
            <a:pPr lvl="1"/>
            <a:r>
              <a:rPr lang="en-US" dirty="0">
                <a:latin typeface="Symbol" pitchFamily="18" charset="2"/>
              </a:rPr>
              <a:t>m</a:t>
            </a:r>
            <a:r>
              <a:rPr lang="en-US" dirty="0"/>
              <a:t> </a:t>
            </a:r>
            <a:r>
              <a:rPr lang="en-US" dirty="0" smtClean="0">
                <a:latin typeface="Symbol"/>
              </a:rPr>
              <a:t>®</a:t>
            </a:r>
            <a:r>
              <a:rPr lang="en-US" dirty="0" smtClean="0"/>
              <a:t> e </a:t>
            </a:r>
            <a:r>
              <a:rPr lang="en-US" dirty="0"/>
              <a:t>conversion experiment</a:t>
            </a:r>
          </a:p>
          <a:p>
            <a:pPr marL="381000" indent="-381000">
              <a:buFont typeface="Symbol" pitchFamily="18" charset="2"/>
              <a:buAutoNum type="arabicPeriod"/>
            </a:pPr>
            <a:r>
              <a:rPr lang="en-US" dirty="0"/>
              <a:t>Neutrino Factory</a:t>
            </a:r>
          </a:p>
          <a:p>
            <a:pPr marL="800100" lvl="1" indent="-342900"/>
            <a:r>
              <a:rPr lang="en-US" dirty="0" smtClean="0"/>
              <a:t>Low Energy 4 GeV</a:t>
            </a:r>
          </a:p>
          <a:p>
            <a:pPr marL="800100" lvl="1" indent="-342900"/>
            <a:r>
              <a:rPr lang="en-US" dirty="0" smtClean="0"/>
              <a:t>High </a:t>
            </a:r>
            <a:r>
              <a:rPr lang="en-US" dirty="0"/>
              <a:t>Energy </a:t>
            </a:r>
            <a:r>
              <a:rPr lang="en-US" dirty="0" smtClean="0"/>
              <a:t>25 </a:t>
            </a:r>
            <a:r>
              <a:rPr lang="en-US" dirty="0"/>
              <a:t>GeV</a:t>
            </a:r>
          </a:p>
          <a:p>
            <a:pPr marL="381000" indent="-381000">
              <a:buFont typeface="Symbol" pitchFamily="18" charset="2"/>
              <a:buAutoNum type="arabicPeriod"/>
            </a:pPr>
            <a:r>
              <a:rPr lang="en-US" dirty="0" smtClean="0"/>
              <a:t>Energy </a:t>
            </a:r>
            <a:r>
              <a:rPr lang="en-US" dirty="0"/>
              <a:t>Frontier Muon Collider</a:t>
            </a:r>
          </a:p>
          <a:p>
            <a:pPr marL="800100" lvl="1" indent="-342900"/>
            <a:r>
              <a:rPr lang="en-US" dirty="0"/>
              <a:t>1.5 - 4 TeV</a:t>
            </a:r>
            <a:r>
              <a:rPr lang="en-US" dirty="0" smtClean="0"/>
              <a:t>+</a:t>
            </a:r>
          </a:p>
          <a:p>
            <a:pPr marL="1200150" lvl="2" indent="-342900"/>
            <a:r>
              <a:rPr lang="en-US" dirty="0" smtClean="0"/>
              <a:t>With maybe a lower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com</a:t>
            </a:r>
            <a:r>
              <a:rPr lang="en-US" dirty="0" smtClean="0"/>
              <a:t> machine (Higgs, Z’) first.</a:t>
            </a:r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15C586-C94B-478E-BD5C-CEA131ED7DCE}" type="slidenum">
              <a:rPr lang="en-US"/>
              <a:pPr/>
              <a:t>4</a:t>
            </a:fld>
            <a:endParaRPr lang="en-US" dirty="0"/>
          </a:p>
        </p:txBody>
      </p:sp>
      <p:pic>
        <p:nvPicPr>
          <p:cNvPr id="184324" name="Picture 4" descr="Program_evo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19200"/>
            <a:ext cx="4287838" cy="5029200"/>
          </a:xfrm>
          <a:prstGeom prst="rect">
            <a:avLst/>
          </a:prstGeom>
          <a:noFill/>
        </p:spPr>
      </p:pic>
      <p:sp>
        <p:nvSpPr>
          <p:cNvPr id="184325" name="Text Box 5"/>
          <p:cNvSpPr txBox="1">
            <a:spLocks noChangeArrowheads="1"/>
          </p:cNvSpPr>
          <p:nvPr/>
        </p:nvSpPr>
        <p:spPr bwMode="auto">
          <a:xfrm>
            <a:off x="2651125" y="5905500"/>
            <a:ext cx="12239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rgbClr val="0000FF"/>
                </a:solidFill>
              </a:rPr>
              <a:t>PRSTAB 2002</a:t>
            </a:r>
          </a:p>
        </p:txBody>
      </p:sp>
      <p:sp>
        <p:nvSpPr>
          <p:cNvPr id="184327" name="Text Box 7"/>
          <p:cNvSpPr txBox="1">
            <a:spLocks noChangeArrowheads="1"/>
          </p:cNvSpPr>
          <p:nvPr/>
        </p:nvSpPr>
        <p:spPr bwMode="auto">
          <a:xfrm>
            <a:off x="5775325" y="1284288"/>
            <a:ext cx="2003425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CC"/>
                </a:solidFill>
              </a:rPr>
              <a:t>From Snowmass 96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2057400" y="1371600"/>
            <a:ext cx="533400" cy="152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Comic Sans MS" pitchFamily="66" charset="0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Alan Bross                                                      NuFact10, Mumbai                                       October 24th, 2010</a:t>
            </a:r>
            <a:endParaRPr lang="en-US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4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4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4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4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4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4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4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Energy Frontier</a:t>
            </a:r>
            <a:endParaRPr lang="en-US" dirty="0"/>
          </a:p>
        </p:txBody>
      </p:sp>
      <p:pic>
        <p:nvPicPr>
          <p:cNvPr id="6" name="Content Placeholder 5" descr="MC_C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1981200"/>
            <a:ext cx="7014473" cy="42291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41E61B-8344-4EA2-9F73-9B16EAB0AE5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Alan Bross                                                      NuFact10, Mumbai                                       October 24th, 2010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81000" y="1219200"/>
            <a:ext cx="83724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Focus of the Muon Accelerator Program is to prepare for “Next” (beyond the LHC) Energy Frontier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228600"/>
            <a:ext cx="6781800" cy="762000"/>
          </a:xfrm>
        </p:spPr>
        <p:txBody>
          <a:bodyPr lIns="92075" tIns="46038" rIns="92075" bIns="46038"/>
          <a:lstStyle/>
          <a:p>
            <a:pPr eaLnBrk="1" hangingPunct="1"/>
            <a:r>
              <a:rPr lang="en-US" altLang="zh-CN" i="1" dirty="0" smtClean="0">
                <a:ea typeface="SimSun" pitchFamily="2" charset="-122"/>
              </a:rPr>
              <a:t>Muon Complex Evolution At Fermilab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362200" y="1295400"/>
            <a:ext cx="6629400" cy="4191000"/>
            <a:chOff x="3352800" y="1676400"/>
            <a:chExt cx="5562600" cy="3178341"/>
          </a:xfrm>
        </p:grpSpPr>
        <p:pic>
          <p:nvPicPr>
            <p:cNvPr id="8197" name="Picture 4" descr="Muon_plan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352800" y="1676400"/>
              <a:ext cx="5562600" cy="31783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198" name="Rectangle 6"/>
            <p:cNvSpPr>
              <a:spLocks noChangeArrowheads="1"/>
            </p:cNvSpPr>
            <p:nvPr/>
          </p:nvSpPr>
          <p:spPr bwMode="auto">
            <a:xfrm>
              <a:off x="3505200" y="3429000"/>
              <a:ext cx="1600200" cy="12192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" name="Content Placeholder 2"/>
          <p:cNvSpPr txBox="1">
            <a:spLocks/>
          </p:cNvSpPr>
          <p:nvPr/>
        </p:nvSpPr>
        <p:spPr>
          <a:xfrm>
            <a:off x="0" y="3581400"/>
            <a:ext cx="4495800" cy="2262188"/>
          </a:xfrm>
          <a:prstGeom prst="rect">
            <a:avLst/>
          </a:prstGeom>
          <a:solidFill>
            <a:srgbClr val="FFFFCC"/>
          </a:solidFill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99"/>
              </a:buClr>
              <a:buSzPct val="125000"/>
              <a:buFontTx/>
              <a:buChar char="•"/>
              <a:defRPr/>
            </a:pPr>
            <a:r>
              <a:rPr kumimoji="1" lang="en-US" sz="1800" kern="0" dirty="0">
                <a:solidFill>
                  <a:srgbClr val="003399"/>
                </a:solidFill>
              </a:rPr>
              <a:t>Starting with a high-intensity proton source: Project X</a:t>
            </a:r>
          </a:p>
          <a:p>
            <a:pPr marL="800100" lvl="1" indent="-342900">
              <a:spcBef>
                <a:spcPct val="20000"/>
              </a:spcBef>
              <a:buClr>
                <a:srgbClr val="000099"/>
              </a:buClr>
              <a:buSzPct val="125000"/>
              <a:buFontTx/>
              <a:buChar char="•"/>
              <a:defRPr/>
            </a:pPr>
            <a:r>
              <a:rPr kumimoji="1" lang="en-US" sz="1600" kern="0" dirty="0">
                <a:solidFill>
                  <a:srgbClr val="FF0000"/>
                </a:solidFill>
              </a:rPr>
              <a:t>We see a natural evolution of “muon” program for Fermilab</a:t>
            </a:r>
          </a:p>
          <a:p>
            <a:pPr marL="342900" indent="-342900">
              <a:spcBef>
                <a:spcPct val="20000"/>
              </a:spcBef>
              <a:buClr>
                <a:srgbClr val="000099"/>
              </a:buClr>
              <a:buSzPct val="125000"/>
              <a:buFontTx/>
              <a:buChar char="•"/>
              <a:defRPr/>
            </a:pPr>
            <a:r>
              <a:rPr kumimoji="1" lang="en-US" sz="1800" kern="0" dirty="0">
                <a:solidFill>
                  <a:srgbClr val="003399"/>
                </a:solidFill>
              </a:rPr>
              <a:t>Project </a:t>
            </a:r>
            <a:r>
              <a:rPr kumimoji="1" lang="en-US" sz="1800" kern="0" dirty="0">
                <a:solidFill>
                  <a:schemeClr val="accent6">
                    <a:lumMod val="75000"/>
                  </a:schemeClr>
                </a:solidFill>
              </a:rPr>
              <a:t>X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Symbol"/>
              </a:rPr>
              <a:t>®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Low-Energy NF (pointing to Homestake)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Symbol"/>
              </a:rPr>
              <a:t>®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 High-Energy NF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Symbol"/>
              </a:rPr>
              <a:t>®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 1.5 TeV MC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Symbol"/>
              </a:rPr>
              <a:t>®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 4 TeV MC</a:t>
            </a:r>
            <a:endParaRPr lang="en-US" sz="1800" dirty="0">
              <a:solidFill>
                <a:schemeClr val="accent6">
                  <a:lumMod val="75000"/>
                </a:schemeClr>
              </a:solidFill>
              <a:latin typeface="MS Shell Dlg 2"/>
            </a:endParaRPr>
          </a:p>
          <a:p>
            <a:pPr marL="342900" indent="-342900">
              <a:spcBef>
                <a:spcPct val="20000"/>
              </a:spcBef>
              <a:buClr>
                <a:srgbClr val="000099"/>
              </a:buClr>
              <a:buSzPct val="125000"/>
              <a:buFontTx/>
              <a:buChar char="•"/>
              <a:defRPr/>
            </a:pPr>
            <a:endParaRPr lang="en-US" sz="1200" dirty="0">
              <a:solidFill>
                <a:schemeClr val="accent6"/>
              </a:solidFill>
              <a:latin typeface="MS Shell Dlg 2"/>
            </a:endParaRPr>
          </a:p>
          <a:p>
            <a:pPr marL="342900" indent="-342900">
              <a:spcBef>
                <a:spcPct val="20000"/>
              </a:spcBef>
              <a:buClr>
                <a:srgbClr val="000099"/>
              </a:buClr>
              <a:buSzPct val="125000"/>
              <a:buFontTx/>
              <a:buChar char="•"/>
              <a:defRPr/>
            </a:pPr>
            <a:endParaRPr kumimoji="1" lang="en-US" sz="2000" kern="0" dirty="0">
              <a:solidFill>
                <a:srgbClr val="00339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5BFF0B-D5C8-4FAC-838F-04F0E0D8146D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Alan Bross                                                      NuFact10, Mumbai                                     October 24th, 2010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276600" y="5715000"/>
            <a:ext cx="5761514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CC"/>
                </a:solidFill>
              </a:rPr>
              <a:t>But MAP’s main focus is the Energy Frontier</a:t>
            </a:r>
            <a:endParaRPr lang="en-US" sz="2000" b="1" dirty="0">
              <a:solidFill>
                <a:srgbClr val="0000CC"/>
              </a:solidFill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4495800" y="4648200"/>
            <a:ext cx="2667000" cy="990600"/>
          </a:xfrm>
          <a:prstGeom prst="ellipse">
            <a:avLst/>
          </a:prstGeom>
          <a:noFill/>
          <a:ln w="28575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461250" cy="75723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Next Energy Frontier - Why Look Beyond the ILC?</a:t>
            </a:r>
            <a:endParaRPr lang="en-US" sz="2400" i="1" dirty="0"/>
          </a:p>
        </p:txBody>
      </p:sp>
      <p:pic>
        <p:nvPicPr>
          <p:cNvPr id="6" name="Content Placeholder 5" descr="SSP_zo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600200"/>
            <a:ext cx="5334000" cy="4694111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41E61B-8344-4EA2-9F73-9B16EAB0AE5D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791200" y="1303338"/>
            <a:ext cx="3200400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Symbol" pitchFamily="18" charset="2"/>
              <a:buChar char="·"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Independent of actual 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supersymmetric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mass scale and the reach of the ILC, the 2004 CLIC Study conclusions are still valid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ZapfDingbats" pitchFamily="82" charset="2"/>
              <a:buChar char="u"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“A Multi-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TeV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 machine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is needed for extended coverage of the mass range 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48400" y="5181600"/>
            <a:ext cx="26100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cMSSM</a:t>
            </a:r>
            <a:endParaRPr lang="en-US" dirty="0" smtClean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2004 CLIC Physics Study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rot="10800000">
            <a:off x="5638800" y="4648200"/>
            <a:ext cx="1219200" cy="45720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FFFF66"/>
            </a:solidFill>
            <a:prstDash val="solid"/>
            <a:round/>
            <a:headEnd type="oval" w="lg" len="lg"/>
            <a:tailEnd type="stealth" w="lg" len="lg"/>
          </a:ln>
          <a:effectLst/>
        </p:spPr>
      </p:cxnSp>
      <p:sp>
        <p:nvSpPr>
          <p:cNvPr id="14" name="Footer Placeholder 1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Alan Bross                                                      NuFact10, Mumbai                                        October 24th, 2010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14400" y="1219200"/>
            <a:ext cx="34018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The </a:t>
            </a:r>
            <a:r>
              <a:rPr lang="en-US" i="1" dirty="0" err="1" smtClean="0">
                <a:solidFill>
                  <a:schemeClr val="bg1"/>
                </a:solidFill>
              </a:rPr>
              <a:t>Supersymmetric</a:t>
            </a:r>
            <a:r>
              <a:rPr lang="en-US" i="1" dirty="0" smtClean="0">
                <a:solidFill>
                  <a:schemeClr val="bg1"/>
                </a:solidFill>
              </a:rPr>
              <a:t> Particle Zoo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28600"/>
            <a:ext cx="6242050" cy="609600"/>
          </a:xfrm>
        </p:spPr>
        <p:txBody>
          <a:bodyPr/>
          <a:lstStyle/>
          <a:p>
            <a:r>
              <a:rPr lang="en-US" dirty="0" smtClean="0"/>
              <a:t>Why consider a Muon Collider?</a:t>
            </a:r>
            <a:br>
              <a:rPr lang="en-US" dirty="0" smtClean="0"/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638" y="1303338"/>
            <a:ext cx="8372475" cy="1135062"/>
          </a:xfrm>
          <a:noFill/>
        </p:spPr>
        <p:txBody>
          <a:bodyPr/>
          <a:lstStyle/>
          <a:p>
            <a:r>
              <a:rPr lang="en-US" sz="2400" dirty="0" smtClean="0"/>
              <a:t>Excellent energy resolution</a:t>
            </a:r>
          </a:p>
          <a:p>
            <a:pPr lvl="1"/>
            <a:r>
              <a:rPr lang="it-IT" dirty="0" smtClean="0"/>
              <a:t>MC: 95% luminosity in </a:t>
            </a:r>
            <a:r>
              <a:rPr lang="it-IT" dirty="0" smtClean="0">
                <a:latin typeface="Symbol" pitchFamily="18" charset="2"/>
              </a:rPr>
              <a:t>D</a:t>
            </a:r>
            <a:r>
              <a:rPr lang="it-IT" dirty="0" smtClean="0"/>
              <a:t>E/E </a:t>
            </a:r>
            <a:r>
              <a:rPr lang="it-IT" dirty="0" smtClean="0"/>
              <a:t>~ 0.1%</a:t>
            </a:r>
          </a:p>
          <a:p>
            <a:pPr lvl="1"/>
            <a:r>
              <a:rPr lang="en-US" dirty="0" smtClean="0"/>
              <a:t>CLIC: 35% luminosity in </a:t>
            </a:r>
            <a:r>
              <a:rPr lang="en-US" dirty="0" smtClean="0">
                <a:latin typeface="Symbol" pitchFamily="18" charset="2"/>
              </a:rPr>
              <a:t>D</a:t>
            </a:r>
            <a:r>
              <a:rPr lang="en-US" dirty="0" smtClean="0"/>
              <a:t>E/E </a:t>
            </a:r>
            <a:r>
              <a:rPr lang="en-US" dirty="0" smtClean="0"/>
              <a:t>~ 1%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41E61B-8344-4EA2-9F73-9B16EAB0AE5D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Alan Bross                                                      NuFact10, Mumbai                                       October 24th, 2010</a:t>
            </a:r>
            <a:endParaRPr lang="en-US" dirty="0"/>
          </a:p>
        </p:txBody>
      </p:sp>
      <p:pic>
        <p:nvPicPr>
          <p:cNvPr id="7" name="Picture 6" descr="MC_Eres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06" y="2968259"/>
            <a:ext cx="4394706" cy="2953209"/>
          </a:xfrm>
          <a:prstGeom prst="rect">
            <a:avLst/>
          </a:prstGeom>
        </p:spPr>
      </p:pic>
      <p:pic>
        <p:nvPicPr>
          <p:cNvPr id="8" name="Picture 7" descr="MC_Er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819400"/>
            <a:ext cx="4467288" cy="325092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056404" y="609600"/>
            <a:ext cx="34820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smtClean="0">
                <a:solidFill>
                  <a:schemeClr val="bg1"/>
                </a:solidFill>
              </a:rPr>
              <a:t>Precision Energy Scans</a:t>
            </a:r>
            <a:endParaRPr lang="en-US" sz="2400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>
          <a:xfrm>
            <a:off x="1752600" y="0"/>
            <a:ext cx="6242050" cy="757237"/>
          </a:xfrm>
        </p:spPr>
        <p:txBody>
          <a:bodyPr/>
          <a:lstStyle/>
          <a:p>
            <a:r>
              <a:rPr lang="en-US" dirty="0" smtClean="0"/>
              <a:t>Why consider a Muon Collider II?</a:t>
            </a:r>
            <a:endParaRPr lang="en-US" sz="2400" i="1" dirty="0" smtClean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9681" y="1219200"/>
          <a:ext cx="8229600" cy="3840480"/>
        </p:xfrm>
        <a:graphic>
          <a:graphicData uri="http://schemas.openxmlformats.org/drawingml/2006/table">
            <a:tbl>
              <a:tblPr/>
              <a:tblGrid>
                <a:gridCol w="3124200"/>
                <a:gridCol w="1406525"/>
                <a:gridCol w="1387475"/>
                <a:gridCol w="23114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A31614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Rockwell" pitchFamily="18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31614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Rockwell" pitchFamily="18" charset="0"/>
                          <a:ea typeface="ＭＳ Ｐゴシック" pitchFamily="34" charset="-128"/>
                        </a:rPr>
                        <a:t>  LHC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31614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Rockwell" pitchFamily="18" charset="0"/>
                          <a:ea typeface="ＭＳ Ｐゴシック" pitchFamily="34" charset="-128"/>
                        </a:rPr>
                        <a:t>   MC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31614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Rockwell" pitchFamily="18" charset="0"/>
                          <a:ea typeface="ＭＳ Ｐゴシック" pitchFamily="34" charset="-128"/>
                        </a:rPr>
                        <a:t>     CLIC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Rockwell" pitchFamily="18" charset="0"/>
                          <a:ea typeface="ＭＳ Ｐゴシック" pitchFamily="34" charset="-128"/>
                        </a:rPr>
                        <a:t>state of the art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Rockwell" pitchFamily="18" charset="0"/>
                          <a:ea typeface="ＭＳ Ｐゴシック" pitchFamily="34" charset="-128"/>
                        </a:rPr>
                        <a:t>magnets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Rockwell" pitchFamily="18" charset="0"/>
                          <a:ea typeface="ＭＳ Ｐゴシック" pitchFamily="34" charset="-128"/>
                          <a:sym typeface="Symbol" pitchFamily="18" charset="2"/>
                        </a:rPr>
                        <a:t>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Rockwell" pitchFamily="18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Rockwell" pitchFamily="18" charset="0"/>
                          <a:ea typeface="ＭＳ Ｐゴシック" pitchFamily="34" charset="-128"/>
                          <a:sym typeface="Symbol" pitchFamily="18" charset="2"/>
                        </a:rPr>
                        <a:t>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Rockwell" pitchFamily="18" charset="0"/>
                        <a:ea typeface="ＭＳ Ｐゴシック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Rockwell" pitchFamily="18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Rockwell" pitchFamily="18" charset="0"/>
                          <a:ea typeface="ＭＳ Ｐゴシック" pitchFamily="34" charset="-128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Rockwell" pitchFamily="18" charset="0"/>
                          <a:ea typeface="ＭＳ Ｐゴシック" pitchFamily="34" charset="-128"/>
                        </a:rPr>
                        <a:t>state of the art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Rockwell" pitchFamily="18" charset="0"/>
                          <a:ea typeface="ＭＳ Ｐゴシック" pitchFamily="34" charset="-128"/>
                        </a:rPr>
                        <a:t>RF system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Rockwell" pitchFamily="18" charset="0"/>
                          <a:ea typeface="ＭＳ Ｐゴシック" pitchFamily="34" charset="-128"/>
                          <a:sym typeface="Symbol" pitchFamily="18" charset="2"/>
                        </a:rPr>
                        <a:t>-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Rockwell" pitchFamily="18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Rockwell" pitchFamily="18" charset="0"/>
                          <a:ea typeface="ＭＳ Ｐゴシック" pitchFamily="34" charset="-128"/>
                          <a:sym typeface="Symbol" pitchFamily="18" charset="2"/>
                        </a:rPr>
                        <a:t>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Rockwell" pitchFamily="18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Rockwell" pitchFamily="18" charset="0"/>
                          <a:ea typeface="ＭＳ Ｐゴシック" pitchFamily="34" charset="-128"/>
                          <a:sym typeface="Symbol" pitchFamily="18" charset="2"/>
                        </a:rPr>
                        <a:t>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Rockwell" pitchFamily="18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Rockwell" pitchFamily="18" charset="0"/>
                          <a:ea typeface="ＭＳ Ｐゴシック" pitchFamily="34" charset="-128"/>
                        </a:rPr>
                        <a:t>state of the art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Rockwell" pitchFamily="18" charset="0"/>
                          <a:ea typeface="ＭＳ Ｐゴシック" pitchFamily="34" charset="-128"/>
                        </a:rPr>
                        <a:t>beam dynamics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Rockwell" pitchFamily="18" charset="0"/>
                          <a:ea typeface="ＭＳ Ｐゴシック" pitchFamily="34" charset="-128"/>
                          <a:sym typeface="Symbol" pitchFamily="18" charset="2"/>
                        </a:rPr>
                        <a:t>-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Rockwell" pitchFamily="18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Rockwell" pitchFamily="18" charset="0"/>
                          <a:ea typeface="ＭＳ Ｐゴシック" pitchFamily="34" charset="-128"/>
                          <a:sym typeface="Symbol" pitchFamily="18" charset="2"/>
                        </a:rPr>
                        <a:t>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Rockwell" pitchFamily="18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Rockwell" pitchFamily="18" charset="0"/>
                          <a:ea typeface="ＭＳ Ｐゴシック" pitchFamily="34" charset="-128"/>
                          <a:sym typeface="Symbol" pitchFamily="18" charset="2"/>
                        </a:rPr>
                        <a:t>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Rockwell" pitchFamily="18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Rockwell" pitchFamily="18" charset="0"/>
                          <a:ea typeface="ＭＳ Ｐゴシック" pitchFamily="34" charset="-128"/>
                        </a:rPr>
                        <a:t>Total # of elements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Rockwell" pitchFamily="18" charset="0"/>
                          <a:ea typeface="ＭＳ Ｐゴシック" pitchFamily="34" charset="-128"/>
                          <a:sym typeface="Symbol" pitchFamily="18" charset="2"/>
                        </a:rPr>
                        <a:t>~4000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Rockwell" pitchFamily="18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Rockwell" pitchFamily="18" charset="0"/>
                          <a:ea typeface="ＭＳ Ｐゴシック" pitchFamily="34" charset="-128"/>
                          <a:sym typeface="Symbol" pitchFamily="18" charset="2"/>
                        </a:rPr>
                        <a:t>~4000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Rockwell" pitchFamily="18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Rockwell" pitchFamily="18" charset="0"/>
                          <a:ea typeface="ＭＳ Ｐゴシック" pitchFamily="34" charset="-128"/>
                          <a:sym typeface="Symbol" pitchFamily="18" charset="2"/>
                        </a:rPr>
                        <a:t>~200,000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Rockwell" pitchFamily="18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31614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Rockwell" pitchFamily="18" charset="0"/>
                          <a:ea typeface="ＭＳ Ｐゴシック" pitchFamily="34" charset="-128"/>
                        </a:rPr>
                        <a:t>Luminosity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31614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Rockwell" pitchFamily="18" charset="0"/>
                          <a:ea typeface="ＭＳ Ｐゴシック" pitchFamily="34" charset="-128"/>
                          <a:sym typeface="Symbol" pitchFamily="18" charset="2"/>
                        </a:rPr>
                        <a:t>&gt;1e34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A31614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Rockwell" pitchFamily="18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31614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Rockwell" pitchFamily="18" charset="0"/>
                          <a:ea typeface="ＭＳ Ｐゴシック" pitchFamily="34" charset="-128"/>
                          <a:sym typeface="Symbol" pitchFamily="18" charset="2"/>
                        </a:rPr>
                        <a:t>&gt;1e34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A31614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Rockwell" pitchFamily="18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31614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Rockwell" pitchFamily="18" charset="0"/>
                          <a:ea typeface="ＭＳ Ｐゴシック" pitchFamily="34" charset="-128"/>
                          <a:sym typeface="Symbol" pitchFamily="18" charset="2"/>
                        </a:rPr>
                        <a:t>&gt;1e34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A31614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Rockwell" pitchFamily="18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41E61B-8344-4EA2-9F73-9B16EAB0AE5D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38949" y="5486400"/>
            <a:ext cx="78710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chemeClr val="bg1"/>
                </a:solidFill>
              </a:rPr>
              <a:t>Complexity and </a:t>
            </a:r>
            <a:r>
              <a:rPr lang="en-US" sz="2000" b="1" i="1" dirty="0" smtClean="0">
                <a:solidFill>
                  <a:srgbClr val="FFFF00"/>
                </a:solidFill>
              </a:rPr>
              <a:t>footprint</a:t>
            </a:r>
            <a:r>
              <a:rPr lang="en-US" sz="2000" i="1" dirty="0" smtClean="0">
                <a:solidFill>
                  <a:schemeClr val="bg1"/>
                </a:solidFill>
              </a:rPr>
              <a:t> likely to have a positive impact on Cost</a:t>
            </a:r>
            <a:endParaRPr lang="en-US" sz="2000" i="1" dirty="0">
              <a:solidFill>
                <a:schemeClr val="bg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Alan Bross                                                      NuFact10, Mumbai                                        October 24th, 2010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116573" y="609600"/>
            <a:ext cx="35141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chemeClr val="bg1"/>
                </a:solidFill>
              </a:rPr>
              <a:t>Complexity of Colliders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theme/theme1.xml><?xml version="1.0" encoding="utf-8"?>
<a:theme xmlns:a="http://schemas.openxmlformats.org/drawingml/2006/main" name="Advanced_Scintillation_Detector _RnD_at_Fermilab">
  <a:themeElements>
    <a:clrScheme name="Advanced_Scintillation_Detector _RnD_at_Fermilab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dvanced_Scintillation_Detector _RnD_at_Fermilab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Advanced_Scintillation_Detector _RnD_at_Fermilab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vanced_Scintillation_Detector _RnD_at_Fermilab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dvanced_Scintillation_Detector _RnD_at_Fermilab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vanced_Scintillation_Detector _RnD_at_Fermilab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vanced_Scintillation_Detector _RnD_at_Fermilab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vanced_Scintillation_Detector _RnD_at_Fermilab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vanced_Scintillation_Detector _RnD_at_Fermilab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11706</TotalTime>
  <Words>1402</Words>
  <Application>Microsoft Office PowerPoint</Application>
  <PresentationFormat>On-screen Show (4:3)</PresentationFormat>
  <Paragraphs>253</Paragraphs>
  <Slides>31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Advanced_Scintillation_Detector _RnD_at_Fermilab</vt:lpstr>
      <vt:lpstr>Acrobat Document</vt:lpstr>
      <vt:lpstr>The US Muon Accelerator Program (MAP)</vt:lpstr>
      <vt:lpstr>Outline</vt:lpstr>
      <vt:lpstr>Physics in Evolution</vt:lpstr>
      <vt:lpstr>Evolution of a Physics Program</vt:lpstr>
      <vt:lpstr>The Energy Frontier</vt:lpstr>
      <vt:lpstr>Muon Complex Evolution At Fermilab</vt:lpstr>
      <vt:lpstr>The Next Energy Frontier - Why Look Beyond the ILC?</vt:lpstr>
      <vt:lpstr>Why consider a Muon Collider? </vt:lpstr>
      <vt:lpstr>Why consider a Muon Collider II?</vt:lpstr>
      <vt:lpstr>With respect to footprint Muon Collider represents $$$ in the bank</vt:lpstr>
      <vt:lpstr>Finally, with respect to a staged Physics Program</vt:lpstr>
      <vt:lpstr>m ® e conversion Experiments  &amp; 6D Muon Ionization Cooling</vt:lpstr>
      <vt:lpstr>Muon Collider Design</vt:lpstr>
      <vt:lpstr>Slide 14</vt:lpstr>
      <vt:lpstr>Muon Collider Facility Options</vt:lpstr>
      <vt:lpstr>Muon Acceleration Program</vt:lpstr>
      <vt:lpstr>Muon Accelerator Program</vt:lpstr>
      <vt:lpstr>Muon Accelerator Program II</vt:lpstr>
      <vt:lpstr>Muon Accelerator Program III</vt:lpstr>
      <vt:lpstr>MAP Organization With &gt;$$$ comes -</vt:lpstr>
      <vt:lpstr>MAP Organization II</vt:lpstr>
      <vt:lpstr>Muon Collider Design Feasibility Study</vt:lpstr>
      <vt:lpstr>Finances</vt:lpstr>
      <vt:lpstr>Muon Collider Machine-Detector Interface</vt:lpstr>
      <vt:lpstr>Muon Collider Physics &amp; Detector Studies</vt:lpstr>
      <vt:lpstr>ADVERTISEMENT</vt:lpstr>
      <vt:lpstr>Muon Collider Detector Issues Shielding Backgrounds</vt:lpstr>
      <vt:lpstr>The Way Forward</vt:lpstr>
      <vt:lpstr>Muon Accelerator Program The 7 Year Plan</vt:lpstr>
      <vt:lpstr>Conclusions</vt:lpstr>
      <vt:lpstr>END</vt:lpstr>
    </vt:vector>
  </TitlesOfParts>
  <Company>Fermilab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MuCool Status and Plans</dc:title>
  <dc:creator>Alan Bross</dc:creator>
  <cp:lastModifiedBy>Bross</cp:lastModifiedBy>
  <cp:revision>412</cp:revision>
  <dcterms:created xsi:type="dcterms:W3CDTF">2003-04-30T03:46:14Z</dcterms:created>
  <dcterms:modified xsi:type="dcterms:W3CDTF">2010-10-23T07:48:45Z</dcterms:modified>
</cp:coreProperties>
</file>