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8"/>
  </p:notesMasterIdLst>
  <p:handoutMasterIdLst>
    <p:handoutMasterId r:id="rId49"/>
  </p:handoutMasterIdLst>
  <p:sldIdLst>
    <p:sldId id="501" r:id="rId2"/>
    <p:sldId id="508" r:id="rId3"/>
    <p:sldId id="469" r:id="rId4"/>
    <p:sldId id="583" r:id="rId5"/>
    <p:sldId id="587" r:id="rId6"/>
    <p:sldId id="589" r:id="rId7"/>
    <p:sldId id="588" r:id="rId8"/>
    <p:sldId id="590" r:id="rId9"/>
    <p:sldId id="602" r:id="rId10"/>
    <p:sldId id="593" r:id="rId11"/>
    <p:sldId id="604" r:id="rId12"/>
    <p:sldId id="605" r:id="rId13"/>
    <p:sldId id="603" r:id="rId14"/>
    <p:sldId id="500" r:id="rId15"/>
    <p:sldId id="422" r:id="rId16"/>
    <p:sldId id="473" r:id="rId17"/>
    <p:sldId id="595" r:id="rId18"/>
    <p:sldId id="596" r:id="rId19"/>
    <p:sldId id="524" r:id="rId20"/>
    <p:sldId id="599" r:id="rId21"/>
    <p:sldId id="598" r:id="rId22"/>
    <p:sldId id="512" r:id="rId23"/>
    <p:sldId id="513" r:id="rId24"/>
    <p:sldId id="575" r:id="rId25"/>
    <p:sldId id="514" r:id="rId26"/>
    <p:sldId id="455" r:id="rId27"/>
    <p:sldId id="571" r:id="rId28"/>
    <p:sldId id="515" r:id="rId29"/>
    <p:sldId id="600" r:id="rId30"/>
    <p:sldId id="601" r:id="rId31"/>
    <p:sldId id="586" r:id="rId32"/>
    <p:sldId id="584" r:id="rId33"/>
    <p:sldId id="547" r:id="rId34"/>
    <p:sldId id="552" r:id="rId35"/>
    <p:sldId id="554" r:id="rId36"/>
    <p:sldId id="556" r:id="rId37"/>
    <p:sldId id="557" r:id="rId38"/>
    <p:sldId id="606" r:id="rId39"/>
    <p:sldId id="529" r:id="rId40"/>
    <p:sldId id="607" r:id="rId41"/>
    <p:sldId id="608" r:id="rId42"/>
    <p:sldId id="609" r:id="rId43"/>
    <p:sldId id="610" r:id="rId44"/>
    <p:sldId id="611" r:id="rId45"/>
    <p:sldId id="612" r:id="rId46"/>
    <p:sldId id="613" r:id="rId4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ＭＳ Ｐゴシック"/>
        <a:cs typeface="ＭＳ Ｐゴシック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ＭＳ Ｐゴシック"/>
        <a:cs typeface="ＭＳ Ｐゴシック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ＭＳ Ｐゴシック"/>
        <a:cs typeface="ＭＳ Ｐゴシック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ＭＳ Ｐゴシック"/>
        <a:cs typeface="ＭＳ Ｐゴシック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ＭＳ Ｐゴシック"/>
        <a:cs typeface="ＭＳ Ｐゴシック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ＭＳ Ｐゴシック"/>
        <a:cs typeface="ＭＳ Ｐゴシック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ＭＳ Ｐゴシック"/>
        <a:cs typeface="ＭＳ Ｐゴシック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ＭＳ Ｐゴシック"/>
        <a:cs typeface="ＭＳ Ｐゴシック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ＭＳ Ｐゴシック"/>
        <a:cs typeface="ＭＳ Ｐゴシック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CC66FF"/>
    <a:srgbClr val="00CC00"/>
    <a:srgbClr val="FFFF00"/>
    <a:srgbClr val="0099FF"/>
    <a:srgbClr val="FF0000"/>
    <a:srgbClr val="CC0066"/>
    <a:srgbClr val="FF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-89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6576"/>
    </p:cViewPr>
  </p:sorterViewPr>
  <p:notesViewPr>
    <p:cSldViewPr snapToGrid="0">
      <p:cViewPr varScale="1">
        <p:scale>
          <a:sx n="98" d="100"/>
          <a:sy n="98" d="100"/>
        </p:scale>
        <p:origin x="-2550" y="-10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37AF2C5E-7F14-4FDE-A5FC-081E8263C15D}" type="datetime1">
              <a:rPr lang="en-US"/>
              <a:pPr>
                <a:defRPr/>
              </a:pPr>
              <a:t>10/19/2010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8F5996D5-E97D-4258-8C5D-D22EA274FD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-65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-65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-65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-65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D4F11972-CFCE-41FC-80DC-160159A2CB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ＭＳ Ｐゴシック" pitchFamily="-65" charset="-128"/>
        <a:cs typeface="ＭＳ Ｐゴシック" pitchFamily="-6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ＭＳ Ｐゴシック" pitchFamily="-65" charset="-128"/>
        <a:cs typeface="ＭＳ Ｐゴシック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ＭＳ Ｐゴシック" pitchFamily="-65" charset="-128"/>
        <a:cs typeface="ＭＳ Ｐゴシック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ＭＳ Ｐゴシック" pitchFamily="-65" charset="-128"/>
        <a:cs typeface="ＭＳ Ｐゴシック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ＭＳ Ｐゴシック" pitchFamily="-65" charset="-128"/>
        <a:cs typeface="ＭＳ Ｐゴシック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7A9CAF8-3FFA-4CAE-93EC-74B4746CADFD}" type="slidenum">
              <a:rPr lang="en-US" altLang="ja-JP"/>
              <a:pPr>
                <a:defRPr/>
              </a:pPr>
              <a:t>12</a:t>
            </a:fld>
            <a:endParaRPr lang="en-US" altLang="ja-JP"/>
          </a:p>
        </p:txBody>
      </p:sp>
      <p:sp>
        <p:nvSpPr>
          <p:cNvPr id="126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ja-JP" smtClean="0">
              <a:latin typeface="Times New Roman" pitchFamily="18" charset="0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6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A7FD743-51D8-4D14-8517-17B55B216408}" type="slidenum">
              <a:rPr lang="en-US">
                <a:latin typeface="Times New Roman" pitchFamily="-110" charset="0"/>
              </a:rPr>
              <a:pPr>
                <a:defRPr/>
              </a:pPr>
              <a:t>37</a:t>
            </a:fld>
            <a:endParaRPr lang="en-US">
              <a:latin typeface="Times New Roman" pitchFamily="-110" charset="0"/>
            </a:endParaRPr>
          </a:p>
        </p:txBody>
      </p:sp>
      <p:sp>
        <p:nvSpPr>
          <p:cNvPr id="164867" name="Text Box 1"/>
          <p:cNvSpPr>
            <a:spLocks noGrp="1" noRot="1" noChangeArrowheads="1"/>
          </p:cNvSpPr>
          <p:nvPr>
            <p:ph type="sldImg"/>
          </p:nvPr>
        </p:nvSpPr>
        <p:spPr>
          <a:xfrm>
            <a:off x="1143000" y="693738"/>
            <a:ext cx="4572000" cy="3429000"/>
          </a:xfrm>
          <a:solidFill>
            <a:srgbClr val="FFFFFF"/>
          </a:solidFill>
          <a:ln/>
        </p:spPr>
      </p:sp>
      <p:sp>
        <p:nvSpPr>
          <p:cNvPr id="164868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1813"/>
            <a:ext cx="5487988" cy="4114800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1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96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2329F95-3123-453A-A15E-E4BB9B20632F}" type="slidenum">
              <a:rPr lang="en-US" altLang="ja-JP"/>
              <a:pPr>
                <a:defRPr/>
              </a:pPr>
              <a:t>13</a:t>
            </a:fld>
            <a:endParaRPr lang="en-US" altLang="ja-JP"/>
          </a:p>
        </p:txBody>
      </p:sp>
      <p:sp>
        <p:nvSpPr>
          <p:cNvPr id="129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ja-JP" smtClean="0">
              <a:latin typeface="Times New Roman" pitchFamily="18" charset="0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EA59DB5-396C-4F33-A33F-13D9F2739E27}" type="slidenum">
              <a:rPr lang="en-US">
                <a:latin typeface="Times New Roman" pitchFamily="-110" charset="0"/>
              </a:rPr>
              <a:pPr>
                <a:defRPr/>
              </a:pPr>
              <a:t>24</a:t>
            </a:fld>
            <a:endParaRPr lang="en-US">
              <a:latin typeface="Times New Roman" pitchFamily="-110" charset="0"/>
            </a:endParaRPr>
          </a:p>
        </p:txBody>
      </p:sp>
      <p:sp>
        <p:nvSpPr>
          <p:cNvPr id="142338" name="Rectangle 2"/>
          <p:cNvSpPr>
            <a:spLocks noGrp="1" noRo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88C26B5-2311-4CAE-AAD4-6CB46B253578}" type="slidenum">
              <a:rPr lang="en-US">
                <a:latin typeface="Times New Roman" pitchFamily="-110" charset="0"/>
              </a:rPr>
              <a:pPr>
                <a:defRPr/>
              </a:pPr>
              <a:t>27</a:t>
            </a:fld>
            <a:endParaRPr lang="en-US">
              <a:latin typeface="Times New Roman" pitchFamily="-110" charset="0"/>
            </a:endParaRPr>
          </a:p>
        </p:txBody>
      </p:sp>
      <p:sp>
        <p:nvSpPr>
          <p:cNvPr id="148482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4341813"/>
            <a:ext cx="5489575" cy="4116387"/>
          </a:xfrm>
          <a:noFill/>
          <a:ln/>
        </p:spPr>
        <p:txBody>
          <a:bodyPr/>
          <a:lstStyle/>
          <a:p>
            <a:pPr eaLnBrk="1" hangingPunct="1"/>
            <a:r>
              <a:rPr lang="el-GR" smtClean="0">
                <a:latin typeface="Times New Roman" pitchFamily="18" charset="0"/>
                <a:ea typeface="ＭＳ Ｐゴシック"/>
                <a:cs typeface="Arial" charset="0"/>
              </a:rPr>
              <a:t>θθ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BB5C486-7DC6-410C-8B14-C71FF8DD7257}" type="slidenum">
              <a:rPr lang="en-US"/>
              <a:pPr>
                <a:defRPr/>
              </a:pPr>
              <a:t>31</a:t>
            </a:fld>
            <a:endParaRPr lang="en-US"/>
          </a:p>
        </p:txBody>
      </p:sp>
      <p:sp>
        <p:nvSpPr>
          <p:cNvPr id="153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6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67CE482-705C-4037-B0B8-670E9CD71760}" type="slidenum">
              <a:rPr lang="en-US">
                <a:latin typeface="Times New Roman" pitchFamily="-110" charset="0"/>
              </a:rPr>
              <a:pPr>
                <a:defRPr/>
              </a:pPr>
              <a:t>33</a:t>
            </a:fld>
            <a:endParaRPr lang="en-US">
              <a:latin typeface="Times New Roman" pitchFamily="-110" charset="0"/>
            </a:endParaRPr>
          </a:p>
        </p:txBody>
      </p:sp>
      <p:sp>
        <p:nvSpPr>
          <p:cNvPr id="156675" name="Text Box 1"/>
          <p:cNvSpPr>
            <a:spLocks noGrp="1" noRot="1" noChangeArrowheads="1"/>
          </p:cNvSpPr>
          <p:nvPr>
            <p:ph type="sldImg"/>
          </p:nvPr>
        </p:nvSpPr>
        <p:spPr>
          <a:xfrm>
            <a:off x="1143000" y="693738"/>
            <a:ext cx="4572000" cy="3429000"/>
          </a:xfrm>
          <a:solidFill>
            <a:srgbClr val="FFFFFF"/>
          </a:solidFill>
          <a:ln/>
        </p:spPr>
      </p:sp>
      <p:sp>
        <p:nvSpPr>
          <p:cNvPr id="156676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1813"/>
            <a:ext cx="5487988" cy="4114800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6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4DB54CE-9D3C-41C6-A5D2-0522FE915BC3}" type="slidenum">
              <a:rPr lang="en-US">
                <a:latin typeface="Times New Roman" pitchFamily="-110" charset="0"/>
              </a:rPr>
              <a:pPr>
                <a:defRPr/>
              </a:pPr>
              <a:t>34</a:t>
            </a:fld>
            <a:endParaRPr lang="en-US">
              <a:latin typeface="Times New Roman" pitchFamily="-110" charset="0"/>
            </a:endParaRPr>
          </a:p>
        </p:txBody>
      </p:sp>
      <p:sp>
        <p:nvSpPr>
          <p:cNvPr id="158723" name="Text Box 1"/>
          <p:cNvSpPr>
            <a:spLocks noGrp="1" noRot="1" noChangeArrowheads="1"/>
          </p:cNvSpPr>
          <p:nvPr>
            <p:ph type="sldImg"/>
          </p:nvPr>
        </p:nvSpPr>
        <p:spPr>
          <a:xfrm>
            <a:off x="1143000" y="693738"/>
            <a:ext cx="4572000" cy="3429000"/>
          </a:xfrm>
          <a:solidFill>
            <a:srgbClr val="FFFFFF"/>
          </a:solidFill>
          <a:ln/>
        </p:spPr>
      </p:sp>
      <p:sp>
        <p:nvSpPr>
          <p:cNvPr id="158724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1813"/>
            <a:ext cx="5487988" cy="4032250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6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794B5CA-F616-4F19-BAB6-F38F38742E00}" type="slidenum">
              <a:rPr lang="en-US">
                <a:latin typeface="Times New Roman" pitchFamily="-110" charset="0"/>
              </a:rPr>
              <a:pPr>
                <a:defRPr/>
              </a:pPr>
              <a:t>35</a:t>
            </a:fld>
            <a:endParaRPr lang="en-US">
              <a:latin typeface="Times New Roman" pitchFamily="-110" charset="0"/>
            </a:endParaRPr>
          </a:p>
        </p:txBody>
      </p:sp>
      <p:sp>
        <p:nvSpPr>
          <p:cNvPr id="160771" name="Text Box 1"/>
          <p:cNvSpPr>
            <a:spLocks noGrp="1" noRot="1" noChangeArrowheads="1"/>
          </p:cNvSpPr>
          <p:nvPr>
            <p:ph type="sldImg"/>
          </p:nvPr>
        </p:nvSpPr>
        <p:spPr>
          <a:xfrm>
            <a:off x="1143000" y="693738"/>
            <a:ext cx="4572000" cy="3429000"/>
          </a:xfrm>
          <a:solidFill>
            <a:srgbClr val="FFFFFF"/>
          </a:solidFill>
          <a:ln/>
        </p:spPr>
      </p:sp>
      <p:sp>
        <p:nvSpPr>
          <p:cNvPr id="160772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1813"/>
            <a:ext cx="5487988" cy="4032250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6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42456C4-610F-46DC-AD29-DB538449DA7D}" type="slidenum">
              <a:rPr lang="en-US">
                <a:latin typeface="Times New Roman" pitchFamily="-110" charset="0"/>
              </a:rPr>
              <a:pPr>
                <a:defRPr/>
              </a:pPr>
              <a:t>36</a:t>
            </a:fld>
            <a:endParaRPr lang="en-US">
              <a:latin typeface="Times New Roman" pitchFamily="-110" charset="0"/>
            </a:endParaRPr>
          </a:p>
        </p:txBody>
      </p:sp>
      <p:sp>
        <p:nvSpPr>
          <p:cNvPr id="162819" name="Text Box 1"/>
          <p:cNvSpPr>
            <a:spLocks noGrp="1" noRot="1" noChangeArrowheads="1"/>
          </p:cNvSpPr>
          <p:nvPr>
            <p:ph type="sldImg"/>
          </p:nvPr>
        </p:nvSpPr>
        <p:spPr>
          <a:xfrm>
            <a:off x="1143000" y="693738"/>
            <a:ext cx="4572000" cy="3429000"/>
          </a:xfrm>
          <a:solidFill>
            <a:srgbClr val="FFFFFF"/>
          </a:solidFill>
          <a:ln/>
        </p:spPr>
      </p:sp>
      <p:sp>
        <p:nvSpPr>
          <p:cNvPr id="162820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1813"/>
            <a:ext cx="5487988" cy="4032250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76200" y="6419850"/>
            <a:ext cx="4724400" cy="3810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Times New Roman" pitchFamily="-65" charset="0"/>
              </a:defRPr>
            </a:lvl1pPr>
          </a:lstStyle>
          <a:p>
            <a:pPr>
              <a:defRPr/>
            </a:pPr>
            <a:fld id="{B200254B-6546-4326-B41B-02991D8549A4}" type="slidenum">
              <a:rPr lang="en-US"/>
              <a:pPr>
                <a:defRPr/>
              </a:pPr>
              <a:t>‹#›</a:t>
            </a:fld>
            <a:r>
              <a:rPr lang="en-US"/>
              <a:t>/38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76200" y="6324600"/>
            <a:ext cx="4724400" cy="3810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Times New Roman" pitchFamily="-65" charset="0"/>
              </a:defRPr>
            </a:lvl1pPr>
          </a:lstStyle>
          <a:p>
            <a:pPr>
              <a:defRPr/>
            </a:pPr>
            <a:fld id="{D32FAF6B-B139-47B5-A0E8-99F940CF5824}" type="slidenum">
              <a:rPr lang="en-US"/>
              <a:pPr>
                <a:defRPr/>
              </a:pPr>
              <a:t>‹#›</a:t>
            </a:fld>
            <a:r>
              <a:rPr lang="en-US"/>
              <a:t>/38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76200" y="6324600"/>
            <a:ext cx="4724400" cy="3810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Times New Roman" pitchFamily="-65" charset="0"/>
              </a:defRPr>
            </a:lvl1pPr>
          </a:lstStyle>
          <a:p>
            <a:pPr>
              <a:defRPr/>
            </a:pPr>
            <a:fld id="{E3516B39-5838-447C-82EA-A39C6773523A}" type="slidenum">
              <a:rPr lang="en-US"/>
              <a:pPr>
                <a:defRPr/>
              </a:pPr>
              <a:t>‹#›</a:t>
            </a:fld>
            <a:r>
              <a:rPr lang="en-US"/>
              <a:t>/38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76200" y="6324600"/>
            <a:ext cx="4724400" cy="3810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Times New Roman" pitchFamily="-65" charset="0"/>
              </a:defRPr>
            </a:lvl1pPr>
          </a:lstStyle>
          <a:p>
            <a:pPr>
              <a:defRPr/>
            </a:pPr>
            <a:fld id="{BBF903CB-8E75-471F-95D7-0EC1F496DAFA}" type="slidenum">
              <a:rPr lang="en-US"/>
              <a:pPr>
                <a:defRPr/>
              </a:pPr>
              <a:t>‹#›</a:t>
            </a:fld>
            <a:r>
              <a:rPr lang="en-US"/>
              <a:t>/38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76200" y="6324600"/>
            <a:ext cx="4724400" cy="3810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Times New Roman" pitchFamily="-65" charset="0"/>
              </a:defRPr>
            </a:lvl1pPr>
          </a:lstStyle>
          <a:p>
            <a:pPr>
              <a:defRPr/>
            </a:pPr>
            <a:fld id="{CB01ED65-B7EA-45E5-9E29-F1F06A198867}" type="slidenum">
              <a:rPr lang="en-US"/>
              <a:pPr>
                <a:defRPr/>
              </a:pPr>
              <a:t>‹#›</a:t>
            </a:fld>
            <a:r>
              <a:rPr lang="en-US"/>
              <a:t>/38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76200" y="6324600"/>
            <a:ext cx="4724400" cy="3810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Times New Roman" pitchFamily="-65" charset="0"/>
              </a:defRPr>
            </a:lvl1pPr>
          </a:lstStyle>
          <a:p>
            <a:pPr>
              <a:defRPr/>
            </a:pPr>
            <a:fld id="{89D95E7B-08CC-4498-9CB6-65DE2430DA20}" type="slidenum">
              <a:rPr lang="en-US"/>
              <a:pPr>
                <a:defRPr/>
              </a:pPr>
              <a:t>‹#›</a:t>
            </a:fld>
            <a:r>
              <a:rPr lang="en-US"/>
              <a:t>/38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127AB0DF-194B-4DD4-B571-B72C15F01D06}" type="datetimeFigureOut">
              <a:rPr lang="en-US"/>
              <a:pPr>
                <a:defRPr/>
              </a:pPr>
              <a:t>10/19/2010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>
                <a:latin typeface="Times New Roman" pitchFamily="-65" charset="0"/>
              </a:defRPr>
            </a:lvl1pPr>
          </a:lstStyle>
          <a:p>
            <a:pPr>
              <a:defRPr/>
            </a:pPr>
            <a:fld id="{DC7E19B4-6315-4366-9059-FAFD9C745A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 txBox="1">
            <a:spLocks/>
          </p:cNvSpPr>
          <p:nvPr userDrawn="1"/>
        </p:nvSpPr>
        <p:spPr>
          <a:xfrm>
            <a:off x="76200" y="6461125"/>
            <a:ext cx="4724400" cy="3810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1800" i="1" dirty="0">
                <a:latin typeface="Times New Roman" pitchFamily="-65" charset="0"/>
                <a:ea typeface="+mn-ea"/>
                <a:cs typeface="+mn-cs"/>
              </a:rPr>
              <a:t>Sacha Kopp, NuFact2010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Times New Roman" pitchFamily="-65" charset="0"/>
              </a:defRPr>
            </a:lvl1pPr>
          </a:lstStyle>
          <a:p>
            <a:pPr>
              <a:defRPr/>
            </a:pPr>
            <a:fld id="{F969F3AB-2999-46B1-9ABB-D506005D5F34}" type="slidenum">
              <a:rPr lang="en-US"/>
              <a:pPr>
                <a:defRPr/>
              </a:pPr>
              <a:t>‹#›</a:t>
            </a:fld>
            <a:r>
              <a:rPr lang="en-US"/>
              <a:t>/38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C5DCE0-0127-4DC5-AF87-720B25360207}" type="slidenum">
              <a:rPr lang="en-US"/>
              <a:pPr>
                <a:defRPr/>
              </a:pPr>
              <a:t>‹#›</a:t>
            </a:fld>
            <a:r>
              <a:rPr lang="en-US"/>
              <a:t>/38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6200" y="6419850"/>
            <a:ext cx="4724400" cy="3810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 i="1"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Times New Roman" pitchFamily="-65" charset="0"/>
              </a:defRPr>
            </a:lvl1pPr>
          </a:lstStyle>
          <a:p>
            <a:pPr>
              <a:defRPr/>
            </a:pPr>
            <a:fld id="{2B345798-F6D9-49A8-9CDC-36B2D4715879}" type="slidenum">
              <a:rPr lang="en-US"/>
              <a:pPr>
                <a:defRPr/>
              </a:pPr>
              <a:t>‹#›</a:t>
            </a:fld>
            <a:r>
              <a:rPr lang="en-US"/>
              <a:t>/38</a:t>
            </a: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6200" y="6419850"/>
            <a:ext cx="4724400" cy="3810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 i="1"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Times New Roman" pitchFamily="-65" charset="0"/>
              </a:defRPr>
            </a:lvl1pPr>
          </a:lstStyle>
          <a:p>
            <a:pPr>
              <a:defRPr/>
            </a:pPr>
            <a:fld id="{8DA011B0-8792-446F-82C7-E96174C4D88D}" type="slidenum">
              <a:rPr lang="en-US"/>
              <a:pPr>
                <a:defRPr/>
              </a:pPr>
              <a:t>‹#›</a:t>
            </a:fld>
            <a:r>
              <a:rPr lang="en-US"/>
              <a:t>/38</a:t>
            </a: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6200" y="6419850"/>
            <a:ext cx="4724400" cy="3810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 i="1"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Times New Roman" pitchFamily="-65" charset="0"/>
              </a:defRPr>
            </a:lvl1pPr>
          </a:lstStyle>
          <a:p>
            <a:pPr>
              <a:defRPr/>
            </a:pPr>
            <a:fld id="{83ADDE68-EBC5-4C36-85AF-05AB788031B5}" type="slidenum">
              <a:rPr lang="en-US"/>
              <a:pPr>
                <a:defRPr/>
              </a:pPr>
              <a:t>‹#›</a:t>
            </a:fld>
            <a:r>
              <a:rPr lang="en-US"/>
              <a:t>/38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6200" y="6419850"/>
            <a:ext cx="4724400" cy="3810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 i="1"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Times New Roman" pitchFamily="-65" charset="0"/>
              </a:defRPr>
            </a:lvl1pPr>
          </a:lstStyle>
          <a:p>
            <a:pPr>
              <a:defRPr/>
            </a:pPr>
            <a:fld id="{BF29F924-DD4F-428F-8A72-865EAA47A470}" type="slidenum">
              <a:rPr lang="en-US"/>
              <a:pPr>
                <a:defRPr/>
              </a:pPr>
              <a:t>‹#›</a:t>
            </a:fld>
            <a:r>
              <a:rPr lang="en-US"/>
              <a:t>/38</a:t>
            </a:r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6200" y="6419850"/>
            <a:ext cx="4724400" cy="3810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 i="1"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76200" y="6324600"/>
            <a:ext cx="4724400" cy="3810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Times New Roman" pitchFamily="-65" charset="0"/>
              </a:defRPr>
            </a:lvl1pPr>
          </a:lstStyle>
          <a:p>
            <a:pPr>
              <a:defRPr/>
            </a:pPr>
            <a:fld id="{F62E7581-7CE0-43CE-9687-2EE57584D1CE}" type="slidenum">
              <a:rPr lang="en-US"/>
              <a:pPr>
                <a:defRPr/>
              </a:pPr>
              <a:t>‹#›</a:t>
            </a:fld>
            <a:r>
              <a:rPr lang="en-US"/>
              <a:t>/38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76200" y="6486525"/>
            <a:ext cx="4724400" cy="3810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Times New Roman" pitchFamily="-65" charset="0"/>
              </a:defRPr>
            </a:lvl1pPr>
          </a:lstStyle>
          <a:p>
            <a:pPr>
              <a:defRPr/>
            </a:pPr>
            <a:fld id="{5E8CB049-5EE1-4154-BF0C-2D13392B7505}" type="slidenum">
              <a:rPr lang="en-US"/>
              <a:pPr>
                <a:defRPr/>
              </a:pPr>
              <a:t>‹#›</a:t>
            </a:fld>
            <a:r>
              <a:rPr lang="en-US"/>
              <a:t>/38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553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FF0000"/>
                </a:solidFill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3E4F7C66-273F-46F3-95A8-A0DFB68F6D98}" type="slidenum">
              <a:rPr lang="en-US"/>
              <a:pPr>
                <a:defRPr/>
              </a:pPr>
              <a:t>‹#›</a:t>
            </a:fld>
            <a:r>
              <a:rPr lang="en-US"/>
              <a:t>/56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  <p:sldLayoutId id="2147483678" r:id="rId15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9900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9900"/>
          </a:solidFill>
          <a:latin typeface="Times New Roman" pitchFamily="-65" charset="0"/>
          <a:ea typeface="ＭＳ Ｐゴシック" pitchFamily="-65" charset="-128"/>
          <a:cs typeface="ＭＳ Ｐゴシック" pitchFamily="-65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9900"/>
          </a:solidFill>
          <a:latin typeface="Times New Roman" pitchFamily="-65" charset="0"/>
          <a:ea typeface="ＭＳ Ｐゴシック" pitchFamily="-65" charset="-128"/>
          <a:cs typeface="ＭＳ Ｐゴシック" pitchFamily="-65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9900"/>
          </a:solidFill>
          <a:latin typeface="Times New Roman" pitchFamily="-65" charset="0"/>
          <a:ea typeface="ＭＳ Ｐゴシック" pitchFamily="-65" charset="-128"/>
          <a:cs typeface="ＭＳ Ｐゴシック" pitchFamily="-65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9900"/>
          </a:solidFill>
          <a:latin typeface="Times New Roman" pitchFamily="-65" charset="0"/>
          <a:ea typeface="ＭＳ Ｐゴシック" pitchFamily="-65" charset="-128"/>
          <a:cs typeface="ＭＳ Ｐゴシック" pitchFamily="-65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009900"/>
          </a:solidFill>
          <a:latin typeface="Times New Roman" pitchFamily="-65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009900"/>
          </a:solidFill>
          <a:latin typeface="Times New Roman" pitchFamily="-65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009900"/>
          </a:solidFill>
          <a:latin typeface="Times New Roman" pitchFamily="-65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009900"/>
          </a:solidFill>
          <a:latin typeface="Times New Roman" pitchFamily="-65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Char char="•"/>
        <a:defRPr sz="3200">
          <a:solidFill>
            <a:srgbClr val="0000CC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9900"/>
        </a:buClr>
        <a:buFont typeface="Wingdings" pitchFamily="2" charset="2"/>
        <a:buChar char="v"/>
        <a:defRPr sz="2800">
          <a:solidFill>
            <a:srgbClr val="0000CC"/>
          </a:solidFill>
          <a:latin typeface="+mn-lt"/>
          <a:ea typeface="ＭＳ Ｐゴシック" pitchFamily="-65" charset="-128"/>
          <a:cs typeface="ＭＳ Ｐゴシック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6600"/>
        </a:buClr>
        <a:buFont typeface="Wingdings" pitchFamily="2" charset="2"/>
        <a:buChar char="Ø"/>
        <a:defRPr sz="2400">
          <a:solidFill>
            <a:srgbClr val="0000CC"/>
          </a:solidFill>
          <a:latin typeface="+mn-lt"/>
          <a:ea typeface="ＭＳ Ｐゴシック" pitchFamily="-65" charset="-128"/>
          <a:cs typeface="ＭＳ Ｐゴシック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00CC"/>
          </a:solidFill>
          <a:latin typeface="+mn-lt"/>
          <a:ea typeface="ＭＳ Ｐゴシック" pitchFamily="-65" charset="-128"/>
          <a:cs typeface="ＭＳ Ｐゴシック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CC"/>
          </a:solidFill>
          <a:latin typeface="+mn-lt"/>
          <a:ea typeface="ＭＳ Ｐゴシック" pitchFamily="-65" charset="-128"/>
          <a:cs typeface="ＭＳ Ｐゴシック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CC"/>
          </a:solidFill>
          <a:latin typeface="+mn-lt"/>
          <a:ea typeface="ＭＳ Ｐゴシック" pitchFamily="-65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CC"/>
          </a:solidFill>
          <a:latin typeface="+mn-lt"/>
          <a:ea typeface="ＭＳ Ｐゴシック" pitchFamily="-65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CC"/>
          </a:solidFill>
          <a:latin typeface="+mn-lt"/>
          <a:ea typeface="ＭＳ Ｐゴシック" pitchFamily="-65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CC"/>
          </a:solidFill>
          <a:latin typeface="+mn-lt"/>
          <a:ea typeface="ＭＳ Ｐゴシック" pitchFamily="-65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2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0.png"/><Relationship Id="rId5" Type="http://schemas.openxmlformats.org/officeDocument/2006/relationships/image" Target="../media/image59.jpeg"/><Relationship Id="rId4" Type="http://schemas.openxmlformats.org/officeDocument/2006/relationships/image" Target="../media/image5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7" Type="http://schemas.openxmlformats.org/officeDocument/2006/relationships/image" Target="../media/image66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image" Target="../media/image69.png"/><Relationship Id="rId7" Type="http://schemas.openxmlformats.org/officeDocument/2006/relationships/image" Target="../media/image7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1.png"/><Relationship Id="rId5" Type="http://schemas.openxmlformats.org/officeDocument/2006/relationships/image" Target="../media/image55.png"/><Relationship Id="rId4" Type="http://schemas.openxmlformats.org/officeDocument/2006/relationships/image" Target="../media/image7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6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.png"/><Relationship Id="rId5" Type="http://schemas.openxmlformats.org/officeDocument/2006/relationships/image" Target="../media/image81.png"/><Relationship Id="rId4" Type="http://schemas.openxmlformats.org/officeDocument/2006/relationships/image" Target="../media/image35.jpe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3" Type="http://schemas.openxmlformats.org/officeDocument/2006/relationships/image" Target="../media/image83.jpeg"/><Relationship Id="rId7" Type="http://schemas.openxmlformats.org/officeDocument/2006/relationships/image" Target="../media/image8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6.jpeg"/><Relationship Id="rId5" Type="http://schemas.openxmlformats.org/officeDocument/2006/relationships/image" Target="../media/image85.png"/><Relationship Id="rId4" Type="http://schemas.openxmlformats.org/officeDocument/2006/relationships/image" Target="../media/image84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0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3.jpeg"/><Relationship Id="rId4" Type="http://schemas.openxmlformats.org/officeDocument/2006/relationships/image" Target="../media/image92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6.png"/><Relationship Id="rId4" Type="http://schemas.openxmlformats.org/officeDocument/2006/relationships/image" Target="../media/image95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9.png"/><Relationship Id="rId4" Type="http://schemas.openxmlformats.org/officeDocument/2006/relationships/image" Target="../media/image98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2.jpeg"/><Relationship Id="rId4" Type="http://schemas.openxmlformats.org/officeDocument/2006/relationships/image" Target="../media/image10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6.jpe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5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14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image" Target="../media/image104.w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w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Content Placeholder 5" descr="NY_NYT.jpg"/>
          <p:cNvPicPr>
            <a:picLocks noGrp="1" noChangeAspect="1"/>
          </p:cNvPicPr>
          <p:nvPr>
            <p:ph idx="1"/>
          </p:nvPr>
        </p:nvPicPr>
        <p:blipFill>
          <a:blip r:embed="rId2"/>
          <a:srcRect t="3615" b="58568"/>
          <a:stretch>
            <a:fillRect/>
          </a:stretch>
        </p:blipFill>
        <p:spPr>
          <a:xfrm>
            <a:off x="0" y="58738"/>
            <a:ext cx="9144000" cy="6832600"/>
          </a:xfrm>
        </p:spPr>
      </p:pic>
      <p:sp>
        <p:nvSpPr>
          <p:cNvPr id="19458" name="Rectangle 57"/>
          <p:cNvSpPr>
            <a:spLocks noChangeArrowheads="1"/>
          </p:cNvSpPr>
          <p:nvPr/>
        </p:nvSpPr>
        <p:spPr bwMode="auto">
          <a:xfrm>
            <a:off x="6078538" y="2609850"/>
            <a:ext cx="3048000" cy="455613"/>
          </a:xfrm>
          <a:prstGeom prst="rect">
            <a:avLst/>
          </a:prstGeom>
          <a:solidFill>
            <a:schemeClr val="bg1"/>
          </a:solidFill>
          <a:ln w="9525">
            <a:noFill/>
            <a:round/>
            <a:headEnd/>
            <a:tailEnd type="triangle" w="sm" len="lg"/>
          </a:ln>
        </p:spPr>
        <p:txBody>
          <a:bodyPr/>
          <a:lstStyle/>
          <a:p>
            <a:endParaRPr lang="en-US"/>
          </a:p>
        </p:txBody>
      </p:sp>
      <p:sp>
        <p:nvSpPr>
          <p:cNvPr id="19459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497201E1-D4FB-4E69-8884-68D4A72923F2}" type="slidenum">
              <a:rPr lang="en-US" smtClean="0">
                <a:latin typeface="Times New Roman" pitchFamily="18" charset="0"/>
                <a:ea typeface="ＭＳ Ｐゴシック"/>
                <a:cs typeface="ＭＳ Ｐゴシック"/>
              </a:rPr>
              <a:pPr/>
              <a:t>1</a:t>
            </a:fld>
            <a:r>
              <a:rPr lang="en-US" smtClean="0">
                <a:latin typeface="Times New Roman" pitchFamily="18" charset="0"/>
                <a:ea typeface="ＭＳ Ｐゴシック"/>
                <a:cs typeface="ＭＳ Ｐゴシック"/>
              </a:rPr>
              <a:t>/38</a:t>
            </a:r>
          </a:p>
        </p:txBody>
      </p:sp>
      <p:sp>
        <p:nvSpPr>
          <p:cNvPr id="19460" name="Rectangle 23"/>
          <p:cNvSpPr>
            <a:spLocks noChangeArrowheads="1"/>
          </p:cNvSpPr>
          <p:nvPr/>
        </p:nvSpPr>
        <p:spPr bwMode="auto">
          <a:xfrm>
            <a:off x="1698625" y="0"/>
            <a:ext cx="5792788" cy="998538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round/>
            <a:headEnd/>
            <a:tailEnd type="triangle" w="sm" len="lg"/>
          </a:ln>
        </p:spPr>
        <p:txBody>
          <a:bodyPr/>
          <a:lstStyle/>
          <a:p>
            <a:endParaRPr lang="en-US"/>
          </a:p>
        </p:txBody>
      </p:sp>
      <p:pic>
        <p:nvPicPr>
          <p:cNvPr id="19461" name="Content Placeholder 5" descr="NY_NYT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8571" t="3615" r="60715" b="91106"/>
          <a:stretch>
            <a:fillRect/>
          </a:stretch>
        </p:blipFill>
        <p:spPr bwMode="auto">
          <a:xfrm>
            <a:off x="2154238" y="182563"/>
            <a:ext cx="1893887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9462" name="Group 12"/>
          <p:cNvGrpSpPr>
            <a:grpSpLocks noChangeAspect="1"/>
          </p:cNvGrpSpPr>
          <p:nvPr/>
        </p:nvGrpSpPr>
        <p:grpSpPr bwMode="auto">
          <a:xfrm>
            <a:off x="4010025" y="350838"/>
            <a:ext cx="1687513" cy="660400"/>
            <a:chOff x="-1730729" y="2833685"/>
            <a:chExt cx="2557573" cy="1000827"/>
          </a:xfrm>
        </p:grpSpPr>
        <p:pic>
          <p:nvPicPr>
            <p:cNvPr id="19483" name="Picture 6" descr="engravers-old-english-large.jpg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8799" t="67438" r="65700" b="18843"/>
            <a:stretch>
              <a:fillRect/>
            </a:stretch>
          </p:blipFill>
          <p:spPr bwMode="auto">
            <a:xfrm>
              <a:off x="-1236335" y="2921268"/>
              <a:ext cx="381711" cy="86399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19484" name="Picture 7" descr="engravers-old-english-large.jpg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34200" t="67438" r="57600" b="17851"/>
            <a:stretch>
              <a:fillRect/>
            </a:stretch>
          </p:blipFill>
          <p:spPr bwMode="auto">
            <a:xfrm>
              <a:off x="-1730729" y="2908000"/>
              <a:ext cx="569094" cy="92651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19485" name="Picture 8" descr="engravers-old-english-large.jpg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6200" t="67438" r="77400" b="18843"/>
            <a:stretch>
              <a:fillRect/>
            </a:stretch>
          </p:blipFill>
          <p:spPr bwMode="auto">
            <a:xfrm>
              <a:off x="-895413" y="2935611"/>
              <a:ext cx="444172" cy="86399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19486" name="Picture 9" descr="engravers-old-english-large.jpg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56700" t="49586" r="38699" b="34711"/>
            <a:stretch>
              <a:fillRect/>
            </a:stretch>
          </p:blipFill>
          <p:spPr bwMode="auto">
            <a:xfrm>
              <a:off x="-471106" y="2833685"/>
              <a:ext cx="319251" cy="98884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19487" name="Picture 10" descr="engravers-old-english-large.jpg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86400" t="49586" r="4500" b="34711"/>
            <a:stretch>
              <a:fillRect/>
            </a:stretch>
          </p:blipFill>
          <p:spPr bwMode="auto">
            <a:xfrm>
              <a:off x="-248490" y="2834221"/>
              <a:ext cx="631567" cy="98884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19488" name="Picture 11" descr="engravers-old-english-large.jpg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801" t="68430" r="90900" b="19835"/>
            <a:stretch>
              <a:fillRect/>
            </a:stretch>
          </p:blipFill>
          <p:spPr bwMode="auto">
            <a:xfrm>
              <a:off x="320199" y="2994107"/>
              <a:ext cx="506645" cy="73909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9463" name="Content Placeholder 5" descr="NY_NYT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1429" t="3615" r="62143" b="91106"/>
          <a:stretch>
            <a:fillRect/>
          </a:stretch>
        </p:blipFill>
        <p:spPr bwMode="auto">
          <a:xfrm>
            <a:off x="5780088" y="192088"/>
            <a:ext cx="587375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4" name="Picture 22" descr="engravers-old-english-large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4200" t="67438" r="57600" b="17851"/>
          <a:stretch>
            <a:fillRect/>
          </a:stretch>
        </p:blipFill>
        <p:spPr bwMode="auto">
          <a:xfrm>
            <a:off x="6235700" y="423863"/>
            <a:ext cx="376238" cy="61118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19465" name="Picture 14" descr="engravers-old-english-large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2501" t="67438" r="70200" b="18843"/>
          <a:stretch>
            <a:fillRect/>
          </a:stretch>
        </p:blipFill>
        <p:spPr bwMode="auto">
          <a:xfrm>
            <a:off x="6659563" y="419100"/>
            <a:ext cx="333375" cy="5699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19466" name="Rectangle 42"/>
          <p:cNvSpPr>
            <a:spLocks noChangeArrowheads="1"/>
          </p:cNvSpPr>
          <p:nvPr/>
        </p:nvSpPr>
        <p:spPr bwMode="auto">
          <a:xfrm>
            <a:off x="236538" y="1389063"/>
            <a:ext cx="5927725" cy="304800"/>
          </a:xfrm>
          <a:prstGeom prst="rect">
            <a:avLst/>
          </a:prstGeom>
          <a:solidFill>
            <a:schemeClr val="bg1"/>
          </a:solidFill>
          <a:ln w="9525">
            <a:noFill/>
            <a:round/>
            <a:headEnd/>
            <a:tailEnd type="triangle" w="sm" len="lg"/>
          </a:ln>
        </p:spPr>
        <p:txBody>
          <a:bodyPr/>
          <a:lstStyle/>
          <a:p>
            <a:endParaRPr lang="en-US"/>
          </a:p>
        </p:txBody>
      </p:sp>
      <p:sp>
        <p:nvSpPr>
          <p:cNvPr id="19467" name="Rectangle 43"/>
          <p:cNvSpPr>
            <a:spLocks noChangeArrowheads="1"/>
          </p:cNvSpPr>
          <p:nvPr/>
        </p:nvSpPr>
        <p:spPr bwMode="auto">
          <a:xfrm>
            <a:off x="6089650" y="1427163"/>
            <a:ext cx="3054350" cy="1044575"/>
          </a:xfrm>
          <a:prstGeom prst="rect">
            <a:avLst/>
          </a:prstGeom>
          <a:solidFill>
            <a:schemeClr val="bg1"/>
          </a:solidFill>
          <a:ln w="9525">
            <a:noFill/>
            <a:round/>
            <a:headEnd/>
            <a:tailEnd type="triangle" w="sm" len="lg"/>
          </a:ln>
        </p:spPr>
        <p:txBody>
          <a:bodyPr/>
          <a:lstStyle/>
          <a:p>
            <a:endParaRPr lang="en-US"/>
          </a:p>
        </p:txBody>
      </p:sp>
      <p:sp>
        <p:nvSpPr>
          <p:cNvPr id="19468" name="Rectangle 46"/>
          <p:cNvSpPr>
            <a:spLocks noChangeArrowheads="1"/>
          </p:cNvSpPr>
          <p:nvPr/>
        </p:nvSpPr>
        <p:spPr bwMode="auto">
          <a:xfrm>
            <a:off x="134938" y="5268913"/>
            <a:ext cx="5791200" cy="200025"/>
          </a:xfrm>
          <a:prstGeom prst="rect">
            <a:avLst/>
          </a:prstGeom>
          <a:solidFill>
            <a:schemeClr val="bg1"/>
          </a:solidFill>
          <a:ln w="9525">
            <a:noFill/>
            <a:round/>
            <a:headEnd/>
            <a:tailEnd type="triangle" w="sm" len="lg"/>
          </a:ln>
        </p:spPr>
        <p:txBody>
          <a:bodyPr/>
          <a:lstStyle/>
          <a:p>
            <a:endParaRPr lang="en-US"/>
          </a:p>
        </p:txBody>
      </p:sp>
      <p:sp>
        <p:nvSpPr>
          <p:cNvPr id="19469" name="Rectangle 47"/>
          <p:cNvSpPr>
            <a:spLocks noChangeArrowheads="1"/>
          </p:cNvSpPr>
          <p:nvPr/>
        </p:nvSpPr>
        <p:spPr bwMode="auto">
          <a:xfrm>
            <a:off x="315913" y="344488"/>
            <a:ext cx="1216025" cy="450850"/>
          </a:xfrm>
          <a:prstGeom prst="rect">
            <a:avLst/>
          </a:prstGeom>
          <a:solidFill>
            <a:schemeClr val="bg1"/>
          </a:solidFill>
          <a:ln w="9525">
            <a:noFill/>
            <a:round/>
            <a:headEnd/>
            <a:tailEnd type="triangle" w="sm" len="lg"/>
          </a:ln>
        </p:spPr>
        <p:txBody>
          <a:bodyPr/>
          <a:lstStyle/>
          <a:p>
            <a:endParaRPr lang="en-US"/>
          </a:p>
        </p:txBody>
      </p:sp>
      <p:sp>
        <p:nvSpPr>
          <p:cNvPr id="19470" name="TextBox 50"/>
          <p:cNvSpPr txBox="1">
            <a:spLocks noChangeArrowheads="1"/>
          </p:cNvSpPr>
          <p:nvPr/>
        </p:nvSpPr>
        <p:spPr bwMode="auto">
          <a:xfrm>
            <a:off x="193675" y="265113"/>
            <a:ext cx="1471613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>
                <a:solidFill>
                  <a:srgbClr val="000000"/>
                </a:solidFill>
              </a:rPr>
              <a:t>“All the Nu’s that’s fit to print”</a:t>
            </a:r>
          </a:p>
        </p:txBody>
      </p:sp>
      <p:sp>
        <p:nvSpPr>
          <p:cNvPr id="19471" name="TextBox 52"/>
          <p:cNvSpPr txBox="1">
            <a:spLocks noChangeArrowheads="1"/>
          </p:cNvSpPr>
          <p:nvPr/>
        </p:nvSpPr>
        <p:spPr bwMode="auto">
          <a:xfrm>
            <a:off x="134938" y="1382713"/>
            <a:ext cx="5689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i="1">
                <a:solidFill>
                  <a:srgbClr val="000000"/>
                </a:solidFill>
              </a:rPr>
              <a:t>Neutrinos Exhibit Quantum-Mechanical Oscillations</a:t>
            </a:r>
            <a:endParaRPr lang="en-US" sz="2000">
              <a:solidFill>
                <a:srgbClr val="000000"/>
              </a:solidFill>
            </a:endParaRPr>
          </a:p>
        </p:txBody>
      </p:sp>
      <p:sp>
        <p:nvSpPr>
          <p:cNvPr id="19472" name="TextBox 53"/>
          <p:cNvSpPr txBox="1">
            <a:spLocks noChangeArrowheads="1"/>
          </p:cNvSpPr>
          <p:nvPr/>
        </p:nvSpPr>
        <p:spPr bwMode="auto">
          <a:xfrm>
            <a:off x="177800" y="5230813"/>
            <a:ext cx="63928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 i="1">
                <a:solidFill>
                  <a:srgbClr val="000000"/>
                </a:solidFill>
              </a:rPr>
              <a:t>Neutrinos are probes for new physics beyond SM,   no longer an “anomaly,” a “problem,” or an “effect”</a:t>
            </a:r>
            <a:endParaRPr lang="en-US" sz="1000">
              <a:solidFill>
                <a:srgbClr val="000000"/>
              </a:solidFill>
            </a:endParaRPr>
          </a:p>
        </p:txBody>
      </p:sp>
      <p:sp>
        <p:nvSpPr>
          <p:cNvPr id="19473" name="Rectangle 54"/>
          <p:cNvSpPr>
            <a:spLocks noChangeArrowheads="1"/>
          </p:cNvSpPr>
          <p:nvPr/>
        </p:nvSpPr>
        <p:spPr bwMode="auto">
          <a:xfrm>
            <a:off x="203200" y="5689600"/>
            <a:ext cx="2844800" cy="541338"/>
          </a:xfrm>
          <a:prstGeom prst="rect">
            <a:avLst/>
          </a:prstGeom>
          <a:solidFill>
            <a:schemeClr val="bg1"/>
          </a:solidFill>
          <a:ln w="9525">
            <a:noFill/>
            <a:round/>
            <a:headEnd/>
            <a:tailEnd type="triangle" w="sm" len="lg"/>
          </a:ln>
        </p:spPr>
        <p:txBody>
          <a:bodyPr/>
          <a:lstStyle/>
          <a:p>
            <a:endParaRPr lang="en-US" sz="1600"/>
          </a:p>
        </p:txBody>
      </p:sp>
      <p:sp>
        <p:nvSpPr>
          <p:cNvPr id="19474" name="TextBox 55"/>
          <p:cNvSpPr txBox="1">
            <a:spLocks noChangeArrowheads="1"/>
          </p:cNvSpPr>
          <p:nvPr/>
        </p:nvSpPr>
        <p:spPr bwMode="auto">
          <a:xfrm>
            <a:off x="5826125" y="2482850"/>
            <a:ext cx="358933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800" i="1">
                <a:solidFill>
                  <a:srgbClr val="000000"/>
                </a:solidFill>
              </a:rPr>
              <a:t>Mixing like quarks, implications beyond Standard Model</a:t>
            </a:r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19475" name="TextBox 56"/>
          <p:cNvSpPr txBox="1">
            <a:spLocks noChangeArrowheads="1"/>
          </p:cNvSpPr>
          <p:nvPr/>
        </p:nvSpPr>
        <p:spPr bwMode="auto">
          <a:xfrm>
            <a:off x="6089650" y="1549400"/>
            <a:ext cx="3025775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 i="1">
                <a:solidFill>
                  <a:srgbClr val="000000"/>
                </a:solidFill>
              </a:rPr>
              <a:t>MEASUREMENTS FROM THE SUN, COSMIC RAYS, ACCELERATORS, REACTORS</a:t>
            </a:r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19476" name="Rectangle 58"/>
          <p:cNvSpPr>
            <a:spLocks noChangeArrowheads="1"/>
          </p:cNvSpPr>
          <p:nvPr/>
        </p:nvSpPr>
        <p:spPr bwMode="auto">
          <a:xfrm>
            <a:off x="3182938" y="5689600"/>
            <a:ext cx="2811462" cy="541338"/>
          </a:xfrm>
          <a:prstGeom prst="rect">
            <a:avLst/>
          </a:prstGeom>
          <a:solidFill>
            <a:schemeClr val="bg1"/>
          </a:solidFill>
          <a:ln w="9525">
            <a:noFill/>
            <a:round/>
            <a:headEnd/>
            <a:tailEnd type="triangle" w="sm" len="lg"/>
          </a:ln>
        </p:spPr>
        <p:txBody>
          <a:bodyPr/>
          <a:lstStyle/>
          <a:p>
            <a:endParaRPr lang="en-US" sz="1600"/>
          </a:p>
        </p:txBody>
      </p:sp>
      <p:sp>
        <p:nvSpPr>
          <p:cNvPr id="19477" name="TextBox 59"/>
          <p:cNvSpPr txBox="1">
            <a:spLocks noChangeArrowheads="1"/>
          </p:cNvSpPr>
          <p:nvPr/>
        </p:nvSpPr>
        <p:spPr bwMode="auto">
          <a:xfrm>
            <a:off x="3017838" y="5605463"/>
            <a:ext cx="29591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800" i="1">
                <a:solidFill>
                  <a:srgbClr val="000000"/>
                </a:solidFill>
              </a:rPr>
              <a:t>Experiments still pushing for CP Violation in Neutrinos</a:t>
            </a:r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19478" name="TextBox 60"/>
          <p:cNvSpPr txBox="1">
            <a:spLocks noChangeArrowheads="1"/>
          </p:cNvSpPr>
          <p:nvPr/>
        </p:nvSpPr>
        <p:spPr bwMode="auto">
          <a:xfrm>
            <a:off x="203200" y="5643563"/>
            <a:ext cx="277653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800" i="1">
                <a:solidFill>
                  <a:srgbClr val="000000"/>
                </a:solidFill>
              </a:rPr>
              <a:t>U.S. Japan, Europe each building their own facilities</a:t>
            </a:r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19479" name="Rectangle 61"/>
          <p:cNvSpPr>
            <a:spLocks noChangeArrowheads="1"/>
          </p:cNvSpPr>
          <p:nvPr/>
        </p:nvSpPr>
        <p:spPr bwMode="auto">
          <a:xfrm>
            <a:off x="7564438" y="6061075"/>
            <a:ext cx="1530350" cy="796925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round/>
            <a:headEnd/>
            <a:tailEnd type="triangle" w="sm" len="lg"/>
          </a:ln>
        </p:spPr>
        <p:txBody>
          <a:bodyPr/>
          <a:lstStyle/>
          <a:p>
            <a:endParaRPr lang="en-US"/>
          </a:p>
        </p:txBody>
      </p:sp>
      <p:sp>
        <p:nvSpPr>
          <p:cNvPr id="19480" name="TextBox 49"/>
          <p:cNvSpPr txBox="1">
            <a:spLocks noChangeArrowheads="1"/>
          </p:cNvSpPr>
          <p:nvPr/>
        </p:nvSpPr>
        <p:spPr bwMode="auto">
          <a:xfrm>
            <a:off x="7385050" y="6069013"/>
            <a:ext cx="1836738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 i="1">
                <a:solidFill>
                  <a:srgbClr val="000000"/>
                </a:solidFill>
              </a:rPr>
              <a:t>Neutrinos Don’t  Decay or Decohere</a:t>
            </a:r>
            <a:endParaRPr lang="en-US" sz="1600">
              <a:solidFill>
                <a:srgbClr val="000000"/>
              </a:solidFill>
            </a:endParaRPr>
          </a:p>
        </p:txBody>
      </p:sp>
      <p:sp>
        <p:nvSpPr>
          <p:cNvPr id="19481" name="TextBox 62"/>
          <p:cNvSpPr txBox="1">
            <a:spLocks noChangeArrowheads="1"/>
          </p:cNvSpPr>
          <p:nvPr/>
        </p:nvSpPr>
        <p:spPr bwMode="auto">
          <a:xfrm>
            <a:off x="6502400" y="306388"/>
            <a:ext cx="30956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>
                <a:latin typeface="Lucida Blackletter"/>
              </a:rPr>
              <a:t>’</a:t>
            </a:r>
          </a:p>
        </p:txBody>
      </p:sp>
      <p:pic>
        <p:nvPicPr>
          <p:cNvPr id="19482" name="Picture 34" descr="John Bahcall and Ray Davis, Homestake solar neutrino mine, ~ 1964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3350" y="1785938"/>
            <a:ext cx="5832475" cy="3449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>
              <a:ea typeface="ＭＳ Ｐゴシック"/>
              <a:cs typeface="ＭＳ Ｐゴシック"/>
            </a:endParaRPr>
          </a:p>
        </p:txBody>
      </p:sp>
      <p:pic>
        <p:nvPicPr>
          <p:cNvPr id="123906" name="Content Placeholder 5" descr="JPN_JT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7938"/>
            <a:ext cx="9144000" cy="6872287"/>
          </a:xfrm>
        </p:spPr>
      </p:pic>
      <p:sp>
        <p:nvSpPr>
          <p:cNvPr id="31" name="Rectangle 30"/>
          <p:cNvSpPr/>
          <p:nvPr/>
        </p:nvSpPr>
        <p:spPr>
          <a:xfrm>
            <a:off x="4583113" y="1582738"/>
            <a:ext cx="3387725" cy="4691062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8677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76200" y="6324600"/>
            <a:ext cx="4724400" cy="381000"/>
          </a:xfrm>
        </p:spPr>
        <p:txBody>
          <a:bodyPr/>
          <a:lstStyle/>
          <a:p>
            <a:pPr algn="l">
              <a:defRPr/>
            </a:pPr>
            <a:fld id="{D6C8290F-97C5-4C02-8616-B5F1417C0BEE}" type="slidenum">
              <a:rPr lang="en-US">
                <a:latin typeface="Times New Roman" charset="0"/>
              </a:rPr>
              <a:pPr algn="l">
                <a:defRPr/>
              </a:pPr>
              <a:t>10</a:t>
            </a:fld>
            <a:r>
              <a:rPr lang="en-US">
                <a:latin typeface="Times New Roman" charset="0"/>
              </a:rPr>
              <a:t>/38</a:t>
            </a:r>
          </a:p>
        </p:txBody>
      </p:sp>
      <p:pic>
        <p:nvPicPr>
          <p:cNvPr id="123909" name="Picture 10" descr="sk_build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6613" y="1666875"/>
            <a:ext cx="3249612" cy="396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910" name="Picture 1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27113" y="4383088"/>
            <a:ext cx="3519487" cy="2436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911" name="TextBox 25"/>
          <p:cNvSpPr txBox="1">
            <a:spLocks noChangeArrowheads="1"/>
          </p:cNvSpPr>
          <p:nvPr/>
        </p:nvSpPr>
        <p:spPr bwMode="auto">
          <a:xfrm>
            <a:off x="3886200" y="5403850"/>
            <a:ext cx="474663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000090"/>
                </a:solidFill>
              </a:rPr>
              <a:t>ν</a:t>
            </a:r>
            <a:r>
              <a:rPr lang="en-US" sz="2800" b="1" baseline="-25000">
                <a:solidFill>
                  <a:srgbClr val="000090"/>
                </a:solidFill>
              </a:rPr>
              <a:t>μ</a:t>
            </a:r>
            <a:endParaRPr lang="en-US" sz="4000" b="1" baseline="-25000">
              <a:solidFill>
                <a:srgbClr val="00009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270000" y="6464300"/>
            <a:ext cx="3203575" cy="393700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3913" name="TextBox 26"/>
          <p:cNvSpPr txBox="1">
            <a:spLocks noChangeArrowheads="1"/>
          </p:cNvSpPr>
          <p:nvPr/>
        </p:nvSpPr>
        <p:spPr bwMode="auto">
          <a:xfrm>
            <a:off x="2217738" y="6194425"/>
            <a:ext cx="161448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/>
              <a:t>cos</a:t>
            </a:r>
            <a:r>
              <a:rPr lang="en-US" sz="3200" i="1">
                <a:latin typeface="Symbol" pitchFamily="18" charset="2"/>
              </a:rPr>
              <a:t>q</a:t>
            </a:r>
            <a:r>
              <a:rPr lang="en-US" sz="3200" baseline="-25000"/>
              <a:t>zenith</a:t>
            </a:r>
          </a:p>
        </p:txBody>
      </p:sp>
      <p:sp>
        <p:nvSpPr>
          <p:cNvPr id="123914" name="TextBox 27"/>
          <p:cNvSpPr txBox="1">
            <a:spLocks noChangeArrowheads="1"/>
          </p:cNvSpPr>
          <p:nvPr/>
        </p:nvSpPr>
        <p:spPr bwMode="auto">
          <a:xfrm rot="-5400000">
            <a:off x="437357" y="5133181"/>
            <a:ext cx="15049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Events/bin</a:t>
            </a:r>
            <a:endParaRPr lang="en-US" baseline="-25000"/>
          </a:p>
        </p:txBody>
      </p:sp>
      <p:sp>
        <p:nvSpPr>
          <p:cNvPr id="29" name="Rectangle 28"/>
          <p:cNvSpPr/>
          <p:nvPr/>
        </p:nvSpPr>
        <p:spPr>
          <a:xfrm>
            <a:off x="1157288" y="1673225"/>
            <a:ext cx="3373437" cy="1095375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1157288" y="1550988"/>
            <a:ext cx="3449637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atin typeface="Times New Roman" pitchFamily="-65" charset="0"/>
                <a:ea typeface="ＭＳ Ｐゴシック" charset="-128"/>
                <a:cs typeface="ＭＳ Ｐゴシック" charset="-128"/>
              </a:rPr>
              <a:t>Super </a:t>
            </a:r>
            <a:r>
              <a:rPr lang="en-US" dirty="0" err="1">
                <a:latin typeface="Times New Roman" pitchFamily="-65" charset="0"/>
                <a:ea typeface="ＭＳ Ｐゴシック" charset="-128"/>
                <a:cs typeface="ＭＳ Ｐゴシック" charset="-128"/>
              </a:rPr>
              <a:t>Kamiokande</a:t>
            </a:r>
            <a:r>
              <a:rPr lang="en-US" dirty="0">
                <a:latin typeface="Times New Roman" pitchFamily="-65" charset="0"/>
                <a:ea typeface="ＭＳ Ｐゴシック" charset="-128"/>
                <a:cs typeface="ＭＳ Ｐゴシック" charset="-128"/>
              </a:rPr>
              <a:t> </a:t>
            </a:r>
            <a:r>
              <a:rPr lang="en-US" dirty="0" err="1">
                <a:latin typeface="Times New Roman" pitchFamily="-65" charset="0"/>
                <a:ea typeface="ＭＳ Ｐゴシック" charset="-128"/>
                <a:cs typeface="ＭＳ Ｐゴシック" charset="-128"/>
              </a:rPr>
              <a:t>Exp’t</a:t>
            </a:r>
            <a:r>
              <a:rPr lang="en-US" dirty="0">
                <a:latin typeface="Times New Roman" pitchFamily="-65" charset="0"/>
                <a:ea typeface="ＭＳ Ｐゴシック" charset="-128"/>
                <a:cs typeface="ＭＳ Ｐゴシック" charset="-128"/>
              </a:rPr>
              <a:t> Observes Zenith Angle-</a:t>
            </a:r>
            <a:r>
              <a:rPr lang="en-US" spc="-150" dirty="0">
                <a:latin typeface="Times New Roman" pitchFamily="-65" charset="0"/>
                <a:ea typeface="ＭＳ Ｐゴシック" charset="-128"/>
                <a:cs typeface="ＭＳ Ｐゴシック" charset="-128"/>
              </a:rPr>
              <a:t>Dependent Loss of </a:t>
            </a:r>
            <a:r>
              <a:rPr lang="en-US" i="1" spc="-150" dirty="0">
                <a:latin typeface="Symbol" charset="2"/>
                <a:ea typeface="ＭＳ Ｐゴシック" charset="-128"/>
                <a:cs typeface="Symbol" charset="2"/>
              </a:rPr>
              <a:t>n</a:t>
            </a:r>
            <a:r>
              <a:rPr lang="en-US" i="1" spc="-150" baseline="-25000" dirty="0">
                <a:latin typeface="Symbol" charset="2"/>
                <a:ea typeface="ＭＳ Ｐゴシック" charset="-128"/>
                <a:cs typeface="Symbol" charset="2"/>
              </a:rPr>
              <a:t>m</a:t>
            </a:r>
            <a:r>
              <a:rPr lang="en-US" spc="-150" dirty="0">
                <a:latin typeface="Times New Roman" pitchFamily="-65" charset="0"/>
                <a:ea typeface="ＭＳ Ｐゴシック" charset="-128"/>
                <a:cs typeface="ＭＳ Ｐゴシック" charset="-128"/>
              </a:rPr>
              <a:t>, not </a:t>
            </a:r>
            <a:r>
              <a:rPr lang="en-US" i="1" spc="-150" dirty="0">
                <a:latin typeface="Symbol" charset="2"/>
                <a:ea typeface="ＭＳ Ｐゴシック" charset="-128"/>
                <a:cs typeface="Symbol" charset="2"/>
              </a:rPr>
              <a:t>n</a:t>
            </a:r>
            <a:r>
              <a:rPr lang="en-US" i="1" spc="-150" baseline="-25000" dirty="0">
                <a:latin typeface="Times New Roman" pitchFamily="-65" charset="0"/>
                <a:ea typeface="ＭＳ Ｐゴシック" charset="-128"/>
                <a:cs typeface="ＭＳ Ｐゴシック" charset="-128"/>
              </a:rPr>
              <a:t>e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473575" y="5402263"/>
            <a:ext cx="3810000" cy="7651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ts val="1380"/>
              </a:lnSpc>
              <a:defRPr/>
            </a:pPr>
            <a:r>
              <a:rPr lang="en-US" dirty="0">
                <a:latin typeface="Times New Roman" pitchFamily="-65" charset="0"/>
                <a:ea typeface="ＭＳ Ｐゴシック" charset="-128"/>
                <a:cs typeface="ＭＳ Ｐゴシック" charset="-128"/>
              </a:rPr>
              <a:t>50kton H</a:t>
            </a:r>
            <a:r>
              <a:rPr lang="en-US" baseline="-25000" dirty="0">
                <a:latin typeface="Times New Roman" pitchFamily="-65" charset="0"/>
                <a:ea typeface="ＭＳ Ｐゴシック" charset="-128"/>
                <a:cs typeface="ＭＳ Ｐゴシック" charset="-128"/>
              </a:rPr>
              <a:t>2</a:t>
            </a:r>
            <a:r>
              <a:rPr lang="en-US" dirty="0">
                <a:latin typeface="Times New Roman" pitchFamily="-65" charset="0"/>
                <a:ea typeface="ＭＳ Ｐゴシック" charset="-128"/>
                <a:cs typeface="ＭＳ Ｐゴシック" charset="-128"/>
              </a:rPr>
              <a:t>O (x30 </a:t>
            </a:r>
            <a:r>
              <a:rPr lang="en-US" dirty="0" err="1">
                <a:latin typeface="Times New Roman" pitchFamily="-65" charset="0"/>
                <a:ea typeface="ＭＳ Ｐゴシック" charset="-128"/>
                <a:cs typeface="ＭＳ Ｐゴシック" charset="-128"/>
              </a:rPr>
              <a:t>Kamioka</a:t>
            </a:r>
            <a:r>
              <a:rPr lang="en-US" dirty="0">
                <a:latin typeface="Times New Roman" pitchFamily="-65" charset="0"/>
                <a:ea typeface="ＭＳ Ｐゴシック" charset="-128"/>
                <a:cs typeface="ＭＳ Ｐゴシック" charset="-128"/>
              </a:rPr>
              <a:t>)</a:t>
            </a:r>
          </a:p>
          <a:p>
            <a:pPr>
              <a:defRPr/>
            </a:pPr>
            <a:r>
              <a:rPr lang="en-US" sz="1600" spc="-150" dirty="0">
                <a:latin typeface="Times New Roman" pitchFamily="-65" charset="0"/>
                <a:ea typeface="ＭＳ Ｐゴシック" charset="-128"/>
                <a:cs typeface="ＭＳ Ｐゴシック" charset="-128"/>
              </a:rPr>
              <a:t>SK-I – (’96-’00) and  SK-III (‘03 -- ) 11100 </a:t>
            </a:r>
            <a:r>
              <a:rPr lang="en-US" sz="1600" spc="-150" dirty="0" err="1">
                <a:latin typeface="Times New Roman" pitchFamily="-65" charset="0"/>
                <a:ea typeface="ＭＳ Ｐゴシック" charset="-128"/>
                <a:cs typeface="ＭＳ Ｐゴシック" charset="-128"/>
              </a:rPr>
              <a:t>PMTs</a:t>
            </a:r>
            <a:r>
              <a:rPr lang="en-US" sz="1600" spc="-150" dirty="0">
                <a:latin typeface="Times New Roman" pitchFamily="-65" charset="0"/>
                <a:ea typeface="ＭＳ Ｐゴシック" charset="-128"/>
                <a:cs typeface="ＭＳ Ｐゴシック" charset="-128"/>
              </a:rPr>
              <a:t> , </a:t>
            </a:r>
          </a:p>
          <a:p>
            <a:pPr>
              <a:defRPr/>
            </a:pPr>
            <a:r>
              <a:rPr lang="en-US" sz="1600" spc="-150" dirty="0">
                <a:latin typeface="Times New Roman" pitchFamily="-65" charset="0"/>
                <a:ea typeface="ＭＳ Ｐゴシック" charset="-128"/>
                <a:cs typeface="ＭＳ Ｐゴシック" charset="-128"/>
              </a:rPr>
              <a:t>SK-II (2000-2003) , 5200 </a:t>
            </a:r>
            <a:r>
              <a:rPr lang="en-US" sz="1600" spc="-150" dirty="0" err="1">
                <a:latin typeface="Times New Roman" pitchFamily="-65" charset="0"/>
                <a:ea typeface="ＭＳ Ｐゴシック" charset="-128"/>
                <a:cs typeface="ＭＳ Ｐゴシック" charset="-128"/>
              </a:rPr>
              <a:t>PMTs</a:t>
            </a:r>
            <a:endParaRPr lang="en-US" sz="1600" spc="-150" dirty="0">
              <a:latin typeface="Times New Roman" pitchFamily="-65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8027988" y="1660525"/>
            <a:ext cx="1116012" cy="1093788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3919" name="TextBox 33"/>
          <p:cNvSpPr txBox="1">
            <a:spLocks noChangeArrowheads="1"/>
          </p:cNvSpPr>
          <p:nvPr/>
        </p:nvSpPr>
        <p:spPr bwMode="auto">
          <a:xfrm>
            <a:off x="7934325" y="1562100"/>
            <a:ext cx="1246188" cy="132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/>
              <a:t>First expt showing dynamic loss of </a:t>
            </a:r>
            <a:r>
              <a:rPr lang="en-US" sz="2000">
                <a:latin typeface="Symbol" pitchFamily="18" charset="2"/>
              </a:rPr>
              <a:t>n</a:t>
            </a:r>
            <a:r>
              <a:rPr lang="en-US" sz="2000"/>
              <a:t>’s</a:t>
            </a:r>
          </a:p>
        </p:txBody>
      </p:sp>
      <p:pic>
        <p:nvPicPr>
          <p:cNvPr id="18" name="Picture 17" descr="raggi-cosmici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85850" y="2914650"/>
            <a:ext cx="3449638" cy="389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929" name="Picture 2" descr="C:\Users\takeuchi\Pictures\sk1o2o3_all_mix.png"/>
          <p:cNvPicPr>
            <a:picLocks noChangeAspect="1" noChangeArrowheads="1"/>
          </p:cNvPicPr>
          <p:nvPr/>
        </p:nvPicPr>
        <p:blipFill>
          <a:blip r:embed="rId2"/>
          <a:srcRect l="3960"/>
          <a:stretch>
            <a:fillRect/>
          </a:stretch>
        </p:blipFill>
        <p:spPr bwMode="auto">
          <a:xfrm>
            <a:off x="142875" y="1500188"/>
            <a:ext cx="6929438" cy="535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6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143875" cy="714375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ja-JP" sz="2400">
                <a:effectLst>
                  <a:outerShdw blurRad="38100" dist="38100" dir="2700000" algn="tl">
                    <a:srgbClr val="DDDDDD"/>
                  </a:outerShdw>
                </a:effectLst>
              </a:rPr>
              <a:t>Zenith angle &amp; lepton momentum distributions</a:t>
            </a:r>
          </a:p>
        </p:txBody>
      </p:sp>
      <p:sp>
        <p:nvSpPr>
          <p:cNvPr id="18436" name="スライド番号プレースホルダ 4"/>
          <p:cNvSpPr>
            <a:spLocks noGrp="1"/>
          </p:cNvSpPr>
          <p:nvPr>
            <p:ph type="sldNum" sz="quarter" idx="10"/>
          </p:nvPr>
        </p:nvSpPr>
        <p:spPr>
          <a:xfrm>
            <a:off x="6553200" y="6553200"/>
            <a:ext cx="2133600" cy="304800"/>
          </a:xfrm>
        </p:spPr>
        <p:txBody>
          <a:bodyPr/>
          <a:lstStyle/>
          <a:p>
            <a:pPr>
              <a:defRPr/>
            </a:pPr>
            <a:fld id="{DBF47278-659F-42CF-A192-916A95B1BFF9}" type="slidenum">
              <a:rPr lang="en-US" altLang="ja-JP" sz="2000">
                <a:solidFill>
                  <a:schemeClr val="tx1"/>
                </a:solidFill>
                <a:latin typeface="Times New Roman" charset="0"/>
              </a:rPr>
              <a:pPr>
                <a:defRPr/>
              </a:pPr>
              <a:t>11</a:t>
            </a:fld>
            <a:endParaRPr lang="en-US" altLang="ja-JP" sz="200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124932" name="Text Box 13"/>
          <p:cNvSpPr txBox="1">
            <a:spLocks noChangeArrowheads="1"/>
          </p:cNvSpPr>
          <p:nvPr/>
        </p:nvSpPr>
        <p:spPr bwMode="auto">
          <a:xfrm>
            <a:off x="7324725" y="857250"/>
            <a:ext cx="17668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b="1">
                <a:solidFill>
                  <a:srgbClr val="CC3399"/>
                </a:solidFill>
              </a:rPr>
              <a:t>SK-I+II+III</a:t>
            </a:r>
          </a:p>
        </p:txBody>
      </p:sp>
      <p:sp>
        <p:nvSpPr>
          <p:cNvPr id="124933" name="Rectangle 14"/>
          <p:cNvSpPr>
            <a:spLocks noChangeArrowheads="1"/>
          </p:cNvSpPr>
          <p:nvPr/>
        </p:nvSpPr>
        <p:spPr bwMode="auto">
          <a:xfrm>
            <a:off x="0" y="642938"/>
            <a:ext cx="3429000" cy="714375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 sz="2000"/>
          </a:p>
        </p:txBody>
      </p:sp>
      <p:sp>
        <p:nvSpPr>
          <p:cNvPr id="124934" name="Line 7"/>
          <p:cNvSpPr>
            <a:spLocks noChangeShapeType="1"/>
          </p:cNvSpPr>
          <p:nvPr/>
        </p:nvSpPr>
        <p:spPr bwMode="auto">
          <a:xfrm>
            <a:off x="152400" y="833438"/>
            <a:ext cx="360363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4935" name="Text Box 8"/>
          <p:cNvSpPr txBox="1">
            <a:spLocks noChangeArrowheads="1"/>
          </p:cNvSpPr>
          <p:nvPr/>
        </p:nvSpPr>
        <p:spPr bwMode="auto">
          <a:xfrm>
            <a:off x="584200" y="642938"/>
            <a:ext cx="2928938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000" b="1">
                <a:latin typeface="Symbol" pitchFamily="18" charset="2"/>
              </a:rPr>
              <a:t>n</a:t>
            </a:r>
            <a:r>
              <a:rPr lang="en-US" altLang="ja-JP" sz="2000" b="1" baseline="-25000">
                <a:latin typeface="Symbol" pitchFamily="18" charset="2"/>
              </a:rPr>
              <a:t>m</a:t>
            </a:r>
            <a:r>
              <a:rPr lang="en-US" altLang="ja-JP" sz="2000" b="1">
                <a:latin typeface="Calibri" pitchFamily="34" charset="0"/>
              </a:rPr>
              <a:t>–</a:t>
            </a:r>
            <a:r>
              <a:rPr lang="en-US" altLang="ja-JP" sz="2000" b="1">
                <a:latin typeface="Symbol" pitchFamily="18" charset="2"/>
              </a:rPr>
              <a:t>n</a:t>
            </a:r>
            <a:r>
              <a:rPr lang="en-US" altLang="ja-JP" sz="2000" b="1" baseline="-25000">
                <a:latin typeface="Symbol" pitchFamily="18" charset="2"/>
              </a:rPr>
              <a:t>t</a:t>
            </a:r>
            <a:r>
              <a:rPr lang="en-US" altLang="ja-JP" sz="2000" b="1">
                <a:latin typeface="Calibri" pitchFamily="34" charset="0"/>
              </a:rPr>
              <a:t> </a:t>
            </a:r>
            <a:r>
              <a:rPr lang="en-US" altLang="ja-JP" sz="2000" b="1"/>
              <a:t>oscillation (best fit)</a:t>
            </a:r>
          </a:p>
          <a:p>
            <a:pPr>
              <a:lnSpc>
                <a:spcPct val="120000"/>
              </a:lnSpc>
            </a:pPr>
            <a:r>
              <a:rPr lang="en-US" altLang="ja-JP" sz="2000" b="1"/>
              <a:t>null oscillation</a:t>
            </a:r>
          </a:p>
        </p:txBody>
      </p:sp>
      <p:sp>
        <p:nvSpPr>
          <p:cNvPr id="124936" name="テキスト ボックス 26"/>
          <p:cNvSpPr txBox="1">
            <a:spLocks noChangeArrowheads="1"/>
          </p:cNvSpPr>
          <p:nvPr/>
        </p:nvSpPr>
        <p:spPr bwMode="auto">
          <a:xfrm>
            <a:off x="7143750" y="4429125"/>
            <a:ext cx="1785938" cy="2308225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1800" b="1"/>
              <a:t>Sub-GeV samples are divided to </a:t>
            </a:r>
            <a:r>
              <a:rPr lang="en-US" altLang="ja-JP" sz="1800" b="1">
                <a:solidFill>
                  <a:srgbClr val="000000"/>
                </a:solidFill>
                <a:ea typeface="VL ゴシック"/>
                <a:cs typeface="VL ゴシック"/>
              </a:rPr>
              <a:t>improve sensitivity to low-energy oscillation effects</a:t>
            </a:r>
            <a:endParaRPr lang="en-US" altLang="ja-JP" sz="1800" b="1"/>
          </a:p>
        </p:txBody>
      </p:sp>
      <p:sp>
        <p:nvSpPr>
          <p:cNvPr id="13" name="AutoShape 19"/>
          <p:cNvSpPr>
            <a:spLocks noChangeArrowheads="1"/>
          </p:cNvSpPr>
          <p:nvPr/>
        </p:nvSpPr>
        <p:spPr bwMode="auto">
          <a:xfrm>
            <a:off x="2043113" y="6616700"/>
            <a:ext cx="149225" cy="157163"/>
          </a:xfrm>
          <a:prstGeom prst="upArrow">
            <a:avLst>
              <a:gd name="adj1" fmla="val 38231"/>
              <a:gd name="adj2" fmla="val 54686"/>
            </a:avLst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vert="eaVert" wrap="none" anchor="ctr"/>
          <a:lstStyle/>
          <a:p>
            <a:pPr>
              <a:defRPr/>
            </a:pPr>
            <a:endParaRPr lang="ja-JP" altLang="en-US" sz="2000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" name="AutoShape 19"/>
          <p:cNvSpPr>
            <a:spLocks noChangeArrowheads="1"/>
          </p:cNvSpPr>
          <p:nvPr/>
        </p:nvSpPr>
        <p:spPr bwMode="auto">
          <a:xfrm>
            <a:off x="5464175" y="6616700"/>
            <a:ext cx="149225" cy="157163"/>
          </a:xfrm>
          <a:prstGeom prst="upArrow">
            <a:avLst>
              <a:gd name="adj1" fmla="val 38231"/>
              <a:gd name="adj2" fmla="val 54686"/>
            </a:avLst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vert="eaVert" wrap="none" anchor="ctr"/>
          <a:lstStyle/>
          <a:p>
            <a:pPr>
              <a:defRPr/>
            </a:pPr>
            <a:endParaRPr lang="ja-JP" altLang="en-US" sz="2000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4" name="AutoShape 20"/>
          <p:cNvSpPr>
            <a:spLocks noChangeArrowheads="1"/>
          </p:cNvSpPr>
          <p:nvPr/>
        </p:nvSpPr>
        <p:spPr bwMode="auto">
          <a:xfrm rot="-5400000">
            <a:off x="6810375" y="6611938"/>
            <a:ext cx="147638" cy="157162"/>
          </a:xfrm>
          <a:prstGeom prst="upArrow">
            <a:avLst>
              <a:gd name="adj1" fmla="val 38241"/>
              <a:gd name="adj2" fmla="val 47701"/>
            </a:avLst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rot="10800000" wrap="none" anchor="ctr"/>
          <a:lstStyle/>
          <a:p>
            <a:pPr>
              <a:defRPr/>
            </a:pPr>
            <a:endParaRPr lang="ja-JP" altLang="en-US" sz="1800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24940" name="Text Box 22"/>
          <p:cNvSpPr txBox="1">
            <a:spLocks noChangeArrowheads="1"/>
          </p:cNvSpPr>
          <p:nvPr/>
        </p:nvSpPr>
        <p:spPr bwMode="auto">
          <a:xfrm>
            <a:off x="7143750" y="1571625"/>
            <a:ext cx="1854200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1800" b="1"/>
              <a:t>Live time:</a:t>
            </a:r>
          </a:p>
          <a:p>
            <a:r>
              <a:rPr lang="en-US" altLang="ja-JP" sz="1800" b="1"/>
              <a:t>SK-I   </a:t>
            </a:r>
          </a:p>
          <a:p>
            <a:r>
              <a:rPr lang="en-US" altLang="ja-JP" sz="1800" b="1"/>
              <a:t> 1489d (FCPC)</a:t>
            </a:r>
          </a:p>
          <a:p>
            <a:r>
              <a:rPr lang="en-US" altLang="ja-JP" sz="1800" b="1"/>
              <a:t> 1646d (Upmu)</a:t>
            </a:r>
          </a:p>
          <a:p>
            <a:r>
              <a:rPr lang="en-US" altLang="ja-JP" sz="1800" b="1"/>
              <a:t>SK-II</a:t>
            </a:r>
          </a:p>
          <a:p>
            <a:r>
              <a:rPr lang="en-US" altLang="ja-JP" sz="1800" b="1"/>
              <a:t>   799d (FCPC)</a:t>
            </a:r>
          </a:p>
          <a:p>
            <a:r>
              <a:rPr lang="en-US" altLang="ja-JP" sz="1800" b="1"/>
              <a:t>   827d (Upmu)</a:t>
            </a:r>
          </a:p>
          <a:p>
            <a:r>
              <a:rPr lang="en-US" altLang="ja-JP" sz="1800" b="1"/>
              <a:t>SK-III</a:t>
            </a:r>
          </a:p>
          <a:p>
            <a:r>
              <a:rPr lang="en-US" altLang="ja-JP" sz="1800" b="1"/>
              <a:t>   518d (FCPC)</a:t>
            </a:r>
          </a:p>
          <a:p>
            <a:r>
              <a:rPr lang="en-US" altLang="ja-JP" sz="1800" b="1"/>
              <a:t>   636d (Upmu)</a:t>
            </a:r>
          </a:p>
        </p:txBody>
      </p:sp>
      <p:sp>
        <p:nvSpPr>
          <p:cNvPr id="124941" name="テキスト ボックス 20"/>
          <p:cNvSpPr txBox="1">
            <a:spLocks noChangeArrowheads="1"/>
          </p:cNvSpPr>
          <p:nvPr/>
        </p:nvSpPr>
        <p:spPr bwMode="auto">
          <a:xfrm>
            <a:off x="6143625" y="857250"/>
            <a:ext cx="857250" cy="400050"/>
          </a:xfrm>
          <a:prstGeom prst="rect">
            <a:avLst/>
          </a:prstGeom>
          <a:noFill/>
          <a:ln w="28575">
            <a:solidFill>
              <a:srgbClr val="00B0F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2000" b="1">
                <a:latin typeface="Symbol" pitchFamily="18" charset="2"/>
              </a:rPr>
              <a:t>m</a:t>
            </a:r>
            <a:r>
              <a:rPr lang="en-US" altLang="ja-JP" sz="2000" b="1"/>
              <a:t>-like</a:t>
            </a:r>
          </a:p>
        </p:txBody>
      </p:sp>
      <p:sp>
        <p:nvSpPr>
          <p:cNvPr id="124942" name="Rectangle 28"/>
          <p:cNvSpPr>
            <a:spLocks noChangeArrowheads="1"/>
          </p:cNvSpPr>
          <p:nvPr/>
        </p:nvSpPr>
        <p:spPr bwMode="auto">
          <a:xfrm>
            <a:off x="1857375" y="5357813"/>
            <a:ext cx="1768475" cy="1500187"/>
          </a:xfrm>
          <a:prstGeom prst="rect">
            <a:avLst/>
          </a:prstGeom>
          <a:noFill/>
          <a:ln w="38100">
            <a:solidFill>
              <a:srgbClr val="00B0F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 sz="2000"/>
          </a:p>
        </p:txBody>
      </p:sp>
      <p:sp>
        <p:nvSpPr>
          <p:cNvPr id="124943" name="Rectangle 29"/>
          <p:cNvSpPr>
            <a:spLocks noChangeArrowheads="1"/>
          </p:cNvSpPr>
          <p:nvPr/>
        </p:nvSpPr>
        <p:spPr bwMode="auto">
          <a:xfrm>
            <a:off x="3643313" y="1503363"/>
            <a:ext cx="3357562" cy="5354637"/>
          </a:xfrm>
          <a:prstGeom prst="rect">
            <a:avLst/>
          </a:prstGeom>
          <a:noFill/>
          <a:ln w="38100">
            <a:solidFill>
              <a:srgbClr val="00B0F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 sz="2000"/>
          </a:p>
        </p:txBody>
      </p:sp>
      <p:sp>
        <p:nvSpPr>
          <p:cNvPr id="124944" name="Rectangle 25"/>
          <p:cNvSpPr>
            <a:spLocks noChangeArrowheads="1"/>
          </p:cNvSpPr>
          <p:nvPr/>
        </p:nvSpPr>
        <p:spPr bwMode="auto">
          <a:xfrm>
            <a:off x="1857375" y="1500188"/>
            <a:ext cx="1714500" cy="3786187"/>
          </a:xfrm>
          <a:prstGeom prst="rect">
            <a:avLst/>
          </a:prstGeom>
          <a:noFill/>
          <a:ln w="38100">
            <a:solidFill>
              <a:srgbClr val="FF99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 sz="2000"/>
          </a:p>
        </p:txBody>
      </p:sp>
      <p:sp>
        <p:nvSpPr>
          <p:cNvPr id="3" name="AutoShape 20"/>
          <p:cNvSpPr>
            <a:spLocks noChangeArrowheads="1"/>
          </p:cNvSpPr>
          <p:nvPr/>
        </p:nvSpPr>
        <p:spPr bwMode="auto">
          <a:xfrm rot="10800000">
            <a:off x="3365500" y="6627813"/>
            <a:ext cx="147638" cy="157162"/>
          </a:xfrm>
          <a:prstGeom prst="upArrow">
            <a:avLst>
              <a:gd name="adj1" fmla="val 38241"/>
              <a:gd name="adj2" fmla="val 47701"/>
            </a:avLst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rot="10800000" vert="eaVert" wrap="none" anchor="ctr"/>
          <a:lstStyle/>
          <a:p>
            <a:pPr>
              <a:defRPr/>
            </a:pPr>
            <a:endParaRPr lang="ja-JP" altLang="en-US" sz="2000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24946" name="Line 7"/>
          <p:cNvSpPr>
            <a:spLocks noChangeShapeType="1"/>
          </p:cNvSpPr>
          <p:nvPr/>
        </p:nvSpPr>
        <p:spPr bwMode="auto">
          <a:xfrm>
            <a:off x="163513" y="1201738"/>
            <a:ext cx="360362" cy="0"/>
          </a:xfrm>
          <a:prstGeom prst="line">
            <a:avLst/>
          </a:prstGeom>
          <a:noFill/>
          <a:ln w="38100">
            <a:solidFill>
              <a:srgbClr val="3333C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" name="AutoShape 20"/>
          <p:cNvSpPr>
            <a:spLocks noChangeArrowheads="1"/>
          </p:cNvSpPr>
          <p:nvPr/>
        </p:nvSpPr>
        <p:spPr bwMode="auto">
          <a:xfrm rot="-5400000">
            <a:off x="2701925" y="6713538"/>
            <a:ext cx="147638" cy="157162"/>
          </a:xfrm>
          <a:prstGeom prst="upArrow">
            <a:avLst>
              <a:gd name="adj1" fmla="val 38241"/>
              <a:gd name="adj2" fmla="val 47701"/>
            </a:avLst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rot="10800000" wrap="none" anchor="ctr"/>
          <a:lstStyle/>
          <a:p>
            <a:pPr>
              <a:defRPr/>
            </a:pPr>
            <a:endParaRPr lang="ja-JP" altLang="en-US" sz="2000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24948" name="テキスト ボックス 30"/>
          <p:cNvSpPr txBox="1">
            <a:spLocks noChangeArrowheads="1"/>
          </p:cNvSpPr>
          <p:nvPr/>
        </p:nvSpPr>
        <p:spPr bwMode="auto">
          <a:xfrm>
            <a:off x="5214938" y="857250"/>
            <a:ext cx="857250" cy="400050"/>
          </a:xfrm>
          <a:prstGeom prst="rect">
            <a:avLst/>
          </a:prstGeom>
          <a:noFill/>
          <a:ln w="38100">
            <a:solidFill>
              <a:srgbClr val="FF99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2000" b="1"/>
              <a:t>e-like</a:t>
            </a:r>
          </a:p>
        </p:txBody>
      </p:sp>
      <p:sp>
        <p:nvSpPr>
          <p:cNvPr id="124949" name="テキスト ボックス 31"/>
          <p:cNvSpPr txBox="1">
            <a:spLocks noChangeArrowheads="1"/>
          </p:cNvSpPr>
          <p:nvPr/>
        </p:nvSpPr>
        <p:spPr bwMode="auto">
          <a:xfrm>
            <a:off x="3714750" y="857250"/>
            <a:ext cx="1428750" cy="400050"/>
          </a:xfrm>
          <a:prstGeom prst="rect">
            <a:avLst/>
          </a:prstGeom>
          <a:noFill/>
          <a:ln w="28575">
            <a:solidFill>
              <a:srgbClr val="92D05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2000" b="1"/>
              <a:t>momentum</a:t>
            </a:r>
          </a:p>
        </p:txBody>
      </p:sp>
      <p:sp>
        <p:nvSpPr>
          <p:cNvPr id="124950" name="Rectangle 28"/>
          <p:cNvSpPr>
            <a:spLocks noChangeArrowheads="1"/>
          </p:cNvSpPr>
          <p:nvPr/>
        </p:nvSpPr>
        <p:spPr bwMode="auto">
          <a:xfrm>
            <a:off x="142875" y="1500188"/>
            <a:ext cx="1660525" cy="5357812"/>
          </a:xfrm>
          <a:prstGeom prst="rect">
            <a:avLst/>
          </a:prstGeom>
          <a:noFill/>
          <a:ln w="38100">
            <a:solidFill>
              <a:srgbClr val="92D05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 sz="2000"/>
          </a:p>
        </p:txBody>
      </p:sp>
      <p:sp>
        <p:nvSpPr>
          <p:cNvPr id="35" name="AutoShape 19"/>
          <p:cNvSpPr>
            <a:spLocks noChangeArrowheads="1"/>
          </p:cNvSpPr>
          <p:nvPr/>
        </p:nvSpPr>
        <p:spPr bwMode="auto">
          <a:xfrm>
            <a:off x="3751263" y="6637338"/>
            <a:ext cx="147637" cy="157162"/>
          </a:xfrm>
          <a:prstGeom prst="upArrow">
            <a:avLst>
              <a:gd name="adj1" fmla="val 38231"/>
              <a:gd name="adj2" fmla="val 54686"/>
            </a:avLst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vert="eaVert" wrap="none" anchor="ctr"/>
          <a:lstStyle/>
          <a:p>
            <a:pPr>
              <a:defRPr/>
            </a:pPr>
            <a:endParaRPr lang="ja-JP" altLang="en-US" sz="2000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36" name="AutoShape 20"/>
          <p:cNvSpPr>
            <a:spLocks noChangeArrowheads="1"/>
          </p:cNvSpPr>
          <p:nvPr/>
        </p:nvSpPr>
        <p:spPr bwMode="auto">
          <a:xfrm rot="10800000">
            <a:off x="5073650" y="6646863"/>
            <a:ext cx="147638" cy="157162"/>
          </a:xfrm>
          <a:prstGeom prst="upArrow">
            <a:avLst>
              <a:gd name="adj1" fmla="val 38241"/>
              <a:gd name="adj2" fmla="val 47701"/>
            </a:avLst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rot="10800000" vert="eaVert" wrap="none" anchor="ctr"/>
          <a:lstStyle/>
          <a:p>
            <a:pPr>
              <a:defRPr/>
            </a:pPr>
            <a:endParaRPr lang="ja-JP" altLang="en-US" sz="2000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37" name="AutoShape 20"/>
          <p:cNvSpPr>
            <a:spLocks noChangeArrowheads="1"/>
          </p:cNvSpPr>
          <p:nvPr/>
        </p:nvSpPr>
        <p:spPr bwMode="auto">
          <a:xfrm rot="-5400000">
            <a:off x="4409281" y="6733382"/>
            <a:ext cx="149225" cy="157162"/>
          </a:xfrm>
          <a:prstGeom prst="upArrow">
            <a:avLst>
              <a:gd name="adj1" fmla="val 38241"/>
              <a:gd name="adj2" fmla="val 47701"/>
            </a:avLst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rot="10800000" wrap="none" anchor="ctr"/>
          <a:lstStyle/>
          <a:p>
            <a:pPr>
              <a:defRPr/>
            </a:pPr>
            <a:endParaRPr lang="ja-JP" altLang="en-US" sz="2000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24954" name="テキスト ボックス 37"/>
          <p:cNvSpPr txBox="1">
            <a:spLocks noChangeArrowheads="1"/>
          </p:cNvSpPr>
          <p:nvPr/>
        </p:nvSpPr>
        <p:spPr bwMode="auto">
          <a:xfrm>
            <a:off x="7980363" y="6426200"/>
            <a:ext cx="1163637" cy="431800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1100" b="1">
                <a:solidFill>
                  <a:srgbClr val="0070C0"/>
                </a:solidFill>
              </a:rPr>
              <a:t>Y. Takeuchi (Neutrino2010)</a:t>
            </a:r>
            <a:endParaRPr lang="ja-JP" altLang="en-US" sz="1100" b="1">
              <a:solidFill>
                <a:srgbClr val="0070C0"/>
              </a:solidFill>
            </a:endParaRPr>
          </a:p>
        </p:txBody>
      </p:sp>
      <p:sp>
        <p:nvSpPr>
          <p:cNvPr id="124955" name="Text Box 13"/>
          <p:cNvSpPr txBox="1">
            <a:spLocks noChangeArrowheads="1"/>
          </p:cNvSpPr>
          <p:nvPr/>
        </p:nvSpPr>
        <p:spPr bwMode="auto">
          <a:xfrm>
            <a:off x="7632700" y="1214438"/>
            <a:ext cx="15113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000" b="1" i="1">
                <a:solidFill>
                  <a:srgbClr val="009900"/>
                </a:solidFill>
              </a:rPr>
              <a:t>Preliminary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953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366838"/>
            <a:ext cx="6156325" cy="549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215313" cy="85725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ja-JP" sz="3600">
                <a:effectLst>
                  <a:outerShdw blurRad="38100" dist="38100" dir="2700000" algn="tl">
                    <a:srgbClr val="DDDDDD"/>
                  </a:outerShdw>
                </a:effectLst>
              </a:rPr>
              <a:t>2-flavor oscillation analysis results</a:t>
            </a:r>
          </a:p>
        </p:txBody>
      </p:sp>
      <p:sp>
        <p:nvSpPr>
          <p:cNvPr id="19460" name="スライド番号プレースホルダ 5"/>
          <p:cNvSpPr>
            <a:spLocks noGrp="1"/>
          </p:cNvSpPr>
          <p:nvPr>
            <p:ph type="sldNum" sz="quarter" idx="10"/>
          </p:nvPr>
        </p:nvSpPr>
        <p:spPr>
          <a:xfrm>
            <a:off x="6553200" y="6572250"/>
            <a:ext cx="2133600" cy="304800"/>
          </a:xfrm>
        </p:spPr>
        <p:txBody>
          <a:bodyPr/>
          <a:lstStyle/>
          <a:p>
            <a:pPr>
              <a:defRPr/>
            </a:pPr>
            <a:fld id="{AA3B2220-0BD3-4BD3-ABFA-92C808873104}" type="slidenum">
              <a:rPr lang="en-US" altLang="ja-JP" sz="2000">
                <a:solidFill>
                  <a:schemeClr val="tx1"/>
                </a:solidFill>
                <a:latin typeface="Times New Roman" charset="0"/>
              </a:rPr>
              <a:pPr>
                <a:defRPr/>
              </a:pPr>
              <a:t>12</a:t>
            </a:fld>
            <a:endParaRPr lang="en-US" altLang="ja-JP" sz="200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125956" name="テキスト ボックス 7"/>
          <p:cNvSpPr txBox="1">
            <a:spLocks noChangeArrowheads="1"/>
          </p:cNvSpPr>
          <p:nvPr/>
        </p:nvSpPr>
        <p:spPr bwMode="auto">
          <a:xfrm>
            <a:off x="5724525" y="1127125"/>
            <a:ext cx="2735263" cy="541338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1400" b="1">
                <a:solidFill>
                  <a:srgbClr val="0070C0"/>
                </a:solidFill>
              </a:rPr>
              <a:t>Yasuo Takeuchi, Neutrino2010 Conference (Athens)</a:t>
            </a:r>
            <a:endParaRPr lang="ja-JP" altLang="en-US" sz="1400" b="1">
              <a:solidFill>
                <a:srgbClr val="0070C0"/>
              </a:solidFill>
            </a:endParaRPr>
          </a:p>
        </p:txBody>
      </p:sp>
      <p:sp>
        <p:nvSpPr>
          <p:cNvPr id="125957" name="Text Box 8"/>
          <p:cNvSpPr txBox="1">
            <a:spLocks noChangeArrowheads="1"/>
          </p:cNvSpPr>
          <p:nvPr/>
        </p:nvSpPr>
        <p:spPr bwMode="auto">
          <a:xfrm>
            <a:off x="5643563" y="4643438"/>
            <a:ext cx="3500437" cy="1754187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n"/>
            </a:pPr>
            <a:r>
              <a:rPr lang="en-US" altLang="ja-JP" sz="1800" b="1"/>
              <a:t> Both results of zenith angle analysis and L/E analysis are consistent.</a:t>
            </a:r>
          </a:p>
          <a:p>
            <a:pPr>
              <a:buFont typeface="Wingdings" pitchFamily="2" charset="2"/>
              <a:buChar char="n"/>
            </a:pPr>
            <a:endParaRPr lang="en-US" altLang="ja-JP" sz="1800" b="1"/>
          </a:p>
          <a:p>
            <a:pPr>
              <a:buFont typeface="Wingdings" pitchFamily="2" charset="2"/>
              <a:buChar char="n"/>
            </a:pPr>
            <a:r>
              <a:rPr lang="en-US" altLang="ja-JP" sz="1800" b="1"/>
              <a:t> SK provides the most stringent limit for sin</a:t>
            </a:r>
            <a:r>
              <a:rPr lang="en-US" altLang="ja-JP" sz="1800" b="1" baseline="30000"/>
              <a:t>2</a:t>
            </a:r>
            <a:r>
              <a:rPr lang="en-US" altLang="ja-JP" sz="1800" b="1"/>
              <a:t>(2</a:t>
            </a:r>
            <a:r>
              <a:rPr lang="el-GR" altLang="ja-JP" sz="1800" b="1"/>
              <a:t>θ</a:t>
            </a:r>
            <a:r>
              <a:rPr lang="en-US" altLang="ja-JP" sz="1800" b="1" baseline="-25000"/>
              <a:t>23</a:t>
            </a:r>
            <a:r>
              <a:rPr lang="en-US" altLang="ja-JP" sz="1800" b="1"/>
              <a:t>).</a:t>
            </a:r>
            <a:endParaRPr lang="ja-JP" altLang="en-US" sz="1800" b="1"/>
          </a:p>
        </p:txBody>
      </p:sp>
      <p:sp>
        <p:nvSpPr>
          <p:cNvPr id="125958" name="Text Box 13"/>
          <p:cNvSpPr txBox="1">
            <a:spLocks noChangeArrowheads="1"/>
          </p:cNvSpPr>
          <p:nvPr/>
        </p:nvSpPr>
        <p:spPr bwMode="auto">
          <a:xfrm>
            <a:off x="4643438" y="642938"/>
            <a:ext cx="18192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800" b="1">
                <a:solidFill>
                  <a:srgbClr val="CC3399"/>
                </a:solidFill>
              </a:rPr>
              <a:t>SK-I+II+III</a:t>
            </a:r>
          </a:p>
        </p:txBody>
      </p:sp>
      <p:sp>
        <p:nvSpPr>
          <p:cNvPr id="125959" name="Text Box 13"/>
          <p:cNvSpPr txBox="1">
            <a:spLocks noChangeArrowheads="1"/>
          </p:cNvSpPr>
          <p:nvPr/>
        </p:nvSpPr>
        <p:spPr bwMode="auto">
          <a:xfrm>
            <a:off x="6500813" y="642938"/>
            <a:ext cx="218916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b="1" i="1">
                <a:solidFill>
                  <a:srgbClr val="009900"/>
                </a:solidFill>
              </a:rPr>
              <a:t>Preliminary</a:t>
            </a:r>
          </a:p>
        </p:txBody>
      </p:sp>
      <p:sp>
        <p:nvSpPr>
          <p:cNvPr id="125960" name="テキスト ボックス 12"/>
          <p:cNvSpPr txBox="1">
            <a:spLocks noChangeArrowheads="1"/>
          </p:cNvSpPr>
          <p:nvPr/>
        </p:nvSpPr>
        <p:spPr bwMode="auto">
          <a:xfrm>
            <a:off x="5724525" y="1628775"/>
            <a:ext cx="3235325" cy="1035050"/>
          </a:xfrm>
          <a:prstGeom prst="rect">
            <a:avLst/>
          </a:prstGeom>
          <a:noFill/>
          <a:ln w="28575">
            <a:solidFill>
              <a:srgbClr val="7030A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000" b="1">
                <a:solidFill>
                  <a:srgbClr val="7030A0"/>
                </a:solidFill>
              </a:rPr>
              <a:t>Zenith Physical Region (1</a:t>
            </a:r>
            <a:r>
              <a:rPr lang="en-US" altLang="ja-JP" sz="2000" b="1">
                <a:solidFill>
                  <a:srgbClr val="7030A0"/>
                </a:solidFill>
                <a:latin typeface="Symbol" pitchFamily="18" charset="2"/>
              </a:rPr>
              <a:t>s</a:t>
            </a:r>
            <a:r>
              <a:rPr lang="en-US" altLang="ja-JP" sz="2000" b="1">
                <a:solidFill>
                  <a:srgbClr val="7030A0"/>
                </a:solidFill>
              </a:rPr>
              <a:t>)</a:t>
            </a:r>
          </a:p>
          <a:p>
            <a:r>
              <a:rPr lang="en-US" altLang="ja-JP" sz="2000" b="1">
                <a:latin typeface="Symbol" pitchFamily="18" charset="2"/>
              </a:rPr>
              <a:t>D</a:t>
            </a:r>
            <a:r>
              <a:rPr lang="en-US" altLang="ja-JP" sz="2000" b="1"/>
              <a:t>m</a:t>
            </a:r>
            <a:r>
              <a:rPr lang="en-US" altLang="ja-JP" sz="2000" b="1" baseline="-25000"/>
              <a:t>32</a:t>
            </a:r>
            <a:r>
              <a:rPr lang="en-US" altLang="ja-JP" sz="2000" b="1" baseline="30000"/>
              <a:t>2</a:t>
            </a:r>
            <a:r>
              <a:rPr lang="en-US" altLang="ja-JP" sz="2000" b="1"/>
              <a:t>=2.11+0.11/-0.19 x10</a:t>
            </a:r>
            <a:r>
              <a:rPr lang="en-US" altLang="ja-JP" sz="2000" b="1" baseline="30000"/>
              <a:t>-3</a:t>
            </a:r>
          </a:p>
          <a:p>
            <a:r>
              <a:rPr lang="en-US" altLang="ja-JP" sz="2000" b="1"/>
              <a:t>sin</a:t>
            </a:r>
            <a:r>
              <a:rPr lang="en-US" altLang="ja-JP" sz="2000" b="1" baseline="30000"/>
              <a:t>2</a:t>
            </a:r>
            <a:r>
              <a:rPr lang="en-US" altLang="ja-JP" sz="2000" b="1"/>
              <a:t>2</a:t>
            </a:r>
            <a:r>
              <a:rPr lang="en-US" altLang="ja-JP" sz="2000" b="1">
                <a:latin typeface="Symbol" pitchFamily="18" charset="2"/>
              </a:rPr>
              <a:t>q</a:t>
            </a:r>
            <a:r>
              <a:rPr lang="en-US" altLang="ja-JP" sz="2000" b="1" baseline="-25000"/>
              <a:t>23</a:t>
            </a:r>
            <a:r>
              <a:rPr lang="en-US" altLang="ja-JP" sz="2000" b="1"/>
              <a:t>&gt;0.96 (90%C.L.)</a:t>
            </a:r>
            <a:endParaRPr lang="ja-JP" altLang="en-US" sz="2000" b="1"/>
          </a:p>
        </p:txBody>
      </p:sp>
      <p:sp>
        <p:nvSpPr>
          <p:cNvPr id="125961" name="テキスト ボックス 13"/>
          <p:cNvSpPr txBox="1">
            <a:spLocks noChangeArrowheads="1"/>
          </p:cNvSpPr>
          <p:nvPr/>
        </p:nvSpPr>
        <p:spPr bwMode="auto">
          <a:xfrm>
            <a:off x="5724525" y="2914650"/>
            <a:ext cx="3214688" cy="1035050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2000" b="1">
                <a:solidFill>
                  <a:srgbClr val="C00000"/>
                </a:solidFill>
              </a:rPr>
              <a:t>L/E Physical Region (1</a:t>
            </a:r>
            <a:r>
              <a:rPr lang="en-US" altLang="ja-JP" sz="2000" b="1">
                <a:solidFill>
                  <a:srgbClr val="C00000"/>
                </a:solidFill>
                <a:latin typeface="Symbol" pitchFamily="18" charset="2"/>
              </a:rPr>
              <a:t>s</a:t>
            </a:r>
            <a:r>
              <a:rPr lang="en-US" altLang="ja-JP" sz="2000" b="1">
                <a:solidFill>
                  <a:srgbClr val="C00000"/>
                </a:solidFill>
              </a:rPr>
              <a:t>)</a:t>
            </a:r>
          </a:p>
          <a:p>
            <a:r>
              <a:rPr lang="en-US" altLang="ja-JP" sz="2000" b="1">
                <a:latin typeface="Symbol" pitchFamily="18" charset="2"/>
              </a:rPr>
              <a:t>D</a:t>
            </a:r>
            <a:r>
              <a:rPr lang="en-US" altLang="ja-JP" sz="2000" b="1"/>
              <a:t>m</a:t>
            </a:r>
            <a:r>
              <a:rPr lang="en-US" altLang="ja-JP" sz="2000" b="1" baseline="-25000"/>
              <a:t>32</a:t>
            </a:r>
            <a:r>
              <a:rPr lang="en-US" altLang="ja-JP" sz="2000" b="1" baseline="30000"/>
              <a:t>2</a:t>
            </a:r>
            <a:r>
              <a:rPr lang="en-US" altLang="ja-JP" sz="2000" b="1"/>
              <a:t>=2.19+0.14/-0.13 x10</a:t>
            </a:r>
            <a:r>
              <a:rPr lang="en-US" altLang="ja-JP" sz="2000" b="1" baseline="30000"/>
              <a:t>-3</a:t>
            </a:r>
          </a:p>
          <a:p>
            <a:r>
              <a:rPr lang="en-US" altLang="ja-JP" sz="2000" b="1"/>
              <a:t>sin</a:t>
            </a:r>
            <a:r>
              <a:rPr lang="en-US" altLang="ja-JP" sz="2000" b="1" baseline="30000"/>
              <a:t>2</a:t>
            </a:r>
            <a:r>
              <a:rPr lang="en-US" altLang="ja-JP" sz="2000" b="1"/>
              <a:t>2</a:t>
            </a:r>
            <a:r>
              <a:rPr lang="en-US" altLang="ja-JP" sz="2000" b="1">
                <a:latin typeface="Symbol" pitchFamily="18" charset="2"/>
              </a:rPr>
              <a:t>q</a:t>
            </a:r>
            <a:r>
              <a:rPr lang="en-US" altLang="ja-JP" sz="2000" b="1" baseline="-25000"/>
              <a:t>23</a:t>
            </a:r>
            <a:r>
              <a:rPr lang="en-US" altLang="ja-JP" sz="2000" b="1"/>
              <a:t>&gt;0.96 (90%C.L.)</a:t>
            </a:r>
            <a:endParaRPr lang="ja-JP" altLang="en-US" sz="20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001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646238"/>
            <a:ext cx="5508625" cy="5211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正方形/長方形 37"/>
          <p:cNvSpPr/>
          <p:nvPr/>
        </p:nvSpPr>
        <p:spPr>
          <a:xfrm>
            <a:off x="5572125" y="2143125"/>
            <a:ext cx="3357563" cy="2357438"/>
          </a:xfrm>
          <a:prstGeom prst="rect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>
              <a:solidFill>
                <a:srgbClr val="FFFFFF"/>
              </a:solidFill>
              <a:cs typeface="ＭＳ Ｐゴシック" charset="-128"/>
            </a:endParaRPr>
          </a:p>
        </p:txBody>
      </p:sp>
      <p:sp>
        <p:nvSpPr>
          <p:cNvPr id="14" name="タイトル 13"/>
          <p:cNvSpPr>
            <a:spLocks noGrp="1"/>
          </p:cNvSpPr>
          <p:nvPr>
            <p:ph type="title"/>
          </p:nvPr>
        </p:nvSpPr>
        <p:spPr>
          <a:xfrm>
            <a:off x="0" y="0"/>
            <a:ext cx="8001000" cy="85725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ja-JP" sz="3600">
                <a:effectLst>
                  <a:outerShdw blurRad="38100" dist="38100" dir="2700000" algn="tl">
                    <a:srgbClr val="DDDDDD"/>
                  </a:outerShdw>
                </a:effectLst>
              </a:rPr>
              <a:t>Search for CPT violation in atm. </a:t>
            </a:r>
            <a:r>
              <a:rPr lang="en-US" altLang="ja-JP" sz="3600">
                <a:effectLst>
                  <a:outerShdw blurRad="38100" dist="38100" dir="2700000" algn="tl">
                    <a:srgbClr val="DDDDDD"/>
                  </a:outerShdw>
                </a:effectLst>
                <a:latin typeface="Symbol" charset="2"/>
              </a:rPr>
              <a:t>n</a:t>
            </a:r>
            <a:endParaRPr lang="ja-JP" altLang="en-US" sz="3600">
              <a:effectLst>
                <a:outerShdw blurRad="38100" dist="38100" dir="2700000" algn="tl">
                  <a:srgbClr val="DDDDDD"/>
                </a:outerShdw>
              </a:effectLst>
              <a:latin typeface="Symbol" charset="2"/>
            </a:endParaRPr>
          </a:p>
        </p:txBody>
      </p:sp>
      <p:sp>
        <p:nvSpPr>
          <p:cNvPr id="128004" name="コンテンツ プレースホルダ 23"/>
          <p:cNvSpPr>
            <a:spLocks noGrp="1"/>
          </p:cNvSpPr>
          <p:nvPr>
            <p:ph idx="1"/>
          </p:nvPr>
        </p:nvSpPr>
        <p:spPr>
          <a:xfrm>
            <a:off x="142875" y="928688"/>
            <a:ext cx="8072438" cy="857250"/>
          </a:xfrm>
        </p:spPr>
        <p:txBody>
          <a:bodyPr/>
          <a:lstStyle/>
          <a:p>
            <a:pPr eaLnBrk="1" hangingPunct="1"/>
            <a:r>
              <a:rPr lang="en-US" altLang="ja-JP" sz="2000" smtClean="0">
                <a:ea typeface="ＭＳ Ｐゴシック"/>
                <a:cs typeface="ＭＳ Ｐゴシック"/>
              </a:rPr>
              <a:t>Under the CPT theorem, P(</a:t>
            </a:r>
            <a:r>
              <a:rPr lang="en-US" altLang="ja-JP" sz="2000" smtClean="0">
                <a:latin typeface="Symbol" pitchFamily="18" charset="2"/>
                <a:ea typeface="ＭＳ Ｐゴシック"/>
                <a:cs typeface="ＭＳ Ｐゴシック"/>
              </a:rPr>
              <a:t>n</a:t>
            </a:r>
            <a:r>
              <a:rPr lang="en-US" altLang="ja-JP" sz="2000" smtClean="0">
                <a:ea typeface="ＭＳ Ｐゴシック"/>
                <a:cs typeface="ＭＳ Ｐゴシック"/>
                <a:sym typeface="Wingdings" pitchFamily="2" charset="2"/>
              </a:rPr>
              <a:t></a:t>
            </a:r>
            <a:r>
              <a:rPr lang="en-US" altLang="ja-JP" sz="2000" smtClean="0">
                <a:latin typeface="Symbol" pitchFamily="18" charset="2"/>
                <a:ea typeface="ＭＳ Ｐゴシック"/>
                <a:cs typeface="ＭＳ Ｐゴシック"/>
              </a:rPr>
              <a:t> n</a:t>
            </a:r>
            <a:r>
              <a:rPr lang="en-US" altLang="ja-JP" sz="2000" smtClean="0">
                <a:ea typeface="ＭＳ Ｐゴシック"/>
                <a:cs typeface="ＭＳ Ｐゴシック"/>
              </a:rPr>
              <a:t>) and P(</a:t>
            </a:r>
            <a:r>
              <a:rPr lang="en-US" altLang="ja-JP" sz="2000" smtClean="0">
                <a:latin typeface="Symbol" pitchFamily="18" charset="2"/>
                <a:ea typeface="ＭＳ Ｐゴシック"/>
                <a:cs typeface="ＭＳ Ｐゴシック"/>
              </a:rPr>
              <a:t>n</a:t>
            </a:r>
            <a:r>
              <a:rPr lang="en-US" altLang="ja-JP" sz="2000" smtClean="0">
                <a:ea typeface="ＭＳ Ｐゴシック"/>
                <a:cs typeface="ＭＳ Ｐゴシック"/>
                <a:sym typeface="Wingdings" pitchFamily="2" charset="2"/>
              </a:rPr>
              <a:t></a:t>
            </a:r>
            <a:r>
              <a:rPr lang="en-US" altLang="ja-JP" sz="2000" smtClean="0">
                <a:latin typeface="Symbol" pitchFamily="18" charset="2"/>
                <a:ea typeface="ＭＳ Ｐゴシック"/>
                <a:cs typeface="ＭＳ Ｐゴシック"/>
              </a:rPr>
              <a:t> n</a:t>
            </a:r>
            <a:r>
              <a:rPr lang="en-US" altLang="ja-JP" sz="2000" smtClean="0">
                <a:ea typeface="ＭＳ Ｐゴシック"/>
                <a:cs typeface="ＭＳ Ｐゴシック"/>
              </a:rPr>
              <a:t>) should be same. </a:t>
            </a:r>
          </a:p>
          <a:p>
            <a:pPr eaLnBrk="1" hangingPunct="1"/>
            <a:r>
              <a:rPr lang="en-US" altLang="ja-JP" sz="2000" smtClean="0">
                <a:ea typeface="ＭＳ Ｐゴシック"/>
                <a:cs typeface="ＭＳ Ｐゴシック"/>
              </a:rPr>
              <a:t>Test </a:t>
            </a:r>
            <a:r>
              <a:rPr lang="en-US" altLang="ja-JP" sz="2000" smtClean="0">
                <a:latin typeface="Symbol" pitchFamily="18" charset="2"/>
                <a:ea typeface="ＭＳ Ｐゴシック"/>
                <a:cs typeface="ＭＳ Ｐゴシック"/>
              </a:rPr>
              <a:t>n</a:t>
            </a:r>
            <a:r>
              <a:rPr lang="en-US" altLang="ja-JP" sz="2000" smtClean="0">
                <a:ea typeface="ＭＳ Ｐゴシック"/>
                <a:cs typeface="ＭＳ Ｐゴシック"/>
              </a:rPr>
              <a:t> oscillation or </a:t>
            </a:r>
            <a:r>
              <a:rPr lang="en-US" altLang="ja-JP" sz="2000" smtClean="0">
                <a:latin typeface="Symbol" pitchFamily="18" charset="2"/>
                <a:ea typeface="ＭＳ Ｐゴシック"/>
                <a:cs typeface="ＭＳ Ｐゴシック"/>
              </a:rPr>
              <a:t>n</a:t>
            </a:r>
            <a:r>
              <a:rPr lang="en-US" altLang="ja-JP" sz="2000" smtClean="0">
                <a:ea typeface="ＭＳ Ｐゴシック"/>
                <a:cs typeface="ＭＳ Ｐゴシック"/>
              </a:rPr>
              <a:t> oscillation separately.</a:t>
            </a:r>
            <a:endParaRPr lang="ja-JP" altLang="en-US" sz="2000" smtClean="0">
              <a:ea typeface="ＭＳ Ｐゴシック"/>
              <a:cs typeface="ＭＳ Ｐゴシック"/>
            </a:endParaRPr>
          </a:p>
        </p:txBody>
      </p:sp>
      <p:sp>
        <p:nvSpPr>
          <p:cNvPr id="128005" name="Text Box 13"/>
          <p:cNvSpPr txBox="1">
            <a:spLocks noChangeArrowheads="1"/>
          </p:cNvSpPr>
          <p:nvPr/>
        </p:nvSpPr>
        <p:spPr bwMode="auto">
          <a:xfrm>
            <a:off x="7143750" y="1285875"/>
            <a:ext cx="18192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800" b="1">
                <a:solidFill>
                  <a:srgbClr val="CC3399"/>
                </a:solidFill>
              </a:rPr>
              <a:t>SK-I+II+III</a:t>
            </a:r>
          </a:p>
        </p:txBody>
      </p:sp>
      <p:sp>
        <p:nvSpPr>
          <p:cNvPr id="128006" name="テキスト ボックス 18"/>
          <p:cNvSpPr txBox="1">
            <a:spLocks noChangeArrowheads="1"/>
          </p:cNvSpPr>
          <p:nvPr/>
        </p:nvSpPr>
        <p:spPr bwMode="auto">
          <a:xfrm>
            <a:off x="8194675" y="928688"/>
            <a:ext cx="949325" cy="307975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400" b="1">
                <a:solidFill>
                  <a:srgbClr val="0070C0"/>
                </a:solidFill>
              </a:rPr>
              <a:t>Jun 2009</a:t>
            </a:r>
            <a:endParaRPr lang="ja-JP" altLang="en-US" sz="1400" b="1">
              <a:solidFill>
                <a:srgbClr val="0070C0"/>
              </a:solidFill>
            </a:endParaRPr>
          </a:p>
        </p:txBody>
      </p:sp>
      <p:sp>
        <p:nvSpPr>
          <p:cNvPr id="128007" name="Text Box 13"/>
          <p:cNvSpPr txBox="1">
            <a:spLocks noChangeArrowheads="1"/>
          </p:cNvSpPr>
          <p:nvPr/>
        </p:nvSpPr>
        <p:spPr bwMode="auto">
          <a:xfrm>
            <a:off x="7021513" y="1714500"/>
            <a:ext cx="219551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b="1" i="1">
                <a:solidFill>
                  <a:srgbClr val="009900"/>
                </a:solidFill>
              </a:rPr>
              <a:t>Preliminary</a:t>
            </a:r>
          </a:p>
        </p:txBody>
      </p:sp>
      <p:sp>
        <p:nvSpPr>
          <p:cNvPr id="128008" name="テキスト ボックス 20"/>
          <p:cNvSpPr txBox="1">
            <a:spLocks noChangeArrowheads="1"/>
          </p:cNvSpPr>
          <p:nvPr/>
        </p:nvSpPr>
        <p:spPr bwMode="auto">
          <a:xfrm>
            <a:off x="5715000" y="4643438"/>
            <a:ext cx="3214688" cy="1200150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b="1">
                <a:solidFill>
                  <a:srgbClr val="C00000"/>
                </a:solidFill>
              </a:rPr>
              <a:t>No evidence for CPT violating oscillations is found</a:t>
            </a:r>
            <a:endParaRPr lang="ja-JP" altLang="en-US" b="1">
              <a:solidFill>
                <a:srgbClr val="C00000"/>
              </a:solidFill>
            </a:endParaRPr>
          </a:p>
        </p:txBody>
      </p:sp>
      <p:sp>
        <p:nvSpPr>
          <p:cNvPr id="22" name="右矢印 21"/>
          <p:cNvSpPr/>
          <p:nvPr/>
        </p:nvSpPr>
        <p:spPr>
          <a:xfrm>
            <a:off x="5500688" y="6143625"/>
            <a:ext cx="285750" cy="285750"/>
          </a:xfrm>
          <a:prstGeom prst="rightArrow">
            <a:avLst/>
          </a:prstGeom>
          <a:solidFill>
            <a:srgbClr val="CCFFCC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>
              <a:solidFill>
                <a:srgbClr val="FFFFFF"/>
              </a:solidFill>
              <a:cs typeface="ＭＳ Ｐゴシック" charset="-128"/>
            </a:endParaRPr>
          </a:p>
        </p:txBody>
      </p:sp>
      <p:sp>
        <p:nvSpPr>
          <p:cNvPr id="128010" name="テキスト ボックス 22"/>
          <p:cNvSpPr txBox="1">
            <a:spLocks noChangeArrowheads="1"/>
          </p:cNvSpPr>
          <p:nvPr/>
        </p:nvSpPr>
        <p:spPr bwMode="auto">
          <a:xfrm>
            <a:off x="5857875" y="5889625"/>
            <a:ext cx="3286125" cy="708025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2000" b="1"/>
              <a:t>Yasuo Takeuchi (Neutrino 2010 Conference)</a:t>
            </a:r>
            <a:endParaRPr lang="ja-JP" altLang="en-US" sz="2000" b="1"/>
          </a:p>
        </p:txBody>
      </p:sp>
      <p:cxnSp>
        <p:nvCxnSpPr>
          <p:cNvPr id="27" name="直線コネクタ 26"/>
          <p:cNvCxnSpPr/>
          <p:nvPr/>
        </p:nvCxnSpPr>
        <p:spPr>
          <a:xfrm flipV="1">
            <a:off x="2657475" y="1430338"/>
            <a:ext cx="155575" cy="15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コネクタ 31"/>
          <p:cNvCxnSpPr/>
          <p:nvPr/>
        </p:nvCxnSpPr>
        <p:spPr>
          <a:xfrm flipV="1">
            <a:off x="5170488" y="1058863"/>
            <a:ext cx="15557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コネクタ 32"/>
          <p:cNvCxnSpPr/>
          <p:nvPr/>
        </p:nvCxnSpPr>
        <p:spPr>
          <a:xfrm flipV="1">
            <a:off x="4683125" y="1058863"/>
            <a:ext cx="15398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014" name="テキスト ボックス 33"/>
          <p:cNvSpPr txBox="1">
            <a:spLocks noChangeArrowheads="1"/>
          </p:cNvSpPr>
          <p:nvPr/>
        </p:nvSpPr>
        <p:spPr bwMode="auto">
          <a:xfrm>
            <a:off x="5572125" y="3286125"/>
            <a:ext cx="19494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000" b="1"/>
              <a:t>Anti-neutrino: </a:t>
            </a:r>
            <a:endParaRPr lang="ja-JP" altLang="en-US" sz="2000" b="1"/>
          </a:p>
        </p:txBody>
      </p:sp>
      <p:sp>
        <p:nvSpPr>
          <p:cNvPr id="128015" name="テキスト ボックス 34"/>
          <p:cNvSpPr txBox="1">
            <a:spLocks noChangeArrowheads="1"/>
          </p:cNvSpPr>
          <p:nvPr/>
        </p:nvSpPr>
        <p:spPr bwMode="auto">
          <a:xfrm>
            <a:off x="5572125" y="2143125"/>
            <a:ext cx="13954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000" b="1"/>
              <a:t>Neutrino: </a:t>
            </a:r>
            <a:endParaRPr lang="ja-JP" altLang="en-US" sz="2000" b="1"/>
          </a:p>
        </p:txBody>
      </p:sp>
      <p:sp>
        <p:nvSpPr>
          <p:cNvPr id="128016" name="テキスト ボックス 35"/>
          <p:cNvSpPr txBox="1">
            <a:spLocks noChangeArrowheads="1"/>
          </p:cNvSpPr>
          <p:nvPr/>
        </p:nvSpPr>
        <p:spPr bwMode="auto">
          <a:xfrm>
            <a:off x="5929313" y="2428875"/>
            <a:ext cx="25685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b="1">
                <a:latin typeface="Symbol" pitchFamily="18" charset="2"/>
              </a:rPr>
              <a:t>D</a:t>
            </a:r>
            <a:r>
              <a:rPr lang="en-US" altLang="ja-JP" b="1"/>
              <a:t>m</a:t>
            </a:r>
            <a:r>
              <a:rPr lang="en-US" altLang="ja-JP" b="1" baseline="-25000"/>
              <a:t>32</a:t>
            </a:r>
            <a:r>
              <a:rPr lang="en-US" altLang="ja-JP" b="1" baseline="30000"/>
              <a:t>2</a:t>
            </a:r>
            <a:r>
              <a:rPr lang="en-US" altLang="ja-JP" b="1"/>
              <a:t>=2.2x10</a:t>
            </a:r>
            <a:r>
              <a:rPr lang="en-US" altLang="ja-JP" b="1" baseline="30000"/>
              <a:t>-3</a:t>
            </a:r>
            <a:r>
              <a:rPr lang="en-US" altLang="ja-JP" b="1"/>
              <a:t>eV</a:t>
            </a:r>
            <a:r>
              <a:rPr lang="en-US" altLang="ja-JP" b="1" baseline="30000"/>
              <a:t>2</a:t>
            </a:r>
          </a:p>
          <a:p>
            <a:r>
              <a:rPr lang="en-US" altLang="ja-JP" b="1"/>
              <a:t>sin</a:t>
            </a:r>
            <a:r>
              <a:rPr lang="en-US" altLang="ja-JP" b="1" baseline="30000"/>
              <a:t>2</a:t>
            </a:r>
            <a:r>
              <a:rPr lang="en-US" altLang="ja-JP" b="1"/>
              <a:t>2</a:t>
            </a:r>
            <a:r>
              <a:rPr lang="en-US" altLang="ja-JP" b="1">
                <a:latin typeface="Symbol" pitchFamily="18" charset="2"/>
              </a:rPr>
              <a:t>q</a:t>
            </a:r>
            <a:r>
              <a:rPr lang="en-US" altLang="ja-JP" b="1" baseline="-25000"/>
              <a:t>23</a:t>
            </a:r>
            <a:r>
              <a:rPr lang="en-US" altLang="ja-JP" b="1"/>
              <a:t>=1.0</a:t>
            </a:r>
            <a:endParaRPr lang="ja-JP" altLang="en-US" b="1"/>
          </a:p>
        </p:txBody>
      </p:sp>
      <p:sp>
        <p:nvSpPr>
          <p:cNvPr id="128017" name="テキスト ボックス 36"/>
          <p:cNvSpPr txBox="1">
            <a:spLocks noChangeArrowheads="1"/>
          </p:cNvSpPr>
          <p:nvPr/>
        </p:nvSpPr>
        <p:spPr bwMode="auto">
          <a:xfrm>
            <a:off x="5929313" y="3643313"/>
            <a:ext cx="25685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b="1">
                <a:latin typeface="Symbol" pitchFamily="18" charset="2"/>
              </a:rPr>
              <a:t>D</a:t>
            </a:r>
            <a:r>
              <a:rPr lang="en-US" altLang="ja-JP" b="1"/>
              <a:t>m</a:t>
            </a:r>
            <a:r>
              <a:rPr lang="en-US" altLang="ja-JP" b="1" baseline="-25000"/>
              <a:t>32</a:t>
            </a:r>
            <a:r>
              <a:rPr lang="en-US" altLang="ja-JP" b="1" baseline="30000"/>
              <a:t>2</a:t>
            </a:r>
            <a:r>
              <a:rPr lang="en-US" altLang="ja-JP" b="1"/>
              <a:t>=2.0x10</a:t>
            </a:r>
            <a:r>
              <a:rPr lang="en-US" altLang="ja-JP" b="1" baseline="30000"/>
              <a:t>-3</a:t>
            </a:r>
            <a:r>
              <a:rPr lang="en-US" altLang="ja-JP" b="1"/>
              <a:t>eV</a:t>
            </a:r>
            <a:r>
              <a:rPr lang="en-US" altLang="ja-JP" b="1" baseline="30000"/>
              <a:t>2</a:t>
            </a:r>
          </a:p>
          <a:p>
            <a:r>
              <a:rPr lang="en-US" altLang="ja-JP" b="1"/>
              <a:t>sin</a:t>
            </a:r>
            <a:r>
              <a:rPr lang="en-US" altLang="ja-JP" b="1" baseline="30000"/>
              <a:t>2</a:t>
            </a:r>
            <a:r>
              <a:rPr lang="en-US" altLang="ja-JP" b="1"/>
              <a:t>2</a:t>
            </a:r>
            <a:r>
              <a:rPr lang="en-US" altLang="ja-JP" b="1">
                <a:latin typeface="Symbol" pitchFamily="18" charset="2"/>
              </a:rPr>
              <a:t>q</a:t>
            </a:r>
            <a:r>
              <a:rPr lang="en-US" altLang="ja-JP" b="1" baseline="-25000"/>
              <a:t>23</a:t>
            </a:r>
            <a:r>
              <a:rPr lang="en-US" altLang="ja-JP" b="1"/>
              <a:t>=1.0</a:t>
            </a:r>
            <a:endParaRPr lang="ja-JP" altLang="en-US" b="1"/>
          </a:p>
        </p:txBody>
      </p:sp>
      <p:cxnSp>
        <p:nvCxnSpPr>
          <p:cNvPr id="29" name="直線コネクタ 28"/>
          <p:cNvCxnSpPr/>
          <p:nvPr/>
        </p:nvCxnSpPr>
        <p:spPr>
          <a:xfrm>
            <a:off x="6170613" y="3752850"/>
            <a:ext cx="35877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コネクタ 29"/>
          <p:cNvCxnSpPr/>
          <p:nvPr/>
        </p:nvCxnSpPr>
        <p:spPr>
          <a:xfrm>
            <a:off x="6740525" y="4111625"/>
            <a:ext cx="23177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049" name="Content Placeholder 5" descr="CA_LAT.jpg"/>
          <p:cNvPicPr>
            <a:picLocks noGrp="1" noChangeAspect="1"/>
          </p:cNvPicPr>
          <p:nvPr>
            <p:ph idx="1"/>
          </p:nvPr>
        </p:nvPicPr>
        <p:blipFill>
          <a:blip r:embed="rId2"/>
          <a:srcRect t="5878" b="55841"/>
          <a:stretch>
            <a:fillRect/>
          </a:stretch>
        </p:blipFill>
        <p:spPr>
          <a:xfrm>
            <a:off x="0" y="0"/>
            <a:ext cx="9144000" cy="6805613"/>
          </a:xfrm>
        </p:spPr>
      </p:pic>
      <p:sp>
        <p:nvSpPr>
          <p:cNvPr id="130050" name="Rectangle 25"/>
          <p:cNvSpPr>
            <a:spLocks noChangeArrowheads="1"/>
          </p:cNvSpPr>
          <p:nvPr/>
        </p:nvSpPr>
        <p:spPr bwMode="auto">
          <a:xfrm>
            <a:off x="6081713" y="1495425"/>
            <a:ext cx="3062287" cy="1665288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round/>
            <a:headEnd/>
            <a:tailEnd type="triangle" w="sm" len="lg"/>
          </a:ln>
        </p:spPr>
        <p:txBody>
          <a:bodyPr/>
          <a:lstStyle/>
          <a:p>
            <a:endParaRPr lang="en-US"/>
          </a:p>
        </p:txBody>
      </p:sp>
      <p:sp>
        <p:nvSpPr>
          <p:cNvPr id="130051" name="Rectangle 17"/>
          <p:cNvSpPr>
            <a:spLocks noChangeArrowheads="1"/>
          </p:cNvSpPr>
          <p:nvPr/>
        </p:nvSpPr>
        <p:spPr bwMode="auto">
          <a:xfrm>
            <a:off x="1657350" y="0"/>
            <a:ext cx="5921375" cy="1131888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 type="triangle" w="sm" len="lg"/>
          </a:ln>
        </p:spPr>
        <p:txBody>
          <a:bodyPr/>
          <a:lstStyle/>
          <a:p>
            <a:endParaRPr lang="en-US"/>
          </a:p>
        </p:txBody>
      </p:sp>
      <p:sp>
        <p:nvSpPr>
          <p:cNvPr id="130052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1D899AC4-FAF1-4D98-B08E-BAE4C45CAA62}" type="slidenum">
              <a:rPr lang="en-US" smtClean="0">
                <a:latin typeface="Times New Roman" pitchFamily="18" charset="0"/>
                <a:ea typeface="ＭＳ Ｐゴシック"/>
                <a:cs typeface="ＭＳ Ｐゴシック"/>
              </a:rPr>
              <a:pPr/>
              <a:t>14</a:t>
            </a:fld>
            <a:r>
              <a:rPr lang="en-US" smtClean="0">
                <a:latin typeface="Times New Roman" pitchFamily="18" charset="0"/>
                <a:ea typeface="ＭＳ Ｐゴシック"/>
                <a:cs typeface="ＭＳ Ｐゴシック"/>
              </a:rPr>
              <a:t>/38</a:t>
            </a:r>
          </a:p>
        </p:txBody>
      </p:sp>
      <p:pic>
        <p:nvPicPr>
          <p:cNvPr id="130053" name="Content Placeholder 5" descr="CA_LAT.jpg"/>
          <p:cNvPicPr>
            <a:picLocks noChangeAspect="1"/>
          </p:cNvPicPr>
          <p:nvPr/>
        </p:nvPicPr>
        <p:blipFill>
          <a:blip r:embed="rId2"/>
          <a:srcRect l="32857" t="5878" r="55000" b="88170"/>
          <a:stretch>
            <a:fillRect/>
          </a:stretch>
        </p:blipFill>
        <p:spPr bwMode="auto">
          <a:xfrm>
            <a:off x="1555750" y="14288"/>
            <a:ext cx="1109663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0054" name="Content Placeholder 5" descr="CA_LAT.jpg"/>
          <p:cNvPicPr>
            <a:picLocks noChangeAspect="1"/>
          </p:cNvPicPr>
          <p:nvPr/>
        </p:nvPicPr>
        <p:blipFill>
          <a:blip r:embed="rId2"/>
          <a:srcRect l="18571" t="5878" r="76430" b="88905"/>
          <a:stretch>
            <a:fillRect/>
          </a:stretch>
        </p:blipFill>
        <p:spPr bwMode="auto">
          <a:xfrm>
            <a:off x="3879850" y="0"/>
            <a:ext cx="457200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0055" name="Content Placeholder 5" descr="CA_LAT.jpg"/>
          <p:cNvPicPr>
            <a:picLocks noChangeAspect="1"/>
          </p:cNvPicPr>
          <p:nvPr/>
        </p:nvPicPr>
        <p:blipFill>
          <a:blip r:embed="rId2"/>
          <a:srcRect l="84286" t="5878" r="11429" b="88905"/>
          <a:stretch>
            <a:fillRect/>
          </a:stretch>
        </p:blipFill>
        <p:spPr bwMode="auto">
          <a:xfrm>
            <a:off x="4327525" y="14288"/>
            <a:ext cx="392113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0056" name="Content Placeholder 5" descr="CA_LAT.jpg"/>
          <p:cNvPicPr>
            <a:picLocks noChangeAspect="1"/>
          </p:cNvPicPr>
          <p:nvPr/>
        </p:nvPicPr>
        <p:blipFill>
          <a:blip r:embed="rId2"/>
          <a:srcRect l="71429" t="5878" r="20000" b="88170"/>
          <a:stretch>
            <a:fillRect/>
          </a:stretch>
        </p:blipFill>
        <p:spPr bwMode="auto">
          <a:xfrm>
            <a:off x="4905375" y="14288"/>
            <a:ext cx="784225" cy="1058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0057" name="Content Placeholder 5" descr="CA_LAT.jpg"/>
          <p:cNvPicPr>
            <a:picLocks noChangeAspect="1"/>
          </p:cNvPicPr>
          <p:nvPr/>
        </p:nvPicPr>
        <p:blipFill>
          <a:blip r:embed="rId2"/>
          <a:srcRect l="49286" t="5878" r="47858" b="88170"/>
          <a:stretch>
            <a:fillRect/>
          </a:stretch>
        </p:blipFill>
        <p:spPr bwMode="auto">
          <a:xfrm>
            <a:off x="4702175" y="1588"/>
            <a:ext cx="261938" cy="1058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0058" name="Content Placeholder 5" descr="CA_LAT.jpg"/>
          <p:cNvPicPr>
            <a:picLocks noChangeAspect="1"/>
          </p:cNvPicPr>
          <p:nvPr/>
        </p:nvPicPr>
        <p:blipFill>
          <a:blip r:embed="rId2"/>
          <a:srcRect l="84286" t="5878" r="11429" b="88905"/>
          <a:stretch>
            <a:fillRect/>
          </a:stretch>
        </p:blipFill>
        <p:spPr bwMode="auto">
          <a:xfrm>
            <a:off x="5694363" y="1588"/>
            <a:ext cx="392112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0059" name="Picture 12" descr="engravers-old-english-large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601" r="76500" b="82314"/>
          <a:stretch>
            <a:fillRect/>
          </a:stretch>
        </p:blipFill>
        <p:spPr bwMode="auto">
          <a:xfrm>
            <a:off x="2663825" y="0"/>
            <a:ext cx="757238" cy="111283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130060" name="Picture 13" descr="engravers-old-english-large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801" t="53554" r="90900" b="34711"/>
          <a:stretch>
            <a:fillRect/>
          </a:stretch>
        </p:blipFill>
        <p:spPr bwMode="auto">
          <a:xfrm>
            <a:off x="3365500" y="280988"/>
            <a:ext cx="506413" cy="73818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130061" name="Content Placeholder 5" descr="CA_LAT.jpg"/>
          <p:cNvPicPr>
            <a:picLocks noChangeAspect="1"/>
          </p:cNvPicPr>
          <p:nvPr/>
        </p:nvPicPr>
        <p:blipFill>
          <a:blip r:embed="rId2"/>
          <a:srcRect l="62857" t="5878" r="5714" b="87436"/>
          <a:stretch>
            <a:fillRect/>
          </a:stretch>
        </p:blipFill>
        <p:spPr bwMode="auto">
          <a:xfrm>
            <a:off x="6092825" y="14288"/>
            <a:ext cx="2874963" cy="118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0062" name="Content Placeholder 5" descr="CA_LAT.jpg"/>
          <p:cNvPicPr>
            <a:picLocks noChangeAspect="1"/>
          </p:cNvPicPr>
          <p:nvPr/>
        </p:nvPicPr>
        <p:blipFill>
          <a:blip r:embed="rId2"/>
          <a:srcRect l="2856" t="5878" r="81429" b="87436"/>
          <a:stretch>
            <a:fillRect/>
          </a:stretch>
        </p:blipFill>
        <p:spPr bwMode="auto">
          <a:xfrm>
            <a:off x="123825" y="0"/>
            <a:ext cx="1436688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0063" name="Picture 2" descr="tk2klyout1_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55775" y="3398838"/>
            <a:ext cx="4179888" cy="213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0064" name="Picture 4" descr="CNGS_map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55775" y="5307013"/>
            <a:ext cx="4208463" cy="197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0065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754188" y="1376363"/>
            <a:ext cx="4210050" cy="223996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130066" name="Rectangle 2"/>
          <p:cNvSpPr txBox="1">
            <a:spLocks noChangeArrowheads="1"/>
          </p:cNvSpPr>
          <p:nvPr/>
        </p:nvSpPr>
        <p:spPr bwMode="auto">
          <a:xfrm>
            <a:off x="6048375" y="1162050"/>
            <a:ext cx="3236913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ts val="3625"/>
              </a:lnSpc>
            </a:pPr>
            <a:r>
              <a:rPr lang="en-US" sz="2800" i="1">
                <a:latin typeface="Times" pitchFamily="18" charset="0"/>
                <a:cs typeface="Times" pitchFamily="18" charset="0"/>
              </a:rPr>
              <a:t>Reproduce Atmospheric Effect With Controlled Accelerator Beam</a:t>
            </a:r>
          </a:p>
        </p:txBody>
      </p:sp>
      <p:sp>
        <p:nvSpPr>
          <p:cNvPr id="130067" name="Rectangle 26"/>
          <p:cNvSpPr>
            <a:spLocks noChangeArrowheads="1"/>
          </p:cNvSpPr>
          <p:nvPr/>
        </p:nvSpPr>
        <p:spPr bwMode="auto">
          <a:xfrm>
            <a:off x="282575" y="1693863"/>
            <a:ext cx="1339850" cy="1565275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round/>
            <a:headEnd/>
            <a:tailEnd type="triangle" w="sm" len="lg"/>
          </a:ln>
        </p:spPr>
        <p:txBody>
          <a:bodyPr/>
          <a:lstStyle/>
          <a:p>
            <a:endParaRPr lang="en-US"/>
          </a:p>
        </p:txBody>
      </p:sp>
      <p:sp>
        <p:nvSpPr>
          <p:cNvPr id="130068" name="Rectangle 2"/>
          <p:cNvSpPr txBox="1">
            <a:spLocks noChangeArrowheads="1"/>
          </p:cNvSpPr>
          <p:nvPr/>
        </p:nvSpPr>
        <p:spPr bwMode="auto">
          <a:xfrm>
            <a:off x="-11113" y="1400175"/>
            <a:ext cx="1450976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>
                <a:latin typeface="Times" pitchFamily="18" charset="0"/>
                <a:cs typeface="Times" pitchFamily="18" charset="0"/>
              </a:rPr>
              <a:t>Exp’ts in U.S. Japan, Europe</a:t>
            </a:r>
          </a:p>
        </p:txBody>
      </p:sp>
      <p:sp>
        <p:nvSpPr>
          <p:cNvPr id="130069" name="Rectangle 27"/>
          <p:cNvSpPr>
            <a:spLocks noChangeArrowheads="1"/>
          </p:cNvSpPr>
          <p:nvPr/>
        </p:nvSpPr>
        <p:spPr bwMode="auto">
          <a:xfrm>
            <a:off x="180975" y="3425825"/>
            <a:ext cx="1339850" cy="1357313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round/>
            <a:headEnd/>
            <a:tailEnd type="triangle" w="sm" len="lg"/>
          </a:ln>
        </p:spPr>
        <p:txBody>
          <a:bodyPr/>
          <a:lstStyle/>
          <a:p>
            <a:endParaRPr lang="en-US"/>
          </a:p>
        </p:txBody>
      </p:sp>
      <p:sp>
        <p:nvSpPr>
          <p:cNvPr id="130070" name="Rectangle 29"/>
          <p:cNvSpPr>
            <a:spLocks noChangeArrowheads="1"/>
          </p:cNvSpPr>
          <p:nvPr/>
        </p:nvSpPr>
        <p:spPr bwMode="auto">
          <a:xfrm>
            <a:off x="7518400" y="5192713"/>
            <a:ext cx="1428750" cy="1566862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round/>
            <a:headEnd/>
            <a:tailEnd type="triangle" w="sm" len="lg"/>
          </a:ln>
        </p:spPr>
        <p:txBody>
          <a:bodyPr/>
          <a:lstStyle/>
          <a:p>
            <a:endParaRPr lang="en-US"/>
          </a:p>
        </p:txBody>
      </p:sp>
      <p:sp>
        <p:nvSpPr>
          <p:cNvPr id="130071" name="Rectangle 30"/>
          <p:cNvSpPr>
            <a:spLocks noChangeArrowheads="1"/>
          </p:cNvSpPr>
          <p:nvPr/>
        </p:nvSpPr>
        <p:spPr bwMode="auto">
          <a:xfrm>
            <a:off x="6076950" y="3552825"/>
            <a:ext cx="1204913" cy="949325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round/>
            <a:headEnd/>
            <a:tailEnd type="triangle" w="sm" len="lg"/>
          </a:ln>
        </p:spPr>
        <p:txBody>
          <a:bodyPr/>
          <a:lstStyle/>
          <a:p>
            <a:endParaRPr lang="en-US"/>
          </a:p>
        </p:txBody>
      </p:sp>
      <p:sp>
        <p:nvSpPr>
          <p:cNvPr id="130072" name="Rectangle 2"/>
          <p:cNvSpPr txBox="1">
            <a:spLocks noChangeArrowheads="1"/>
          </p:cNvSpPr>
          <p:nvPr/>
        </p:nvSpPr>
        <p:spPr bwMode="auto">
          <a:xfrm>
            <a:off x="5969000" y="3030538"/>
            <a:ext cx="1520825" cy="188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lnSpc>
                <a:spcPts val="1900"/>
              </a:lnSpc>
            </a:pPr>
            <a:r>
              <a:rPr lang="en-US" sz="1400" i="1">
                <a:latin typeface="Times" pitchFamily="18" charset="0"/>
                <a:cs typeface="Times" pitchFamily="18" charset="0"/>
              </a:rPr>
              <a:t>“Thank Goodness Earth is Round” – A. Zichichi</a:t>
            </a:r>
          </a:p>
        </p:txBody>
      </p:sp>
      <p:sp>
        <p:nvSpPr>
          <p:cNvPr id="130073" name="Rectangle 2"/>
          <p:cNvSpPr txBox="1">
            <a:spLocks noChangeArrowheads="1"/>
          </p:cNvSpPr>
          <p:nvPr/>
        </p:nvSpPr>
        <p:spPr bwMode="auto">
          <a:xfrm>
            <a:off x="7326313" y="5041900"/>
            <a:ext cx="1817687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ts val="2800"/>
              </a:lnSpc>
            </a:pPr>
            <a:r>
              <a:rPr lang="en-US" sz="1800" i="1">
                <a:latin typeface="Times" pitchFamily="18" charset="0"/>
                <a:cs typeface="Times" pitchFamily="18" charset="0"/>
              </a:rPr>
              <a:t>Near Detector measures flux</a:t>
            </a:r>
          </a:p>
          <a:p>
            <a:pPr algn="ctr">
              <a:lnSpc>
                <a:spcPts val="2800"/>
              </a:lnSpc>
            </a:pPr>
            <a:r>
              <a:rPr lang="en-US" sz="1800" i="1">
                <a:latin typeface="Times" pitchFamily="18" charset="0"/>
                <a:cs typeface="Times" pitchFamily="18" charset="0"/>
              </a:rPr>
              <a:t>Far Detector observes</a:t>
            </a:r>
          </a:p>
          <a:p>
            <a:pPr algn="ctr">
              <a:lnSpc>
                <a:spcPts val="2800"/>
              </a:lnSpc>
            </a:pPr>
            <a:r>
              <a:rPr lang="en-US" sz="1800" i="1">
                <a:latin typeface="Times" pitchFamily="18" charset="0"/>
                <a:cs typeface="Times" pitchFamily="18" charset="0"/>
              </a:rPr>
              <a:t>oscillations</a:t>
            </a:r>
          </a:p>
        </p:txBody>
      </p:sp>
      <p:sp>
        <p:nvSpPr>
          <p:cNvPr id="130074" name="Rectangle 3"/>
          <p:cNvSpPr>
            <a:spLocks noChangeAspect="1" noChangeArrowheads="1"/>
          </p:cNvSpPr>
          <p:nvPr/>
        </p:nvSpPr>
        <p:spPr bwMode="auto">
          <a:xfrm>
            <a:off x="1784350" y="4611688"/>
            <a:ext cx="2163763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lnSpc>
                <a:spcPct val="70000"/>
              </a:lnSpc>
              <a:spcBef>
                <a:spcPct val="50000"/>
              </a:spcBef>
            </a:pPr>
            <a:r>
              <a:rPr lang="en-US" sz="1400">
                <a:solidFill>
                  <a:srgbClr val="000000"/>
                </a:solidFill>
              </a:rPr>
              <a:t>KEK-2-Kamioka</a:t>
            </a:r>
          </a:p>
          <a:p>
            <a:pPr eaLnBrk="0" hangingPunct="0">
              <a:lnSpc>
                <a:spcPct val="70000"/>
              </a:lnSpc>
              <a:spcBef>
                <a:spcPct val="50000"/>
              </a:spcBef>
            </a:pPr>
            <a:r>
              <a:rPr lang="en-US" sz="1400" i="1">
                <a:solidFill>
                  <a:srgbClr val="000000"/>
                </a:solidFill>
              </a:rPr>
              <a:t>L</a:t>
            </a:r>
            <a:r>
              <a:rPr lang="en-US" sz="1400">
                <a:solidFill>
                  <a:srgbClr val="000000"/>
                </a:solidFill>
              </a:rPr>
              <a:t> = 250 km</a:t>
            </a:r>
          </a:p>
        </p:txBody>
      </p:sp>
      <p:sp>
        <p:nvSpPr>
          <p:cNvPr id="130075" name="Rectangle 5"/>
          <p:cNvSpPr>
            <a:spLocks noChangeAspect="1" noChangeArrowheads="1"/>
          </p:cNvSpPr>
          <p:nvPr/>
        </p:nvSpPr>
        <p:spPr bwMode="auto">
          <a:xfrm>
            <a:off x="1784350" y="5246688"/>
            <a:ext cx="3568700" cy="53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lnSpc>
                <a:spcPct val="50000"/>
              </a:lnSpc>
              <a:spcBef>
                <a:spcPct val="50000"/>
              </a:spcBef>
            </a:pPr>
            <a:r>
              <a:rPr lang="en-US" sz="1400">
                <a:solidFill>
                  <a:schemeClr val="bg1"/>
                </a:solidFill>
              </a:rPr>
              <a:t>Cern to Gran Sasso  </a:t>
            </a:r>
          </a:p>
          <a:p>
            <a:pPr eaLnBrk="0" hangingPunct="0">
              <a:lnSpc>
                <a:spcPct val="50000"/>
              </a:lnSpc>
              <a:spcBef>
                <a:spcPct val="50000"/>
              </a:spcBef>
            </a:pPr>
            <a:r>
              <a:rPr lang="en-US" sz="1400" i="1">
                <a:solidFill>
                  <a:schemeClr val="bg1"/>
                </a:solidFill>
              </a:rPr>
              <a:t>L</a:t>
            </a:r>
            <a:r>
              <a:rPr lang="en-US" sz="1400">
                <a:solidFill>
                  <a:schemeClr val="bg1"/>
                </a:solidFill>
              </a:rPr>
              <a:t> = 750 km</a:t>
            </a:r>
          </a:p>
        </p:txBody>
      </p:sp>
      <p:sp>
        <p:nvSpPr>
          <p:cNvPr id="130076" name="Rectangle 7"/>
          <p:cNvSpPr>
            <a:spLocks noChangeAspect="1" noChangeArrowheads="1"/>
          </p:cNvSpPr>
          <p:nvPr/>
        </p:nvSpPr>
        <p:spPr bwMode="auto">
          <a:xfrm>
            <a:off x="4735513" y="1316038"/>
            <a:ext cx="162242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40000"/>
              </a:lnSpc>
              <a:spcBef>
                <a:spcPct val="50000"/>
              </a:spcBef>
            </a:pPr>
            <a:r>
              <a:rPr lang="en-US" sz="1400">
                <a:solidFill>
                  <a:srgbClr val="000000"/>
                </a:solidFill>
              </a:rPr>
              <a:t>MINOS </a:t>
            </a:r>
          </a:p>
          <a:p>
            <a:pPr algn="ctr" eaLnBrk="0" hangingPunct="0">
              <a:lnSpc>
                <a:spcPct val="40000"/>
              </a:lnSpc>
              <a:spcBef>
                <a:spcPct val="50000"/>
              </a:spcBef>
            </a:pPr>
            <a:r>
              <a:rPr lang="en-US" sz="1400" i="1">
                <a:solidFill>
                  <a:srgbClr val="000000"/>
                </a:solidFill>
              </a:rPr>
              <a:t>L</a:t>
            </a:r>
            <a:r>
              <a:rPr lang="en-US" sz="1400">
                <a:solidFill>
                  <a:srgbClr val="000000"/>
                </a:solidFill>
              </a:rPr>
              <a:t> = 735 km</a:t>
            </a:r>
          </a:p>
        </p:txBody>
      </p:sp>
      <p:sp>
        <p:nvSpPr>
          <p:cNvPr id="130077" name="Rectangle 2"/>
          <p:cNvSpPr txBox="1">
            <a:spLocks noChangeArrowheads="1"/>
          </p:cNvSpPr>
          <p:nvPr/>
        </p:nvSpPr>
        <p:spPr bwMode="auto">
          <a:xfrm>
            <a:off x="-92075" y="3038475"/>
            <a:ext cx="1878013" cy="205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689" tIns="49844" rIns="99689" bIns="49844" anchor="ctr"/>
          <a:lstStyle/>
          <a:p>
            <a:pPr algn="ctr">
              <a:lnSpc>
                <a:spcPts val="2400"/>
              </a:lnSpc>
            </a:pPr>
            <a:r>
              <a:rPr lang="en-US" sz="1800">
                <a:latin typeface="Times" pitchFamily="18" charset="0"/>
                <a:cs typeface="Times" pitchFamily="18" charset="0"/>
              </a:rPr>
              <a:t>K2K: 4</a:t>
            </a:r>
            <a:r>
              <a:rPr lang="en-US" sz="1800" i="1">
                <a:latin typeface="Symbol" pitchFamily="18" charset="2"/>
                <a:cs typeface="Times" pitchFamily="18" charset="0"/>
              </a:rPr>
              <a:t>s</a:t>
            </a:r>
            <a:r>
              <a:rPr lang="en-US" sz="1800">
                <a:latin typeface="Times" pitchFamily="18" charset="0"/>
                <a:cs typeface="Times" pitchFamily="18" charset="0"/>
              </a:rPr>
              <a:t> depletion</a:t>
            </a:r>
          </a:p>
          <a:p>
            <a:pPr algn="ctr">
              <a:lnSpc>
                <a:spcPts val="2400"/>
              </a:lnSpc>
            </a:pPr>
            <a:r>
              <a:rPr lang="en-US" sz="1600">
                <a:latin typeface="Times" pitchFamily="18" charset="0"/>
                <a:cs typeface="Times" pitchFamily="18" charset="0"/>
              </a:rPr>
              <a:t>(Phys Rev </a:t>
            </a:r>
            <a:r>
              <a:rPr lang="en-US" sz="1600" b="1">
                <a:latin typeface="Times" pitchFamily="18" charset="0"/>
                <a:cs typeface="Times" pitchFamily="18" charset="0"/>
              </a:rPr>
              <a:t>D74</a:t>
            </a:r>
            <a:r>
              <a:rPr lang="en-US" sz="1600">
                <a:latin typeface="Times" pitchFamily="18" charset="0"/>
                <a:cs typeface="Times" pitchFamily="18" charset="0"/>
              </a:rPr>
              <a:t>, </a:t>
            </a:r>
          </a:p>
          <a:p>
            <a:pPr algn="ctr">
              <a:lnSpc>
                <a:spcPts val="2400"/>
              </a:lnSpc>
            </a:pPr>
            <a:r>
              <a:rPr lang="en-US" sz="1600">
                <a:latin typeface="Times" pitchFamily="18" charset="0"/>
                <a:cs typeface="Times" pitchFamily="18" charset="0"/>
              </a:rPr>
              <a:t>072003, 2006)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3B03579-9DE6-4301-8FA5-CFB87072A5AF}" type="slidenum">
              <a:rPr lang="en-US" smtClean="0">
                <a:latin typeface="Times New Roman" pitchFamily="-110" charset="0"/>
              </a:rPr>
              <a:pPr>
                <a:defRPr/>
              </a:pPr>
              <a:t>15</a:t>
            </a:fld>
            <a:r>
              <a:rPr lang="en-US" smtClean="0">
                <a:latin typeface="Times New Roman" pitchFamily="-110" charset="0"/>
              </a:rPr>
              <a:t>/38</a:t>
            </a:r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50825"/>
            <a:ext cx="9144000" cy="792163"/>
          </a:xfrm>
        </p:spPr>
        <p:txBody>
          <a:bodyPr/>
          <a:lstStyle/>
          <a:p>
            <a:pPr eaLnBrk="1" hangingPunct="1"/>
            <a:r>
              <a:rPr lang="en-US" smtClean="0">
                <a:ea typeface="ＭＳ Ｐゴシック"/>
                <a:cs typeface="ＭＳ Ｐゴシック"/>
              </a:rPr>
              <a:t>Moore’s Law for Neutrinos?</a:t>
            </a:r>
          </a:p>
        </p:txBody>
      </p:sp>
      <p:sp>
        <p:nvSpPr>
          <p:cNvPr id="2560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43063"/>
            <a:ext cx="3124200" cy="4605337"/>
          </a:xfrm>
        </p:spPr>
        <p:txBody>
          <a:bodyPr/>
          <a:lstStyle/>
          <a:p>
            <a:pPr marL="225425" indent="-225425" eaLnBrk="1" hangingPunct="1">
              <a:lnSpc>
                <a:spcPct val="80000"/>
              </a:lnSpc>
            </a:pPr>
            <a:r>
              <a:rPr lang="en-US" sz="2000" smtClean="0">
                <a:ea typeface="ＭＳ Ｐゴシック"/>
                <a:cs typeface="ＭＳ Ｐゴシック"/>
              </a:rPr>
              <a:t>Main Injector is 120 GeV proton synchrotron</a:t>
            </a:r>
          </a:p>
          <a:p>
            <a:pPr marL="225425" indent="-225425" eaLnBrk="1" hangingPunct="1">
              <a:lnSpc>
                <a:spcPct val="80000"/>
              </a:lnSpc>
            </a:pPr>
            <a:endParaRPr lang="en-US" sz="2000" smtClean="0">
              <a:ea typeface="ＭＳ Ｐゴシック"/>
              <a:cs typeface="ＭＳ Ｐゴシック"/>
            </a:endParaRPr>
          </a:p>
          <a:p>
            <a:pPr marL="225425" indent="-225425" eaLnBrk="1" hangingPunct="1">
              <a:lnSpc>
                <a:spcPct val="80000"/>
              </a:lnSpc>
            </a:pPr>
            <a:r>
              <a:rPr lang="en-US" sz="2000" smtClean="0">
                <a:ea typeface="ＭＳ Ｐゴシック"/>
                <a:cs typeface="ＭＳ Ｐゴシック"/>
              </a:rPr>
              <a:t>Simultaneous delivery of protons for </a:t>
            </a:r>
          </a:p>
          <a:p>
            <a:pPr marL="576263" lvl="1" indent="-236538" eaLnBrk="1" hangingPunct="1">
              <a:lnSpc>
                <a:spcPct val="80000"/>
              </a:lnSpc>
            </a:pPr>
            <a:r>
              <a:rPr lang="en-US" sz="1800" smtClean="0">
                <a:ea typeface="ＭＳ Ｐゴシック"/>
              </a:rPr>
              <a:t>Production of  </a:t>
            </a:r>
            <a:r>
              <a:rPr lang="en-US" sz="1800" i="1" smtClean="0">
                <a:ea typeface="ＭＳ Ｐゴシック"/>
              </a:rPr>
              <a:t>p </a:t>
            </a:r>
            <a:r>
              <a:rPr lang="en-US" sz="1800" smtClean="0">
                <a:ea typeface="ＭＳ Ｐゴシック"/>
              </a:rPr>
              <a:t>(Tevatron collider)</a:t>
            </a:r>
          </a:p>
          <a:p>
            <a:pPr marL="576263" lvl="1" indent="-236538" eaLnBrk="1" hangingPunct="1">
              <a:lnSpc>
                <a:spcPct val="80000"/>
              </a:lnSpc>
            </a:pPr>
            <a:r>
              <a:rPr lang="en-US" sz="1800" smtClean="0">
                <a:ea typeface="ＭＳ Ｐゴシック"/>
              </a:rPr>
              <a:t>Production of     neutrinos (NuMI)</a:t>
            </a:r>
          </a:p>
          <a:p>
            <a:pPr marL="225425" indent="-225425" eaLnBrk="1" hangingPunct="1">
              <a:lnSpc>
                <a:spcPct val="80000"/>
              </a:lnSpc>
            </a:pPr>
            <a:endParaRPr lang="en-US" sz="2000" smtClean="0">
              <a:ea typeface="ＭＳ Ｐゴシック"/>
              <a:cs typeface="ＭＳ Ｐゴシック"/>
            </a:endParaRPr>
          </a:p>
          <a:p>
            <a:pPr marL="225425" indent="-225425" eaLnBrk="1" hangingPunct="1">
              <a:lnSpc>
                <a:spcPct val="80000"/>
              </a:lnSpc>
            </a:pPr>
            <a:r>
              <a:rPr lang="en-US" sz="2000" smtClean="0">
                <a:ea typeface="ＭＳ Ｐゴシック"/>
                <a:cs typeface="ＭＳ Ｐゴシック"/>
              </a:rPr>
              <a:t>NuMI designed for</a:t>
            </a:r>
          </a:p>
          <a:p>
            <a:pPr marL="576263" lvl="1" indent="-236538" eaLnBrk="1" hangingPunct="1">
              <a:lnSpc>
                <a:spcPct val="80000"/>
              </a:lnSpc>
            </a:pPr>
            <a:r>
              <a:rPr lang="en-US" sz="1800" smtClean="0">
                <a:ea typeface="ＭＳ Ｐゴシック"/>
              </a:rPr>
              <a:t>4</a:t>
            </a:r>
            <a:r>
              <a:rPr lang="en-US" sz="1800" smtClean="0">
                <a:ea typeface="ＭＳ Ｐゴシック"/>
                <a:sym typeface="Symbol" pitchFamily="18" charset="2"/>
              </a:rPr>
              <a:t></a:t>
            </a:r>
            <a:r>
              <a:rPr lang="en-US" sz="1800" smtClean="0">
                <a:ea typeface="ＭＳ Ｐゴシック"/>
              </a:rPr>
              <a:t>10</a:t>
            </a:r>
            <a:r>
              <a:rPr lang="en-US" sz="1800" baseline="30000" smtClean="0">
                <a:ea typeface="ＭＳ Ｐゴシック"/>
              </a:rPr>
              <a:t>13</a:t>
            </a:r>
            <a:r>
              <a:rPr lang="en-US" sz="1800" smtClean="0">
                <a:ea typeface="ＭＳ Ｐゴシック"/>
              </a:rPr>
              <a:t>ppp @ 120 GeV</a:t>
            </a:r>
          </a:p>
          <a:p>
            <a:pPr marL="576263" lvl="1" indent="-236538" eaLnBrk="1" hangingPunct="1">
              <a:lnSpc>
                <a:spcPct val="80000"/>
              </a:lnSpc>
            </a:pPr>
            <a:r>
              <a:rPr lang="en-US" sz="1800" smtClean="0">
                <a:ea typeface="ＭＳ Ｐゴシック"/>
              </a:rPr>
              <a:t>Repetition rate ~2 sec.</a:t>
            </a:r>
          </a:p>
          <a:p>
            <a:pPr marL="576263" lvl="1" indent="-236538" eaLnBrk="1" hangingPunct="1">
              <a:lnSpc>
                <a:spcPct val="80000"/>
              </a:lnSpc>
            </a:pPr>
            <a:r>
              <a:rPr lang="en-US" sz="1800" smtClean="0">
                <a:ea typeface="ＭＳ Ｐゴシック"/>
              </a:rPr>
              <a:t>Corresponds to average beam power ~400kW</a:t>
            </a:r>
          </a:p>
          <a:p>
            <a:pPr marL="576263" lvl="1" indent="-236538" eaLnBrk="1" hangingPunct="1">
              <a:lnSpc>
                <a:spcPct val="80000"/>
              </a:lnSpc>
            </a:pPr>
            <a:r>
              <a:rPr lang="en-US" sz="1800" smtClean="0">
                <a:ea typeface="ＭＳ Ｐゴシック"/>
              </a:rPr>
              <a:t>So far 270kW achieved.</a:t>
            </a:r>
          </a:p>
        </p:txBody>
      </p:sp>
      <p:sp>
        <p:nvSpPr>
          <p:cNvPr id="25606" name="Line 4"/>
          <p:cNvSpPr>
            <a:spLocks noChangeShapeType="1"/>
          </p:cNvSpPr>
          <p:nvPr/>
        </p:nvSpPr>
        <p:spPr bwMode="auto">
          <a:xfrm>
            <a:off x="2017713" y="3125788"/>
            <a:ext cx="152400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07" name="Rectangle 34"/>
          <p:cNvSpPr>
            <a:spLocks noChangeArrowheads="1"/>
          </p:cNvSpPr>
          <p:nvPr/>
        </p:nvSpPr>
        <p:spPr bwMode="auto">
          <a:xfrm>
            <a:off x="0" y="6388100"/>
            <a:ext cx="2241550" cy="4699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 type="none" w="sm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08" name="Rectangle 36"/>
          <p:cNvSpPr>
            <a:spLocks noChangeArrowheads="1"/>
          </p:cNvSpPr>
          <p:nvPr/>
        </p:nvSpPr>
        <p:spPr bwMode="auto">
          <a:xfrm>
            <a:off x="0" y="915988"/>
            <a:ext cx="9144000" cy="58658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 type="none" w="sm" len="lg"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5602" name="Object 2"/>
          <p:cNvGraphicFramePr>
            <a:graphicFrameLocks noChangeAspect="1"/>
          </p:cNvGraphicFramePr>
          <p:nvPr/>
        </p:nvGraphicFramePr>
        <p:xfrm>
          <a:off x="685800" y="933450"/>
          <a:ext cx="7848600" cy="5924550"/>
        </p:xfrm>
        <a:graphic>
          <a:graphicData uri="http://schemas.openxmlformats.org/presentationml/2006/ole">
            <p:oleObj spid="_x0000_s25602" name="Chart" r:id="rId3" imgW="9610649" imgH="6600749" progId="Excel.Sheet.8">
              <p:embed/>
            </p:oleObj>
          </a:graphicData>
        </a:graphic>
      </p:graphicFrame>
      <p:sp>
        <p:nvSpPr>
          <p:cNvPr id="25609" name="Text Box 39"/>
          <p:cNvSpPr txBox="1">
            <a:spLocks noChangeArrowheads="1"/>
          </p:cNvSpPr>
          <p:nvPr/>
        </p:nvSpPr>
        <p:spPr bwMode="auto">
          <a:xfrm>
            <a:off x="7943850" y="2427288"/>
            <a:ext cx="1003300" cy="369887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 type="none" w="sm" len="lg"/>
          </a:ln>
        </p:spPr>
        <p:txBody>
          <a:bodyPr wrap="none">
            <a:spAutoFit/>
          </a:bodyPr>
          <a:lstStyle/>
          <a:p>
            <a:pPr algn="ctr"/>
            <a:r>
              <a:rPr lang="en-US" sz="1800" b="1" i="1">
                <a:solidFill>
                  <a:srgbClr val="FF0000"/>
                </a:solidFill>
                <a:latin typeface="Times" pitchFamily="18" charset="0"/>
              </a:rPr>
              <a:t>MINOS</a:t>
            </a:r>
          </a:p>
          <a:p>
            <a:pPr algn="ctr"/>
            <a:endParaRPr lang="en-US" sz="1800" b="1" i="1">
              <a:solidFill>
                <a:srgbClr val="FF0000"/>
              </a:solidFill>
              <a:latin typeface="Times" pitchFamily="18" charset="0"/>
            </a:endParaRPr>
          </a:p>
        </p:txBody>
      </p:sp>
      <p:sp>
        <p:nvSpPr>
          <p:cNvPr id="25610" name="Line 43"/>
          <p:cNvSpPr>
            <a:spLocks noChangeShapeType="1"/>
          </p:cNvSpPr>
          <p:nvPr/>
        </p:nvSpPr>
        <p:spPr bwMode="auto">
          <a:xfrm flipH="1" flipV="1">
            <a:off x="7848600" y="1827213"/>
            <a:ext cx="8048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lg"/>
          </a:ln>
        </p:spPr>
        <p:txBody>
          <a:bodyPr/>
          <a:lstStyle/>
          <a:p>
            <a:endParaRPr lang="en-US"/>
          </a:p>
        </p:txBody>
      </p:sp>
      <p:sp>
        <p:nvSpPr>
          <p:cNvPr id="25611" name="Line 44"/>
          <p:cNvSpPr>
            <a:spLocks noChangeAspect="1" noChangeShapeType="1"/>
          </p:cNvSpPr>
          <p:nvPr/>
        </p:nvSpPr>
        <p:spPr bwMode="auto">
          <a:xfrm flipH="1">
            <a:off x="8550275" y="1828800"/>
            <a:ext cx="95250" cy="587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lg"/>
          </a:ln>
        </p:spPr>
        <p:txBody>
          <a:bodyPr/>
          <a:lstStyle/>
          <a:p>
            <a:endParaRPr lang="en-US"/>
          </a:p>
        </p:txBody>
      </p:sp>
      <p:sp>
        <p:nvSpPr>
          <p:cNvPr id="25612" name="Text Box 45"/>
          <p:cNvSpPr txBox="1">
            <a:spLocks noChangeArrowheads="1"/>
          </p:cNvSpPr>
          <p:nvPr/>
        </p:nvSpPr>
        <p:spPr bwMode="auto">
          <a:xfrm>
            <a:off x="304800" y="5302250"/>
            <a:ext cx="819150" cy="641350"/>
          </a:xfrm>
          <a:prstGeom prst="rect">
            <a:avLst/>
          </a:prstGeom>
          <a:noFill/>
          <a:ln w="9525">
            <a:noFill/>
            <a:miter lim="800000"/>
            <a:headEnd/>
            <a:tailEnd type="none" w="sm" len="lg"/>
          </a:ln>
        </p:spPr>
        <p:txBody>
          <a:bodyPr wrap="none">
            <a:spAutoFit/>
          </a:bodyPr>
          <a:lstStyle/>
          <a:p>
            <a:pPr algn="ctr"/>
            <a:r>
              <a:rPr lang="en-US" sz="1800" i="1">
                <a:latin typeface="Times" pitchFamily="18" charset="0"/>
              </a:rPr>
              <a:t>2 </a:t>
            </a:r>
            <a:r>
              <a:rPr lang="en-US" sz="1800" i="1">
                <a:latin typeface="Symbol" pitchFamily="18" charset="2"/>
              </a:rPr>
              <a:t>n</a:t>
            </a:r>
            <a:r>
              <a:rPr lang="en-US" sz="1800" i="1">
                <a:latin typeface="Times" pitchFamily="18" charset="0"/>
              </a:rPr>
              <a:t> </a:t>
            </a:r>
          </a:p>
          <a:p>
            <a:pPr algn="ctr"/>
            <a:r>
              <a:rPr lang="en-US" sz="1800" i="1">
                <a:latin typeface="Times" pitchFamily="18" charset="0"/>
              </a:rPr>
              <a:t>flavors</a:t>
            </a:r>
          </a:p>
        </p:txBody>
      </p:sp>
      <p:sp>
        <p:nvSpPr>
          <p:cNvPr id="25613" name="Line 46"/>
          <p:cNvSpPr>
            <a:spLocks noChangeShapeType="1"/>
          </p:cNvSpPr>
          <p:nvPr/>
        </p:nvSpPr>
        <p:spPr bwMode="auto">
          <a:xfrm flipV="1">
            <a:off x="1028700" y="5257800"/>
            <a:ext cx="914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lg"/>
          </a:ln>
        </p:spPr>
        <p:txBody>
          <a:bodyPr/>
          <a:lstStyle/>
          <a:p>
            <a:endParaRPr lang="en-US"/>
          </a:p>
        </p:txBody>
      </p:sp>
      <p:sp>
        <p:nvSpPr>
          <p:cNvPr id="25614" name="Text Box 47"/>
          <p:cNvSpPr txBox="1">
            <a:spLocks noChangeArrowheads="1"/>
          </p:cNvSpPr>
          <p:nvPr/>
        </p:nvSpPr>
        <p:spPr bwMode="auto">
          <a:xfrm>
            <a:off x="2971800" y="5453063"/>
            <a:ext cx="1111250" cy="530225"/>
          </a:xfrm>
          <a:prstGeom prst="rect">
            <a:avLst/>
          </a:prstGeom>
          <a:noFill/>
          <a:ln w="9525">
            <a:noFill/>
            <a:miter lim="800000"/>
            <a:headEnd/>
            <a:tailEnd type="none" w="sm" len="lg"/>
          </a:ln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800" i="1">
                <a:latin typeface="Times" pitchFamily="18" charset="0"/>
              </a:rPr>
              <a:t>Discovery</a:t>
            </a:r>
          </a:p>
          <a:p>
            <a:pPr algn="ctr">
              <a:lnSpc>
                <a:spcPct val="80000"/>
              </a:lnSpc>
            </a:pPr>
            <a:r>
              <a:rPr lang="en-US" sz="1800" i="1">
                <a:latin typeface="Times" pitchFamily="18" charset="0"/>
              </a:rPr>
              <a:t>of NC’s</a:t>
            </a:r>
          </a:p>
        </p:txBody>
      </p:sp>
      <p:sp>
        <p:nvSpPr>
          <p:cNvPr id="25615" name="Line 48"/>
          <p:cNvSpPr>
            <a:spLocks noChangeShapeType="1"/>
          </p:cNvSpPr>
          <p:nvPr/>
        </p:nvSpPr>
        <p:spPr bwMode="auto">
          <a:xfrm flipH="1" flipV="1">
            <a:off x="2971800" y="5029200"/>
            <a:ext cx="304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lg"/>
          </a:ln>
        </p:spPr>
        <p:txBody>
          <a:bodyPr/>
          <a:lstStyle/>
          <a:p>
            <a:endParaRPr lang="en-US"/>
          </a:p>
        </p:txBody>
      </p:sp>
      <p:sp>
        <p:nvSpPr>
          <p:cNvPr id="25616" name="Text Box 49"/>
          <p:cNvSpPr txBox="1">
            <a:spLocks noChangeArrowheads="1"/>
          </p:cNvSpPr>
          <p:nvPr/>
        </p:nvSpPr>
        <p:spPr bwMode="auto">
          <a:xfrm>
            <a:off x="4514850" y="1212850"/>
            <a:ext cx="742950" cy="366713"/>
          </a:xfrm>
          <a:prstGeom prst="rect">
            <a:avLst/>
          </a:prstGeom>
          <a:noFill/>
          <a:ln w="9525">
            <a:noFill/>
            <a:miter lim="800000"/>
            <a:headEnd/>
            <a:tailEnd type="none" w="sm" len="lg"/>
          </a:ln>
        </p:spPr>
        <p:txBody>
          <a:bodyPr wrap="none">
            <a:spAutoFit/>
          </a:bodyPr>
          <a:lstStyle/>
          <a:p>
            <a:pPr algn="ctr"/>
            <a:r>
              <a:rPr lang="en-US" sz="1800" i="1">
                <a:latin typeface="Times" pitchFamily="18" charset="0"/>
              </a:rPr>
              <a:t>LSND</a:t>
            </a:r>
          </a:p>
        </p:txBody>
      </p:sp>
      <p:sp>
        <p:nvSpPr>
          <p:cNvPr id="25617" name="Line 50"/>
          <p:cNvSpPr>
            <a:spLocks noChangeShapeType="1"/>
          </p:cNvSpPr>
          <p:nvPr/>
        </p:nvSpPr>
        <p:spPr bwMode="auto">
          <a:xfrm flipV="1">
            <a:off x="5410200" y="19050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lg"/>
          </a:ln>
        </p:spPr>
        <p:txBody>
          <a:bodyPr/>
          <a:lstStyle/>
          <a:p>
            <a:endParaRPr lang="en-US"/>
          </a:p>
        </p:txBody>
      </p:sp>
      <p:sp>
        <p:nvSpPr>
          <p:cNvPr id="25618" name="Line 51"/>
          <p:cNvSpPr>
            <a:spLocks noChangeShapeType="1"/>
          </p:cNvSpPr>
          <p:nvPr/>
        </p:nvSpPr>
        <p:spPr bwMode="auto">
          <a:xfrm>
            <a:off x="5105400" y="1524000"/>
            <a:ext cx="3048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lg"/>
          </a:ln>
        </p:spPr>
        <p:txBody>
          <a:bodyPr/>
          <a:lstStyle/>
          <a:p>
            <a:endParaRPr lang="en-US"/>
          </a:p>
        </p:txBody>
      </p:sp>
      <p:sp>
        <p:nvSpPr>
          <p:cNvPr id="25619" name="Line 52"/>
          <p:cNvSpPr>
            <a:spLocks noChangeShapeType="1"/>
          </p:cNvSpPr>
          <p:nvPr/>
        </p:nvSpPr>
        <p:spPr bwMode="auto">
          <a:xfrm flipV="1">
            <a:off x="6781800" y="23622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lg"/>
          </a:ln>
        </p:spPr>
        <p:txBody>
          <a:bodyPr/>
          <a:lstStyle/>
          <a:p>
            <a:endParaRPr lang="en-US"/>
          </a:p>
        </p:txBody>
      </p:sp>
      <p:sp>
        <p:nvSpPr>
          <p:cNvPr id="25620" name="Line 53"/>
          <p:cNvSpPr>
            <a:spLocks noChangeShapeType="1"/>
          </p:cNvSpPr>
          <p:nvPr/>
        </p:nvSpPr>
        <p:spPr bwMode="auto">
          <a:xfrm>
            <a:off x="6400800" y="1905000"/>
            <a:ext cx="3810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lg"/>
          </a:ln>
        </p:spPr>
        <p:txBody>
          <a:bodyPr/>
          <a:lstStyle/>
          <a:p>
            <a:endParaRPr lang="en-US"/>
          </a:p>
        </p:txBody>
      </p:sp>
      <p:sp>
        <p:nvSpPr>
          <p:cNvPr id="25621" name="Text Box 54"/>
          <p:cNvSpPr txBox="1">
            <a:spLocks noChangeArrowheads="1"/>
          </p:cNvSpPr>
          <p:nvPr/>
        </p:nvSpPr>
        <p:spPr bwMode="auto">
          <a:xfrm>
            <a:off x="6102350" y="1295400"/>
            <a:ext cx="908050" cy="641350"/>
          </a:xfrm>
          <a:prstGeom prst="rect">
            <a:avLst/>
          </a:prstGeom>
          <a:noFill/>
          <a:ln w="9525">
            <a:noFill/>
            <a:miter lim="800000"/>
            <a:headEnd/>
            <a:tailEnd type="none" w="sm" len="lg"/>
          </a:ln>
        </p:spPr>
        <p:txBody>
          <a:bodyPr wrap="none">
            <a:spAutoFit/>
          </a:bodyPr>
          <a:lstStyle/>
          <a:p>
            <a:pPr algn="ctr"/>
            <a:r>
              <a:rPr lang="en-US" sz="1800" i="1">
                <a:latin typeface="Times" pitchFamily="18" charset="0"/>
              </a:rPr>
              <a:t>Nomad/</a:t>
            </a:r>
          </a:p>
          <a:p>
            <a:pPr algn="ctr"/>
            <a:r>
              <a:rPr lang="en-US" sz="1800" i="1">
                <a:latin typeface="Times" pitchFamily="18" charset="0"/>
              </a:rPr>
              <a:t>Chorus</a:t>
            </a:r>
          </a:p>
        </p:txBody>
      </p:sp>
      <p:sp>
        <p:nvSpPr>
          <p:cNvPr id="25622" name="Line 55"/>
          <p:cNvSpPr>
            <a:spLocks noChangeShapeType="1"/>
          </p:cNvSpPr>
          <p:nvPr/>
        </p:nvSpPr>
        <p:spPr bwMode="auto">
          <a:xfrm flipV="1">
            <a:off x="6731000" y="3505200"/>
            <a:ext cx="4572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lg"/>
          </a:ln>
        </p:spPr>
        <p:txBody>
          <a:bodyPr/>
          <a:lstStyle/>
          <a:p>
            <a:endParaRPr lang="en-US"/>
          </a:p>
        </p:txBody>
      </p:sp>
      <p:sp>
        <p:nvSpPr>
          <p:cNvPr id="25623" name="Text Box 56"/>
          <p:cNvSpPr txBox="1">
            <a:spLocks noChangeArrowheads="1"/>
          </p:cNvSpPr>
          <p:nvPr/>
        </p:nvSpPr>
        <p:spPr bwMode="auto">
          <a:xfrm>
            <a:off x="6248400" y="4692650"/>
            <a:ext cx="603250" cy="366713"/>
          </a:xfrm>
          <a:prstGeom prst="rect">
            <a:avLst/>
          </a:prstGeom>
          <a:noFill/>
          <a:ln w="9525">
            <a:noFill/>
            <a:miter lim="800000"/>
            <a:headEnd/>
            <a:tailEnd type="none" w="sm" len="lg"/>
          </a:ln>
        </p:spPr>
        <p:txBody>
          <a:bodyPr wrap="none">
            <a:spAutoFit/>
          </a:bodyPr>
          <a:lstStyle/>
          <a:p>
            <a:pPr algn="ctr"/>
            <a:r>
              <a:rPr lang="en-US" sz="1800" i="1">
                <a:latin typeface="Times" pitchFamily="18" charset="0"/>
              </a:rPr>
              <a:t>K2K</a:t>
            </a:r>
          </a:p>
        </p:txBody>
      </p:sp>
      <p:sp>
        <p:nvSpPr>
          <p:cNvPr id="25624" name="Text Box 57"/>
          <p:cNvSpPr txBox="1">
            <a:spLocks noChangeArrowheads="1"/>
          </p:cNvSpPr>
          <p:nvPr/>
        </p:nvSpPr>
        <p:spPr bwMode="auto">
          <a:xfrm>
            <a:off x="7042150" y="4724400"/>
            <a:ext cx="1276350" cy="366713"/>
          </a:xfrm>
          <a:prstGeom prst="rect">
            <a:avLst/>
          </a:prstGeom>
          <a:noFill/>
          <a:ln w="9525">
            <a:noFill/>
            <a:miter lim="800000"/>
            <a:headEnd/>
            <a:tailEnd type="none" w="sm" len="lg"/>
          </a:ln>
        </p:spPr>
        <p:txBody>
          <a:bodyPr wrap="none">
            <a:spAutoFit/>
          </a:bodyPr>
          <a:lstStyle/>
          <a:p>
            <a:pPr algn="ctr"/>
            <a:r>
              <a:rPr lang="en-US" sz="1800" i="1">
                <a:latin typeface="Times" pitchFamily="18" charset="0"/>
              </a:rPr>
              <a:t>MiniBooNE</a:t>
            </a:r>
          </a:p>
        </p:txBody>
      </p:sp>
      <p:sp>
        <p:nvSpPr>
          <p:cNvPr id="25625" name="Line 58"/>
          <p:cNvSpPr>
            <a:spLocks noChangeShapeType="1"/>
          </p:cNvSpPr>
          <p:nvPr/>
        </p:nvSpPr>
        <p:spPr bwMode="auto">
          <a:xfrm flipV="1">
            <a:off x="7391400" y="2971800"/>
            <a:ext cx="76200" cy="1752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lg"/>
          </a:ln>
        </p:spPr>
        <p:txBody>
          <a:bodyPr/>
          <a:lstStyle/>
          <a:p>
            <a:endParaRPr lang="en-US"/>
          </a:p>
        </p:txBody>
      </p:sp>
      <p:sp>
        <p:nvSpPr>
          <p:cNvPr id="25626" name="Rectangle 60"/>
          <p:cNvSpPr>
            <a:spLocks noChangeArrowheads="1"/>
          </p:cNvSpPr>
          <p:nvPr/>
        </p:nvSpPr>
        <p:spPr bwMode="auto">
          <a:xfrm>
            <a:off x="7405688" y="2541588"/>
            <a:ext cx="276225" cy="1349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 type="none" w="sm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27" name="Line 61"/>
          <p:cNvSpPr>
            <a:spLocks noChangeShapeType="1"/>
          </p:cNvSpPr>
          <p:nvPr/>
        </p:nvSpPr>
        <p:spPr bwMode="auto">
          <a:xfrm flipV="1">
            <a:off x="7510463" y="2525713"/>
            <a:ext cx="0" cy="1730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lg"/>
          </a:ln>
        </p:spPr>
        <p:txBody>
          <a:bodyPr/>
          <a:lstStyle/>
          <a:p>
            <a:endParaRPr lang="en-US"/>
          </a:p>
        </p:txBody>
      </p:sp>
      <p:sp>
        <p:nvSpPr>
          <p:cNvPr id="25628" name="TextBox 32"/>
          <p:cNvSpPr txBox="1">
            <a:spLocks noChangeArrowheads="1"/>
          </p:cNvSpPr>
          <p:nvPr/>
        </p:nvSpPr>
        <p:spPr bwMode="auto">
          <a:xfrm>
            <a:off x="0" y="6526213"/>
            <a:ext cx="695642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i="1"/>
              <a:t>S. Kopp,  “Accelerator Neutrino Beams,” Phys.Rept. </a:t>
            </a:r>
            <a:r>
              <a:rPr lang="en-US" sz="1600" b="1" i="1"/>
              <a:t>439</a:t>
            </a:r>
            <a:r>
              <a:rPr lang="en-US" sz="1600" i="1"/>
              <a:t>: 101-159 (2007)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1" name="Title 1"/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/>
            <a:endParaRPr lang="en-US" smtClean="0">
              <a:ea typeface="ＭＳ Ｐゴシック"/>
              <a:cs typeface="ＭＳ Ｐゴシック"/>
            </a:endParaRPr>
          </a:p>
        </p:txBody>
      </p:sp>
      <p:sp>
        <p:nvSpPr>
          <p:cNvPr id="133122" name="Content Placeholder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pPr eaLnBrk="1" hangingPunct="1"/>
            <a:endParaRPr lang="en-US" smtClean="0">
              <a:ea typeface="ＭＳ Ｐゴシック"/>
              <a:cs typeface="ＭＳ Ｐゴシック"/>
            </a:endParaRPr>
          </a:p>
        </p:txBody>
      </p:sp>
      <p:sp>
        <p:nvSpPr>
          <p:cNvPr id="133123" name="Content Placeholder 4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pPr eaLnBrk="1" hangingPunct="1"/>
            <a:endParaRPr lang="en-US" smtClean="0">
              <a:ea typeface="ＭＳ Ｐゴシック"/>
              <a:cs typeface="ＭＳ Ｐゴシック"/>
            </a:endParaRPr>
          </a:p>
        </p:txBody>
      </p:sp>
      <p:sp>
        <p:nvSpPr>
          <p:cNvPr id="133124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eaLnBrk="1" hangingPunct="1"/>
            <a:endParaRPr lang="en-US" smtClean="0">
              <a:ea typeface="ＭＳ Ｐゴシック"/>
              <a:cs typeface="ＭＳ Ｐゴシック"/>
            </a:endParaRPr>
          </a:p>
        </p:txBody>
      </p:sp>
      <p:sp>
        <p:nvSpPr>
          <p:cNvPr id="133125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16EA02E-77D4-474F-A4AE-2CC262FDF263}" type="slidenum">
              <a:rPr lang="en-US" smtClean="0">
                <a:latin typeface="Times New Roman" pitchFamily="18" charset="0"/>
                <a:ea typeface="ＭＳ Ｐゴシック"/>
                <a:cs typeface="ＭＳ Ｐゴシック"/>
              </a:rPr>
              <a:pPr/>
              <a:t>16</a:t>
            </a:fld>
            <a:endParaRPr lang="en-US" smtClean="0">
              <a:latin typeface="Times New Roman" pitchFamily="18" charset="0"/>
              <a:ea typeface="ＭＳ Ｐゴシック"/>
              <a:cs typeface="ＭＳ Ｐゴシック"/>
            </a:endParaRPr>
          </a:p>
        </p:txBody>
      </p:sp>
      <p:pic>
        <p:nvPicPr>
          <p:cNvPr id="133126" name="Content Placeholder 10" descr="Chicago Tribune - CQ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 l="1430" t="7195" r="2856" b="50360"/>
          <a:stretch>
            <a:fillRect/>
          </a:stretch>
        </p:blipFill>
        <p:spPr>
          <a:xfrm>
            <a:off x="130175" y="23813"/>
            <a:ext cx="8751888" cy="6935787"/>
          </a:xfrm>
        </p:spPr>
      </p:pic>
      <p:pic>
        <p:nvPicPr>
          <p:cNvPr id="133127" name="Picture 4" descr="SpectrumAnalysisBinning.png"/>
          <p:cNvPicPr>
            <a:picLocks noChangeAspect="1"/>
          </p:cNvPicPr>
          <p:nvPr/>
        </p:nvPicPr>
        <p:blipFill>
          <a:blip r:embed="rId3"/>
          <a:srcRect l="1115" t="12733" r="12260" b="3473"/>
          <a:stretch>
            <a:fillRect/>
          </a:stretch>
        </p:blipFill>
        <p:spPr bwMode="auto">
          <a:xfrm>
            <a:off x="0" y="1547813"/>
            <a:ext cx="1628775" cy="205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28" name="TextBox 15"/>
          <p:cNvSpPr txBox="1">
            <a:spLocks noChangeArrowheads="1"/>
          </p:cNvSpPr>
          <p:nvPr/>
        </p:nvSpPr>
        <p:spPr bwMode="auto">
          <a:xfrm>
            <a:off x="1670050" y="1633538"/>
            <a:ext cx="4859338" cy="13430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>
                <a:solidFill>
                  <a:srgbClr val="000000"/>
                </a:solidFill>
                <a:latin typeface="Times" pitchFamily="18" charset="0"/>
                <a:cs typeface="Times" pitchFamily="18" charset="0"/>
              </a:rPr>
              <a:t>MINOS Experiment: Neutrinos </a:t>
            </a:r>
            <a:r>
              <a:rPr lang="en-US" sz="3600" b="1" i="1">
                <a:solidFill>
                  <a:srgbClr val="000000"/>
                </a:solidFill>
                <a:latin typeface="Times" pitchFamily="18" charset="0"/>
                <a:cs typeface="Times" pitchFamily="18" charset="0"/>
              </a:rPr>
              <a:t>do </a:t>
            </a:r>
            <a:r>
              <a:rPr lang="en-US" sz="3600" b="1">
                <a:solidFill>
                  <a:srgbClr val="000000"/>
                </a:solidFill>
                <a:latin typeface="Times" pitchFamily="18" charset="0"/>
                <a:cs typeface="Times" pitchFamily="18" charset="0"/>
              </a:rPr>
              <a:t>Oscillate</a:t>
            </a:r>
          </a:p>
          <a:p>
            <a:endParaRPr lang="en-US" sz="1000" b="1">
              <a:solidFill>
                <a:srgbClr val="000000"/>
              </a:solidFill>
              <a:latin typeface="Times" pitchFamily="18" charset="0"/>
              <a:cs typeface="Times" pitchFamily="18" charset="0"/>
            </a:endParaRPr>
          </a:p>
        </p:txBody>
      </p:sp>
      <p:sp>
        <p:nvSpPr>
          <p:cNvPr id="133129" name="TextBox 16"/>
          <p:cNvSpPr txBox="1">
            <a:spLocks noChangeArrowheads="1"/>
          </p:cNvSpPr>
          <p:nvPr/>
        </p:nvSpPr>
        <p:spPr bwMode="auto">
          <a:xfrm>
            <a:off x="6281738" y="1643063"/>
            <a:ext cx="2862262" cy="12001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Times" pitchFamily="18" charset="0"/>
                <a:cs typeface="Times" pitchFamily="18" charset="0"/>
              </a:rPr>
              <a:t>Other theoretical neutrino models disfavored at 6sigma</a:t>
            </a:r>
          </a:p>
        </p:txBody>
      </p:sp>
      <p:sp>
        <p:nvSpPr>
          <p:cNvPr id="133130" name="TextBox 17"/>
          <p:cNvSpPr txBox="1">
            <a:spLocks noChangeArrowheads="1"/>
          </p:cNvSpPr>
          <p:nvPr/>
        </p:nvSpPr>
        <p:spPr bwMode="auto">
          <a:xfrm>
            <a:off x="7345363" y="4487863"/>
            <a:ext cx="1798637" cy="15700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Times" pitchFamily="18" charset="0"/>
                <a:cs typeface="Times" pitchFamily="18" charset="0"/>
              </a:rPr>
              <a:t>World’s most precise oscillation parameters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73038" y="4048125"/>
            <a:ext cx="1449387" cy="1938338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pc="-150" dirty="0">
                <a:solidFill>
                  <a:srgbClr val="000000"/>
                </a:solidFill>
                <a:latin typeface="Times"/>
                <a:ea typeface="+mn-ea"/>
                <a:cs typeface="Times"/>
              </a:rPr>
              <a:t>Energy-dependent deficit of neutrinos observed</a:t>
            </a:r>
          </a:p>
        </p:txBody>
      </p:sp>
      <p:pic>
        <p:nvPicPr>
          <p:cNvPr id="133132" name="Content Placeholder 10" descr="Chicago Tribune - CQ.jpg"/>
          <p:cNvPicPr>
            <a:picLocks noChangeAspect="1"/>
          </p:cNvPicPr>
          <p:nvPr/>
        </p:nvPicPr>
        <p:blipFill>
          <a:blip r:embed="rId2"/>
          <a:srcRect l="81429" t="7994" r="5714" b="90327"/>
          <a:stretch>
            <a:fillRect/>
          </a:stretch>
        </p:blipFill>
        <p:spPr bwMode="auto">
          <a:xfrm>
            <a:off x="7527925" y="785813"/>
            <a:ext cx="11747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33" name="TextBox 20"/>
          <p:cNvSpPr txBox="1">
            <a:spLocks noChangeArrowheads="1"/>
          </p:cNvSpPr>
          <p:nvPr/>
        </p:nvSpPr>
        <p:spPr bwMode="auto">
          <a:xfrm>
            <a:off x="6929438" y="685800"/>
            <a:ext cx="217963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>
                <a:solidFill>
                  <a:schemeClr val="bg1"/>
                </a:solidFill>
                <a:latin typeface="Times" pitchFamily="18" charset="0"/>
                <a:cs typeface="Times" pitchFamily="18" charset="0"/>
              </a:rPr>
              <a:t>June 15, 2008</a:t>
            </a:r>
          </a:p>
        </p:txBody>
      </p:sp>
      <p:sp>
        <p:nvSpPr>
          <p:cNvPr id="133134" name="TextBox 21"/>
          <p:cNvSpPr txBox="1">
            <a:spLocks noChangeArrowheads="1"/>
          </p:cNvSpPr>
          <p:nvPr/>
        </p:nvSpPr>
        <p:spPr bwMode="auto">
          <a:xfrm>
            <a:off x="179388" y="5922963"/>
            <a:ext cx="1352550" cy="4302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100">
                <a:solidFill>
                  <a:srgbClr val="000000"/>
                </a:solidFill>
                <a:latin typeface="Times" pitchFamily="18" charset="0"/>
                <a:cs typeface="Times" pitchFamily="18" charset="0"/>
              </a:rPr>
              <a:t>“Where did they go?” – </a:t>
            </a:r>
            <a:r>
              <a:rPr lang="en-US" sz="1100" i="1">
                <a:solidFill>
                  <a:srgbClr val="000000"/>
                </a:solidFill>
                <a:latin typeface="Times" pitchFamily="18" charset="0"/>
                <a:cs typeface="Times" pitchFamily="18" charset="0"/>
              </a:rPr>
              <a:t>Pier Oddone</a:t>
            </a:r>
            <a:endParaRPr lang="en-US" sz="1100">
              <a:solidFill>
                <a:srgbClr val="000000"/>
              </a:solidFill>
              <a:latin typeface="Times" pitchFamily="18" charset="0"/>
              <a:cs typeface="Times" pitchFamily="18" charset="0"/>
            </a:endParaRPr>
          </a:p>
        </p:txBody>
      </p:sp>
      <p:sp>
        <p:nvSpPr>
          <p:cNvPr id="133135" name="TextBox 22"/>
          <p:cNvSpPr txBox="1">
            <a:spLocks noChangeArrowheads="1"/>
          </p:cNvSpPr>
          <p:nvPr/>
        </p:nvSpPr>
        <p:spPr bwMode="auto">
          <a:xfrm>
            <a:off x="7386638" y="6046788"/>
            <a:ext cx="1585912" cy="7699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100">
                <a:solidFill>
                  <a:srgbClr val="000000"/>
                </a:solidFill>
                <a:latin typeface="Times" pitchFamily="18" charset="0"/>
                <a:cs typeface="Times" pitchFamily="18" charset="0"/>
              </a:rPr>
              <a:t>Neutrino Physics  transitions from discovery to precision measurements.</a:t>
            </a:r>
          </a:p>
        </p:txBody>
      </p:sp>
      <p:pic>
        <p:nvPicPr>
          <p:cNvPr id="133136" name="Picture 4" descr="DCP_492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28788" y="4519613"/>
            <a:ext cx="5551487" cy="242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5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238125"/>
            <a:ext cx="9158288" cy="1143000"/>
          </a:xfrm>
        </p:spPr>
        <p:txBody>
          <a:bodyPr/>
          <a:lstStyle/>
          <a:p>
            <a:pPr eaLnBrk="1" hangingPunct="1"/>
            <a:r>
              <a:rPr lang="en-US" smtClean="0">
                <a:ea typeface="ＭＳ Ｐゴシック"/>
                <a:cs typeface="ＭＳ Ｐゴシック"/>
              </a:rPr>
              <a:t>Measurement of </a:t>
            </a:r>
            <a:r>
              <a:rPr lang="en-US" smtClean="0">
                <a:latin typeface="Symbol" pitchFamily="18" charset="2"/>
                <a:ea typeface="ＭＳ Ｐゴシック"/>
                <a:cs typeface="ＭＳ Ｐゴシック"/>
              </a:rPr>
              <a:t>n</a:t>
            </a:r>
            <a:r>
              <a:rPr lang="en-US" baseline="-25000" smtClean="0">
                <a:latin typeface="Symbol" pitchFamily="18" charset="2"/>
                <a:ea typeface="ＭＳ Ｐゴシック"/>
                <a:cs typeface="ＭＳ Ｐゴシック"/>
              </a:rPr>
              <a:t>m </a:t>
            </a:r>
            <a:r>
              <a:rPr lang="en-US" smtClean="0">
                <a:ea typeface="ＭＳ Ｐゴシック"/>
                <a:cs typeface="ＭＳ Ｐゴシック"/>
              </a:rPr>
              <a:t>Disappearance</a:t>
            </a:r>
            <a:endParaRPr lang="en-US" baseline="-25000" smtClean="0">
              <a:latin typeface="Symbol" pitchFamily="18" charset="2"/>
              <a:ea typeface="ＭＳ Ｐゴシック"/>
              <a:cs typeface="ＭＳ Ｐゴシック"/>
            </a:endParaRPr>
          </a:p>
        </p:txBody>
      </p:sp>
      <p:pic>
        <p:nvPicPr>
          <p:cNvPr id="134146" name="Picture 2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292350"/>
            <a:ext cx="5735638" cy="398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4147" name="Content Placeholder 3"/>
          <p:cNvSpPr>
            <a:spLocks noGrp="1"/>
          </p:cNvSpPr>
          <p:nvPr>
            <p:ph sz="half" idx="4294967295"/>
          </p:nvPr>
        </p:nvSpPr>
        <p:spPr>
          <a:xfrm>
            <a:off x="5113338" y="2747963"/>
            <a:ext cx="3898900" cy="3411537"/>
          </a:xfrm>
        </p:spPr>
        <p:txBody>
          <a:bodyPr/>
          <a:lstStyle/>
          <a:p>
            <a:pPr eaLnBrk="1" hangingPunct="1"/>
            <a:r>
              <a:rPr lang="en-US" sz="2000" smtClean="0">
                <a:solidFill>
                  <a:schemeClr val="tx1"/>
                </a:solidFill>
                <a:ea typeface="ＭＳ Ｐゴシック"/>
                <a:cs typeface="ＭＳ Ｐゴシック"/>
              </a:rPr>
              <a:t>Neutrino decay </a:t>
            </a:r>
          </a:p>
          <a:p>
            <a:pPr lvl="1" eaLnBrk="1" hangingPunct="1"/>
            <a:r>
              <a:rPr lang="en-US" sz="1800" smtClean="0">
                <a:solidFill>
                  <a:schemeClr val="tx1"/>
                </a:solidFill>
                <a:ea typeface="ＭＳ Ｐゴシック"/>
              </a:rPr>
              <a:t>V. Barger et al., Phys. Rev. Lett. 82 2640, 1999 </a:t>
            </a:r>
          </a:p>
          <a:p>
            <a:pPr lvl="1" eaLnBrk="1" hangingPunct="1"/>
            <a:r>
              <a:rPr lang="en-US" sz="1800" smtClean="0">
                <a:solidFill>
                  <a:schemeClr val="tx1"/>
                </a:solidFill>
                <a:ea typeface="ＭＳ Ｐゴシック"/>
              </a:rPr>
              <a:t>Disfavored at 6</a:t>
            </a:r>
            <a:r>
              <a:rPr lang="en-US" sz="1800" i="1" smtClean="0">
                <a:solidFill>
                  <a:schemeClr val="tx1"/>
                </a:solidFill>
                <a:latin typeface="Symbol" pitchFamily="18" charset="2"/>
                <a:ea typeface="ＭＳ Ｐゴシック"/>
              </a:rPr>
              <a:t>s</a:t>
            </a:r>
            <a:endParaRPr lang="en-US" sz="1800" smtClean="0">
              <a:solidFill>
                <a:schemeClr val="tx1"/>
              </a:solidFill>
              <a:ea typeface="ＭＳ Ｐゴシック"/>
            </a:endParaRPr>
          </a:p>
          <a:p>
            <a:pPr lvl="1" eaLnBrk="1" hangingPunct="1"/>
            <a:r>
              <a:rPr lang="en-US" sz="1800" smtClean="0">
                <a:solidFill>
                  <a:schemeClr val="tx1"/>
                </a:solidFill>
                <a:ea typeface="ＭＳ Ｐゴシック"/>
              </a:rPr>
              <a:t>With NC’s:  disfavor at 8</a:t>
            </a:r>
            <a:r>
              <a:rPr lang="en-US" sz="1800" i="1" smtClean="0">
                <a:solidFill>
                  <a:schemeClr val="tx1"/>
                </a:solidFill>
                <a:latin typeface="Symbol" pitchFamily="18" charset="2"/>
                <a:ea typeface="ＭＳ Ｐゴシック"/>
              </a:rPr>
              <a:t>s</a:t>
            </a:r>
            <a:endParaRPr lang="en-US" sz="1800" i="1" smtClean="0">
              <a:solidFill>
                <a:schemeClr val="tx1"/>
              </a:solidFill>
              <a:ea typeface="ＭＳ Ｐゴシック"/>
            </a:endParaRPr>
          </a:p>
          <a:p>
            <a:pPr eaLnBrk="1" hangingPunct="1"/>
            <a:r>
              <a:rPr lang="en-US" sz="2000" smtClean="0">
                <a:solidFill>
                  <a:schemeClr val="tx1"/>
                </a:solidFill>
                <a:ea typeface="ＭＳ Ｐゴシック"/>
                <a:cs typeface="ＭＳ Ｐゴシック"/>
              </a:rPr>
              <a:t>Quantum decoherence of neutrino wave packets</a:t>
            </a:r>
          </a:p>
          <a:p>
            <a:pPr lvl="1" eaLnBrk="1" hangingPunct="1"/>
            <a:r>
              <a:rPr lang="en-US" sz="1800" smtClean="0">
                <a:solidFill>
                  <a:schemeClr val="tx1"/>
                </a:solidFill>
                <a:ea typeface="ＭＳ Ｐゴシック"/>
              </a:rPr>
              <a:t>G. L. Fogli et al., Phys. Rev. D67 093006, 2003</a:t>
            </a:r>
          </a:p>
          <a:p>
            <a:pPr lvl="1" eaLnBrk="1" hangingPunct="1"/>
            <a:r>
              <a:rPr lang="en-US" sz="1800" smtClean="0">
                <a:solidFill>
                  <a:schemeClr val="tx1"/>
                </a:solidFill>
                <a:ea typeface="ＭＳ Ｐゴシック"/>
              </a:rPr>
              <a:t>Disfavored at 8</a:t>
            </a:r>
            <a:r>
              <a:rPr lang="en-US" sz="1800" i="1" smtClean="0">
                <a:solidFill>
                  <a:schemeClr val="tx1"/>
                </a:solidFill>
                <a:latin typeface="Symbol" pitchFamily="18" charset="2"/>
                <a:ea typeface="ＭＳ Ｐゴシック"/>
              </a:rPr>
              <a:t>s</a:t>
            </a:r>
            <a:r>
              <a:rPr lang="en-US" sz="1800" smtClean="0">
                <a:solidFill>
                  <a:schemeClr val="tx1"/>
                </a:solidFill>
                <a:ea typeface="ＭＳ Ｐゴシック"/>
              </a:rPr>
              <a:t>.   </a:t>
            </a:r>
            <a:endParaRPr lang="en-US" sz="1800" baseline="-25000" smtClean="0">
              <a:solidFill>
                <a:schemeClr val="tx1"/>
              </a:solidFill>
              <a:ea typeface="ＭＳ Ｐゴシック"/>
            </a:endParaRPr>
          </a:p>
          <a:p>
            <a:pPr eaLnBrk="1" hangingPunct="1"/>
            <a:endParaRPr lang="en-US" sz="2000" smtClean="0">
              <a:ea typeface="ＭＳ Ｐゴシック"/>
              <a:cs typeface="ＭＳ Ｐゴシック"/>
            </a:endParaRPr>
          </a:p>
        </p:txBody>
      </p:sp>
      <p:sp>
        <p:nvSpPr>
          <p:cNvPr id="134148" name="Rectangle 4"/>
          <p:cNvSpPr>
            <a:spLocks noChangeArrowheads="1"/>
          </p:cNvSpPr>
          <p:nvPr/>
        </p:nvSpPr>
        <p:spPr bwMode="auto">
          <a:xfrm>
            <a:off x="5656263" y="1657350"/>
            <a:ext cx="3094037" cy="1200150"/>
          </a:xfrm>
          <a:prstGeom prst="rect">
            <a:avLst/>
          </a:prstGeom>
          <a:noFill/>
          <a:ln w="9525">
            <a:noFill/>
            <a:miter lim="800000"/>
            <a:headEnd/>
            <a:tailEnd type="none" w="sm" len="lg"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accent2"/>
                </a:solidFill>
              </a:rPr>
              <a:t>Observed 1986events</a:t>
            </a:r>
            <a:endParaRPr lang="en-US" sz="1100">
              <a:solidFill>
                <a:schemeClr val="accent2"/>
              </a:solidFill>
            </a:endParaRPr>
          </a:p>
          <a:p>
            <a:r>
              <a:rPr lang="en-US">
                <a:solidFill>
                  <a:schemeClr val="accent2"/>
                </a:solidFill>
              </a:rPr>
              <a:t>Expect 2452 events if no oscillations</a:t>
            </a:r>
          </a:p>
          <a:p>
            <a:endParaRPr lang="en-US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EA671E-1C13-49CC-9920-8DEBBFBE9D12}" type="slidenum">
              <a:rPr lang="en-US" smtClean="0"/>
              <a:pPr>
                <a:defRPr/>
              </a:pPr>
              <a:t>18</a:t>
            </a:fld>
            <a:r>
              <a:rPr lang="en-US" smtClean="0"/>
              <a:t>/24</a:t>
            </a:r>
          </a:p>
        </p:txBody>
      </p:sp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256338" y="950913"/>
            <a:ext cx="2887662" cy="3448050"/>
          </a:xfrm>
        </p:spPr>
        <p:txBody>
          <a:bodyPr/>
          <a:lstStyle/>
          <a:p>
            <a:pPr eaLnBrk="1" hangingPunct="1"/>
            <a:r>
              <a:rPr lang="en-US" smtClean="0">
                <a:ea typeface="ＭＳ Ｐゴシック"/>
                <a:cs typeface="ＭＳ Ｐゴシック"/>
              </a:rPr>
              <a:t>MINOS Oscillation Hypothesis Fit</a:t>
            </a:r>
          </a:p>
        </p:txBody>
      </p:sp>
      <p:pic>
        <p:nvPicPr>
          <p:cNvPr id="135171" name="Picture 11"/>
          <p:cNvPicPr>
            <a:picLocks noChangeAspect="1"/>
          </p:cNvPicPr>
          <p:nvPr/>
        </p:nvPicPr>
        <p:blipFill>
          <a:blip r:embed="rId2"/>
          <a:srcRect t="-2663"/>
          <a:stretch>
            <a:fillRect/>
          </a:stretch>
        </p:blipFill>
        <p:spPr bwMode="auto">
          <a:xfrm>
            <a:off x="373063" y="249238"/>
            <a:ext cx="5837237" cy="614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5172" name="Straight Connector 13"/>
          <p:cNvCxnSpPr>
            <a:cxnSpLocks noChangeShapeType="1"/>
          </p:cNvCxnSpPr>
          <p:nvPr/>
        </p:nvCxnSpPr>
        <p:spPr bwMode="auto">
          <a:xfrm rot="10800000">
            <a:off x="1787525" y="1198563"/>
            <a:ext cx="4305300" cy="23812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 type="triangle" w="sm" len="lg"/>
          </a:ln>
        </p:spPr>
      </p:cxnSp>
      <p:pic>
        <p:nvPicPr>
          <p:cNvPr id="135173" name="Picture 1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62625" y="4495800"/>
            <a:ext cx="3381375" cy="9001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35174" name="TextBox 9"/>
          <p:cNvSpPr txBox="1">
            <a:spLocks noChangeArrowheads="1"/>
          </p:cNvSpPr>
          <p:nvPr/>
        </p:nvSpPr>
        <p:spPr bwMode="auto">
          <a:xfrm>
            <a:off x="6338888" y="5473700"/>
            <a:ext cx="2624137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/>
              <a:t>P. Adamson </a:t>
            </a:r>
            <a:r>
              <a:rPr lang="en-US" sz="2000" i="1"/>
              <a:t>et al</a:t>
            </a:r>
            <a:r>
              <a:rPr lang="en-US" sz="2000"/>
              <a:t>, Phys. Rev. Lett.</a:t>
            </a:r>
            <a:r>
              <a:rPr lang="en-US" sz="2000" b="1"/>
              <a:t>101</a:t>
            </a:r>
            <a:r>
              <a:rPr lang="en-US" sz="2000"/>
              <a:t>: 131802 (2008)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7140575" y="6451600"/>
            <a:ext cx="1905000" cy="457200"/>
          </a:xfrm>
        </p:spPr>
        <p:txBody>
          <a:bodyPr/>
          <a:lstStyle/>
          <a:p>
            <a:pPr>
              <a:defRPr/>
            </a:pPr>
            <a:fld id="{BCBBA6CF-ED57-4EC1-83EE-669276107B81}" type="slidenum">
              <a:rPr lang="en-US" smtClean="0">
                <a:latin typeface="Times New Roman" pitchFamily="-110" charset="0"/>
              </a:rPr>
              <a:pPr>
                <a:defRPr/>
              </a:pPr>
              <a:t>19</a:t>
            </a:fld>
            <a:r>
              <a:rPr lang="en-US" smtClean="0">
                <a:latin typeface="Times New Roman" pitchFamily="-110" charset="0"/>
              </a:rPr>
              <a:t>/38</a:t>
            </a:r>
          </a:p>
        </p:txBody>
      </p:sp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>
          <a:xfrm>
            <a:off x="-179388" y="22225"/>
            <a:ext cx="3182938" cy="2862263"/>
          </a:xfrm>
        </p:spPr>
        <p:txBody>
          <a:bodyPr/>
          <a:lstStyle/>
          <a:p>
            <a:pPr eaLnBrk="1" hangingPunct="1"/>
            <a:r>
              <a:rPr lang="en-US" smtClean="0">
                <a:ea typeface="ＭＳ Ｐゴシック"/>
                <a:cs typeface="ＭＳ Ｐゴシック"/>
              </a:rPr>
              <a:t>FOX News:  </a:t>
            </a:r>
            <a:r>
              <a:rPr lang="en-US" sz="4000" smtClean="0">
                <a:ea typeface="ＭＳ Ｐゴシック"/>
                <a:cs typeface="ＭＳ Ｐゴシック"/>
              </a:rPr>
              <a:t>“Fair and </a:t>
            </a:r>
            <a:br>
              <a:rPr lang="en-US" sz="4000" smtClean="0">
                <a:ea typeface="ＭＳ Ｐゴシック"/>
                <a:cs typeface="ＭＳ Ｐゴシック"/>
              </a:rPr>
            </a:br>
            <a:r>
              <a:rPr lang="en-US" sz="4000" smtClean="0">
                <a:ea typeface="ＭＳ Ｐゴシック"/>
                <a:cs typeface="ＭＳ Ｐゴシック"/>
              </a:rPr>
              <a:t>  Balanced”</a:t>
            </a:r>
          </a:p>
        </p:txBody>
      </p:sp>
      <p:pic>
        <p:nvPicPr>
          <p:cNvPr id="13619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01938" y="344488"/>
            <a:ext cx="6589712" cy="606107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none" w="sm" len="lg"/>
          </a:ln>
        </p:spPr>
      </p:pic>
      <p:sp>
        <p:nvSpPr>
          <p:cNvPr id="136196" name="Oval 5"/>
          <p:cNvSpPr>
            <a:spLocks noChangeArrowheads="1"/>
          </p:cNvSpPr>
          <p:nvPr/>
        </p:nvSpPr>
        <p:spPr bwMode="auto">
          <a:xfrm>
            <a:off x="1917700" y="2278063"/>
            <a:ext cx="8091488" cy="1173162"/>
          </a:xfrm>
          <a:prstGeom prst="ellipse">
            <a:avLst/>
          </a:prstGeom>
          <a:noFill/>
          <a:ln w="76200">
            <a:solidFill>
              <a:srgbClr val="FF0000"/>
            </a:solidFill>
            <a:round/>
            <a:headEnd/>
            <a:tailEnd type="none" w="sm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6197" name="Oval 6"/>
          <p:cNvSpPr>
            <a:spLocks noChangeArrowheads="1"/>
          </p:cNvSpPr>
          <p:nvPr/>
        </p:nvSpPr>
        <p:spPr bwMode="auto">
          <a:xfrm>
            <a:off x="2352675" y="4451350"/>
            <a:ext cx="4006850" cy="1173163"/>
          </a:xfrm>
          <a:prstGeom prst="ellipse">
            <a:avLst/>
          </a:prstGeom>
          <a:noFill/>
          <a:ln w="76200">
            <a:solidFill>
              <a:srgbClr val="FF0000"/>
            </a:solidFill>
            <a:round/>
            <a:headEnd/>
            <a:tailEnd type="none" w="sm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6198" name="TextBox 6"/>
          <p:cNvSpPr txBox="1">
            <a:spLocks noChangeArrowheads="1"/>
          </p:cNvSpPr>
          <p:nvPr/>
        </p:nvSpPr>
        <p:spPr bwMode="auto">
          <a:xfrm>
            <a:off x="58738" y="6478588"/>
            <a:ext cx="3013075" cy="36988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i="1"/>
              <a:t>S. Kopp, Lepton-Photon 2009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>
              <a:ea typeface="ＭＳ Ｐゴシック"/>
              <a:cs typeface="ＭＳ Ｐゴシック"/>
            </a:endParaRPr>
          </a:p>
        </p:txBody>
      </p:sp>
      <p:pic>
        <p:nvPicPr>
          <p:cNvPr id="20482" name="Content Placeholder 4" descr="TX_HC.jpg"/>
          <p:cNvPicPr>
            <a:picLocks noGrp="1" noChangeAspect="1"/>
          </p:cNvPicPr>
          <p:nvPr>
            <p:ph idx="1"/>
          </p:nvPr>
        </p:nvPicPr>
        <p:blipFill>
          <a:blip r:embed="rId2"/>
          <a:srcRect t="4521" b="55765"/>
          <a:stretch>
            <a:fillRect/>
          </a:stretch>
        </p:blipFill>
        <p:spPr>
          <a:xfrm>
            <a:off x="0" y="-42863"/>
            <a:ext cx="9144000" cy="6883401"/>
          </a:xfrm>
        </p:spPr>
      </p:pic>
      <p:pic>
        <p:nvPicPr>
          <p:cNvPr id="20483" name="Content Placeholder 4" descr="TX_HC.jpg"/>
          <p:cNvPicPr>
            <a:picLocks noChangeAspect="1"/>
          </p:cNvPicPr>
          <p:nvPr/>
        </p:nvPicPr>
        <p:blipFill>
          <a:blip r:embed="rId2"/>
          <a:srcRect l="72144" t="7536" r="21429" b="87415"/>
          <a:stretch>
            <a:fillRect/>
          </a:stretch>
        </p:blipFill>
        <p:spPr bwMode="auto">
          <a:xfrm>
            <a:off x="473075" y="469900"/>
            <a:ext cx="587375" cy="874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Content Placeholder 4" descr="TX_HC.jpg"/>
          <p:cNvPicPr>
            <a:picLocks noChangeAspect="1"/>
          </p:cNvPicPr>
          <p:nvPr/>
        </p:nvPicPr>
        <p:blipFill>
          <a:blip r:embed="rId2"/>
          <a:srcRect l="90714" t="7536" r="4286" b="87415"/>
          <a:stretch>
            <a:fillRect/>
          </a:stretch>
        </p:blipFill>
        <p:spPr bwMode="auto">
          <a:xfrm>
            <a:off x="1054100" y="458788"/>
            <a:ext cx="45720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Content Placeholder 4" descr="TX_HC.jpg"/>
          <p:cNvPicPr>
            <a:picLocks noChangeAspect="1"/>
          </p:cNvPicPr>
          <p:nvPr/>
        </p:nvPicPr>
        <p:blipFill>
          <a:blip r:embed="rId2"/>
          <a:srcRect l="26430" t="7536" r="68571" b="87415"/>
          <a:stretch>
            <a:fillRect/>
          </a:stretch>
        </p:blipFill>
        <p:spPr bwMode="auto">
          <a:xfrm>
            <a:off x="1955800" y="476250"/>
            <a:ext cx="457200" cy="874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Content Placeholder 4" descr="TX_HC.jpg"/>
          <p:cNvPicPr>
            <a:picLocks noChangeAspect="1"/>
          </p:cNvPicPr>
          <p:nvPr/>
        </p:nvPicPr>
        <p:blipFill>
          <a:blip r:embed="rId2"/>
          <a:srcRect l="62143" t="7536" r="32857" b="87415"/>
          <a:stretch>
            <a:fillRect/>
          </a:stretch>
        </p:blipFill>
        <p:spPr bwMode="auto">
          <a:xfrm>
            <a:off x="2436813" y="466725"/>
            <a:ext cx="457200" cy="874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Content Placeholder 4" descr="TX_HC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09875" y="396875"/>
            <a:ext cx="1306513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8" name="Content Placeholder 4" descr="TX_HC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57600" y="280988"/>
            <a:ext cx="1249363" cy="114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0489" name="グループ化 12"/>
          <p:cNvGrpSpPr>
            <a:grpSpLocks/>
          </p:cNvGrpSpPr>
          <p:nvPr/>
        </p:nvGrpSpPr>
        <p:grpSpPr bwMode="auto">
          <a:xfrm>
            <a:off x="4502150" y="2347913"/>
            <a:ext cx="4446588" cy="2673350"/>
            <a:chOff x="2704072" y="1142984"/>
            <a:chExt cx="6235143" cy="4000525"/>
          </a:xfrm>
        </p:grpSpPr>
        <p:pic>
          <p:nvPicPr>
            <p:cNvPr id="20503" name="Picture 1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704072" y="1142984"/>
              <a:ext cx="6235143" cy="36433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04" name="Picture 2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500430" y="4714884"/>
              <a:ext cx="5357850" cy="428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0490" name="Text Box 9"/>
          <p:cNvSpPr txBox="1">
            <a:spLocks noChangeArrowheads="1"/>
          </p:cNvSpPr>
          <p:nvPr/>
        </p:nvSpPr>
        <p:spPr bwMode="auto">
          <a:xfrm>
            <a:off x="4621213" y="1830388"/>
            <a:ext cx="4522787" cy="5191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2800" b="1">
                <a:latin typeface="Times" pitchFamily="18" charset="0"/>
              </a:rPr>
              <a:t>Solar Neutrino “Problem”</a:t>
            </a:r>
          </a:p>
        </p:txBody>
      </p:sp>
      <p:sp>
        <p:nvSpPr>
          <p:cNvPr id="20491" name="Text Box 9"/>
          <p:cNvSpPr txBox="1">
            <a:spLocks noChangeArrowheads="1"/>
          </p:cNvSpPr>
          <p:nvPr/>
        </p:nvSpPr>
        <p:spPr bwMode="auto">
          <a:xfrm>
            <a:off x="5002213" y="2200275"/>
            <a:ext cx="45212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1600"/>
              <a:t>K.S.Hirata et al., Phys. Rev. Lett. 63(1989) 16</a:t>
            </a:r>
          </a:p>
        </p:txBody>
      </p:sp>
      <p:pic>
        <p:nvPicPr>
          <p:cNvPr id="20492" name="Picture 41" descr="kam-atmspec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-60000">
            <a:off x="26988" y="3786188"/>
            <a:ext cx="4602162" cy="307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3" name="Text Box 43"/>
          <p:cNvSpPr txBox="1">
            <a:spLocks noChangeArrowheads="1"/>
          </p:cNvSpPr>
          <p:nvPr/>
        </p:nvSpPr>
        <p:spPr bwMode="auto">
          <a:xfrm>
            <a:off x="1657350" y="4224338"/>
            <a:ext cx="503238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altLang="ja-JP" sz="2800" b="1">
                <a:solidFill>
                  <a:srgbClr val="FF0000"/>
                </a:solidFill>
                <a:latin typeface="Helvetica" pitchFamily="34" charset="0"/>
              </a:rPr>
              <a:t>e </a:t>
            </a:r>
          </a:p>
        </p:txBody>
      </p:sp>
      <p:sp>
        <p:nvSpPr>
          <p:cNvPr id="20494" name="Text Box 44"/>
          <p:cNvSpPr txBox="1">
            <a:spLocks noChangeArrowheads="1"/>
          </p:cNvSpPr>
          <p:nvPr/>
        </p:nvSpPr>
        <p:spPr bwMode="auto">
          <a:xfrm>
            <a:off x="3759200" y="4224338"/>
            <a:ext cx="358775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altLang="ja-JP" sz="2800" b="1">
                <a:solidFill>
                  <a:srgbClr val="FF0000"/>
                </a:solidFill>
                <a:latin typeface="Symbol" pitchFamily="18" charset="2"/>
              </a:rPr>
              <a:t>m</a:t>
            </a:r>
            <a:endParaRPr lang="en-US" altLang="ja-JP" sz="2800" b="1">
              <a:solidFill>
                <a:srgbClr val="FF0000"/>
              </a:solidFill>
              <a:latin typeface="Helvetica" pitchFamily="34" charset="0"/>
            </a:endParaRPr>
          </a:p>
        </p:txBody>
      </p:sp>
      <p:sp>
        <p:nvSpPr>
          <p:cNvPr id="20495" name="テキスト ボックス 12"/>
          <p:cNvSpPr txBox="1">
            <a:spLocks noChangeArrowheads="1"/>
          </p:cNvSpPr>
          <p:nvPr/>
        </p:nvSpPr>
        <p:spPr bwMode="auto">
          <a:xfrm>
            <a:off x="28575" y="2292350"/>
            <a:ext cx="4430713" cy="8318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1200" b="1"/>
              <a:t>EXPERIMENTAL STUDY OF THE ATMOSPHERIC NEUTRINO FLUX.</a:t>
            </a:r>
            <a:r>
              <a:rPr lang="en-US" altLang="ja-JP" sz="1200"/>
              <a:t/>
            </a:r>
            <a:br>
              <a:rPr lang="en-US" altLang="ja-JP" sz="1200"/>
            </a:br>
            <a:r>
              <a:rPr lang="en-US" altLang="ja-JP" sz="1200"/>
              <a:t>KAMIOKANDE-II Collaboration (K.S. Hirata </a:t>
            </a:r>
            <a:r>
              <a:rPr lang="en-US" altLang="ja-JP" sz="1200" i="1"/>
              <a:t>et al.</a:t>
            </a:r>
            <a:r>
              <a:rPr lang="en-US" altLang="ja-JP" sz="1200"/>
              <a:t>), Phys.Lett.B205:416,1988</a:t>
            </a:r>
            <a:endParaRPr lang="ja-JP" altLang="en-US" sz="1200"/>
          </a:p>
          <a:p>
            <a:endParaRPr lang="ja-JP" altLang="en-US" sz="1200"/>
          </a:p>
        </p:txBody>
      </p:sp>
      <p:sp>
        <p:nvSpPr>
          <p:cNvPr id="20496" name="Text Box 9"/>
          <p:cNvSpPr txBox="1">
            <a:spLocks noChangeArrowheads="1"/>
          </p:cNvSpPr>
          <p:nvPr/>
        </p:nvSpPr>
        <p:spPr bwMode="auto">
          <a:xfrm>
            <a:off x="0" y="1901825"/>
            <a:ext cx="4598988" cy="4000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000" b="1">
                <a:latin typeface="Times" pitchFamily="18" charset="0"/>
              </a:rPr>
              <a:t>ATMOSPHERIC NU “ANOMALY”</a:t>
            </a:r>
          </a:p>
        </p:txBody>
      </p:sp>
      <p:pic>
        <p:nvPicPr>
          <p:cNvPr id="20497" name="Picture 23" descr="theoryvsexperiment.gif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606925" y="4991100"/>
            <a:ext cx="4537075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8" name="Rectangle 24"/>
          <p:cNvSpPr>
            <a:spLocks noChangeArrowheads="1"/>
          </p:cNvSpPr>
          <p:nvPr/>
        </p:nvSpPr>
        <p:spPr bwMode="auto">
          <a:xfrm>
            <a:off x="5153025" y="1565275"/>
            <a:ext cx="354013" cy="147638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 type="triangle" w="sm" len="lg"/>
          </a:ln>
        </p:spPr>
        <p:txBody>
          <a:bodyPr/>
          <a:lstStyle/>
          <a:p>
            <a:endParaRPr lang="en-US"/>
          </a:p>
        </p:txBody>
      </p:sp>
      <p:sp>
        <p:nvSpPr>
          <p:cNvPr id="20499" name="テキスト ボックス 12"/>
          <p:cNvSpPr txBox="1">
            <a:spLocks noChangeArrowheads="1"/>
          </p:cNvSpPr>
          <p:nvPr/>
        </p:nvSpPr>
        <p:spPr bwMode="auto">
          <a:xfrm>
            <a:off x="5072063" y="1492250"/>
            <a:ext cx="64293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1200" b="1"/>
              <a:t>1989</a:t>
            </a:r>
            <a:endParaRPr lang="ja-JP" altLang="en-US" sz="1200"/>
          </a:p>
          <a:p>
            <a:endParaRPr lang="ja-JP" altLang="en-US" sz="1200"/>
          </a:p>
        </p:txBody>
      </p:sp>
      <p:sp>
        <p:nvSpPr>
          <p:cNvPr id="20500" name="TextBox 25"/>
          <p:cNvSpPr txBox="1">
            <a:spLocks noChangeArrowheads="1"/>
          </p:cNvSpPr>
          <p:nvPr/>
        </p:nvSpPr>
        <p:spPr bwMode="auto">
          <a:xfrm>
            <a:off x="68263" y="-26988"/>
            <a:ext cx="8791575" cy="39687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i="1">
                <a:solidFill>
                  <a:srgbClr val="FF6600"/>
                </a:solidFill>
              </a:rPr>
              <a:t>And don’t forget the “LSND Effect,</a:t>
            </a:r>
            <a:r>
              <a:rPr lang="en-US" sz="2000">
                <a:solidFill>
                  <a:srgbClr val="FF6600"/>
                </a:solidFill>
              </a:rPr>
              <a:t>”</a:t>
            </a:r>
            <a:r>
              <a:rPr lang="en-US" sz="2000" i="1"/>
              <a:t> </a:t>
            </a:r>
            <a:r>
              <a:rPr lang="en-US" sz="1600"/>
              <a:t>C. Athanassopoulos et al., Phys. Rev. Lett. 75, 2650 (1995)</a:t>
            </a:r>
            <a:endParaRPr lang="en-US" sz="2000"/>
          </a:p>
        </p:txBody>
      </p:sp>
      <p:sp>
        <p:nvSpPr>
          <p:cNvPr id="25" name="TextBox 24"/>
          <p:cNvSpPr txBox="1"/>
          <p:nvPr/>
        </p:nvSpPr>
        <p:spPr>
          <a:xfrm>
            <a:off x="0" y="3121025"/>
            <a:ext cx="4589463" cy="738188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marL="106363" indent="-106363">
              <a:defRPr/>
            </a:pPr>
            <a:r>
              <a:rPr lang="en-US" sz="1400" dirty="0">
                <a:latin typeface="Times New Roman" charset="0"/>
                <a:ea typeface="+mn-ea"/>
                <a:cs typeface="+mn-cs"/>
              </a:rPr>
              <a:t>“At present this is highly speculative – there is no experimental evidence for neutrino oscillations…” </a:t>
            </a:r>
          </a:p>
          <a:p>
            <a:pPr>
              <a:defRPr/>
            </a:pPr>
            <a:r>
              <a:rPr lang="en-US" sz="1400" dirty="0">
                <a:latin typeface="Times New Roman" charset="0"/>
                <a:ea typeface="+mn-ea"/>
                <a:cs typeface="+mn-cs"/>
              </a:rPr>
              <a:t> – D.J. Griffiths (1995), </a:t>
            </a:r>
            <a:r>
              <a:rPr lang="en-US" sz="1400" i="1" dirty="0">
                <a:latin typeface="Times New Roman" charset="0"/>
                <a:ea typeface="+mn-ea"/>
                <a:cs typeface="+mn-cs"/>
              </a:rPr>
              <a:t>Introduction to Quantum Mechanics</a:t>
            </a:r>
            <a:endParaRPr lang="en-US" sz="1400" dirty="0">
              <a:latin typeface="Times New Roman" charset="0"/>
              <a:ea typeface="+mn-ea"/>
              <a:cs typeface="+mn-cs"/>
            </a:endParaRPr>
          </a:p>
        </p:txBody>
      </p:sp>
      <p:sp>
        <p:nvSpPr>
          <p:cNvPr id="2050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F26CF81C-A693-493A-B1D8-A1694ADC3260}" type="slidenum">
              <a:rPr lang="en-US" smtClean="0">
                <a:latin typeface="Times New Roman" pitchFamily="18" charset="0"/>
                <a:ea typeface="ＭＳ Ｐゴシック"/>
                <a:cs typeface="ＭＳ Ｐゴシック"/>
              </a:rPr>
              <a:pPr/>
              <a:t>2</a:t>
            </a:fld>
            <a:r>
              <a:rPr lang="en-US" smtClean="0">
                <a:latin typeface="Times New Roman" pitchFamily="18" charset="0"/>
                <a:ea typeface="ＭＳ Ｐゴシック"/>
                <a:cs typeface="ＭＳ Ｐゴシック"/>
              </a:rPr>
              <a:t>/38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7" name="Title 1"/>
          <p:cNvSpPr>
            <a:spLocks noGrp="1"/>
          </p:cNvSpPr>
          <p:nvPr>
            <p:ph type="title"/>
          </p:nvPr>
        </p:nvSpPr>
        <p:spPr>
          <a:xfrm>
            <a:off x="-15875" y="609600"/>
            <a:ext cx="9034463" cy="1143000"/>
          </a:xfrm>
        </p:spPr>
        <p:txBody>
          <a:bodyPr/>
          <a:lstStyle/>
          <a:p>
            <a:pPr eaLnBrk="1" hangingPunct="1"/>
            <a:r>
              <a:rPr lang="en-US" sz="3600" smtClean="0">
                <a:ea typeface="ＭＳ Ｐゴシック"/>
                <a:cs typeface="ＭＳ Ｐゴシック"/>
              </a:rPr>
              <a:t>MINOS Results from Antineutrino Running</a:t>
            </a:r>
          </a:p>
        </p:txBody>
      </p:sp>
      <p:sp>
        <p:nvSpPr>
          <p:cNvPr id="13721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>
              <a:ea typeface="ＭＳ Ｐゴシック"/>
              <a:cs typeface="ＭＳ Ｐゴシック"/>
            </a:endParaRPr>
          </a:p>
        </p:txBody>
      </p:sp>
      <p:pic>
        <p:nvPicPr>
          <p:cNvPr id="137219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65400" y="1724025"/>
            <a:ext cx="6042025" cy="513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7220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1666875"/>
            <a:ext cx="3532187" cy="11049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37221" name="Picture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638" y="5573713"/>
            <a:ext cx="3208337" cy="12049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>
              <a:ea typeface="ＭＳ Ｐゴシック"/>
              <a:cs typeface="ＭＳ Ｐゴシック"/>
            </a:endParaRPr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C118CB-094E-45A4-8DB7-2BA000721E61}" type="slidenum">
              <a:rPr lang="en-US" smtClean="0"/>
              <a:pPr>
                <a:defRPr/>
              </a:pPr>
              <a:t>21</a:t>
            </a:fld>
            <a:r>
              <a:rPr lang="en-US" smtClean="0"/>
              <a:t>/24</a:t>
            </a:r>
          </a:p>
        </p:txBody>
      </p:sp>
      <p:pic>
        <p:nvPicPr>
          <p:cNvPr id="138243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6275" y="1552575"/>
            <a:ext cx="6850063" cy="530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 txBox="1">
            <a:spLocks/>
          </p:cNvSpPr>
          <p:nvPr/>
        </p:nvSpPr>
        <p:spPr bwMode="auto">
          <a:xfrm>
            <a:off x="46038" y="609600"/>
            <a:ext cx="90344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3600" kern="0">
                <a:solidFill>
                  <a:srgbClr val="009900"/>
                </a:solidFill>
                <a:latin typeface="+mj-lt"/>
                <a:ea typeface="ＭＳ Ｐゴシック" pitchFamily="-65" charset="-128"/>
                <a:cs typeface="ＭＳ Ｐゴシック" pitchFamily="-65" charset="-128"/>
              </a:rPr>
              <a:t>MINOS Results from Antineutrino Running</a:t>
            </a:r>
            <a:endParaRPr lang="en-US" sz="3600" kern="0" dirty="0">
              <a:solidFill>
                <a:srgbClr val="009900"/>
              </a:solidFill>
              <a:latin typeface="+mj-lt"/>
              <a:ea typeface="ＭＳ Ｐゴシック" pitchFamily="-65" charset="-128"/>
              <a:cs typeface="ＭＳ Ｐゴシック" pitchFamily="-65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5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4772025" cy="4114800"/>
          </a:xfrm>
        </p:spPr>
        <p:txBody>
          <a:bodyPr/>
          <a:lstStyle/>
          <a:p>
            <a:endParaRPr lang="en-US" smtClean="0">
              <a:ea typeface="ＭＳ Ｐゴシック"/>
              <a:cs typeface="ＭＳ Ｐゴシック"/>
            </a:endParaRPr>
          </a:p>
        </p:txBody>
      </p:sp>
      <p:sp>
        <p:nvSpPr>
          <p:cNvPr id="3379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6293A5-3DFD-4EC0-ACF6-D8D1E5D0971E}" type="slidenum">
              <a:rPr lang="en-US" smtClean="0">
                <a:latin typeface="Times New Roman" pitchFamily="-110" charset="0"/>
              </a:rPr>
              <a:pPr>
                <a:defRPr/>
              </a:pPr>
              <a:t>22</a:t>
            </a:fld>
            <a:r>
              <a:rPr lang="en-US" smtClean="0">
                <a:latin typeface="Times New Roman" pitchFamily="-110" charset="0"/>
              </a:rPr>
              <a:t>/38</a:t>
            </a:r>
          </a:p>
        </p:txBody>
      </p:sp>
      <p:grpSp>
        <p:nvGrpSpPr>
          <p:cNvPr id="139267" name="Group 12"/>
          <p:cNvGrpSpPr>
            <a:grpSpLocks/>
          </p:cNvGrpSpPr>
          <p:nvPr/>
        </p:nvGrpSpPr>
        <p:grpSpPr bwMode="auto">
          <a:xfrm>
            <a:off x="0" y="711200"/>
            <a:ext cx="5268913" cy="3417888"/>
            <a:chOff x="0" y="62"/>
            <a:chExt cx="3319" cy="2153"/>
          </a:xfrm>
        </p:grpSpPr>
        <p:pic>
          <p:nvPicPr>
            <p:cNvPr id="6" name="Picture 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37" y="133"/>
              <a:ext cx="3054" cy="1954"/>
            </a:xfrm>
            <a:prstGeom prst="rect">
              <a:avLst/>
            </a:prstGeom>
            <a:solidFill>
              <a:schemeClr val="bg1"/>
            </a:solidFill>
            <a:ln w="91440">
              <a:solidFill>
                <a:srgbClr val="FFFFFF"/>
              </a:solidFill>
              <a:miter lim="800000"/>
              <a:headEnd/>
              <a:tailEnd/>
            </a:ln>
            <a:effectLst>
              <a:outerShdw blurRad="63500" dist="103351" dir="2700000" algn="ctr" rotWithShape="0">
                <a:srgbClr val="000000">
                  <a:alpha val="50027"/>
                </a:srgbClr>
              </a:outerShdw>
            </a:effectLst>
          </p:spPr>
        </p:pic>
        <p:sp>
          <p:nvSpPr>
            <p:cNvPr id="139292" name="Rectangle 10"/>
            <p:cNvSpPr>
              <a:spLocks noChangeArrowheads="1"/>
            </p:cNvSpPr>
            <p:nvPr/>
          </p:nvSpPr>
          <p:spPr bwMode="auto">
            <a:xfrm>
              <a:off x="0" y="2087"/>
              <a:ext cx="3319" cy="12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9293" name="Rectangle 11"/>
            <p:cNvSpPr>
              <a:spLocks noChangeArrowheads="1"/>
            </p:cNvSpPr>
            <p:nvPr/>
          </p:nvSpPr>
          <p:spPr bwMode="auto">
            <a:xfrm>
              <a:off x="3191" y="62"/>
              <a:ext cx="128" cy="215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39268" name="Rectangle 5"/>
          <p:cNvSpPr txBox="1">
            <a:spLocks noChangeArrowheads="1"/>
          </p:cNvSpPr>
          <p:nvPr/>
        </p:nvSpPr>
        <p:spPr bwMode="auto">
          <a:xfrm>
            <a:off x="5011738" y="136525"/>
            <a:ext cx="4132262" cy="280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30188" indent="-230188" eaLnBrk="0" hangingPunct="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2000">
                <a:solidFill>
                  <a:srgbClr val="0000FF"/>
                </a:solidFill>
              </a:rPr>
              <a:t>Total target mass 1.2 kton</a:t>
            </a:r>
          </a:p>
          <a:p>
            <a:pPr marL="230188" indent="-230188" eaLnBrk="0" hangingPunct="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2000">
                <a:solidFill>
                  <a:srgbClr val="0000FF"/>
                </a:solidFill>
              </a:rPr>
              <a:t>2 super modules: </a:t>
            </a:r>
          </a:p>
          <a:p>
            <a:pPr marL="520700" lvl="1" indent="-290513" eaLnBrk="0" hangingPunct="0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en-US" sz="1800"/>
              <a:t>Spectrometer: 22 RPC planes in </a:t>
            </a:r>
            <a:r>
              <a:rPr lang="en-US" sz="1800" b="1" i="1"/>
              <a:t>B</a:t>
            </a:r>
            <a:r>
              <a:rPr lang="en-US" sz="1800"/>
              <a:t>field (1.5T), 6 Drift tube planes</a:t>
            </a:r>
          </a:p>
          <a:p>
            <a:pPr marL="520700" lvl="1" indent="-290513" eaLnBrk="0" hangingPunct="0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en-US" sz="1800"/>
              <a:t>Target: 27 lead emulsion brick walls, alternated with scintillator planes</a:t>
            </a:r>
            <a:r>
              <a:rPr lang="en-US" sz="2000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139269" name="Rectangle 9"/>
          <p:cNvSpPr>
            <a:spLocks noChangeArrowheads="1"/>
          </p:cNvSpPr>
          <p:nvPr/>
        </p:nvSpPr>
        <p:spPr bwMode="auto">
          <a:xfrm>
            <a:off x="63500" y="4229100"/>
            <a:ext cx="4572000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31775" indent="-231775">
              <a:buFont typeface="Arial" charset="0"/>
              <a:buChar char="•"/>
            </a:pPr>
            <a:r>
              <a:rPr lang="en-US"/>
              <a:t>Recorded ~2x10</a:t>
            </a:r>
            <a:r>
              <a:rPr lang="en-US" baseline="30000"/>
              <a:t>19</a:t>
            </a:r>
            <a:r>
              <a:rPr lang="en-US"/>
              <a:t> POT 2008      After 5 year exposure</a:t>
            </a:r>
          </a:p>
          <a:p>
            <a:pPr marL="688975" lvl="2" indent="-231775">
              <a:buFont typeface="Arial" charset="0"/>
              <a:buChar char="•"/>
            </a:pPr>
            <a:r>
              <a:rPr lang="en-US"/>
              <a:t>22.5x10</a:t>
            </a:r>
            <a:r>
              <a:rPr lang="en-US" baseline="30000"/>
              <a:t>19</a:t>
            </a:r>
            <a:r>
              <a:rPr lang="en-US"/>
              <a:t> POT</a:t>
            </a:r>
          </a:p>
          <a:p>
            <a:pPr marL="688975" lvl="2" indent="-231775">
              <a:buFont typeface="Arial" charset="0"/>
              <a:buChar char="•"/>
            </a:pPr>
            <a:r>
              <a:rPr lang="en-US"/>
              <a:t>10-15 ν</a:t>
            </a:r>
            <a:r>
              <a:rPr lang="en-US" baseline="-25000"/>
              <a:t>τ </a:t>
            </a:r>
            <a:r>
              <a:rPr lang="en-US"/>
              <a:t>(depending on Δm</a:t>
            </a:r>
            <a:r>
              <a:rPr lang="en-US" baseline="30000"/>
              <a:t>2</a:t>
            </a:r>
            <a:r>
              <a:rPr lang="en-US"/>
              <a:t>)</a:t>
            </a:r>
          </a:p>
          <a:p>
            <a:pPr marL="688975" lvl="2" indent="-231775">
              <a:buFont typeface="Arial" charset="0"/>
              <a:buChar char="•"/>
            </a:pPr>
            <a:r>
              <a:rPr lang="en-US"/>
              <a:t>fewer than 1 BG</a:t>
            </a:r>
          </a:p>
        </p:txBody>
      </p:sp>
      <p:grpSp>
        <p:nvGrpSpPr>
          <p:cNvPr id="139270" name="Group 19"/>
          <p:cNvGrpSpPr>
            <a:grpSpLocks/>
          </p:cNvGrpSpPr>
          <p:nvPr/>
        </p:nvGrpSpPr>
        <p:grpSpPr bwMode="auto">
          <a:xfrm>
            <a:off x="4513263" y="3671888"/>
            <a:ext cx="4630737" cy="3186112"/>
            <a:chOff x="720" y="1813"/>
            <a:chExt cx="1935" cy="1504"/>
          </a:xfrm>
        </p:grpSpPr>
        <p:pic>
          <p:nvPicPr>
            <p:cNvPr id="139288" name="Picture 5" descr="vertex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20" y="1813"/>
              <a:ext cx="1935" cy="15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9289" name="Text Box 44"/>
            <p:cNvSpPr txBox="1">
              <a:spLocks noChangeArrowheads="1"/>
            </p:cNvSpPr>
            <p:nvPr/>
          </p:nvSpPr>
          <p:spPr bwMode="auto">
            <a:xfrm>
              <a:off x="993" y="2329"/>
              <a:ext cx="799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>
                  <a:solidFill>
                    <a:schemeClr val="bg1"/>
                  </a:solidFill>
                  <a:latin typeface="Calibri" pitchFamily="34" charset="0"/>
                  <a:sym typeface="Symbol" pitchFamily="18" charset="2"/>
                </a:rPr>
                <a:t></a:t>
              </a:r>
              <a:r>
                <a:rPr lang="en-US" sz="1200" baseline="-25000">
                  <a:solidFill>
                    <a:schemeClr val="bg1"/>
                  </a:solidFill>
                  <a:latin typeface="Calibri" pitchFamily="34" charset="0"/>
                  <a:sym typeface="Symbol" pitchFamily="18" charset="2"/>
                </a:rPr>
                <a:t>kink</a:t>
              </a:r>
              <a:r>
                <a:rPr lang="en-US" sz="1200">
                  <a:solidFill>
                    <a:schemeClr val="bg1"/>
                  </a:solidFill>
                  <a:latin typeface="Calibri" pitchFamily="34" charset="0"/>
                  <a:sym typeface="Symbol" pitchFamily="18" charset="2"/>
                </a:rPr>
                <a:t>=0.204 rad</a:t>
              </a:r>
            </a:p>
          </p:txBody>
        </p:sp>
        <p:pic>
          <p:nvPicPr>
            <p:cNvPr id="139290" name="Rettangolo 9"/>
            <p:cNvPicPr>
              <a:picLocks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888" y="1904"/>
              <a:ext cx="721" cy="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39271" name="Group 30"/>
          <p:cNvGrpSpPr>
            <a:grpSpLocks/>
          </p:cNvGrpSpPr>
          <p:nvPr/>
        </p:nvGrpSpPr>
        <p:grpSpPr bwMode="auto">
          <a:xfrm>
            <a:off x="5343525" y="1541463"/>
            <a:ext cx="3435350" cy="2036762"/>
            <a:chOff x="622" y="1794"/>
            <a:chExt cx="2101" cy="1312"/>
          </a:xfrm>
        </p:grpSpPr>
        <p:sp>
          <p:nvSpPr>
            <p:cNvPr id="139274" name="Line 16"/>
            <p:cNvSpPr>
              <a:spLocks noChangeShapeType="1"/>
            </p:cNvSpPr>
            <p:nvPr/>
          </p:nvSpPr>
          <p:spPr bwMode="auto">
            <a:xfrm>
              <a:off x="622" y="2358"/>
              <a:ext cx="558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 type="none" w="sm" len="sm"/>
              <a:tailEnd type="stealth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9275" name="Line 17"/>
            <p:cNvSpPr>
              <a:spLocks noChangeShapeType="1"/>
            </p:cNvSpPr>
            <p:nvPr/>
          </p:nvSpPr>
          <p:spPr bwMode="auto">
            <a:xfrm flipV="1">
              <a:off x="1180" y="2233"/>
              <a:ext cx="631" cy="12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9276" name="Line 18"/>
            <p:cNvSpPr>
              <a:spLocks noChangeShapeType="1"/>
            </p:cNvSpPr>
            <p:nvPr/>
          </p:nvSpPr>
          <p:spPr bwMode="auto">
            <a:xfrm>
              <a:off x="1184" y="2361"/>
              <a:ext cx="211" cy="3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9277" name="Line 19"/>
            <p:cNvSpPr>
              <a:spLocks noChangeShapeType="1"/>
            </p:cNvSpPr>
            <p:nvPr/>
          </p:nvSpPr>
          <p:spPr bwMode="auto">
            <a:xfrm>
              <a:off x="1387" y="2653"/>
              <a:ext cx="672" cy="3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9278" name="Line 20"/>
            <p:cNvSpPr>
              <a:spLocks noChangeShapeType="1"/>
            </p:cNvSpPr>
            <p:nvPr/>
          </p:nvSpPr>
          <p:spPr bwMode="auto">
            <a:xfrm>
              <a:off x="1399" y="2668"/>
              <a:ext cx="232" cy="26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9279" name="Line 21"/>
            <p:cNvSpPr>
              <a:spLocks noChangeShapeType="1"/>
            </p:cNvSpPr>
            <p:nvPr/>
          </p:nvSpPr>
          <p:spPr bwMode="auto">
            <a:xfrm>
              <a:off x="1396" y="2670"/>
              <a:ext cx="143" cy="36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9280" name="Rectangle 22"/>
            <p:cNvSpPr>
              <a:spLocks noChangeArrowheads="1"/>
            </p:cNvSpPr>
            <p:nvPr/>
          </p:nvSpPr>
          <p:spPr bwMode="auto">
            <a:xfrm>
              <a:off x="773" y="2349"/>
              <a:ext cx="262" cy="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2075" tIns="46038" rIns="92075" bIns="46038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it-IT" sz="1800" b="1">
                  <a:latin typeface="Symbol" pitchFamily="18" charset="2"/>
                </a:rPr>
                <a:t>n</a:t>
              </a:r>
              <a:r>
                <a:rPr lang="it-IT" sz="1800" b="1" baseline="-15000">
                  <a:latin typeface="Symbol" pitchFamily="18" charset="2"/>
                </a:rPr>
                <a:t>m</a:t>
              </a:r>
            </a:p>
          </p:txBody>
        </p:sp>
        <p:sp>
          <p:nvSpPr>
            <p:cNvPr id="139281" name="Rectangle 23"/>
            <p:cNvSpPr>
              <a:spLocks noChangeArrowheads="1"/>
            </p:cNvSpPr>
            <p:nvPr/>
          </p:nvSpPr>
          <p:spPr bwMode="auto">
            <a:xfrm>
              <a:off x="1111" y="2477"/>
              <a:ext cx="275" cy="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2075" tIns="46038" rIns="92075" bIns="46038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it-IT" sz="1800" b="1"/>
                <a:t>D</a:t>
              </a:r>
              <a:r>
                <a:rPr lang="it-IT" sz="1800" b="1" baseline="30000"/>
                <a:t>+</a:t>
              </a:r>
            </a:p>
          </p:txBody>
        </p:sp>
        <p:sp>
          <p:nvSpPr>
            <p:cNvPr id="139282" name="Rectangle 24"/>
            <p:cNvSpPr>
              <a:spLocks noChangeArrowheads="1"/>
            </p:cNvSpPr>
            <p:nvPr/>
          </p:nvSpPr>
          <p:spPr bwMode="auto">
            <a:xfrm>
              <a:off x="1519" y="2887"/>
              <a:ext cx="602" cy="2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2075" tIns="46038" rIns="92075" bIns="46038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it-IT" sz="1600" b="1"/>
                <a:t>neutrals</a:t>
              </a:r>
            </a:p>
          </p:txBody>
        </p:sp>
        <p:sp>
          <p:nvSpPr>
            <p:cNvPr id="139283" name="Rectangle 25"/>
            <p:cNvSpPr>
              <a:spLocks noChangeArrowheads="1"/>
            </p:cNvSpPr>
            <p:nvPr/>
          </p:nvSpPr>
          <p:spPr bwMode="auto">
            <a:xfrm>
              <a:off x="1785" y="2100"/>
              <a:ext cx="938" cy="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2075" tIns="46038" rIns="92075" bIns="46038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it-IT" sz="1800" b="1">
                  <a:latin typeface="Symbol" pitchFamily="18" charset="2"/>
                </a:rPr>
                <a:t>m</a:t>
              </a:r>
              <a:r>
                <a:rPr lang="it-IT" sz="1800" b="1" baseline="30000"/>
                <a:t>-  </a:t>
              </a:r>
              <a:r>
                <a:rPr lang="it-IT" sz="1800" b="1"/>
                <a:t>(</a:t>
              </a:r>
              <a:r>
                <a:rPr lang="it-IT" sz="1600" b="1"/>
                <a:t>undetected)</a:t>
              </a:r>
            </a:p>
          </p:txBody>
        </p:sp>
        <p:sp>
          <p:nvSpPr>
            <p:cNvPr id="139284" name="Rectangle 26"/>
            <p:cNvSpPr>
              <a:spLocks noChangeArrowheads="1"/>
            </p:cNvSpPr>
            <p:nvPr/>
          </p:nvSpPr>
          <p:spPr bwMode="auto">
            <a:xfrm>
              <a:off x="2042" y="1794"/>
              <a:ext cx="316" cy="3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2075" tIns="46038" rIns="92075" bIns="46038"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en-US" sz="3200"/>
            </a:p>
          </p:txBody>
        </p:sp>
        <p:sp>
          <p:nvSpPr>
            <p:cNvPr id="139285" name="Rectangle 27"/>
            <p:cNvSpPr>
              <a:spLocks noChangeArrowheads="1"/>
            </p:cNvSpPr>
            <p:nvPr/>
          </p:nvSpPr>
          <p:spPr bwMode="auto">
            <a:xfrm>
              <a:off x="2045" y="2485"/>
              <a:ext cx="301" cy="2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4800"/>
            </a:p>
          </p:txBody>
        </p:sp>
        <p:sp>
          <p:nvSpPr>
            <p:cNvPr id="139286" name="Rectangle 28"/>
            <p:cNvSpPr>
              <a:spLocks noChangeArrowheads="1"/>
            </p:cNvSpPr>
            <p:nvPr/>
          </p:nvSpPr>
          <p:spPr bwMode="auto">
            <a:xfrm>
              <a:off x="2031" y="2529"/>
              <a:ext cx="302" cy="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2075" tIns="46038" rIns="92075" bIns="46038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it-IT" sz="1800" b="1"/>
                <a:t>h</a:t>
              </a:r>
              <a:r>
                <a:rPr lang="it-IT" sz="1800" b="1" baseline="30000"/>
                <a:t>+</a:t>
              </a:r>
            </a:p>
          </p:txBody>
        </p:sp>
        <p:sp>
          <p:nvSpPr>
            <p:cNvPr id="139287" name="Line 29"/>
            <p:cNvSpPr>
              <a:spLocks noChangeShapeType="1"/>
            </p:cNvSpPr>
            <p:nvPr/>
          </p:nvSpPr>
          <p:spPr bwMode="auto">
            <a:xfrm>
              <a:off x="1186" y="2362"/>
              <a:ext cx="214" cy="17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39272" name="Title 1"/>
          <p:cNvSpPr>
            <a:spLocks noGrp="1"/>
          </p:cNvSpPr>
          <p:nvPr>
            <p:ph type="title"/>
          </p:nvPr>
        </p:nvSpPr>
        <p:spPr>
          <a:xfrm>
            <a:off x="2132013" y="0"/>
            <a:ext cx="3525837" cy="1143000"/>
          </a:xfrm>
        </p:spPr>
        <p:txBody>
          <a:bodyPr/>
          <a:lstStyle/>
          <a:p>
            <a:r>
              <a:rPr lang="en-US" smtClean="0">
                <a:ea typeface="ＭＳ Ｐゴシック"/>
                <a:cs typeface="ＭＳ Ｐゴシック"/>
              </a:rPr>
              <a:t>Opera</a:t>
            </a:r>
          </a:p>
        </p:txBody>
      </p:sp>
      <p:sp>
        <p:nvSpPr>
          <p:cNvPr id="139273" name="TextBox 31"/>
          <p:cNvSpPr txBox="1">
            <a:spLocks noChangeArrowheads="1"/>
          </p:cNvSpPr>
          <p:nvPr/>
        </p:nvSpPr>
        <p:spPr bwMode="auto">
          <a:xfrm>
            <a:off x="4521200" y="6519863"/>
            <a:ext cx="3151188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>
                <a:solidFill>
                  <a:schemeClr val="bg1"/>
                </a:solidFill>
              </a:rPr>
              <a:t>figures courtesy M. Dracos, IN2P3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289" name="Picture 5" descr="MN_ST.jpg"/>
          <p:cNvPicPr>
            <a:picLocks noChangeAspect="1"/>
          </p:cNvPicPr>
          <p:nvPr/>
        </p:nvPicPr>
        <p:blipFill>
          <a:blip r:embed="rId2"/>
          <a:srcRect t="2367" r="4286" b="57571"/>
          <a:stretch>
            <a:fillRect/>
          </a:stretch>
        </p:blipFill>
        <p:spPr bwMode="auto">
          <a:xfrm>
            <a:off x="0" y="-82550"/>
            <a:ext cx="9144000" cy="693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029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7FF3B5DB-3B47-40F8-B507-A0D14F5CB88B}" type="slidenum">
              <a:rPr lang="en-US" smtClean="0">
                <a:latin typeface="Times New Roman" pitchFamily="18" charset="0"/>
                <a:ea typeface="ＭＳ Ｐゴシック"/>
                <a:cs typeface="ＭＳ Ｐゴシック"/>
              </a:rPr>
              <a:pPr/>
              <a:t>23</a:t>
            </a:fld>
            <a:r>
              <a:rPr lang="en-US" smtClean="0">
                <a:latin typeface="Times New Roman" pitchFamily="18" charset="0"/>
                <a:ea typeface="ＭＳ Ｐゴシック"/>
                <a:cs typeface="ＭＳ Ｐゴシック"/>
              </a:rPr>
              <a:t>/38</a:t>
            </a:r>
          </a:p>
        </p:txBody>
      </p:sp>
      <p:grpSp>
        <p:nvGrpSpPr>
          <p:cNvPr id="140291" name="Group 20"/>
          <p:cNvGrpSpPr>
            <a:grpSpLocks/>
          </p:cNvGrpSpPr>
          <p:nvPr/>
        </p:nvGrpSpPr>
        <p:grpSpPr bwMode="auto">
          <a:xfrm>
            <a:off x="250825" y="501650"/>
            <a:ext cx="6194425" cy="1328738"/>
            <a:chOff x="251022" y="502118"/>
            <a:chExt cx="6193839" cy="1328159"/>
          </a:xfrm>
        </p:grpSpPr>
        <p:sp>
          <p:nvSpPr>
            <p:cNvPr id="140299" name="Rectangle 14"/>
            <p:cNvSpPr>
              <a:spLocks noChangeArrowheads="1"/>
            </p:cNvSpPr>
            <p:nvPr/>
          </p:nvSpPr>
          <p:spPr bwMode="auto">
            <a:xfrm>
              <a:off x="679247" y="753180"/>
              <a:ext cx="2569328" cy="841790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 type="triangle" w="sm" len="lg"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140300" name="Picture 7" descr="MN_ST.jpg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A75647"/>
                </a:clrFrom>
                <a:clrTo>
                  <a:srgbClr val="A75647">
                    <a:alpha val="0"/>
                  </a:srgbClr>
                </a:clrTo>
              </a:clrChange>
            </a:blip>
            <a:srcRect l="31429" t="7098" r="65714" b="87933"/>
            <a:stretch>
              <a:fillRect/>
            </a:stretch>
          </p:blipFill>
          <p:spPr bwMode="auto">
            <a:xfrm>
              <a:off x="2150731" y="747647"/>
              <a:ext cx="273009" cy="85951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140301" name="Picture 9" descr="MN_ST.jpg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A75647"/>
                </a:clrFrom>
                <a:clrTo>
                  <a:srgbClr val="A75647">
                    <a:alpha val="0"/>
                  </a:srgbClr>
                </a:clrTo>
              </a:clrChange>
            </a:blip>
            <a:srcRect l="3999" t="7098" r="86285" b="87933"/>
            <a:stretch>
              <a:fillRect/>
            </a:stretch>
          </p:blipFill>
          <p:spPr bwMode="auto">
            <a:xfrm>
              <a:off x="251022" y="739674"/>
              <a:ext cx="928191" cy="85951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140302" name="Picture 10" descr="MN_ST.jpg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A75647"/>
                </a:clrFrom>
                <a:clrTo>
                  <a:srgbClr val="A75647">
                    <a:alpha val="0"/>
                  </a:srgbClr>
                </a:clrTo>
              </a:clrChange>
            </a:blip>
            <a:srcRect l="20428" t="8675" r="75000" b="87933"/>
            <a:stretch>
              <a:fillRect/>
            </a:stretch>
          </p:blipFill>
          <p:spPr bwMode="auto">
            <a:xfrm>
              <a:off x="1722093" y="1017364"/>
              <a:ext cx="436912" cy="58654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140303" name="Picture 13" descr="MN_ST.jpg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A75647"/>
                </a:clrFrom>
                <a:clrTo>
                  <a:srgbClr val="A75647">
                    <a:alpha val="0"/>
                  </a:srgbClr>
                </a:clrTo>
              </a:clrChange>
            </a:blip>
            <a:srcRect l="22571" t="7098" r="41429" b="87933"/>
            <a:stretch>
              <a:fillRect/>
            </a:stretch>
          </p:blipFill>
          <p:spPr bwMode="auto">
            <a:xfrm>
              <a:off x="3004893" y="744260"/>
              <a:ext cx="3439968" cy="85964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140304" name="Rectangle 15"/>
            <p:cNvSpPr>
              <a:spLocks noChangeArrowheads="1"/>
            </p:cNvSpPr>
            <p:nvPr/>
          </p:nvSpPr>
          <p:spPr bwMode="auto">
            <a:xfrm>
              <a:off x="2628390" y="767948"/>
              <a:ext cx="132897" cy="373924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 type="triangle" w="sm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078032" y="502118"/>
              <a:ext cx="755579" cy="132339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80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/>
                  <a:ea typeface="+mn-ea"/>
                  <a:cs typeface="Arial"/>
                </a:rPr>
                <a:t>e</a:t>
              </a:r>
              <a:endParaRPr lang="en-US" sz="8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+mn-ea"/>
                <a:cs typeface="Arial"/>
              </a:endParaRPr>
            </a:p>
          </p:txBody>
        </p:sp>
        <p:sp>
          <p:nvSpPr>
            <p:cNvPr id="140306" name="Rectangle 19"/>
            <p:cNvSpPr>
              <a:spLocks noChangeArrowheads="1"/>
            </p:cNvSpPr>
            <p:nvPr/>
          </p:nvSpPr>
          <p:spPr bwMode="auto">
            <a:xfrm>
              <a:off x="2633130" y="1008955"/>
              <a:ext cx="571146" cy="541707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 type="triangle" w="sm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289179" y="506879"/>
              <a:ext cx="1246070" cy="132339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8000" b="1" spc="-3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/>
                  <a:ea typeface="+mn-ea"/>
                  <a:cs typeface="Arial"/>
                </a:rPr>
                <a:t>le</a:t>
              </a:r>
            </a:p>
          </p:txBody>
        </p:sp>
      </p:grpSp>
      <p:sp>
        <p:nvSpPr>
          <p:cNvPr id="140292" name="TextBox 21"/>
          <p:cNvSpPr txBox="1">
            <a:spLocks noChangeArrowheads="1"/>
          </p:cNvSpPr>
          <p:nvPr/>
        </p:nvSpPr>
        <p:spPr bwMode="auto">
          <a:xfrm>
            <a:off x="0" y="2054225"/>
            <a:ext cx="2452688" cy="25590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ts val="3538"/>
              </a:lnSpc>
            </a:pPr>
            <a:r>
              <a:rPr lang="en-US" sz="3200"/>
              <a:t>Did LSND result at </a:t>
            </a:r>
            <a:r>
              <a:rPr lang="en-US" sz="3200">
                <a:latin typeface="Symbol" pitchFamily="18" charset="2"/>
              </a:rPr>
              <a:t>D</a:t>
            </a:r>
            <a:r>
              <a:rPr lang="en-US" sz="3200" i="1"/>
              <a:t>m</a:t>
            </a:r>
            <a:r>
              <a:rPr lang="en-US" sz="3200" baseline="30000"/>
              <a:t>2</a:t>
            </a:r>
            <a:r>
              <a:rPr lang="en-US" sz="3200"/>
              <a:t>~1 eV</a:t>
            </a:r>
            <a:r>
              <a:rPr lang="en-US" sz="3200" baseline="30000"/>
              <a:t>2</a:t>
            </a:r>
            <a:r>
              <a:rPr lang="en-US" sz="3200"/>
              <a:t> imply a 4</a:t>
            </a:r>
            <a:r>
              <a:rPr lang="en-US" sz="3200" baseline="30000"/>
              <a:t>th</a:t>
            </a:r>
            <a:r>
              <a:rPr lang="en-US" sz="3200"/>
              <a:t> mass state?</a:t>
            </a:r>
          </a:p>
          <a:p>
            <a:pPr>
              <a:lnSpc>
                <a:spcPts val="1738"/>
              </a:lnSpc>
            </a:pPr>
            <a:r>
              <a:rPr lang="en-US" sz="1600"/>
              <a:t>  </a:t>
            </a:r>
            <a:r>
              <a:rPr lang="en-US" sz="1400"/>
              <a:t>Expt claims 3.8</a:t>
            </a:r>
            <a:r>
              <a:rPr lang="en-US" sz="1400" i="1">
                <a:latin typeface="Symbol" pitchFamily="18" charset="2"/>
              </a:rPr>
              <a:t>s</a:t>
            </a:r>
            <a:r>
              <a:rPr lang="en-US" sz="1400"/>
              <a:t> evidence</a:t>
            </a:r>
          </a:p>
        </p:txBody>
      </p:sp>
      <p:pic>
        <p:nvPicPr>
          <p:cNvPr id="140293" name="Picture 4" descr="Hierarchy4general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7248"/>
          <a:stretch>
            <a:fillRect/>
          </a:stretch>
        </p:blipFill>
        <p:spPr bwMode="auto">
          <a:xfrm>
            <a:off x="7013575" y="3792538"/>
            <a:ext cx="2130425" cy="29527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140294" name="Rectangle 25"/>
          <p:cNvSpPr>
            <a:spLocks noChangeArrowheads="1"/>
          </p:cNvSpPr>
          <p:nvPr/>
        </p:nvSpPr>
        <p:spPr bwMode="auto">
          <a:xfrm>
            <a:off x="2716213" y="2451100"/>
            <a:ext cx="4843462" cy="1196975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round/>
            <a:headEnd/>
            <a:tailEnd type="triangle" w="sm" len="lg"/>
          </a:ln>
        </p:spPr>
        <p:txBody>
          <a:bodyPr/>
          <a:lstStyle/>
          <a:p>
            <a:endParaRPr lang="en-US"/>
          </a:p>
        </p:txBody>
      </p:sp>
      <p:sp>
        <p:nvSpPr>
          <p:cNvPr id="140295" name="Rectangle 20"/>
          <p:cNvSpPr>
            <a:spLocks noChangeArrowheads="1"/>
          </p:cNvSpPr>
          <p:nvPr/>
        </p:nvSpPr>
        <p:spPr bwMode="auto">
          <a:xfrm>
            <a:off x="2613025" y="2073275"/>
            <a:ext cx="2787650" cy="365125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 type="triangle" w="sm" len="lg"/>
          </a:ln>
        </p:spPr>
        <p:txBody>
          <a:bodyPr/>
          <a:lstStyle/>
          <a:p>
            <a:endParaRPr lang="en-US"/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17775" y="3371850"/>
            <a:ext cx="4505325" cy="35147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5" name="TextBox 24"/>
          <p:cNvSpPr txBox="1"/>
          <p:nvPr/>
        </p:nvSpPr>
        <p:spPr>
          <a:xfrm>
            <a:off x="2589213" y="1992313"/>
            <a:ext cx="5546725" cy="13874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ts val="5100"/>
              </a:lnSpc>
              <a:defRPr/>
            </a:pPr>
            <a:r>
              <a:rPr lang="en-US" sz="6000" spc="-150" dirty="0">
                <a:solidFill>
                  <a:schemeClr val="bg2">
                    <a:lumMod val="50000"/>
                  </a:schemeClr>
                </a:solidFill>
                <a:latin typeface="Times New Roman" pitchFamily="-65" charset="0"/>
                <a:ea typeface="+mn-ea"/>
                <a:cs typeface="+mn-cs"/>
              </a:rPr>
              <a:t>NEW </a:t>
            </a:r>
            <a:r>
              <a:rPr lang="en-US" sz="6000" i="1" spc="-150" dirty="0" err="1">
                <a:solidFill>
                  <a:schemeClr val="bg2">
                    <a:lumMod val="50000"/>
                  </a:schemeClr>
                </a:solidFill>
                <a:latin typeface="Symbol" charset="2"/>
                <a:ea typeface="+mn-ea"/>
                <a:cs typeface="Symbol" charset="2"/>
              </a:rPr>
              <a:t>n</a:t>
            </a:r>
            <a:r>
              <a:rPr lang="en-US" sz="6000" spc="-150" dirty="0">
                <a:solidFill>
                  <a:schemeClr val="bg2">
                    <a:lumMod val="50000"/>
                  </a:schemeClr>
                </a:solidFill>
                <a:latin typeface="Times New Roman" pitchFamily="-65" charset="0"/>
                <a:ea typeface="+mn-ea"/>
                <a:cs typeface="+mn-cs"/>
              </a:rPr>
              <a:t> STATES IN OSC EXPTS?</a:t>
            </a:r>
          </a:p>
        </p:txBody>
      </p:sp>
      <p:sp>
        <p:nvSpPr>
          <p:cNvPr id="22" name="Text Box 6"/>
          <p:cNvSpPr txBox="1">
            <a:spLocks noChangeArrowheads="1"/>
          </p:cNvSpPr>
          <p:nvPr/>
        </p:nvSpPr>
        <p:spPr bwMode="auto">
          <a:xfrm>
            <a:off x="3397250" y="3336925"/>
            <a:ext cx="2998788" cy="288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81639" tIns="53620" rIns="81639" bIns="40820"/>
          <a:lstStyle/>
          <a:p>
            <a:pPr>
              <a:tabLst>
                <a:tab pos="322263" algn="l"/>
                <a:tab pos="644525" algn="l"/>
                <a:tab pos="965200" algn="l"/>
                <a:tab pos="1287463" algn="l"/>
                <a:tab pos="1611313" algn="l"/>
                <a:tab pos="1935163" algn="l"/>
                <a:tab pos="2255838" algn="l"/>
                <a:tab pos="2578100" algn="l"/>
                <a:tab pos="2901950" algn="l"/>
                <a:tab pos="3224213" algn="l"/>
                <a:tab pos="3548063" algn="l"/>
                <a:tab pos="3868738" algn="l"/>
              </a:tabLst>
            </a:pPr>
            <a:r>
              <a:rPr lang="en-US" sz="1400">
                <a:solidFill>
                  <a:srgbClr val="000000"/>
                </a:solidFill>
                <a:cs typeface="Times New Roman" pitchFamily="18" charset="0"/>
              </a:rPr>
              <a:t>Aguilar</a:t>
            </a:r>
            <a:r>
              <a:rPr lang="en-US" sz="1400">
                <a:solidFill>
                  <a:srgbClr val="000000"/>
                </a:solidFill>
                <a:cs typeface="Arial" charset="0"/>
              </a:rPr>
              <a:t> et al. </a:t>
            </a:r>
            <a:r>
              <a:rPr lang="en-US" sz="1400">
                <a:solidFill>
                  <a:srgbClr val="000000"/>
                </a:solidFill>
                <a:cs typeface="Times New Roman" pitchFamily="18" charset="0"/>
              </a:rPr>
              <a:t>PRD64:112007,2001</a:t>
            </a:r>
            <a:r>
              <a:rPr lang="en-US" sz="1400">
                <a:solidFill>
                  <a:srgbClr val="000000"/>
                </a:solidFill>
                <a:cs typeface="Arial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3" name="Text Box 3"/>
          <p:cNvSpPr txBox="1">
            <a:spLocks noChangeArrowheads="1"/>
          </p:cNvSpPr>
          <p:nvPr/>
        </p:nvSpPr>
        <p:spPr bwMode="auto">
          <a:xfrm>
            <a:off x="215900" y="1301750"/>
            <a:ext cx="4854575" cy="5762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449263" hangingPunct="0">
              <a:lnSpc>
                <a:spcPct val="93000"/>
              </a:lnSpc>
              <a:buClr>
                <a:srgbClr val="000000"/>
              </a:buClr>
              <a:buSzPct val="45000"/>
              <a:buFont typeface="StarSymbol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n-GB" sz="2000">
                <a:solidFill>
                  <a:srgbClr val="000000"/>
                </a:solidFill>
                <a:latin typeface="Verdana" pitchFamily="34" charset="0"/>
              </a:rPr>
              <a:t>Keep L/E same as LSND</a:t>
            </a:r>
          </a:p>
          <a:p>
            <a:pPr defTabSz="449263" hangingPunct="0">
              <a:lnSpc>
                <a:spcPct val="93000"/>
              </a:lnSpc>
              <a:buClr>
                <a:srgbClr val="000000"/>
              </a:buClr>
              <a:buSzPct val="45000"/>
              <a:buFont typeface="StarSymbol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n-GB" sz="2000">
                <a:solidFill>
                  <a:srgbClr val="000000"/>
                </a:solidFill>
                <a:latin typeface="Verdana" pitchFamily="34" charset="0"/>
              </a:rPr>
              <a:t>(change systematics, </a:t>
            </a:r>
            <a:r>
              <a:rPr lang="en-GB" sz="2000">
                <a:solidFill>
                  <a:srgbClr val="000000"/>
                </a:solidFill>
                <a:latin typeface="Symbol" pitchFamily="18" charset="2"/>
              </a:rPr>
              <a:t>&lt;</a:t>
            </a:r>
            <a:r>
              <a:rPr lang="en-GB" sz="2000" i="1">
                <a:solidFill>
                  <a:srgbClr val="000000"/>
                </a:solidFill>
                <a:latin typeface="Verdana" pitchFamily="34" charset="0"/>
              </a:rPr>
              <a:t>E</a:t>
            </a:r>
            <a:r>
              <a:rPr lang="en-GB" sz="2000">
                <a:solidFill>
                  <a:srgbClr val="000000"/>
                </a:solidFill>
                <a:latin typeface="Symbol" pitchFamily="18" charset="2"/>
              </a:rPr>
              <a:t>&gt;, </a:t>
            </a:r>
            <a:r>
              <a:rPr lang="en-GB" sz="2000">
                <a:solidFill>
                  <a:srgbClr val="000000"/>
                </a:solidFill>
                <a:latin typeface="Verdana" pitchFamily="34" charset="0"/>
              </a:rPr>
              <a:t> evt signal)</a:t>
            </a:r>
          </a:p>
        </p:txBody>
      </p:sp>
      <p:grpSp>
        <p:nvGrpSpPr>
          <p:cNvPr id="141314" name="Group 7"/>
          <p:cNvGrpSpPr>
            <a:grpSpLocks/>
          </p:cNvGrpSpPr>
          <p:nvPr/>
        </p:nvGrpSpPr>
        <p:grpSpPr bwMode="auto">
          <a:xfrm>
            <a:off x="762000" y="3155950"/>
            <a:ext cx="7796213" cy="2455863"/>
            <a:chOff x="480" y="2085"/>
            <a:chExt cx="4911" cy="1547"/>
          </a:xfrm>
        </p:grpSpPr>
        <p:sp>
          <p:nvSpPr>
            <p:cNvPr id="141328" name="Line 8"/>
            <p:cNvSpPr>
              <a:spLocks noChangeShapeType="1"/>
            </p:cNvSpPr>
            <p:nvPr/>
          </p:nvSpPr>
          <p:spPr bwMode="auto">
            <a:xfrm>
              <a:off x="2081" y="2211"/>
              <a:ext cx="229" cy="465"/>
            </a:xfrm>
            <a:prstGeom prst="line">
              <a:avLst/>
            </a:prstGeom>
            <a:noFill/>
            <a:ln w="18360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1329" name="Line 9"/>
            <p:cNvSpPr>
              <a:spLocks noChangeShapeType="1"/>
            </p:cNvSpPr>
            <p:nvPr/>
          </p:nvSpPr>
          <p:spPr bwMode="auto">
            <a:xfrm flipH="1">
              <a:off x="2273" y="2757"/>
              <a:ext cx="216" cy="1"/>
            </a:xfrm>
            <a:prstGeom prst="line">
              <a:avLst/>
            </a:prstGeom>
            <a:noFill/>
            <a:ln w="18360">
              <a:solidFill>
                <a:srgbClr val="DC2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141330" name="Picture 10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648" y="2655"/>
              <a:ext cx="565" cy="42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141331" name="Oval 11"/>
            <p:cNvSpPr>
              <a:spLocks noChangeArrowheads="1"/>
            </p:cNvSpPr>
            <p:nvPr/>
          </p:nvSpPr>
          <p:spPr bwMode="auto">
            <a:xfrm>
              <a:off x="588" y="2709"/>
              <a:ext cx="516" cy="516"/>
            </a:xfrm>
            <a:prstGeom prst="ellipse">
              <a:avLst/>
            </a:prstGeom>
            <a:noFill/>
            <a:ln w="73080">
              <a:solidFill>
                <a:srgbClr val="8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1332" name="Line 12"/>
            <p:cNvSpPr>
              <a:spLocks noChangeShapeType="1"/>
            </p:cNvSpPr>
            <p:nvPr/>
          </p:nvSpPr>
          <p:spPr bwMode="auto">
            <a:xfrm>
              <a:off x="1260" y="2856"/>
              <a:ext cx="154" cy="1"/>
            </a:xfrm>
            <a:prstGeom prst="line">
              <a:avLst/>
            </a:prstGeom>
            <a:noFill/>
            <a:ln w="7308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1333" name="Freeform 13"/>
            <p:cNvSpPr>
              <a:spLocks noChangeArrowheads="1"/>
            </p:cNvSpPr>
            <p:nvPr/>
          </p:nvSpPr>
          <p:spPr bwMode="auto">
            <a:xfrm>
              <a:off x="1102" y="2855"/>
              <a:ext cx="166" cy="151"/>
            </a:xfrm>
            <a:custGeom>
              <a:avLst/>
              <a:gdLst>
                <a:gd name="T0" fmla="*/ 0 w 731"/>
                <a:gd name="T1" fmla="*/ 0 h 667"/>
                <a:gd name="T2" fmla="*/ 0 w 731"/>
                <a:gd name="T3" fmla="*/ 0 h 667"/>
                <a:gd name="T4" fmla="*/ 0 w 731"/>
                <a:gd name="T5" fmla="*/ 0 h 667"/>
                <a:gd name="T6" fmla="*/ 0 w 731"/>
                <a:gd name="T7" fmla="*/ 0 h 667"/>
                <a:gd name="T8" fmla="*/ 0 w 731"/>
                <a:gd name="T9" fmla="*/ 0 h 667"/>
                <a:gd name="T10" fmla="*/ 0 w 731"/>
                <a:gd name="T11" fmla="*/ 0 h 667"/>
                <a:gd name="T12" fmla="*/ 0 w 731"/>
                <a:gd name="T13" fmla="*/ 0 h 667"/>
                <a:gd name="T14" fmla="*/ 0 w 731"/>
                <a:gd name="T15" fmla="*/ 0 h 667"/>
                <a:gd name="T16" fmla="*/ 0 w 731"/>
                <a:gd name="T17" fmla="*/ 0 h 667"/>
                <a:gd name="T18" fmla="*/ 0 w 731"/>
                <a:gd name="T19" fmla="*/ 0 h 667"/>
                <a:gd name="T20" fmla="*/ 0 w 731"/>
                <a:gd name="T21" fmla="*/ 0 h 667"/>
                <a:gd name="T22" fmla="*/ 0 w 731"/>
                <a:gd name="T23" fmla="*/ 0 h 667"/>
                <a:gd name="T24" fmla="*/ 0 w 731"/>
                <a:gd name="T25" fmla="*/ 0 h 667"/>
                <a:gd name="T26" fmla="*/ 0 w 731"/>
                <a:gd name="T27" fmla="*/ 0 h 667"/>
                <a:gd name="T28" fmla="*/ 0 w 731"/>
                <a:gd name="T29" fmla="*/ 0 h 667"/>
                <a:gd name="T30" fmla="*/ 0 w 731"/>
                <a:gd name="T31" fmla="*/ 0 h 667"/>
                <a:gd name="T32" fmla="*/ 0 w 731"/>
                <a:gd name="T33" fmla="*/ 0 h 667"/>
                <a:gd name="T34" fmla="*/ 0 w 731"/>
                <a:gd name="T35" fmla="*/ 0 h 667"/>
                <a:gd name="T36" fmla="*/ 0 w 731"/>
                <a:gd name="T37" fmla="*/ 0 h 667"/>
                <a:gd name="T38" fmla="*/ 0 w 731"/>
                <a:gd name="T39" fmla="*/ 0 h 667"/>
                <a:gd name="T40" fmla="*/ 0 w 731"/>
                <a:gd name="T41" fmla="*/ 0 h 667"/>
                <a:gd name="T42" fmla="*/ 0 w 731"/>
                <a:gd name="T43" fmla="*/ 0 h 667"/>
                <a:gd name="T44" fmla="*/ 0 w 731"/>
                <a:gd name="T45" fmla="*/ 0 h 667"/>
                <a:gd name="T46" fmla="*/ 0 w 731"/>
                <a:gd name="T47" fmla="*/ 0 h 667"/>
                <a:gd name="T48" fmla="*/ 0 w 731"/>
                <a:gd name="T49" fmla="*/ 0 h 667"/>
                <a:gd name="T50" fmla="*/ 0 w 731"/>
                <a:gd name="T51" fmla="*/ 0 h 667"/>
                <a:gd name="T52" fmla="*/ 0 w 731"/>
                <a:gd name="T53" fmla="*/ 0 h 667"/>
                <a:gd name="T54" fmla="*/ 0 w 731"/>
                <a:gd name="T55" fmla="*/ 0 h 667"/>
                <a:gd name="T56" fmla="*/ 0 w 731"/>
                <a:gd name="T57" fmla="*/ 0 h 667"/>
                <a:gd name="T58" fmla="*/ 0 w 731"/>
                <a:gd name="T59" fmla="*/ 0 h 667"/>
                <a:gd name="T60" fmla="*/ 0 w 731"/>
                <a:gd name="T61" fmla="*/ 0 h 667"/>
                <a:gd name="T62" fmla="*/ 0 w 731"/>
                <a:gd name="T63" fmla="*/ 0 h 667"/>
                <a:gd name="T64" fmla="*/ 0 w 731"/>
                <a:gd name="T65" fmla="*/ 0 h 66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731"/>
                <a:gd name="T100" fmla="*/ 0 h 667"/>
                <a:gd name="T101" fmla="*/ 731 w 731"/>
                <a:gd name="T102" fmla="*/ 667 h 66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731" h="667">
                  <a:moveTo>
                    <a:pt x="730" y="0"/>
                  </a:moveTo>
                  <a:lnTo>
                    <a:pt x="693" y="1"/>
                  </a:lnTo>
                  <a:lnTo>
                    <a:pt x="656" y="3"/>
                  </a:lnTo>
                  <a:lnTo>
                    <a:pt x="619" y="7"/>
                  </a:lnTo>
                  <a:lnTo>
                    <a:pt x="582" y="13"/>
                  </a:lnTo>
                  <a:lnTo>
                    <a:pt x="546" y="20"/>
                  </a:lnTo>
                  <a:lnTo>
                    <a:pt x="510" y="29"/>
                  </a:lnTo>
                  <a:lnTo>
                    <a:pt x="475" y="40"/>
                  </a:lnTo>
                  <a:lnTo>
                    <a:pt x="440" y="52"/>
                  </a:lnTo>
                  <a:lnTo>
                    <a:pt x="407" y="65"/>
                  </a:lnTo>
                  <a:lnTo>
                    <a:pt x="374" y="80"/>
                  </a:lnTo>
                  <a:lnTo>
                    <a:pt x="342" y="96"/>
                  </a:lnTo>
                  <a:lnTo>
                    <a:pt x="311" y="114"/>
                  </a:lnTo>
                  <a:lnTo>
                    <a:pt x="281" y="133"/>
                  </a:lnTo>
                  <a:lnTo>
                    <a:pt x="252" y="153"/>
                  </a:lnTo>
                  <a:lnTo>
                    <a:pt x="225" y="175"/>
                  </a:lnTo>
                  <a:lnTo>
                    <a:pt x="198" y="198"/>
                  </a:lnTo>
                  <a:lnTo>
                    <a:pt x="174" y="221"/>
                  </a:lnTo>
                  <a:lnTo>
                    <a:pt x="150" y="246"/>
                  </a:lnTo>
                  <a:lnTo>
                    <a:pt x="128" y="272"/>
                  </a:lnTo>
                  <a:lnTo>
                    <a:pt x="108" y="299"/>
                  </a:lnTo>
                  <a:lnTo>
                    <a:pt x="89" y="327"/>
                  </a:lnTo>
                  <a:lnTo>
                    <a:pt x="72" y="355"/>
                  </a:lnTo>
                  <a:lnTo>
                    <a:pt x="57" y="384"/>
                  </a:lnTo>
                  <a:lnTo>
                    <a:pt x="44" y="414"/>
                  </a:lnTo>
                  <a:lnTo>
                    <a:pt x="32" y="445"/>
                  </a:lnTo>
                  <a:lnTo>
                    <a:pt x="22" y="475"/>
                  </a:lnTo>
                  <a:lnTo>
                    <a:pt x="14" y="507"/>
                  </a:lnTo>
                  <a:lnTo>
                    <a:pt x="7" y="538"/>
                  </a:lnTo>
                  <a:lnTo>
                    <a:pt x="3" y="570"/>
                  </a:lnTo>
                  <a:lnTo>
                    <a:pt x="1" y="602"/>
                  </a:lnTo>
                  <a:lnTo>
                    <a:pt x="0" y="634"/>
                  </a:lnTo>
                  <a:lnTo>
                    <a:pt x="1" y="666"/>
                  </a:lnTo>
                </a:path>
              </a:pathLst>
            </a:custGeom>
            <a:noFill/>
            <a:ln w="7308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1334" name="Text Box 14"/>
            <p:cNvSpPr txBox="1">
              <a:spLocks noChangeArrowheads="1"/>
            </p:cNvSpPr>
            <p:nvPr/>
          </p:nvSpPr>
          <p:spPr bwMode="auto">
            <a:xfrm>
              <a:off x="672" y="2904"/>
              <a:ext cx="349" cy="15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r" defTabSz="449263" hangingPunct="0">
                <a:lnSpc>
                  <a:spcPct val="119000"/>
                </a:lnSpc>
                <a:buClr>
                  <a:srgbClr val="000000"/>
                </a:buClr>
                <a:buSzPct val="45000"/>
                <a:buFont typeface="StarSymbol"/>
                <a:buNone/>
                <a:tabLst>
                  <a:tab pos="723900" algn="l"/>
                </a:tabLst>
              </a:pPr>
              <a:r>
                <a:rPr lang="en-GB" sz="1400">
                  <a:solidFill>
                    <a:srgbClr val="800000"/>
                  </a:solidFill>
                  <a:latin typeface="Times" pitchFamily="18" charset="0"/>
                </a:rPr>
                <a:t>Booster</a:t>
              </a:r>
            </a:p>
          </p:txBody>
        </p:sp>
        <p:sp>
          <p:nvSpPr>
            <p:cNvPr id="141335" name="AutoShape 15"/>
            <p:cNvSpPr>
              <a:spLocks noChangeArrowheads="1"/>
            </p:cNvSpPr>
            <p:nvPr/>
          </p:nvSpPr>
          <p:spPr bwMode="auto">
            <a:xfrm>
              <a:off x="2246" y="2709"/>
              <a:ext cx="688" cy="293"/>
            </a:xfrm>
            <a:prstGeom prst="roundRect">
              <a:avLst>
                <a:gd name="adj" fmla="val 338"/>
              </a:avLst>
            </a:prstGeom>
            <a:noFill/>
            <a:ln w="36720">
              <a:solidFill>
                <a:srgbClr val="FF66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1336" name="Line 16"/>
            <p:cNvSpPr>
              <a:spLocks noChangeShapeType="1"/>
            </p:cNvSpPr>
            <p:nvPr/>
          </p:nvSpPr>
          <p:spPr bwMode="auto">
            <a:xfrm flipV="1">
              <a:off x="2371" y="2890"/>
              <a:ext cx="200" cy="4"/>
            </a:xfrm>
            <a:prstGeom prst="line">
              <a:avLst/>
            </a:prstGeom>
            <a:noFill/>
            <a:ln w="1836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1337" name="Line 17"/>
            <p:cNvSpPr>
              <a:spLocks noChangeShapeType="1"/>
            </p:cNvSpPr>
            <p:nvPr/>
          </p:nvSpPr>
          <p:spPr bwMode="auto">
            <a:xfrm flipV="1">
              <a:off x="2566" y="2858"/>
              <a:ext cx="275" cy="34"/>
            </a:xfrm>
            <a:prstGeom prst="line">
              <a:avLst/>
            </a:prstGeom>
            <a:noFill/>
            <a:ln w="1836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1338" name="AutoShape 18"/>
            <p:cNvSpPr>
              <a:spLocks noChangeArrowheads="1"/>
            </p:cNvSpPr>
            <p:nvPr/>
          </p:nvSpPr>
          <p:spPr bwMode="auto">
            <a:xfrm>
              <a:off x="3092" y="2595"/>
              <a:ext cx="1347" cy="483"/>
            </a:xfrm>
            <a:prstGeom prst="roundRect">
              <a:avLst>
                <a:gd name="adj" fmla="val 204"/>
              </a:avLst>
            </a:prstGeom>
            <a:solidFill>
              <a:srgbClr val="FFCC99"/>
            </a:solidFill>
            <a:ln w="3672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41339" name="Picture 19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957" y="2728"/>
              <a:ext cx="110" cy="11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pic>
          <p:nvPicPr>
            <p:cNvPr id="141340" name="Picture 20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957" y="2618"/>
              <a:ext cx="110" cy="11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pic>
          <p:nvPicPr>
            <p:cNvPr id="141341" name="Picture 21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957" y="2834"/>
              <a:ext cx="110" cy="11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pic>
          <p:nvPicPr>
            <p:cNvPr id="141342" name="Picture 2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957" y="2941"/>
              <a:ext cx="110" cy="11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141343" name="Line 23"/>
            <p:cNvSpPr>
              <a:spLocks noChangeShapeType="1"/>
            </p:cNvSpPr>
            <p:nvPr/>
          </p:nvSpPr>
          <p:spPr bwMode="auto">
            <a:xfrm flipV="1">
              <a:off x="2566" y="2890"/>
              <a:ext cx="665" cy="3"/>
            </a:xfrm>
            <a:prstGeom prst="line">
              <a:avLst/>
            </a:prstGeom>
            <a:noFill/>
            <a:ln w="18360">
              <a:solidFill>
                <a:srgbClr val="008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1344" name="Text Box 24"/>
            <p:cNvSpPr txBox="1">
              <a:spLocks noChangeArrowheads="1"/>
            </p:cNvSpPr>
            <p:nvPr/>
          </p:nvSpPr>
          <p:spPr bwMode="auto">
            <a:xfrm>
              <a:off x="2284" y="2759"/>
              <a:ext cx="80" cy="10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hangingPunct="0">
                <a:lnSpc>
                  <a:spcPct val="119000"/>
                </a:lnSpc>
                <a:buClr>
                  <a:srgbClr val="000000"/>
                </a:buClr>
                <a:buSzPct val="45000"/>
                <a:buFont typeface="StarSymbol"/>
                <a:buNone/>
              </a:pPr>
              <a:r>
                <a:rPr lang="en-GB" sz="900" i="1">
                  <a:solidFill>
                    <a:srgbClr val="000000"/>
                  </a:solidFill>
                  <a:latin typeface="Times" pitchFamily="18" charset="0"/>
                </a:rPr>
                <a:t>K</a:t>
              </a:r>
              <a:r>
                <a:rPr lang="en-GB" sz="900" i="1" baseline="33000">
                  <a:solidFill>
                    <a:srgbClr val="000000"/>
                  </a:solidFill>
                  <a:latin typeface="Times" pitchFamily="18" charset="0"/>
                </a:rPr>
                <a:t>+</a:t>
              </a:r>
            </a:p>
          </p:txBody>
        </p:sp>
        <p:sp>
          <p:nvSpPr>
            <p:cNvPr id="141345" name="Line 25"/>
            <p:cNvSpPr>
              <a:spLocks noChangeShapeType="1"/>
            </p:cNvSpPr>
            <p:nvPr/>
          </p:nvSpPr>
          <p:spPr bwMode="auto">
            <a:xfrm>
              <a:off x="1440" y="2854"/>
              <a:ext cx="191" cy="1"/>
            </a:xfrm>
            <a:prstGeom prst="line">
              <a:avLst/>
            </a:prstGeom>
            <a:noFill/>
            <a:ln w="3672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1346" name="AutoShape 26"/>
            <p:cNvSpPr>
              <a:spLocks noChangeArrowheads="1"/>
            </p:cNvSpPr>
            <p:nvPr/>
          </p:nvSpPr>
          <p:spPr bwMode="auto">
            <a:xfrm rot="-1440000">
              <a:off x="2510" y="2706"/>
              <a:ext cx="58" cy="30"/>
            </a:xfrm>
            <a:prstGeom prst="roundRect">
              <a:avLst>
                <a:gd name="adj" fmla="val 3333"/>
              </a:avLst>
            </a:prstGeom>
            <a:solidFill>
              <a:srgbClr val="FFFFFF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1347" name="AutoShape 27"/>
            <p:cNvSpPr>
              <a:spLocks noChangeArrowheads="1"/>
            </p:cNvSpPr>
            <p:nvPr/>
          </p:nvSpPr>
          <p:spPr bwMode="auto">
            <a:xfrm rot="-1440000">
              <a:off x="2563" y="2682"/>
              <a:ext cx="58" cy="30"/>
            </a:xfrm>
            <a:prstGeom prst="roundRect">
              <a:avLst>
                <a:gd name="adj" fmla="val 3333"/>
              </a:avLst>
            </a:prstGeom>
            <a:solidFill>
              <a:srgbClr val="FFFFFF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1348" name="Line 28"/>
            <p:cNvSpPr>
              <a:spLocks noChangeShapeType="1"/>
            </p:cNvSpPr>
            <p:nvPr/>
          </p:nvSpPr>
          <p:spPr bwMode="auto">
            <a:xfrm flipV="1">
              <a:off x="2518" y="2573"/>
              <a:ext cx="301" cy="136"/>
            </a:xfrm>
            <a:prstGeom prst="line">
              <a:avLst/>
            </a:prstGeom>
            <a:noFill/>
            <a:ln w="18360">
              <a:solidFill>
                <a:srgbClr val="FF663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1349" name="AutoShape 29"/>
            <p:cNvSpPr>
              <a:spLocks noChangeArrowheads="1"/>
            </p:cNvSpPr>
            <p:nvPr/>
          </p:nvSpPr>
          <p:spPr bwMode="auto">
            <a:xfrm rot="-1440000">
              <a:off x="2587" y="2671"/>
              <a:ext cx="58" cy="30"/>
            </a:xfrm>
            <a:prstGeom prst="roundRect">
              <a:avLst>
                <a:gd name="adj" fmla="val 3333"/>
              </a:avLst>
            </a:prstGeom>
            <a:solidFill>
              <a:srgbClr val="FFFFFF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1350" name="Line 30"/>
            <p:cNvSpPr>
              <a:spLocks noChangeShapeType="1"/>
            </p:cNvSpPr>
            <p:nvPr/>
          </p:nvSpPr>
          <p:spPr bwMode="auto">
            <a:xfrm flipV="1">
              <a:off x="2623" y="2590"/>
              <a:ext cx="260" cy="118"/>
            </a:xfrm>
            <a:prstGeom prst="line">
              <a:avLst/>
            </a:prstGeom>
            <a:noFill/>
            <a:ln w="18360">
              <a:solidFill>
                <a:srgbClr val="FF663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1351" name="Line 31"/>
            <p:cNvSpPr>
              <a:spLocks noChangeShapeType="1"/>
            </p:cNvSpPr>
            <p:nvPr/>
          </p:nvSpPr>
          <p:spPr bwMode="auto">
            <a:xfrm flipV="1">
              <a:off x="2481" y="2640"/>
              <a:ext cx="244" cy="118"/>
            </a:xfrm>
            <a:prstGeom prst="line">
              <a:avLst/>
            </a:prstGeom>
            <a:noFill/>
            <a:ln w="1836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1352" name="Line 32"/>
            <p:cNvSpPr>
              <a:spLocks noChangeShapeType="1"/>
            </p:cNvSpPr>
            <p:nvPr/>
          </p:nvSpPr>
          <p:spPr bwMode="auto">
            <a:xfrm>
              <a:off x="2479" y="2758"/>
              <a:ext cx="176" cy="12"/>
            </a:xfrm>
            <a:prstGeom prst="line">
              <a:avLst/>
            </a:prstGeom>
            <a:noFill/>
            <a:ln w="1836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141353" name="Picture 33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495" y="2546"/>
              <a:ext cx="517" cy="57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141354" name="Oval 34"/>
            <p:cNvSpPr>
              <a:spLocks noChangeArrowheads="1"/>
            </p:cNvSpPr>
            <p:nvPr/>
          </p:nvSpPr>
          <p:spPr bwMode="auto">
            <a:xfrm>
              <a:off x="2804" y="2536"/>
              <a:ext cx="92" cy="92"/>
            </a:xfrm>
            <a:prstGeom prst="ellipse">
              <a:avLst/>
            </a:prstGeom>
            <a:solidFill>
              <a:srgbClr val="6666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1355" name="Line 35"/>
            <p:cNvSpPr>
              <a:spLocks noChangeShapeType="1"/>
            </p:cNvSpPr>
            <p:nvPr/>
          </p:nvSpPr>
          <p:spPr bwMode="auto">
            <a:xfrm flipH="1">
              <a:off x="4904" y="2235"/>
              <a:ext cx="221" cy="353"/>
            </a:xfrm>
            <a:prstGeom prst="line">
              <a:avLst/>
            </a:prstGeom>
            <a:noFill/>
            <a:ln w="18360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1356" name="Line 36"/>
            <p:cNvSpPr>
              <a:spLocks noChangeShapeType="1"/>
            </p:cNvSpPr>
            <p:nvPr/>
          </p:nvSpPr>
          <p:spPr bwMode="auto">
            <a:xfrm>
              <a:off x="849" y="2273"/>
              <a:ext cx="854" cy="405"/>
            </a:xfrm>
            <a:prstGeom prst="line">
              <a:avLst/>
            </a:prstGeom>
            <a:noFill/>
            <a:ln w="18360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41357" name="Group 37"/>
            <p:cNvGrpSpPr>
              <a:grpSpLocks/>
            </p:cNvGrpSpPr>
            <p:nvPr/>
          </p:nvGrpSpPr>
          <p:grpSpPr bwMode="auto">
            <a:xfrm>
              <a:off x="480" y="2085"/>
              <a:ext cx="1043" cy="265"/>
              <a:chOff x="794" y="2268"/>
              <a:chExt cx="1043" cy="265"/>
            </a:xfrm>
          </p:grpSpPr>
          <p:sp>
            <p:nvSpPr>
              <p:cNvPr id="141383" name="AutoShape 38"/>
              <p:cNvSpPr>
                <a:spLocks noChangeArrowheads="1"/>
              </p:cNvSpPr>
              <p:nvPr/>
            </p:nvSpPr>
            <p:spPr bwMode="auto">
              <a:xfrm>
                <a:off x="794" y="2268"/>
                <a:ext cx="1043" cy="265"/>
              </a:xfrm>
              <a:prstGeom prst="roundRect">
                <a:avLst>
                  <a:gd name="adj" fmla="val 375"/>
                </a:avLst>
              </a:prstGeom>
              <a:solidFill>
                <a:srgbClr val="E6E6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1384" name="Text Box 39"/>
              <p:cNvSpPr txBox="1">
                <a:spLocks noChangeArrowheads="1"/>
              </p:cNvSpPr>
              <p:nvPr/>
            </p:nvSpPr>
            <p:spPr bwMode="auto">
              <a:xfrm>
                <a:off x="874" y="2318"/>
                <a:ext cx="882" cy="128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pPr algn="ctr" defTabSz="449263" hangingPunct="0">
                  <a:lnSpc>
                    <a:spcPct val="83000"/>
                  </a:lnSpc>
                  <a:buClr>
                    <a:srgbClr val="000000"/>
                  </a:buClr>
                  <a:buSzPct val="45000"/>
                  <a:buFont typeface="StarSymbol"/>
                  <a:buNone/>
                  <a:tabLst>
                    <a:tab pos="723900" algn="l"/>
                  </a:tabLst>
                </a:pPr>
                <a:r>
                  <a:rPr lang="en-GB" sz="1600">
                    <a:solidFill>
                      <a:srgbClr val="000000"/>
                    </a:solidFill>
                    <a:latin typeface="Helvetica" pitchFamily="34" charset="0"/>
                  </a:rPr>
                  <a:t>target and horn</a:t>
                </a:r>
              </a:p>
            </p:txBody>
          </p:sp>
        </p:grpSp>
        <p:grpSp>
          <p:nvGrpSpPr>
            <p:cNvPr id="141358" name="Group 40"/>
            <p:cNvGrpSpPr>
              <a:grpSpLocks/>
            </p:cNvGrpSpPr>
            <p:nvPr/>
          </p:nvGrpSpPr>
          <p:grpSpPr bwMode="auto">
            <a:xfrm>
              <a:off x="4722" y="2085"/>
              <a:ext cx="669" cy="265"/>
              <a:chOff x="5036" y="2268"/>
              <a:chExt cx="669" cy="265"/>
            </a:xfrm>
          </p:grpSpPr>
          <p:sp>
            <p:nvSpPr>
              <p:cNvPr id="141381" name="AutoShape 41"/>
              <p:cNvSpPr>
                <a:spLocks noChangeArrowheads="1"/>
              </p:cNvSpPr>
              <p:nvPr/>
            </p:nvSpPr>
            <p:spPr bwMode="auto">
              <a:xfrm>
                <a:off x="5036" y="2268"/>
                <a:ext cx="669" cy="265"/>
              </a:xfrm>
              <a:prstGeom prst="roundRect">
                <a:avLst>
                  <a:gd name="adj" fmla="val 375"/>
                </a:avLst>
              </a:prstGeom>
              <a:solidFill>
                <a:srgbClr val="E6E6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1382" name="Text Box 42"/>
              <p:cNvSpPr txBox="1">
                <a:spLocks noChangeArrowheads="1"/>
              </p:cNvSpPr>
              <p:nvPr/>
            </p:nvSpPr>
            <p:spPr bwMode="auto">
              <a:xfrm>
                <a:off x="5131" y="2318"/>
                <a:ext cx="478" cy="128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pPr algn="ctr" defTabSz="449263" hangingPunct="0">
                  <a:lnSpc>
                    <a:spcPct val="83000"/>
                  </a:lnSpc>
                  <a:buClr>
                    <a:srgbClr val="000000"/>
                  </a:buClr>
                  <a:buSzPct val="45000"/>
                  <a:buFont typeface="StarSymbol"/>
                  <a:buNone/>
                  <a:tabLst>
                    <a:tab pos="723900" algn="l"/>
                  </a:tabLst>
                </a:pPr>
                <a:r>
                  <a:rPr lang="en-GB" sz="1600">
                    <a:solidFill>
                      <a:srgbClr val="000000"/>
                    </a:solidFill>
                    <a:latin typeface="Helvetica" pitchFamily="34" charset="0"/>
                  </a:rPr>
                  <a:t>detector</a:t>
                </a:r>
              </a:p>
            </p:txBody>
          </p:sp>
        </p:grpSp>
        <p:sp>
          <p:nvSpPr>
            <p:cNvPr id="141359" name="Line 43"/>
            <p:cNvSpPr>
              <a:spLocks noChangeShapeType="1"/>
            </p:cNvSpPr>
            <p:nvPr/>
          </p:nvSpPr>
          <p:spPr bwMode="auto">
            <a:xfrm flipH="1">
              <a:off x="3922" y="2211"/>
              <a:ext cx="304" cy="366"/>
            </a:xfrm>
            <a:prstGeom prst="line">
              <a:avLst/>
            </a:prstGeom>
            <a:noFill/>
            <a:ln w="18360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41360" name="Group 44"/>
            <p:cNvGrpSpPr>
              <a:grpSpLocks/>
            </p:cNvGrpSpPr>
            <p:nvPr/>
          </p:nvGrpSpPr>
          <p:grpSpPr bwMode="auto">
            <a:xfrm>
              <a:off x="3649" y="2085"/>
              <a:ext cx="916" cy="265"/>
              <a:chOff x="3963" y="2268"/>
              <a:chExt cx="916" cy="265"/>
            </a:xfrm>
          </p:grpSpPr>
          <p:sp>
            <p:nvSpPr>
              <p:cNvPr id="141379" name="AutoShape 45"/>
              <p:cNvSpPr>
                <a:spLocks noChangeArrowheads="1"/>
              </p:cNvSpPr>
              <p:nvPr/>
            </p:nvSpPr>
            <p:spPr bwMode="auto">
              <a:xfrm>
                <a:off x="3963" y="2268"/>
                <a:ext cx="916" cy="265"/>
              </a:xfrm>
              <a:prstGeom prst="roundRect">
                <a:avLst>
                  <a:gd name="adj" fmla="val 375"/>
                </a:avLst>
              </a:prstGeom>
              <a:solidFill>
                <a:srgbClr val="E6E6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1380" name="Text Box 46"/>
              <p:cNvSpPr txBox="1">
                <a:spLocks noChangeArrowheads="1"/>
              </p:cNvSpPr>
              <p:nvPr/>
            </p:nvSpPr>
            <p:spPr bwMode="auto">
              <a:xfrm>
                <a:off x="4027" y="2318"/>
                <a:ext cx="787" cy="128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pPr algn="ctr" defTabSz="449263" hangingPunct="0">
                  <a:lnSpc>
                    <a:spcPct val="83000"/>
                  </a:lnSpc>
                  <a:buClr>
                    <a:srgbClr val="000000"/>
                  </a:buClr>
                  <a:buSzPct val="45000"/>
                  <a:buFont typeface="StarSymbol"/>
                  <a:buNone/>
                  <a:tabLst>
                    <a:tab pos="723900" algn="l"/>
                  </a:tabLst>
                </a:pPr>
                <a:r>
                  <a:rPr lang="en-GB" sz="1600">
                    <a:solidFill>
                      <a:srgbClr val="000000"/>
                    </a:solidFill>
                    <a:latin typeface="Helvetica" pitchFamily="34" charset="0"/>
                  </a:rPr>
                  <a:t>dirt </a:t>
                </a:r>
              </a:p>
            </p:txBody>
          </p:sp>
        </p:grpSp>
        <p:grpSp>
          <p:nvGrpSpPr>
            <p:cNvPr id="141361" name="Group 47"/>
            <p:cNvGrpSpPr>
              <a:grpSpLocks/>
            </p:cNvGrpSpPr>
            <p:nvPr/>
          </p:nvGrpSpPr>
          <p:grpSpPr bwMode="auto">
            <a:xfrm>
              <a:off x="1662" y="2085"/>
              <a:ext cx="971" cy="265"/>
              <a:chOff x="1976" y="2268"/>
              <a:chExt cx="971" cy="265"/>
            </a:xfrm>
          </p:grpSpPr>
          <p:sp>
            <p:nvSpPr>
              <p:cNvPr id="141377" name="AutoShape 48"/>
              <p:cNvSpPr>
                <a:spLocks noChangeArrowheads="1"/>
              </p:cNvSpPr>
              <p:nvPr/>
            </p:nvSpPr>
            <p:spPr bwMode="auto">
              <a:xfrm>
                <a:off x="1980" y="2268"/>
                <a:ext cx="963" cy="265"/>
              </a:xfrm>
              <a:prstGeom prst="roundRect">
                <a:avLst>
                  <a:gd name="adj" fmla="val 375"/>
                </a:avLst>
              </a:prstGeom>
              <a:solidFill>
                <a:srgbClr val="E6E6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1378" name="Text Box 49"/>
              <p:cNvSpPr txBox="1">
                <a:spLocks noChangeArrowheads="1"/>
              </p:cNvSpPr>
              <p:nvPr/>
            </p:nvSpPr>
            <p:spPr bwMode="auto">
              <a:xfrm>
                <a:off x="1976" y="2318"/>
                <a:ext cx="971" cy="128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pPr algn="ctr" defTabSz="449263" hangingPunct="0">
                  <a:lnSpc>
                    <a:spcPct val="83000"/>
                  </a:lnSpc>
                  <a:buClr>
                    <a:srgbClr val="000000"/>
                  </a:buClr>
                  <a:buSzPct val="45000"/>
                  <a:buFont typeface="StarSymbol"/>
                  <a:buNone/>
                  <a:tabLst>
                    <a:tab pos="723900" algn="l"/>
                    <a:tab pos="1447800" algn="l"/>
                  </a:tabLst>
                </a:pPr>
                <a:r>
                  <a:rPr lang="en-GB" sz="1600">
                    <a:solidFill>
                      <a:srgbClr val="000000"/>
                    </a:solidFill>
                    <a:latin typeface="Helvetica" pitchFamily="34" charset="0"/>
                  </a:rPr>
                  <a:t>decay region</a:t>
                </a:r>
              </a:p>
            </p:txBody>
          </p:sp>
        </p:grpSp>
        <p:sp>
          <p:nvSpPr>
            <p:cNvPr id="141362" name="Line 50"/>
            <p:cNvSpPr>
              <a:spLocks noChangeShapeType="1"/>
            </p:cNvSpPr>
            <p:nvPr/>
          </p:nvSpPr>
          <p:spPr bwMode="auto">
            <a:xfrm flipH="1">
              <a:off x="3015" y="2230"/>
              <a:ext cx="186" cy="381"/>
            </a:xfrm>
            <a:prstGeom prst="line">
              <a:avLst/>
            </a:prstGeom>
            <a:noFill/>
            <a:ln w="18360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41363" name="Group 51"/>
            <p:cNvGrpSpPr>
              <a:grpSpLocks/>
            </p:cNvGrpSpPr>
            <p:nvPr/>
          </p:nvGrpSpPr>
          <p:grpSpPr bwMode="auto">
            <a:xfrm>
              <a:off x="2786" y="2085"/>
              <a:ext cx="716" cy="265"/>
              <a:chOff x="3100" y="2268"/>
              <a:chExt cx="716" cy="265"/>
            </a:xfrm>
          </p:grpSpPr>
          <p:sp>
            <p:nvSpPr>
              <p:cNvPr id="141375" name="AutoShape 52"/>
              <p:cNvSpPr>
                <a:spLocks noChangeArrowheads="1"/>
              </p:cNvSpPr>
              <p:nvPr/>
            </p:nvSpPr>
            <p:spPr bwMode="auto">
              <a:xfrm>
                <a:off x="3100" y="2268"/>
                <a:ext cx="716" cy="265"/>
              </a:xfrm>
              <a:prstGeom prst="roundRect">
                <a:avLst>
                  <a:gd name="adj" fmla="val 375"/>
                </a:avLst>
              </a:prstGeom>
              <a:solidFill>
                <a:srgbClr val="E6E6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1376" name="Text Box 53"/>
              <p:cNvSpPr txBox="1">
                <a:spLocks noChangeArrowheads="1"/>
              </p:cNvSpPr>
              <p:nvPr/>
            </p:nvSpPr>
            <p:spPr bwMode="auto">
              <a:xfrm>
                <a:off x="3173" y="2318"/>
                <a:ext cx="570" cy="128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pPr algn="ctr" defTabSz="449263" hangingPunct="0">
                  <a:lnSpc>
                    <a:spcPct val="83000"/>
                  </a:lnSpc>
                  <a:buClr>
                    <a:srgbClr val="000000"/>
                  </a:buClr>
                  <a:buSzPct val="45000"/>
                  <a:buFont typeface="StarSymbol"/>
                  <a:buNone/>
                  <a:tabLst>
                    <a:tab pos="723900" algn="l"/>
                  </a:tabLst>
                </a:pPr>
                <a:r>
                  <a:rPr lang="en-GB" sz="1600">
                    <a:solidFill>
                      <a:srgbClr val="000000"/>
                    </a:solidFill>
                    <a:latin typeface="Helvetica" pitchFamily="34" charset="0"/>
                  </a:rPr>
                  <a:t>absorber</a:t>
                </a:r>
              </a:p>
            </p:txBody>
          </p:sp>
        </p:grpSp>
        <p:sp>
          <p:nvSpPr>
            <p:cNvPr id="141364" name="Line 54"/>
            <p:cNvSpPr>
              <a:spLocks noChangeShapeType="1"/>
            </p:cNvSpPr>
            <p:nvPr/>
          </p:nvSpPr>
          <p:spPr bwMode="auto">
            <a:xfrm>
              <a:off x="713" y="3511"/>
              <a:ext cx="953" cy="1"/>
            </a:xfrm>
            <a:prstGeom prst="line">
              <a:avLst/>
            </a:prstGeom>
            <a:noFill/>
            <a:ln w="288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1365" name="Line 55"/>
            <p:cNvSpPr>
              <a:spLocks noChangeShapeType="1"/>
            </p:cNvSpPr>
            <p:nvPr/>
          </p:nvSpPr>
          <p:spPr bwMode="auto">
            <a:xfrm>
              <a:off x="2827" y="3511"/>
              <a:ext cx="1648" cy="1"/>
            </a:xfrm>
            <a:prstGeom prst="line">
              <a:avLst/>
            </a:prstGeom>
            <a:noFill/>
            <a:ln w="28800">
              <a:solidFill>
                <a:srgbClr val="008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1366" name="Line 56"/>
            <p:cNvSpPr>
              <a:spLocks noChangeShapeType="1"/>
            </p:cNvSpPr>
            <p:nvPr/>
          </p:nvSpPr>
          <p:spPr bwMode="auto">
            <a:xfrm>
              <a:off x="1670" y="3511"/>
              <a:ext cx="1157" cy="1"/>
            </a:xfrm>
            <a:prstGeom prst="line">
              <a:avLst/>
            </a:prstGeom>
            <a:noFill/>
            <a:ln w="28800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1367" name="Text Box 57"/>
            <p:cNvSpPr txBox="1">
              <a:spLocks noChangeArrowheads="1"/>
            </p:cNvSpPr>
            <p:nvPr/>
          </p:nvSpPr>
          <p:spPr bwMode="auto">
            <a:xfrm>
              <a:off x="720" y="3356"/>
              <a:ext cx="897" cy="11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 defTabSz="449263" hangingPunct="0">
                <a:lnSpc>
                  <a:spcPct val="83000"/>
                </a:lnSpc>
                <a:buClr>
                  <a:srgbClr val="000000"/>
                </a:buClr>
                <a:buSzPct val="45000"/>
                <a:buFont typeface="StarSymbol"/>
                <a:buNone/>
                <a:tabLst>
                  <a:tab pos="723900" algn="l"/>
                </a:tabLst>
              </a:pPr>
              <a:r>
                <a:rPr lang="en-GB" sz="1400">
                  <a:solidFill>
                    <a:srgbClr val="000000"/>
                  </a:solidFill>
                  <a:latin typeface="Helvetica" pitchFamily="34" charset="0"/>
                </a:rPr>
                <a:t>primary beam</a:t>
              </a:r>
            </a:p>
          </p:txBody>
        </p:sp>
        <p:sp>
          <p:nvSpPr>
            <p:cNvPr id="141368" name="Text Box 58"/>
            <p:cNvSpPr txBox="1">
              <a:spLocks noChangeArrowheads="1"/>
            </p:cNvSpPr>
            <p:nvPr/>
          </p:nvSpPr>
          <p:spPr bwMode="auto">
            <a:xfrm>
              <a:off x="3146" y="3356"/>
              <a:ext cx="897" cy="11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 defTabSz="449263" hangingPunct="0">
                <a:lnSpc>
                  <a:spcPct val="83000"/>
                </a:lnSpc>
                <a:buClr>
                  <a:srgbClr val="000000"/>
                </a:buClr>
                <a:buSzPct val="45000"/>
                <a:buFont typeface="StarSymbol"/>
                <a:buNone/>
                <a:tabLst>
                  <a:tab pos="723900" algn="l"/>
                </a:tabLst>
              </a:pPr>
              <a:r>
                <a:rPr lang="en-GB" sz="1400">
                  <a:solidFill>
                    <a:srgbClr val="000000"/>
                  </a:solidFill>
                  <a:latin typeface="Helvetica" pitchFamily="34" charset="0"/>
                </a:rPr>
                <a:t>tertiary beam</a:t>
              </a:r>
            </a:p>
          </p:txBody>
        </p:sp>
        <p:sp>
          <p:nvSpPr>
            <p:cNvPr id="141369" name="Text Box 59"/>
            <p:cNvSpPr txBox="1">
              <a:spLocks noChangeArrowheads="1"/>
            </p:cNvSpPr>
            <p:nvPr/>
          </p:nvSpPr>
          <p:spPr bwMode="auto">
            <a:xfrm>
              <a:off x="1768" y="3356"/>
              <a:ext cx="897" cy="11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 defTabSz="449263" hangingPunct="0">
                <a:lnSpc>
                  <a:spcPct val="83000"/>
                </a:lnSpc>
                <a:buClr>
                  <a:srgbClr val="000000"/>
                </a:buClr>
                <a:buSzPct val="45000"/>
                <a:buFont typeface="StarSymbol"/>
                <a:buNone/>
                <a:tabLst>
                  <a:tab pos="723900" algn="l"/>
                </a:tabLst>
              </a:pPr>
              <a:r>
                <a:rPr lang="en-GB" sz="1400">
                  <a:solidFill>
                    <a:srgbClr val="000000"/>
                  </a:solidFill>
                  <a:latin typeface="Helvetica" pitchFamily="34" charset="0"/>
                </a:rPr>
                <a:t>secondary beam</a:t>
              </a:r>
            </a:p>
          </p:txBody>
        </p:sp>
        <p:sp>
          <p:nvSpPr>
            <p:cNvPr id="141370" name="Text Box 60"/>
            <p:cNvSpPr txBox="1">
              <a:spLocks noChangeArrowheads="1"/>
            </p:cNvSpPr>
            <p:nvPr/>
          </p:nvSpPr>
          <p:spPr bwMode="auto">
            <a:xfrm>
              <a:off x="720" y="3537"/>
              <a:ext cx="897" cy="9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 defTabSz="449263" hangingPunct="0">
                <a:lnSpc>
                  <a:spcPct val="83000"/>
                </a:lnSpc>
                <a:buClr>
                  <a:srgbClr val="000000"/>
                </a:buClr>
                <a:buSzPct val="45000"/>
                <a:buFont typeface="StarSymbol"/>
                <a:buNone/>
                <a:tabLst>
                  <a:tab pos="723900" algn="l"/>
                </a:tabLst>
              </a:pPr>
              <a:r>
                <a:rPr lang="en-GB" sz="1200">
                  <a:solidFill>
                    <a:srgbClr val="000000"/>
                  </a:solidFill>
                  <a:latin typeface="Helvetica" pitchFamily="34" charset="0"/>
                </a:rPr>
                <a:t>(protons)</a:t>
              </a:r>
            </a:p>
          </p:txBody>
        </p:sp>
        <p:sp>
          <p:nvSpPr>
            <p:cNvPr id="141371" name="Text Box 61"/>
            <p:cNvSpPr txBox="1">
              <a:spLocks noChangeArrowheads="1"/>
            </p:cNvSpPr>
            <p:nvPr/>
          </p:nvSpPr>
          <p:spPr bwMode="auto">
            <a:xfrm>
              <a:off x="1768" y="3537"/>
              <a:ext cx="897" cy="9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 defTabSz="449263" hangingPunct="0">
                <a:lnSpc>
                  <a:spcPct val="83000"/>
                </a:lnSpc>
                <a:buClr>
                  <a:srgbClr val="000000"/>
                </a:buClr>
                <a:buSzPct val="45000"/>
                <a:buFont typeface="StarSymbol"/>
                <a:buNone/>
                <a:tabLst>
                  <a:tab pos="723900" algn="l"/>
                </a:tabLst>
              </a:pPr>
              <a:r>
                <a:rPr lang="en-GB" sz="1200">
                  <a:solidFill>
                    <a:srgbClr val="000000"/>
                  </a:solidFill>
                  <a:latin typeface="Helvetica" pitchFamily="34" charset="0"/>
                </a:rPr>
                <a:t>(mesons)</a:t>
              </a:r>
            </a:p>
          </p:txBody>
        </p:sp>
        <p:sp>
          <p:nvSpPr>
            <p:cNvPr id="141372" name="Text Box 62"/>
            <p:cNvSpPr txBox="1">
              <a:spLocks noChangeArrowheads="1"/>
            </p:cNvSpPr>
            <p:nvPr/>
          </p:nvSpPr>
          <p:spPr bwMode="auto">
            <a:xfrm>
              <a:off x="3146" y="3537"/>
              <a:ext cx="897" cy="9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 defTabSz="449263" hangingPunct="0">
                <a:lnSpc>
                  <a:spcPct val="83000"/>
                </a:lnSpc>
                <a:buClr>
                  <a:srgbClr val="000000"/>
                </a:buClr>
                <a:buSzPct val="45000"/>
                <a:buFont typeface="StarSymbol"/>
                <a:buNone/>
                <a:tabLst>
                  <a:tab pos="723900" algn="l"/>
                </a:tabLst>
              </a:pPr>
              <a:r>
                <a:rPr lang="en-GB" sz="1200">
                  <a:solidFill>
                    <a:srgbClr val="000000"/>
                  </a:solidFill>
                  <a:latin typeface="Helvetica" pitchFamily="34" charset="0"/>
                </a:rPr>
                <a:t>(neutrinos)</a:t>
              </a:r>
            </a:p>
          </p:txBody>
        </p:sp>
        <p:sp>
          <p:nvSpPr>
            <p:cNvPr id="141373" name="Text Box 63"/>
            <p:cNvSpPr txBox="1">
              <a:spLocks noChangeArrowheads="1"/>
            </p:cNvSpPr>
            <p:nvPr/>
          </p:nvSpPr>
          <p:spPr bwMode="auto">
            <a:xfrm>
              <a:off x="2232" y="2824"/>
              <a:ext cx="191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000" i="1">
                  <a:latin typeface="Symbol" pitchFamily="18" charset="2"/>
                </a:rPr>
                <a:t>p</a:t>
              </a:r>
              <a:r>
                <a:rPr lang="en-US" sz="1000" i="1" baseline="30000">
                  <a:latin typeface="Symbol" pitchFamily="18" charset="2"/>
                </a:rPr>
                <a:t>+</a:t>
              </a:r>
              <a:endParaRPr lang="en-US" sz="1000" i="1">
                <a:latin typeface="Times" pitchFamily="18" charset="0"/>
              </a:endParaRPr>
            </a:p>
          </p:txBody>
        </p:sp>
        <p:sp>
          <p:nvSpPr>
            <p:cNvPr id="141374" name="Text Box 64"/>
            <p:cNvSpPr txBox="1">
              <a:spLocks noChangeArrowheads="1"/>
            </p:cNvSpPr>
            <p:nvPr/>
          </p:nvSpPr>
          <p:spPr bwMode="auto">
            <a:xfrm>
              <a:off x="3216" y="2700"/>
              <a:ext cx="1145" cy="4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800" i="1">
                  <a:latin typeface="Symbol" pitchFamily="18" charset="2"/>
                </a:rPr>
                <a:t>n</a:t>
              </a:r>
              <a:r>
                <a:rPr lang="en-US" sz="2800" i="1" baseline="-25000">
                  <a:latin typeface="Symbol" pitchFamily="18" charset="2"/>
                </a:rPr>
                <a:t>m  </a:t>
              </a:r>
              <a:r>
                <a:rPr lang="en-US" sz="2800" i="1">
                  <a:latin typeface="Symbol" pitchFamily="18" charset="2"/>
                  <a:sym typeface="Symbol" pitchFamily="18" charset="2"/>
                </a:rPr>
                <a:t></a:t>
              </a:r>
              <a:r>
                <a:rPr lang="en-US" sz="2800" i="1">
                  <a:latin typeface="Symbol" pitchFamily="18" charset="2"/>
                </a:rPr>
                <a:t> </a:t>
              </a:r>
              <a:r>
                <a:rPr lang="en-US" sz="2800" i="1">
                  <a:latin typeface="Symbol" pitchFamily="18" charset="2"/>
                  <a:sym typeface="Symbol" pitchFamily="18" charset="2"/>
                </a:rPr>
                <a:t>n</a:t>
              </a:r>
              <a:r>
                <a:rPr lang="en-US" sz="2800" i="1" baseline="-25000">
                  <a:latin typeface="Times" pitchFamily="18" charset="0"/>
                  <a:sym typeface="Symbol" pitchFamily="18" charset="2"/>
                </a:rPr>
                <a:t>e</a:t>
              </a:r>
              <a:r>
                <a:rPr lang="en-US" i="1" baseline="-25000">
                  <a:latin typeface="Symbol" pitchFamily="18" charset="2"/>
                  <a:sym typeface="Symbol" pitchFamily="18" charset="2"/>
                </a:rPr>
                <a:t> </a:t>
              </a:r>
              <a:r>
                <a:rPr lang="en-US" i="1">
                  <a:latin typeface="Symbol" pitchFamily="18" charset="2"/>
                  <a:sym typeface="Symbol" pitchFamily="18" charset="2"/>
                </a:rPr>
                <a:t>???</a:t>
              </a:r>
              <a:endParaRPr lang="en-US" i="1">
                <a:latin typeface="Times" pitchFamily="18" charset="0"/>
              </a:endParaRPr>
            </a:p>
            <a:p>
              <a:pPr eaLnBrk="0" hangingPunct="0"/>
              <a:endParaRPr lang="en-US" sz="1000" i="1">
                <a:latin typeface="Times" pitchFamily="18" charset="0"/>
              </a:endParaRPr>
            </a:p>
          </p:txBody>
        </p:sp>
      </p:grpSp>
      <p:sp>
        <p:nvSpPr>
          <p:cNvPr id="141315" name="Text Box 65"/>
          <p:cNvSpPr txBox="1">
            <a:spLocks noChangeArrowheads="1"/>
          </p:cNvSpPr>
          <p:nvPr/>
        </p:nvSpPr>
        <p:spPr bwMode="auto">
          <a:xfrm>
            <a:off x="1038225" y="5651500"/>
            <a:ext cx="2919413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600">
                <a:solidFill>
                  <a:srgbClr val="FF0000"/>
                </a:solidFill>
                <a:latin typeface="Verdana" pitchFamily="34" charset="0"/>
              </a:rPr>
              <a:t>Order of magnitude</a:t>
            </a:r>
          </a:p>
          <a:p>
            <a:pPr algn="ctr" eaLnBrk="0" hangingPunct="0"/>
            <a:r>
              <a:rPr lang="en-US" sz="1600">
                <a:solidFill>
                  <a:srgbClr val="FF0000"/>
                </a:solidFill>
                <a:latin typeface="Verdana" pitchFamily="34" charset="0"/>
              </a:rPr>
              <a:t>higher energy (~500 MeV)</a:t>
            </a:r>
          </a:p>
          <a:p>
            <a:pPr algn="ctr" eaLnBrk="0" hangingPunct="0"/>
            <a:r>
              <a:rPr lang="en-US" sz="1600">
                <a:solidFill>
                  <a:srgbClr val="FF0000"/>
                </a:solidFill>
                <a:latin typeface="Verdana" pitchFamily="34" charset="0"/>
              </a:rPr>
              <a:t>than LSND (~30 MeV)</a:t>
            </a:r>
          </a:p>
        </p:txBody>
      </p:sp>
      <p:sp>
        <p:nvSpPr>
          <p:cNvPr id="141316" name="Text Box 66"/>
          <p:cNvSpPr txBox="1">
            <a:spLocks noChangeArrowheads="1"/>
          </p:cNvSpPr>
          <p:nvPr/>
        </p:nvSpPr>
        <p:spPr bwMode="auto">
          <a:xfrm>
            <a:off x="4686300" y="5651500"/>
            <a:ext cx="281305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600">
                <a:solidFill>
                  <a:srgbClr val="009900"/>
                </a:solidFill>
                <a:latin typeface="Verdana" pitchFamily="34" charset="0"/>
              </a:rPr>
              <a:t>Order of magnitude</a:t>
            </a:r>
          </a:p>
          <a:p>
            <a:pPr algn="ctr" eaLnBrk="0" hangingPunct="0"/>
            <a:r>
              <a:rPr lang="en-US" sz="1600">
                <a:solidFill>
                  <a:srgbClr val="009900"/>
                </a:solidFill>
                <a:latin typeface="Verdana" pitchFamily="34" charset="0"/>
              </a:rPr>
              <a:t>longer baseline (~500 m)</a:t>
            </a:r>
          </a:p>
          <a:p>
            <a:pPr algn="ctr" eaLnBrk="0" hangingPunct="0"/>
            <a:r>
              <a:rPr lang="en-US" sz="1600">
                <a:solidFill>
                  <a:srgbClr val="009900"/>
                </a:solidFill>
                <a:latin typeface="Verdana" pitchFamily="34" charset="0"/>
              </a:rPr>
              <a:t>than LSND (~30 m)</a:t>
            </a:r>
          </a:p>
        </p:txBody>
      </p:sp>
      <p:sp>
        <p:nvSpPr>
          <p:cNvPr id="141317" name="Rectangle 67"/>
          <p:cNvSpPr>
            <a:spLocks noGrp="1" noChangeArrowheads="1"/>
          </p:cNvSpPr>
          <p:nvPr>
            <p:ph type="title"/>
          </p:nvPr>
        </p:nvSpPr>
        <p:spPr>
          <a:xfrm>
            <a:off x="266700" y="609600"/>
            <a:ext cx="4697413" cy="579438"/>
          </a:xfrm>
        </p:spPr>
        <p:txBody>
          <a:bodyPr/>
          <a:lstStyle/>
          <a:p>
            <a:r>
              <a:rPr lang="en-US" smtClean="0">
                <a:ea typeface="ＭＳ Ｐゴシック"/>
                <a:cs typeface="ＭＳ Ｐゴシック"/>
              </a:rPr>
              <a:t>MiniBooNE</a:t>
            </a:r>
          </a:p>
        </p:txBody>
      </p:sp>
      <p:pic>
        <p:nvPicPr>
          <p:cNvPr id="141318" name="Picture 6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62538" y="0"/>
            <a:ext cx="4081462" cy="29511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41319" name="Text Box 61"/>
          <p:cNvSpPr txBox="1">
            <a:spLocks noChangeArrowheads="1"/>
          </p:cNvSpPr>
          <p:nvPr/>
        </p:nvSpPr>
        <p:spPr bwMode="auto">
          <a:xfrm>
            <a:off x="6623050" y="174625"/>
            <a:ext cx="1881188" cy="3127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81639" tIns="55221" rIns="81639" bIns="40820"/>
          <a:lstStyle/>
          <a:p>
            <a:pPr>
              <a:tabLst>
                <a:tab pos="655638" algn="l"/>
                <a:tab pos="1312863" algn="l"/>
              </a:tabLst>
            </a:pPr>
            <a:r>
              <a:rPr lang="en-US" i="1">
                <a:solidFill>
                  <a:srgbClr val="000000"/>
                </a:solidFill>
                <a:latin typeface="Symbol" pitchFamily="18" charset="2"/>
              </a:rPr>
              <a:t>n</a:t>
            </a:r>
            <a:r>
              <a:rPr lang="en-US">
                <a:solidFill>
                  <a:srgbClr val="000000"/>
                </a:solidFill>
              </a:rPr>
              <a:t>-mode</a:t>
            </a:r>
          </a:p>
        </p:txBody>
      </p:sp>
      <p:sp>
        <p:nvSpPr>
          <p:cNvPr id="141320" name="Text Box 62"/>
          <p:cNvSpPr txBox="1">
            <a:spLocks noChangeArrowheads="1"/>
          </p:cNvSpPr>
          <p:nvPr/>
        </p:nvSpPr>
        <p:spPr bwMode="auto">
          <a:xfrm>
            <a:off x="7697788" y="957263"/>
            <a:ext cx="1089025" cy="7699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81639" tIns="40820" rIns="81639" bIns="40820"/>
          <a:lstStyle/>
          <a:p>
            <a:pPr>
              <a:lnSpc>
                <a:spcPct val="102000"/>
              </a:lnSpc>
              <a:tabLst>
                <a:tab pos="655638" algn="l"/>
              </a:tabLst>
            </a:pPr>
            <a:r>
              <a:rPr lang="en-US" sz="1800" i="1">
                <a:solidFill>
                  <a:srgbClr val="000000"/>
                </a:solidFill>
                <a:latin typeface="Symbol" pitchFamily="18" charset="2"/>
              </a:rPr>
              <a:t>n</a:t>
            </a:r>
            <a:r>
              <a:rPr lang="en-US" sz="1800" i="1" baseline="-25000">
                <a:solidFill>
                  <a:srgbClr val="000000"/>
                </a:solidFill>
                <a:latin typeface="Symbol" pitchFamily="18" charset="2"/>
              </a:rPr>
              <a:t>m </a:t>
            </a:r>
            <a:r>
              <a:rPr lang="en-US" sz="2000">
                <a:solidFill>
                  <a:srgbClr val="000000"/>
                </a:solidFill>
              </a:rPr>
              <a:t>~ 6%</a:t>
            </a:r>
          </a:p>
          <a:p>
            <a:pPr>
              <a:lnSpc>
                <a:spcPct val="102000"/>
              </a:lnSpc>
              <a:tabLst>
                <a:tab pos="655638" algn="l"/>
              </a:tabLst>
            </a:pPr>
            <a:r>
              <a:rPr lang="en-US" sz="2000" i="1">
                <a:solidFill>
                  <a:srgbClr val="000000"/>
                </a:solidFill>
                <a:latin typeface="Symbol" pitchFamily="18" charset="2"/>
              </a:rPr>
              <a:t>n</a:t>
            </a:r>
            <a:r>
              <a:rPr lang="en-US" sz="2000" i="1" baseline="-25000">
                <a:solidFill>
                  <a:srgbClr val="000000"/>
                </a:solidFill>
              </a:rPr>
              <a:t>e </a:t>
            </a:r>
            <a:r>
              <a:rPr lang="en-US" sz="2000">
                <a:solidFill>
                  <a:srgbClr val="000000"/>
                </a:solidFill>
              </a:rPr>
              <a:t>~ 0.5%</a:t>
            </a:r>
          </a:p>
        </p:txBody>
      </p:sp>
      <p:sp>
        <p:nvSpPr>
          <p:cNvPr id="141321" name="Text Box 64"/>
          <p:cNvSpPr txBox="1">
            <a:spLocks noChangeArrowheads="1"/>
          </p:cNvSpPr>
          <p:nvPr/>
        </p:nvSpPr>
        <p:spPr bwMode="auto">
          <a:xfrm>
            <a:off x="6645275" y="536575"/>
            <a:ext cx="1274763" cy="3143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81639" tIns="53620" rIns="81639" bIns="40820"/>
          <a:lstStyle/>
          <a:p>
            <a:pPr>
              <a:tabLst>
                <a:tab pos="655638" algn="l"/>
              </a:tabLst>
            </a:pPr>
            <a:r>
              <a:rPr lang="en-US" sz="1500">
                <a:solidFill>
                  <a:srgbClr val="000000"/>
                </a:solidFill>
              </a:rPr>
              <a:t>(GEANT4)</a:t>
            </a:r>
            <a:endParaRPr lang="en-US">
              <a:solidFill>
                <a:srgbClr val="000000"/>
              </a:solidFill>
            </a:endParaRPr>
          </a:p>
        </p:txBody>
      </p:sp>
      <p:cxnSp>
        <p:nvCxnSpPr>
          <p:cNvPr id="141322" name="Straight Connector 72"/>
          <p:cNvCxnSpPr>
            <a:cxnSpLocks noChangeShapeType="1"/>
          </p:cNvCxnSpPr>
          <p:nvPr/>
        </p:nvCxnSpPr>
        <p:spPr bwMode="auto">
          <a:xfrm>
            <a:off x="7766050" y="1081088"/>
            <a:ext cx="219075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lg"/>
          </a:ln>
        </p:spPr>
      </p:cxnSp>
      <p:sp>
        <p:nvSpPr>
          <p:cNvPr id="141323" name="TextBox 73"/>
          <p:cNvSpPr txBox="1">
            <a:spLocks noChangeArrowheads="1"/>
          </p:cNvSpPr>
          <p:nvPr/>
        </p:nvSpPr>
        <p:spPr bwMode="auto">
          <a:xfrm>
            <a:off x="7034213" y="4722813"/>
            <a:ext cx="22002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800t mineral oil</a:t>
            </a:r>
          </a:p>
          <a:p>
            <a:r>
              <a:rPr lang="en-US" sz="2000"/>
              <a:t>Cherenkov detector</a:t>
            </a:r>
          </a:p>
        </p:txBody>
      </p:sp>
      <p:sp>
        <p:nvSpPr>
          <p:cNvPr id="141324" name="TextBox 74"/>
          <p:cNvSpPr txBox="1">
            <a:spLocks noChangeArrowheads="1"/>
          </p:cNvSpPr>
          <p:nvPr/>
        </p:nvSpPr>
        <p:spPr bwMode="auto">
          <a:xfrm>
            <a:off x="257175" y="1957388"/>
            <a:ext cx="2928938" cy="102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01638" lvl="1" indent="-401638">
              <a:spcAft>
                <a:spcPts val="400"/>
              </a:spcAft>
              <a:buSzPct val="45000"/>
              <a:buFont typeface="Wingdings" pitchFamily="2" charset="2"/>
              <a:buChar char="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</a:tabLst>
            </a:pPr>
            <a:r>
              <a:rPr lang="en-US" sz="1800">
                <a:solidFill>
                  <a:srgbClr val="000000"/>
                </a:solidFill>
                <a:cs typeface="Arial" charset="0"/>
              </a:rPr>
              <a:t>6.5×10</a:t>
            </a:r>
            <a:r>
              <a:rPr lang="en-US" sz="1800" baseline="33000">
                <a:solidFill>
                  <a:srgbClr val="000000"/>
                </a:solidFill>
                <a:cs typeface="Arial" charset="0"/>
              </a:rPr>
              <a:t>20</a:t>
            </a:r>
            <a:r>
              <a:rPr lang="en-US" sz="1800">
                <a:solidFill>
                  <a:srgbClr val="000000"/>
                </a:solidFill>
                <a:cs typeface="Arial" charset="0"/>
              </a:rPr>
              <a:t> PoT (</a:t>
            </a:r>
            <a:r>
              <a:rPr lang="en-US" sz="1800" i="1">
                <a:solidFill>
                  <a:srgbClr val="000000"/>
                </a:solidFill>
                <a:latin typeface="Symbol" pitchFamily="18" charset="2"/>
              </a:rPr>
              <a:t>n</a:t>
            </a:r>
            <a:r>
              <a:rPr lang="en-US" sz="1800">
                <a:solidFill>
                  <a:srgbClr val="000000"/>
                </a:solidFill>
              </a:rPr>
              <a:t>-mode</a:t>
            </a:r>
            <a:r>
              <a:rPr lang="en-US" sz="1800">
                <a:solidFill>
                  <a:srgbClr val="000000"/>
                </a:solidFill>
                <a:cs typeface="Arial" charset="0"/>
              </a:rPr>
              <a:t>)</a:t>
            </a:r>
          </a:p>
          <a:p>
            <a:pPr marL="401638" lvl="1" indent="-401638">
              <a:spcAft>
                <a:spcPts val="400"/>
              </a:spcAft>
              <a:buSzPct val="45000"/>
              <a:buFont typeface="Wingdings" pitchFamily="2" charset="2"/>
              <a:buChar char="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</a:tabLst>
            </a:pPr>
            <a:r>
              <a:rPr lang="en-US" sz="1800">
                <a:solidFill>
                  <a:srgbClr val="000000"/>
                </a:solidFill>
                <a:cs typeface="Arial" charset="0"/>
              </a:rPr>
              <a:t>5.1×10</a:t>
            </a:r>
            <a:r>
              <a:rPr lang="en-US" sz="1800" baseline="33000">
                <a:solidFill>
                  <a:srgbClr val="000000"/>
                </a:solidFill>
                <a:cs typeface="Arial" charset="0"/>
              </a:rPr>
              <a:t>20</a:t>
            </a:r>
            <a:r>
              <a:rPr lang="en-US" sz="1800">
                <a:solidFill>
                  <a:srgbClr val="000000"/>
                </a:solidFill>
                <a:cs typeface="Arial" charset="0"/>
              </a:rPr>
              <a:t> PoT(</a:t>
            </a:r>
            <a:r>
              <a:rPr lang="en-US" sz="1800" i="1">
                <a:solidFill>
                  <a:srgbClr val="000000"/>
                </a:solidFill>
                <a:latin typeface="Symbol" pitchFamily="18" charset="2"/>
              </a:rPr>
              <a:t>n</a:t>
            </a:r>
            <a:r>
              <a:rPr lang="en-US" sz="1800">
                <a:solidFill>
                  <a:srgbClr val="000000"/>
                </a:solidFill>
              </a:rPr>
              <a:t>-mode</a:t>
            </a:r>
            <a:r>
              <a:rPr lang="en-US" sz="1800">
                <a:solidFill>
                  <a:srgbClr val="000000"/>
                </a:solidFill>
                <a:cs typeface="Arial" charset="0"/>
              </a:rPr>
              <a:t>) </a:t>
            </a:r>
          </a:p>
          <a:p>
            <a:pPr marL="401638" lvl="1" indent="-401638">
              <a:spcAft>
                <a:spcPts val="400"/>
              </a:spcAft>
              <a:buSzPct val="45000"/>
              <a:buFont typeface="Wingdings" pitchFamily="2" charset="2"/>
              <a:buChar char="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</a:tabLst>
            </a:pPr>
            <a:r>
              <a:rPr lang="en-US" sz="1800">
                <a:solidFill>
                  <a:srgbClr val="000000"/>
                </a:solidFill>
                <a:cs typeface="Arial" charset="0"/>
              </a:rPr>
              <a:t>approved 5 × 10</a:t>
            </a:r>
            <a:r>
              <a:rPr lang="en-US" sz="1800" baseline="33000">
                <a:solidFill>
                  <a:srgbClr val="000000"/>
                </a:solidFill>
                <a:cs typeface="Arial" charset="0"/>
              </a:rPr>
              <a:t>20</a:t>
            </a:r>
            <a:r>
              <a:rPr lang="en-US" sz="1800">
                <a:solidFill>
                  <a:srgbClr val="000000"/>
                </a:solidFill>
                <a:cs typeface="Arial" charset="0"/>
              </a:rPr>
              <a:t> PoT more</a:t>
            </a:r>
          </a:p>
          <a:p>
            <a:pPr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</a:tabLst>
            </a:pPr>
            <a:endParaRPr lang="en-US" sz="1600"/>
          </a:p>
        </p:txBody>
      </p:sp>
      <p:sp>
        <p:nvSpPr>
          <p:cNvPr id="141325" name="TextBox 75"/>
          <p:cNvSpPr txBox="1">
            <a:spLocks noChangeArrowheads="1"/>
          </p:cNvSpPr>
          <p:nvPr/>
        </p:nvSpPr>
        <p:spPr bwMode="auto">
          <a:xfrm>
            <a:off x="5732463" y="6578600"/>
            <a:ext cx="2540000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i="1"/>
              <a:t>figures courtesy S. Brice, FNAL</a:t>
            </a:r>
          </a:p>
        </p:txBody>
      </p:sp>
      <p:cxnSp>
        <p:nvCxnSpPr>
          <p:cNvPr id="141326" name="Straight Connector 72"/>
          <p:cNvCxnSpPr>
            <a:cxnSpLocks noChangeShapeType="1"/>
          </p:cNvCxnSpPr>
          <p:nvPr/>
        </p:nvCxnSpPr>
        <p:spPr bwMode="auto">
          <a:xfrm>
            <a:off x="2012950" y="2386013"/>
            <a:ext cx="219075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lg"/>
          </a:ln>
        </p:spPr>
      </p:cxnSp>
      <p:sp>
        <p:nvSpPr>
          <p:cNvPr id="141327" name="Slide Number Placeholder 7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0CE80CC5-6DBD-419E-AFB3-24BCECDE40D8}" type="slidenum">
              <a:rPr lang="en-US" smtClean="0">
                <a:latin typeface="Times New Roman" pitchFamily="18" charset="0"/>
                <a:ea typeface="ＭＳ Ｐゴシック"/>
                <a:cs typeface="ＭＳ Ｐゴシック"/>
              </a:rPr>
              <a:pPr/>
              <a:t>24</a:t>
            </a:fld>
            <a:r>
              <a:rPr lang="en-US" smtClean="0">
                <a:latin typeface="Times New Roman" pitchFamily="18" charset="0"/>
                <a:ea typeface="ＭＳ Ｐゴシック"/>
                <a:cs typeface="ＭＳ Ｐゴシック"/>
              </a:rPr>
              <a:t>/38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5"/>
          <p:cNvPicPr>
            <a:picLocks noChangeAspect="1" noChangeArrowheads="1"/>
          </p:cNvPicPr>
          <p:nvPr/>
        </p:nvPicPr>
        <p:blipFill>
          <a:blip r:embed="rId2"/>
          <a:srcRect l="2229" r="7802" b="10678"/>
          <a:stretch>
            <a:fillRect/>
          </a:stretch>
        </p:blipFill>
        <p:spPr bwMode="auto">
          <a:xfrm>
            <a:off x="0" y="207963"/>
            <a:ext cx="5730875" cy="2927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43362" name="Picture 11"/>
          <p:cNvPicPr>
            <a:picLocks noChangeAspect="1"/>
          </p:cNvPicPr>
          <p:nvPr/>
        </p:nvPicPr>
        <p:blipFill>
          <a:blip r:embed="rId3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22988" y="984250"/>
            <a:ext cx="2801937" cy="53721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143363" name="Title 1"/>
          <p:cNvSpPr>
            <a:spLocks noGrp="1"/>
          </p:cNvSpPr>
          <p:nvPr>
            <p:ph type="title"/>
          </p:nvPr>
        </p:nvSpPr>
        <p:spPr>
          <a:xfrm>
            <a:off x="5580063" y="95250"/>
            <a:ext cx="3563937" cy="1143000"/>
          </a:xfrm>
        </p:spPr>
        <p:txBody>
          <a:bodyPr/>
          <a:lstStyle/>
          <a:p>
            <a:r>
              <a:rPr lang="en-US" smtClean="0">
                <a:ea typeface="ＭＳ Ｐゴシック"/>
                <a:cs typeface="ＭＳ Ｐゴシック"/>
              </a:rPr>
              <a:t>MiniBooNE</a:t>
            </a:r>
          </a:p>
        </p:txBody>
      </p:sp>
      <p:sp>
        <p:nvSpPr>
          <p:cNvPr id="37893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010400" y="6613525"/>
            <a:ext cx="1905000" cy="457200"/>
          </a:xfrm>
        </p:spPr>
        <p:txBody>
          <a:bodyPr/>
          <a:lstStyle/>
          <a:p>
            <a:pPr>
              <a:defRPr/>
            </a:pPr>
            <a:fld id="{A07523D3-A138-4E1F-9FFA-2E8250867626}" type="slidenum">
              <a:rPr lang="en-US" smtClean="0">
                <a:latin typeface="Times New Roman" pitchFamily="-110" charset="0"/>
              </a:rPr>
              <a:pPr>
                <a:defRPr/>
              </a:pPr>
              <a:t>25</a:t>
            </a:fld>
            <a:r>
              <a:rPr lang="en-US" smtClean="0">
                <a:latin typeface="Times New Roman" pitchFamily="-110" charset="0"/>
              </a:rPr>
              <a:t>/38</a:t>
            </a:r>
          </a:p>
        </p:txBody>
      </p:sp>
      <p:pic>
        <p:nvPicPr>
          <p:cNvPr id="143365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6363" y="3054350"/>
            <a:ext cx="5543550" cy="287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66" name="TextBox 8"/>
          <p:cNvSpPr txBox="1">
            <a:spLocks noChangeArrowheads="1"/>
          </p:cNvSpPr>
          <p:nvPr/>
        </p:nvSpPr>
        <p:spPr bwMode="auto">
          <a:xfrm>
            <a:off x="2147888" y="3705225"/>
            <a:ext cx="711200" cy="708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 i="1">
                <a:latin typeface="Symbol" pitchFamily="18" charset="2"/>
              </a:rPr>
              <a:t>n</a:t>
            </a:r>
            <a:r>
              <a:rPr lang="en-US" sz="4000" i="1" baseline="-25000"/>
              <a:t>e</a:t>
            </a:r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2146300" y="998538"/>
            <a:ext cx="711200" cy="706437"/>
            <a:chOff x="2146300" y="998538"/>
            <a:chExt cx="711200" cy="706437"/>
          </a:xfrm>
        </p:grpSpPr>
        <p:sp>
          <p:nvSpPr>
            <p:cNvPr id="143381" name="TextBox 7"/>
            <p:cNvSpPr txBox="1">
              <a:spLocks noChangeArrowheads="1"/>
            </p:cNvSpPr>
            <p:nvPr/>
          </p:nvSpPr>
          <p:spPr bwMode="auto">
            <a:xfrm>
              <a:off x="2146300" y="998538"/>
              <a:ext cx="711200" cy="70643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4000" i="1">
                  <a:latin typeface="Symbol" pitchFamily="18" charset="2"/>
                </a:rPr>
                <a:t>n</a:t>
              </a:r>
              <a:r>
                <a:rPr lang="en-US" sz="4000" i="1" baseline="-25000"/>
                <a:t>e</a:t>
              </a:r>
            </a:p>
          </p:txBody>
        </p:sp>
        <p:cxnSp>
          <p:nvCxnSpPr>
            <p:cNvPr id="143382" name="Straight Connector 10"/>
            <p:cNvCxnSpPr>
              <a:cxnSpLocks noChangeShapeType="1"/>
            </p:cNvCxnSpPr>
            <p:nvPr/>
          </p:nvCxnSpPr>
          <p:spPr bwMode="auto">
            <a:xfrm>
              <a:off x="2252663" y="1223963"/>
              <a:ext cx="347662" cy="15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sm" len="lg"/>
            </a:ln>
          </p:spPr>
        </p:cxnSp>
      </p:grpSp>
      <p:pic>
        <p:nvPicPr>
          <p:cNvPr id="143368" name="Picture 1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61013" y="939800"/>
            <a:ext cx="533400" cy="567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69" name="Picture 15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08700" y="6342063"/>
            <a:ext cx="2890838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4"/>
          <p:cNvPicPr>
            <a:picLocks noChangeAspect="1" noChangeArrowheads="1"/>
          </p:cNvPicPr>
          <p:nvPr/>
        </p:nvPicPr>
        <p:blipFill>
          <a:blip r:embed="rId7"/>
          <a:srcRect l="13065" t="5788" r="7259" b="11575"/>
          <a:stretch>
            <a:fillRect/>
          </a:stretch>
        </p:blipFill>
        <p:spPr bwMode="auto">
          <a:xfrm>
            <a:off x="6107113" y="862013"/>
            <a:ext cx="2805112" cy="552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43371" name="TextBox 7"/>
          <p:cNvSpPr txBox="1">
            <a:spLocks noChangeArrowheads="1"/>
          </p:cNvSpPr>
          <p:nvPr/>
        </p:nvSpPr>
        <p:spPr bwMode="auto">
          <a:xfrm>
            <a:off x="7275513" y="5345113"/>
            <a:ext cx="711200" cy="7064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 i="1">
                <a:latin typeface="Symbol" pitchFamily="18" charset="2"/>
              </a:rPr>
              <a:t>n</a:t>
            </a:r>
            <a:r>
              <a:rPr lang="en-US" sz="4000" i="1" baseline="-25000"/>
              <a:t>e</a:t>
            </a:r>
          </a:p>
        </p:txBody>
      </p:sp>
      <p:cxnSp>
        <p:nvCxnSpPr>
          <p:cNvPr id="17" name="Straight Connector 10"/>
          <p:cNvCxnSpPr>
            <a:cxnSpLocks noChangeShapeType="1"/>
          </p:cNvCxnSpPr>
          <p:nvPr/>
        </p:nvCxnSpPr>
        <p:spPr bwMode="auto">
          <a:xfrm>
            <a:off x="7381875" y="5570538"/>
            <a:ext cx="347663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lg"/>
          </a:ln>
        </p:spPr>
      </p:cxnSp>
      <p:sp>
        <p:nvSpPr>
          <p:cNvPr id="143373" name="Text Box 7"/>
          <p:cNvSpPr txBox="1">
            <a:spLocks noChangeArrowheads="1"/>
          </p:cNvSpPr>
          <p:nvPr/>
        </p:nvSpPr>
        <p:spPr bwMode="auto">
          <a:xfrm>
            <a:off x="657225" y="5738813"/>
            <a:ext cx="5567363" cy="698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1639" tIns="53620" rIns="81639" bIns="40820"/>
          <a:lstStyle/>
          <a:p>
            <a:pPr>
              <a:tabLst>
                <a:tab pos="655638" algn="l"/>
                <a:tab pos="1312863" algn="l"/>
                <a:tab pos="1968500" algn="l"/>
              </a:tabLst>
            </a:pPr>
            <a:r>
              <a:rPr lang="en-US" sz="140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A.A. Aguilar-Arevalo et al. PRL 98, 231801 (2007); </a:t>
            </a:r>
          </a:p>
          <a:p>
            <a:pPr>
              <a:tabLst>
                <a:tab pos="655638" algn="l"/>
                <a:tab pos="1312863" algn="l"/>
                <a:tab pos="1968500" algn="l"/>
              </a:tabLst>
            </a:pPr>
            <a:r>
              <a:rPr lang="en-US" sz="140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A.A. Aguilar-Arevalo et al. PRL 102, 101802 (2009)</a:t>
            </a:r>
          </a:p>
        </p:txBody>
      </p:sp>
      <p:sp>
        <p:nvSpPr>
          <p:cNvPr id="20" name="Text Box 7"/>
          <p:cNvSpPr txBox="1">
            <a:spLocks noChangeArrowheads="1"/>
          </p:cNvSpPr>
          <p:nvPr/>
        </p:nvSpPr>
        <p:spPr bwMode="auto">
          <a:xfrm>
            <a:off x="736600" y="123825"/>
            <a:ext cx="5567363" cy="7000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1639" tIns="53620" rIns="81639" bIns="40820"/>
          <a:lstStyle/>
          <a:p>
            <a:pPr>
              <a:tabLst>
                <a:tab pos="655638" algn="l"/>
                <a:tab pos="1312863" algn="l"/>
                <a:tab pos="1968500" algn="l"/>
              </a:tabLst>
            </a:pPr>
            <a:r>
              <a:rPr lang="en-US" sz="140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R. Vander Water, Neutrino 2010 Conference (Athens)</a:t>
            </a:r>
          </a:p>
          <a:p>
            <a:pPr>
              <a:tabLst>
                <a:tab pos="655638" algn="l"/>
                <a:tab pos="1312863" algn="l"/>
                <a:tab pos="1968500" algn="l"/>
              </a:tabLst>
            </a:pPr>
            <a:endParaRPr lang="en-US" sz="140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1" name="Text Box 8"/>
          <p:cNvSpPr txBox="1">
            <a:spLocks noChangeArrowheads="1"/>
          </p:cNvSpPr>
          <p:nvPr/>
        </p:nvSpPr>
        <p:spPr bwMode="auto">
          <a:xfrm>
            <a:off x="2289175" y="2160588"/>
            <a:ext cx="4646613" cy="8937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81639" tIns="60021" rIns="81639" bIns="40820"/>
          <a:lstStyle/>
          <a:p>
            <a:pPr marL="206375" indent="-206375">
              <a:spcAft>
                <a:spcPts val="400"/>
              </a:spcAft>
              <a:buSzPct val="45000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</a:tabLst>
            </a:pPr>
            <a:r>
              <a:rPr lang="en-US" sz="200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Excess </a:t>
            </a:r>
            <a:r>
              <a:rPr lang="en-US" sz="2000">
                <a:solidFill>
                  <a:srgbClr val="000000"/>
                </a:solidFill>
                <a:cs typeface="Arial" charset="0"/>
              </a:rPr>
              <a:t>43.2 ± 22.5 events</a:t>
            </a:r>
          </a:p>
        </p:txBody>
      </p:sp>
      <p:sp>
        <p:nvSpPr>
          <p:cNvPr id="22" name="Text Box 8"/>
          <p:cNvSpPr txBox="1">
            <a:spLocks noChangeArrowheads="1"/>
          </p:cNvSpPr>
          <p:nvPr/>
        </p:nvSpPr>
        <p:spPr bwMode="auto">
          <a:xfrm rot="-5400000">
            <a:off x="276225" y="463550"/>
            <a:ext cx="2555875" cy="1463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81639" tIns="60021" rIns="81639" bIns="40820"/>
          <a:lstStyle/>
          <a:p>
            <a:pPr marL="206375" indent="-206375" algn="ctr">
              <a:spcAft>
                <a:spcPts val="400"/>
              </a:spcAft>
              <a:buSzPct val="45000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</a:tabLst>
            </a:pPr>
            <a:r>
              <a:rPr lang="en-US" sz="180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Excess </a:t>
            </a:r>
          </a:p>
          <a:p>
            <a:pPr marL="206375" indent="-206375" algn="ctr">
              <a:spcAft>
                <a:spcPts val="400"/>
              </a:spcAft>
              <a:buSzPct val="45000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</a:tabLst>
            </a:pPr>
            <a:r>
              <a:rPr lang="en-US" sz="180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18.5 </a:t>
            </a:r>
            <a:r>
              <a:rPr lang="en-US" sz="1800">
                <a:solidFill>
                  <a:srgbClr val="000000"/>
                </a:solidFill>
                <a:cs typeface="Arial" charset="0"/>
              </a:rPr>
              <a:t>± 14.3 evts</a:t>
            </a:r>
          </a:p>
        </p:txBody>
      </p:sp>
      <p:sp>
        <p:nvSpPr>
          <p:cNvPr id="143377" name="Text Box 8"/>
          <p:cNvSpPr txBox="1">
            <a:spLocks noChangeArrowheads="1"/>
          </p:cNvSpPr>
          <p:nvPr/>
        </p:nvSpPr>
        <p:spPr bwMode="auto">
          <a:xfrm>
            <a:off x="2295525" y="4591050"/>
            <a:ext cx="4646613" cy="892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81639" tIns="60021" rIns="81639" bIns="40820"/>
          <a:lstStyle/>
          <a:p>
            <a:pPr marL="206375" indent="-206375">
              <a:spcAft>
                <a:spcPts val="400"/>
              </a:spcAft>
              <a:buSzPct val="45000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</a:tabLst>
            </a:pPr>
            <a:r>
              <a:rPr lang="en-US" sz="200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Excess </a:t>
            </a:r>
            <a:r>
              <a:rPr lang="en-US" sz="2000">
                <a:solidFill>
                  <a:srgbClr val="000000"/>
                </a:solidFill>
                <a:cs typeface="Arial" charset="0"/>
              </a:rPr>
              <a:t>22 ± 36 events</a:t>
            </a:r>
          </a:p>
        </p:txBody>
      </p:sp>
      <p:sp>
        <p:nvSpPr>
          <p:cNvPr id="143378" name="Text Box 8"/>
          <p:cNvSpPr txBox="1">
            <a:spLocks noChangeArrowheads="1"/>
          </p:cNvSpPr>
          <p:nvPr/>
        </p:nvSpPr>
        <p:spPr bwMode="auto">
          <a:xfrm rot="-5400000">
            <a:off x="274638" y="2976563"/>
            <a:ext cx="2555875" cy="1463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81639" tIns="60021" rIns="81639" bIns="40820"/>
          <a:lstStyle/>
          <a:p>
            <a:pPr marL="206375" indent="-206375" algn="ctr">
              <a:spcAft>
                <a:spcPts val="400"/>
              </a:spcAft>
              <a:buSzPct val="45000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</a:tabLst>
            </a:pPr>
            <a:r>
              <a:rPr lang="en-US" sz="180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Excess </a:t>
            </a:r>
          </a:p>
          <a:p>
            <a:pPr marL="206375" indent="-206375" algn="ctr">
              <a:spcAft>
                <a:spcPts val="400"/>
              </a:spcAft>
              <a:buSzPct val="45000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</a:tabLst>
            </a:pPr>
            <a:r>
              <a:rPr lang="en-US" sz="180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84 </a:t>
            </a:r>
            <a:r>
              <a:rPr lang="en-US" sz="1800">
                <a:solidFill>
                  <a:srgbClr val="000000"/>
                </a:solidFill>
                <a:cs typeface="Arial" charset="0"/>
              </a:rPr>
              <a:t>± 25 evts</a:t>
            </a:r>
          </a:p>
        </p:txBody>
      </p:sp>
      <p:sp>
        <p:nvSpPr>
          <p:cNvPr id="143379" name="TextBox 24"/>
          <p:cNvSpPr txBox="1">
            <a:spLocks noChangeArrowheads="1"/>
          </p:cNvSpPr>
          <p:nvPr/>
        </p:nvSpPr>
        <p:spPr bwMode="auto">
          <a:xfrm>
            <a:off x="4784725" y="6607175"/>
            <a:ext cx="30718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i="1"/>
              <a:t>figures courtesyR. Vander Water, LANL</a:t>
            </a:r>
          </a:p>
        </p:txBody>
      </p:sp>
      <p:cxnSp>
        <p:nvCxnSpPr>
          <p:cNvPr id="26" name="Straight Connector 25"/>
          <p:cNvCxnSpPr>
            <a:cxnSpLocks noChangeShapeType="1"/>
          </p:cNvCxnSpPr>
          <p:nvPr/>
        </p:nvCxnSpPr>
        <p:spPr bwMode="auto">
          <a:xfrm rot="5400000" flipH="1" flipV="1">
            <a:off x="362744" y="1742282"/>
            <a:ext cx="2559050" cy="17462"/>
          </a:xfrm>
          <a:prstGeom prst="line">
            <a:avLst/>
          </a:prstGeom>
          <a:noFill/>
          <a:ln w="9525" algn="ctr">
            <a:solidFill>
              <a:srgbClr val="FF0000"/>
            </a:solidFill>
            <a:round/>
            <a:headEnd/>
            <a:tailEnd type="none" w="sm" len="lg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3" name="Title 1"/>
          <p:cNvSpPr>
            <a:spLocks noGrp="1"/>
          </p:cNvSpPr>
          <p:nvPr>
            <p:ph type="title"/>
          </p:nvPr>
        </p:nvSpPr>
        <p:spPr>
          <a:xfrm>
            <a:off x="965200" y="762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>
                <a:ea typeface="ＭＳ Ｐゴシック"/>
                <a:cs typeface="ＭＳ Ｐゴシック"/>
              </a:rPr>
              <a:t>MINOS Search for </a:t>
            </a:r>
            <a:r>
              <a:rPr lang="en-US" i="1" smtClean="0">
                <a:latin typeface="Symbol" pitchFamily="18" charset="2"/>
                <a:ea typeface="ＭＳ Ｐゴシック"/>
                <a:cs typeface="ＭＳ Ｐゴシック"/>
              </a:rPr>
              <a:t>n</a:t>
            </a:r>
            <a:r>
              <a:rPr lang="en-US" i="1" baseline="-25000" smtClean="0">
                <a:latin typeface="Symbol" pitchFamily="18" charset="2"/>
                <a:ea typeface="ＭＳ Ｐゴシック"/>
                <a:cs typeface="ＭＳ Ｐゴシック"/>
              </a:rPr>
              <a:t>m</a:t>
            </a:r>
            <a:r>
              <a:rPr lang="en-US" smtClean="0">
                <a:latin typeface="Symbol" pitchFamily="18" charset="2"/>
                <a:ea typeface="ＭＳ Ｐゴシック"/>
                <a:cs typeface="ＭＳ Ｐゴシック"/>
                <a:sym typeface="Symbol" pitchFamily="18" charset="2"/>
              </a:rPr>
              <a:t></a:t>
            </a:r>
            <a:r>
              <a:rPr lang="en-US" i="1" smtClean="0">
                <a:latin typeface="Symbol" pitchFamily="18" charset="2"/>
                <a:ea typeface="ＭＳ Ｐゴシック"/>
                <a:cs typeface="ＭＳ Ｐゴシック"/>
              </a:rPr>
              <a:t>n</a:t>
            </a:r>
            <a:r>
              <a:rPr lang="en-US" baseline="-25000" smtClean="0">
                <a:ea typeface="ＭＳ Ｐゴシック"/>
                <a:cs typeface="ＭＳ Ｐゴシック"/>
              </a:rPr>
              <a:t>sterile</a:t>
            </a:r>
            <a:endParaRPr lang="en-US" smtClean="0">
              <a:ea typeface="ＭＳ Ｐゴシック"/>
              <a:cs typeface="ＭＳ Ｐゴシック"/>
            </a:endParaRPr>
          </a:p>
        </p:txBody>
      </p:sp>
      <p:pic>
        <p:nvPicPr>
          <p:cNvPr id="146434" name="Picture 7"/>
          <p:cNvPicPr>
            <a:picLocks noChangeAspect="1"/>
          </p:cNvPicPr>
          <p:nvPr/>
        </p:nvPicPr>
        <p:blipFill>
          <a:blip r:embed="rId2"/>
          <a:srcRect l="53217"/>
          <a:stretch>
            <a:fillRect/>
          </a:stretch>
        </p:blipFill>
        <p:spPr bwMode="auto">
          <a:xfrm>
            <a:off x="6423025" y="2163763"/>
            <a:ext cx="2733675" cy="245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6435" name="Picture 8"/>
          <p:cNvPicPr>
            <a:picLocks noChangeAspect="1"/>
          </p:cNvPicPr>
          <p:nvPr/>
        </p:nvPicPr>
        <p:blipFill>
          <a:blip r:embed="rId2"/>
          <a:srcRect t="5595" r="46175"/>
          <a:stretch>
            <a:fillRect/>
          </a:stretch>
        </p:blipFill>
        <p:spPr bwMode="auto">
          <a:xfrm>
            <a:off x="5929313" y="4035425"/>
            <a:ext cx="3144837" cy="231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6436" name="Picture 9"/>
          <p:cNvPicPr>
            <a:picLocks noChangeAspect="1"/>
          </p:cNvPicPr>
          <p:nvPr/>
        </p:nvPicPr>
        <p:blipFill>
          <a:blip r:embed="rId2"/>
          <a:srcRect l="26608" t="83939" r="28174"/>
          <a:stretch>
            <a:fillRect/>
          </a:stretch>
        </p:blipFill>
        <p:spPr bwMode="auto">
          <a:xfrm>
            <a:off x="6451600" y="5954713"/>
            <a:ext cx="264160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6437" name="Picture 10"/>
          <p:cNvPicPr>
            <a:picLocks noChangeAspect="1"/>
          </p:cNvPicPr>
          <p:nvPr/>
        </p:nvPicPr>
        <p:blipFill>
          <a:blip r:embed="rId2"/>
          <a:srcRect t="5595" r="95477" b="26114"/>
          <a:stretch>
            <a:fillRect/>
          </a:stretch>
        </p:blipFill>
        <p:spPr bwMode="auto">
          <a:xfrm>
            <a:off x="5753100" y="2762250"/>
            <a:ext cx="452438" cy="287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6438" name="Content Placeholder 2"/>
          <p:cNvSpPr txBox="1">
            <a:spLocks/>
          </p:cNvSpPr>
          <p:nvPr/>
        </p:nvSpPr>
        <p:spPr bwMode="auto">
          <a:xfrm>
            <a:off x="-12700" y="1130300"/>
            <a:ext cx="891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FF0066"/>
              </a:buClr>
              <a:buFontTx/>
              <a:buChar char="•"/>
            </a:pPr>
            <a:r>
              <a:rPr lang="en-US" sz="2800">
                <a:solidFill>
                  <a:srgbClr val="0000CC"/>
                </a:solidFill>
              </a:rPr>
              <a:t>Charged current –  identifies flavor of interacting </a:t>
            </a:r>
            <a:r>
              <a:rPr lang="en-US" sz="2800" i="1">
                <a:solidFill>
                  <a:srgbClr val="0000CC"/>
                </a:solidFill>
                <a:latin typeface="Symbol" pitchFamily="18" charset="2"/>
              </a:rPr>
              <a:t>n</a:t>
            </a:r>
            <a:r>
              <a:rPr lang="en-US" sz="2800" i="1" baseline="-25000">
                <a:solidFill>
                  <a:srgbClr val="0000CC"/>
                </a:solidFill>
                <a:latin typeface="Symbol" pitchFamily="18" charset="2"/>
              </a:rPr>
              <a:t>m</a:t>
            </a:r>
            <a:endParaRPr lang="en-US" sz="2800" baseline="-25000">
              <a:solidFill>
                <a:srgbClr val="0000CC"/>
              </a:solidFill>
            </a:endParaRPr>
          </a:p>
          <a:p>
            <a:pPr marL="342900" indent="-342900">
              <a:spcBef>
                <a:spcPct val="20000"/>
              </a:spcBef>
              <a:buClr>
                <a:srgbClr val="FF0066"/>
              </a:buClr>
              <a:buFontTx/>
              <a:buChar char="•"/>
            </a:pPr>
            <a:r>
              <a:rPr lang="en-US" sz="2800">
                <a:solidFill>
                  <a:srgbClr val="0000CC"/>
                </a:solidFill>
              </a:rPr>
              <a:t>Neutral current – inclusive, all “active” </a:t>
            </a:r>
            <a:r>
              <a:rPr lang="en-US" sz="2800" i="1">
                <a:solidFill>
                  <a:srgbClr val="0000CC"/>
                </a:solidFill>
                <a:latin typeface="Symbol" pitchFamily="18" charset="2"/>
              </a:rPr>
              <a:t>n</a:t>
            </a:r>
            <a:r>
              <a:rPr lang="en-US" sz="2800">
                <a:solidFill>
                  <a:srgbClr val="0000CC"/>
                </a:solidFill>
              </a:rPr>
              <a:t> flavors interact</a:t>
            </a:r>
          </a:p>
          <a:p>
            <a:pPr marL="742950" lvl="1" indent="-285750">
              <a:spcBef>
                <a:spcPct val="20000"/>
              </a:spcBef>
              <a:buClr>
                <a:srgbClr val="009900"/>
              </a:buClr>
              <a:buFont typeface="Wingdings" pitchFamily="2" charset="2"/>
              <a:buChar char="v"/>
            </a:pPr>
            <a:endParaRPr lang="en-US">
              <a:solidFill>
                <a:srgbClr val="0000CC"/>
              </a:solidFill>
            </a:endParaRPr>
          </a:p>
          <a:p>
            <a:pPr marL="742950" lvl="1" indent="-285750">
              <a:spcBef>
                <a:spcPct val="20000"/>
              </a:spcBef>
              <a:buClr>
                <a:srgbClr val="009900"/>
              </a:buClr>
              <a:buFont typeface="Wingdings" pitchFamily="2" charset="2"/>
              <a:buChar char="v"/>
            </a:pPr>
            <a:endParaRPr lang="en-US">
              <a:solidFill>
                <a:srgbClr val="0000CC"/>
              </a:solidFill>
            </a:endParaRPr>
          </a:p>
        </p:txBody>
      </p:sp>
      <p:pic>
        <p:nvPicPr>
          <p:cNvPr id="146439" name="Picture 13"/>
          <p:cNvPicPr>
            <a:picLocks noChangeAspect="1"/>
          </p:cNvPicPr>
          <p:nvPr/>
        </p:nvPicPr>
        <p:blipFill>
          <a:blip r:embed="rId2"/>
          <a:srcRect l="4697" t="5595" r="90784" b="22383"/>
          <a:stretch>
            <a:fillRect/>
          </a:stretch>
        </p:blipFill>
        <p:spPr bwMode="auto">
          <a:xfrm>
            <a:off x="6178550" y="2295525"/>
            <a:ext cx="263525" cy="176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1349375" y="1571625"/>
            <a:ext cx="7794625" cy="4792663"/>
            <a:chOff x="1348605" y="1571285"/>
            <a:chExt cx="7795395" cy="4793081"/>
          </a:xfrm>
        </p:grpSpPr>
        <p:sp>
          <p:nvSpPr>
            <p:cNvPr id="146445" name="TextBox 6"/>
            <p:cNvSpPr txBox="1">
              <a:spLocks noChangeArrowheads="1"/>
            </p:cNvSpPr>
            <p:nvPr/>
          </p:nvSpPr>
          <p:spPr bwMode="auto">
            <a:xfrm>
              <a:off x="6219295" y="4056042"/>
              <a:ext cx="2924705" cy="230832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/>
                <a:t>A </a:t>
              </a:r>
              <a:r>
                <a:rPr lang="en-US" i="1">
                  <a:latin typeface="Symbol" pitchFamily="18" charset="2"/>
                </a:rPr>
                <a:t>n</a:t>
              </a:r>
              <a:r>
                <a:rPr lang="en-US" i="1" baseline="-25000">
                  <a:latin typeface="Symbol" pitchFamily="18" charset="2"/>
                </a:rPr>
                <a:t>m</a:t>
              </a:r>
              <a:r>
                <a:rPr lang="en-US">
                  <a:latin typeface="Symbol" pitchFamily="18" charset="2"/>
                  <a:sym typeface="Symbol" pitchFamily="18" charset="2"/>
                </a:rPr>
                <a:t></a:t>
              </a:r>
              <a:r>
                <a:rPr lang="en-US" i="1">
                  <a:latin typeface="Symbol" pitchFamily="18" charset="2"/>
                </a:rPr>
                <a:t>n</a:t>
              </a:r>
              <a:r>
                <a:rPr lang="en-US" baseline="-25000"/>
                <a:t>sterile</a:t>
              </a:r>
              <a:r>
                <a:rPr lang="en-US"/>
                <a:t> oscillation would result in a deficit of NC events at the Far Detector</a:t>
              </a:r>
            </a:p>
            <a:p>
              <a:pPr algn="ctr"/>
              <a:endParaRPr lang="en-US"/>
            </a:p>
            <a:p>
              <a:pPr algn="ctr"/>
              <a:endParaRPr lang="en-US"/>
            </a:p>
          </p:txBody>
        </p:sp>
        <p:sp>
          <p:nvSpPr>
            <p:cNvPr id="15" name="Arc 14"/>
            <p:cNvSpPr/>
            <p:nvPr/>
          </p:nvSpPr>
          <p:spPr bwMode="auto">
            <a:xfrm>
              <a:off x="1348605" y="1571285"/>
              <a:ext cx="6939648" cy="4373944"/>
            </a:xfrm>
            <a:prstGeom prst="arc">
              <a:avLst>
                <a:gd name="adj1" fmla="val 2651554"/>
                <a:gd name="adj2" fmla="val 10451290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sm" len="lg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Times New Roman" pitchFamily="-65" charset="0"/>
                <a:ea typeface="+mn-ea"/>
                <a:cs typeface="+mn-cs"/>
              </a:endParaRPr>
            </a:p>
          </p:txBody>
        </p:sp>
      </p:grpSp>
      <p:pic>
        <p:nvPicPr>
          <p:cNvPr id="146441" name="Picture 6" descr="fd_spectrum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320925"/>
            <a:ext cx="6270625" cy="424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6442" name="TextBox 15"/>
          <p:cNvSpPr txBox="1">
            <a:spLocks noChangeArrowheads="1"/>
          </p:cNvSpPr>
          <p:nvPr/>
        </p:nvSpPr>
        <p:spPr bwMode="auto">
          <a:xfrm>
            <a:off x="3238500" y="6550025"/>
            <a:ext cx="53070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i="1"/>
              <a:t>figures courtesy B. Rebel (FNAL), A. Sousa (RAL), Fermilab seminars</a:t>
            </a:r>
          </a:p>
        </p:txBody>
      </p:sp>
      <p:sp>
        <p:nvSpPr>
          <p:cNvPr id="146443" name="TextBox 16"/>
          <p:cNvSpPr txBox="1">
            <a:spLocks noChangeArrowheads="1"/>
          </p:cNvSpPr>
          <p:nvPr/>
        </p:nvSpPr>
        <p:spPr bwMode="auto">
          <a:xfrm>
            <a:off x="3719513" y="6105525"/>
            <a:ext cx="33607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/>
              <a:t>see Phys.Rev.Lett.</a:t>
            </a:r>
            <a:r>
              <a:rPr lang="en-US" sz="1400" b="1"/>
              <a:t>101</a:t>
            </a:r>
            <a:r>
              <a:rPr lang="en-US" sz="1400"/>
              <a:t>:221804 (2008) updated for 3×10</a:t>
            </a:r>
            <a:r>
              <a:rPr lang="en-US" sz="1400" baseline="30000"/>
              <a:t>20</a:t>
            </a:r>
            <a:r>
              <a:rPr lang="en-US" sz="1400"/>
              <a:t>POT (submitted PRD)</a:t>
            </a:r>
          </a:p>
        </p:txBody>
      </p:sp>
      <p:sp>
        <p:nvSpPr>
          <p:cNvPr id="146444" name="Slide Number Placeholder 15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B393B5FB-B35F-4CF2-A6AC-1514A4006FD2}" type="slidenum">
              <a:rPr lang="en-US" smtClean="0">
                <a:latin typeface="Times New Roman" pitchFamily="18" charset="0"/>
                <a:ea typeface="ＭＳ Ｐゴシック"/>
                <a:cs typeface="ＭＳ Ｐゴシック"/>
              </a:rPr>
              <a:pPr/>
              <a:t>26</a:t>
            </a:fld>
            <a:r>
              <a:rPr lang="en-US" smtClean="0">
                <a:latin typeface="Times New Roman" pitchFamily="18" charset="0"/>
                <a:ea typeface="ＭＳ Ｐゴシック"/>
                <a:cs typeface="ＭＳ Ｐゴシック"/>
              </a:rPr>
              <a:t>/38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457" name="Picture 12" descr="Hierarchy4_m41is0_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7006" b="8571"/>
          <a:stretch>
            <a:fillRect/>
          </a:stretch>
        </p:blipFill>
        <p:spPr bwMode="auto">
          <a:xfrm>
            <a:off x="0" y="3221038"/>
            <a:ext cx="3160713" cy="344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7458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23825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>
                <a:ea typeface="ＭＳ Ｐゴシック"/>
                <a:cs typeface="ＭＳ Ｐゴシック"/>
              </a:rPr>
              <a:t>MINOS 4-Flavour Analysis</a:t>
            </a:r>
          </a:p>
        </p:txBody>
      </p:sp>
      <p:sp>
        <p:nvSpPr>
          <p:cNvPr id="147459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309563" y="998538"/>
            <a:ext cx="8834437" cy="2576512"/>
          </a:xfrm>
        </p:spPr>
        <p:txBody>
          <a:bodyPr/>
          <a:lstStyle/>
          <a:p>
            <a:pPr eaLnBrk="1" hangingPunct="1"/>
            <a:r>
              <a:rPr lang="en-US" smtClean="0">
                <a:ea typeface="ＭＳ Ｐゴシック"/>
                <a:cs typeface="ＭＳ Ｐゴシック"/>
              </a:rPr>
              <a:t>Assume additional sterile </a:t>
            </a:r>
            <a:r>
              <a:rPr lang="el-GR" smtClean="0">
                <a:ea typeface="ＭＳ Ｐゴシック"/>
                <a:cs typeface="Arial" charset="0"/>
              </a:rPr>
              <a:t>ν</a:t>
            </a:r>
            <a:r>
              <a:rPr lang="en-US" smtClean="0">
                <a:ea typeface="ＭＳ Ｐゴシック"/>
                <a:cs typeface="ＭＳ Ｐゴシック"/>
              </a:rPr>
              <a:t> and an additional </a:t>
            </a:r>
            <a:r>
              <a:rPr lang="el-GR" smtClean="0">
                <a:ea typeface="ＭＳ Ｐゴシック"/>
                <a:cs typeface="Arial" charset="0"/>
              </a:rPr>
              <a:t>Δ</a:t>
            </a:r>
            <a:r>
              <a:rPr lang="en-US" smtClean="0">
                <a:ea typeface="ＭＳ Ｐゴシック"/>
                <a:cs typeface="Arial" charset="0"/>
              </a:rPr>
              <a:t>m</a:t>
            </a:r>
            <a:r>
              <a:rPr lang="en-US" baseline="30000" smtClean="0">
                <a:ea typeface="ＭＳ Ｐゴシック"/>
                <a:cs typeface="Arial" charset="0"/>
              </a:rPr>
              <a:t>2</a:t>
            </a:r>
            <a:endParaRPr lang="el-GR" baseline="30000" smtClean="0">
              <a:ea typeface="ＭＳ Ｐゴシック"/>
              <a:cs typeface="Arial" charset="0"/>
            </a:endParaRPr>
          </a:p>
          <a:p>
            <a:pPr eaLnBrk="1" hangingPunct="1"/>
            <a:r>
              <a:rPr lang="en-US" smtClean="0">
                <a:ea typeface="ＭＳ Ｐゴシック"/>
                <a:cs typeface="ＭＳ Ｐゴシック"/>
              </a:rPr>
              <a:t>Extend mixing matrix with extra angles &amp; phases</a:t>
            </a:r>
          </a:p>
        </p:txBody>
      </p:sp>
      <p:pic>
        <p:nvPicPr>
          <p:cNvPr id="147460" name="Picture 12" descr="Hierarchy4_m41is0_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6724" t="89999"/>
          <a:stretch>
            <a:fillRect/>
          </a:stretch>
        </p:blipFill>
        <p:spPr bwMode="auto">
          <a:xfrm>
            <a:off x="592138" y="3700463"/>
            <a:ext cx="2671762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4"/>
          <p:cNvSpPr txBox="1">
            <a:spLocks noChangeArrowheads="1"/>
          </p:cNvSpPr>
          <p:nvPr/>
        </p:nvSpPr>
        <p:spPr bwMode="auto">
          <a:xfrm>
            <a:off x="490538" y="2019300"/>
            <a:ext cx="4552950" cy="881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FF0066"/>
              </a:buClr>
            </a:pPr>
            <a:r>
              <a:rPr lang="en-US" sz="2800">
                <a:solidFill>
                  <a:srgbClr val="008000"/>
                </a:solidFill>
                <a:latin typeface="Wingdings" pitchFamily="2" charset="2"/>
                <a:sym typeface="Mathematica1"/>
              </a:rPr>
              <a:t></a:t>
            </a:r>
            <a:r>
              <a:rPr lang="en-US" sz="2800">
                <a:solidFill>
                  <a:srgbClr val="0000CC"/>
                </a:solidFill>
                <a:cs typeface="Arial" charset="0"/>
                <a:sym typeface="Mathematica1"/>
              </a:rPr>
              <a:t>|</a:t>
            </a:r>
            <a:r>
              <a:rPr lang="el-GR" sz="2800">
                <a:solidFill>
                  <a:srgbClr val="0000CC"/>
                </a:solidFill>
                <a:cs typeface="Arial" charset="0"/>
                <a:sym typeface="Mathematica1"/>
              </a:rPr>
              <a:t>Δ</a:t>
            </a:r>
            <a:r>
              <a:rPr lang="en-US" sz="2800">
                <a:solidFill>
                  <a:srgbClr val="0000CC"/>
                </a:solidFill>
                <a:cs typeface="Arial" charset="0"/>
                <a:sym typeface="Mathematica1"/>
              </a:rPr>
              <a:t>m</a:t>
            </a:r>
            <a:r>
              <a:rPr lang="en-US" sz="2800" baseline="30000">
                <a:solidFill>
                  <a:srgbClr val="0000CC"/>
                </a:solidFill>
                <a:cs typeface="Arial" charset="0"/>
                <a:sym typeface="Mathematica1"/>
              </a:rPr>
              <a:t>2</a:t>
            </a:r>
            <a:r>
              <a:rPr lang="en-US" sz="2800" baseline="-25000">
                <a:solidFill>
                  <a:srgbClr val="0000CC"/>
                </a:solidFill>
                <a:cs typeface="Arial" charset="0"/>
                <a:sym typeface="Mathematica1"/>
              </a:rPr>
              <a:t>41</a:t>
            </a:r>
            <a:r>
              <a:rPr lang="en-US" sz="2800">
                <a:solidFill>
                  <a:srgbClr val="0000CC"/>
                </a:solidFill>
                <a:cs typeface="Arial" charset="0"/>
                <a:sym typeface="Mathematica1"/>
              </a:rPr>
              <a:t>| &lt;&lt; |</a:t>
            </a:r>
            <a:r>
              <a:rPr lang="el-GR" sz="2800">
                <a:solidFill>
                  <a:srgbClr val="0000CC"/>
                </a:solidFill>
                <a:cs typeface="Arial" charset="0"/>
                <a:sym typeface="Mathematica1"/>
              </a:rPr>
              <a:t>Δ</a:t>
            </a:r>
            <a:r>
              <a:rPr lang="en-US" sz="2800">
                <a:solidFill>
                  <a:srgbClr val="0000CC"/>
                </a:solidFill>
                <a:cs typeface="Arial" charset="0"/>
                <a:sym typeface="Mathematica1"/>
              </a:rPr>
              <a:t>m</a:t>
            </a:r>
            <a:r>
              <a:rPr lang="en-US" sz="2800" baseline="30000">
                <a:solidFill>
                  <a:srgbClr val="0000CC"/>
                </a:solidFill>
                <a:cs typeface="Arial" charset="0"/>
                <a:sym typeface="Mathematica1"/>
              </a:rPr>
              <a:t>2</a:t>
            </a:r>
            <a:r>
              <a:rPr lang="en-US" sz="2800" baseline="-25000">
                <a:solidFill>
                  <a:srgbClr val="0000CC"/>
                </a:solidFill>
                <a:cs typeface="Arial" charset="0"/>
                <a:sym typeface="Mathematica1"/>
              </a:rPr>
              <a:t>31</a:t>
            </a:r>
            <a:r>
              <a:rPr lang="en-US" sz="2800">
                <a:solidFill>
                  <a:srgbClr val="0000CC"/>
                </a:solidFill>
                <a:cs typeface="Arial" charset="0"/>
                <a:sym typeface="Mathematica1"/>
              </a:rPr>
              <a:t>|</a:t>
            </a:r>
            <a:endParaRPr lang="en-US" sz="2800" baseline="-25000">
              <a:solidFill>
                <a:srgbClr val="0000CC"/>
              </a:solidFill>
              <a:cs typeface="Arial" charset="0"/>
              <a:sym typeface="Mathematica1"/>
            </a:endParaRPr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30163" y="2012950"/>
            <a:ext cx="9159875" cy="4776788"/>
            <a:chOff x="30240" y="2203174"/>
            <a:chExt cx="9159120" cy="4775770"/>
          </a:xfrm>
        </p:grpSpPr>
        <p:pic>
          <p:nvPicPr>
            <p:cNvPr id="147471" name="Picture 8"/>
            <p:cNvPicPr>
              <a:picLocks noChangeAspect="1"/>
            </p:cNvPicPr>
            <p:nvPr/>
          </p:nvPicPr>
          <p:blipFill>
            <a:blip r:embed="rId4"/>
            <a:srcRect l="37585"/>
            <a:stretch>
              <a:fillRect/>
            </a:stretch>
          </p:blipFill>
          <p:spPr bwMode="auto">
            <a:xfrm>
              <a:off x="3436672" y="3121319"/>
              <a:ext cx="5707328" cy="3857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7472" name="Picture 2" descr="Hierarchy4general"/>
            <p:cNvPicPr>
              <a:picLocks noChangeAspect="1" noChangeArrowheads="1"/>
            </p:cNvPicPr>
            <p:nvPr/>
          </p:nvPicPr>
          <p:blipFill>
            <a:blip r:embed="rId5"/>
            <a:srcRect l="37248" b="8534"/>
            <a:stretch>
              <a:fillRect/>
            </a:stretch>
          </p:blipFill>
          <p:spPr bwMode="auto">
            <a:xfrm>
              <a:off x="85220" y="3495675"/>
              <a:ext cx="3055938" cy="3362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7473" name="Picture 8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r="91399"/>
            <a:stretch>
              <a:fillRect/>
            </a:stretch>
          </p:blipFill>
          <p:spPr bwMode="auto">
            <a:xfrm>
              <a:off x="2754288" y="3121319"/>
              <a:ext cx="786499" cy="3857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7474" name="Picture 12" descr="Hierarchy4_m41is0_2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46724" t="89999"/>
            <a:stretch>
              <a:fillRect/>
            </a:stretch>
          </p:blipFill>
          <p:spPr bwMode="auto">
            <a:xfrm>
              <a:off x="545048" y="3891869"/>
              <a:ext cx="2671762" cy="377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7475" name="Picture 9"/>
            <p:cNvPicPr>
              <a:picLocks noChangeAspect="1"/>
            </p:cNvPicPr>
            <p:nvPr/>
          </p:nvPicPr>
          <p:blipFill>
            <a:blip r:embed="rId6"/>
            <a:srcRect b="49901"/>
            <a:stretch>
              <a:fillRect/>
            </a:stretch>
          </p:blipFill>
          <p:spPr bwMode="auto">
            <a:xfrm>
              <a:off x="45360" y="2578983"/>
              <a:ext cx="6783388" cy="747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7476" name="Picture 10"/>
            <p:cNvPicPr>
              <a:picLocks noChangeAspect="1"/>
            </p:cNvPicPr>
            <p:nvPr/>
          </p:nvPicPr>
          <p:blipFill>
            <a:blip r:embed="rId6"/>
            <a:srcRect l="21960" t="49901" r="37646"/>
            <a:stretch>
              <a:fillRect/>
            </a:stretch>
          </p:blipFill>
          <p:spPr bwMode="auto">
            <a:xfrm>
              <a:off x="6736673" y="2609145"/>
              <a:ext cx="2452687" cy="669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7477" name="Picture 8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5376" t="7884" r="68336" b="63074"/>
            <a:stretch>
              <a:fillRect/>
            </a:stretch>
          </p:blipFill>
          <p:spPr bwMode="auto">
            <a:xfrm>
              <a:off x="3508901" y="3426813"/>
              <a:ext cx="1489381" cy="11201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7478" name="Rectangle 4"/>
            <p:cNvSpPr txBox="1">
              <a:spLocks noChangeArrowheads="1"/>
            </p:cNvSpPr>
            <p:nvPr/>
          </p:nvSpPr>
          <p:spPr bwMode="auto">
            <a:xfrm>
              <a:off x="30240" y="2203174"/>
              <a:ext cx="3620789" cy="820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742950" lvl="1" indent="-285750">
                <a:spcBef>
                  <a:spcPct val="20000"/>
                </a:spcBef>
                <a:buClr>
                  <a:srgbClr val="009900"/>
                </a:buClr>
                <a:buFont typeface="Wingdings" pitchFamily="2" charset="2"/>
                <a:buChar char="v"/>
              </a:pPr>
              <a:r>
                <a:rPr lang="en-US" sz="2800">
                  <a:solidFill>
                    <a:srgbClr val="0000CC"/>
                  </a:solidFill>
                  <a:cs typeface="Arial" charset="0"/>
                  <a:sym typeface="Mathematica1"/>
                </a:rPr>
                <a:t>|</a:t>
              </a:r>
              <a:r>
                <a:rPr lang="el-GR" sz="2800">
                  <a:solidFill>
                    <a:srgbClr val="0000CC"/>
                  </a:solidFill>
                  <a:cs typeface="Arial" charset="0"/>
                  <a:sym typeface="Mathematica1"/>
                </a:rPr>
                <a:t>Δ</a:t>
              </a:r>
              <a:r>
                <a:rPr lang="en-US" sz="2800">
                  <a:solidFill>
                    <a:srgbClr val="0000CC"/>
                  </a:solidFill>
                  <a:cs typeface="Arial" charset="0"/>
                  <a:sym typeface="Mathematica1"/>
                </a:rPr>
                <a:t>m</a:t>
              </a:r>
              <a:r>
                <a:rPr lang="en-US" sz="2800" baseline="30000">
                  <a:solidFill>
                    <a:srgbClr val="0000CC"/>
                  </a:solidFill>
                  <a:cs typeface="Arial" charset="0"/>
                  <a:sym typeface="Mathematica1"/>
                </a:rPr>
                <a:t>2</a:t>
              </a:r>
              <a:r>
                <a:rPr lang="en-US" sz="2800" baseline="-25000">
                  <a:solidFill>
                    <a:srgbClr val="0000CC"/>
                  </a:solidFill>
                  <a:cs typeface="Arial" charset="0"/>
                  <a:sym typeface="Mathematica1"/>
                </a:rPr>
                <a:t>41</a:t>
              </a:r>
              <a:r>
                <a:rPr lang="en-US" sz="2800">
                  <a:solidFill>
                    <a:srgbClr val="0000CC"/>
                  </a:solidFill>
                  <a:cs typeface="Arial" charset="0"/>
                  <a:sym typeface="Mathematica1"/>
                </a:rPr>
                <a:t>| &gt;&gt; |</a:t>
              </a:r>
              <a:r>
                <a:rPr lang="el-GR" sz="2800">
                  <a:solidFill>
                    <a:srgbClr val="0000CC"/>
                  </a:solidFill>
                  <a:cs typeface="Arial" charset="0"/>
                  <a:sym typeface="Mathematica1"/>
                </a:rPr>
                <a:t>Δ</a:t>
              </a:r>
              <a:r>
                <a:rPr lang="en-US" sz="2800">
                  <a:solidFill>
                    <a:srgbClr val="0000CC"/>
                  </a:solidFill>
                  <a:cs typeface="Arial" charset="0"/>
                  <a:sym typeface="Mathematica1"/>
                </a:rPr>
                <a:t>m</a:t>
              </a:r>
              <a:r>
                <a:rPr lang="en-US" sz="2800" baseline="30000">
                  <a:solidFill>
                    <a:srgbClr val="0000CC"/>
                  </a:solidFill>
                  <a:cs typeface="Arial" charset="0"/>
                  <a:sym typeface="Mathematica1"/>
                </a:rPr>
                <a:t>2</a:t>
              </a:r>
              <a:r>
                <a:rPr lang="en-US" sz="2800" baseline="-25000">
                  <a:solidFill>
                    <a:srgbClr val="0000CC"/>
                  </a:solidFill>
                  <a:cs typeface="Arial" charset="0"/>
                  <a:sym typeface="Mathematica1"/>
                </a:rPr>
                <a:t>31</a:t>
              </a:r>
              <a:r>
                <a:rPr lang="en-US" sz="2800">
                  <a:solidFill>
                    <a:srgbClr val="0000CC"/>
                  </a:solidFill>
                  <a:cs typeface="Arial" charset="0"/>
                  <a:sym typeface="Mathematica1"/>
                </a:rPr>
                <a:t>|	</a:t>
              </a:r>
              <a:endParaRPr lang="en-US" sz="2800" baseline="-25000">
                <a:solidFill>
                  <a:srgbClr val="0000CC"/>
                </a:solidFill>
                <a:cs typeface="Arial" charset="0"/>
                <a:sym typeface="Mathematica1"/>
              </a:endParaRPr>
            </a:p>
          </p:txBody>
        </p:sp>
      </p:grpSp>
      <p:sp>
        <p:nvSpPr>
          <p:cNvPr id="18" name="Content Placeholder 2"/>
          <p:cNvSpPr txBox="1">
            <a:spLocks/>
          </p:cNvSpPr>
          <p:nvPr/>
        </p:nvSpPr>
        <p:spPr bwMode="auto">
          <a:xfrm>
            <a:off x="3038475" y="4008438"/>
            <a:ext cx="2178050" cy="162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  <a:buClr>
                <a:srgbClr val="FF0066"/>
              </a:buClr>
              <a:defRPr/>
            </a:pPr>
            <a:r>
              <a:rPr lang="en-US" sz="2800" kern="0" dirty="0">
                <a:solidFill>
                  <a:srgbClr val="0000CC"/>
                </a:solidFill>
                <a:latin typeface="+mn-lt"/>
                <a:ea typeface="ＭＳ Ｐゴシック" charset="-128"/>
                <a:cs typeface="ＭＳ Ｐゴシック" charset="-128"/>
              </a:rPr>
              <a:t>(</a:t>
            </a:r>
            <a:r>
              <a:rPr lang="en-US" sz="2800" kern="0" dirty="0" err="1">
                <a:solidFill>
                  <a:srgbClr val="0000CC"/>
                </a:solidFill>
                <a:latin typeface="+mn-lt"/>
                <a:ea typeface="ＭＳ Ｐゴシック" charset="-128"/>
                <a:cs typeface="ＭＳ Ｐゴシック" charset="-128"/>
              </a:rPr>
              <a:t>effectively</a:t>
            </a:r>
            <a:r>
              <a:rPr lang="en-US" sz="2800" kern="0" dirty="0">
                <a:solidFill>
                  <a:srgbClr val="0000CC"/>
                </a:solidFill>
                <a:latin typeface="+mn-lt"/>
                <a:ea typeface="ＭＳ Ｐゴシック" charset="-128"/>
                <a:cs typeface="ＭＳ Ｐゴシック" charset="-128"/>
              </a:rPr>
              <a:t> </a:t>
            </a:r>
            <a:r>
              <a:rPr lang="en-US" sz="2800" i="1" kern="0" dirty="0">
                <a:solidFill>
                  <a:srgbClr val="0000CC"/>
                </a:solidFill>
                <a:latin typeface="Symbol" charset="2"/>
                <a:ea typeface="Symbol" charset="2"/>
                <a:cs typeface="Symbol" charset="2"/>
              </a:rPr>
              <a:t>q</a:t>
            </a:r>
            <a:r>
              <a:rPr lang="en-US" sz="2800" kern="0" baseline="-25000" dirty="0">
                <a:solidFill>
                  <a:srgbClr val="0000CC"/>
                </a:solidFill>
                <a:latin typeface="+mn-lt"/>
                <a:ea typeface="ＭＳ Ｐゴシック" charset="-128"/>
                <a:cs typeface="ＭＳ Ｐゴシック" charset="-128"/>
              </a:rPr>
              <a:t>14</a:t>
            </a:r>
            <a:r>
              <a:rPr lang="en-US" sz="2800" kern="0" dirty="0">
                <a:solidFill>
                  <a:srgbClr val="0000CC"/>
                </a:solidFill>
                <a:latin typeface="+mn-lt"/>
                <a:ea typeface="ＭＳ Ｐゴシック" charset="-128"/>
                <a:cs typeface="ＭＳ Ｐゴシック" charset="-128"/>
              </a:rPr>
              <a:t>=</a:t>
            </a:r>
            <a:r>
              <a:rPr lang="en-US" sz="2800" i="1" kern="0" dirty="0">
                <a:solidFill>
                  <a:srgbClr val="0000CC"/>
                </a:solidFill>
                <a:latin typeface="Symbol" charset="2"/>
                <a:ea typeface="Symbol" charset="2"/>
                <a:cs typeface="Symbol" charset="2"/>
              </a:rPr>
              <a:t>q</a:t>
            </a:r>
            <a:r>
              <a:rPr lang="en-US" sz="2800" kern="0" baseline="-25000" dirty="0">
                <a:solidFill>
                  <a:srgbClr val="0000CC"/>
                </a:solidFill>
                <a:latin typeface="+mn-lt"/>
                <a:ea typeface="ＭＳ Ｐゴシック" charset="-128"/>
                <a:cs typeface="ＭＳ Ｐゴシック" charset="-128"/>
              </a:rPr>
              <a:t>24</a:t>
            </a:r>
            <a:r>
              <a:rPr lang="en-US" sz="2800" kern="0" dirty="0">
                <a:solidFill>
                  <a:srgbClr val="0000CC"/>
                </a:solidFill>
                <a:latin typeface="+mn-lt"/>
                <a:ea typeface="ＭＳ Ｐゴシック" charset="-128"/>
                <a:cs typeface="ＭＳ Ｐゴシック" charset="-128"/>
              </a:rPr>
              <a:t>=0°  in this case)</a:t>
            </a:r>
          </a:p>
        </p:txBody>
      </p:sp>
      <p:pic>
        <p:nvPicPr>
          <p:cNvPr id="20" name="Picture 6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497138"/>
            <a:ext cx="6613525" cy="86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22"/>
          <p:cNvGrpSpPr>
            <a:grpSpLocks/>
          </p:cNvGrpSpPr>
          <p:nvPr/>
        </p:nvGrpSpPr>
        <p:grpSpPr bwMode="auto">
          <a:xfrm>
            <a:off x="4837113" y="3035300"/>
            <a:ext cx="4260850" cy="3875088"/>
            <a:chOff x="6280118" y="2648064"/>
            <a:chExt cx="4262061" cy="3874718"/>
          </a:xfrm>
        </p:grpSpPr>
        <p:pic>
          <p:nvPicPr>
            <p:cNvPr id="147468" name="Picture 5"/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52092"/>
            <a:stretch>
              <a:fillRect/>
            </a:stretch>
          </p:blipFill>
          <p:spPr bwMode="auto">
            <a:xfrm>
              <a:off x="6862631" y="2648064"/>
              <a:ext cx="3679548" cy="3873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7469" name="Picture 5"/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r="90395"/>
            <a:stretch>
              <a:fillRect/>
            </a:stretch>
          </p:blipFill>
          <p:spPr bwMode="auto">
            <a:xfrm>
              <a:off x="6280118" y="2649282"/>
              <a:ext cx="737727" cy="3873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7470" name="Picture 5"/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9917" t="6078" r="55156" b="63805"/>
            <a:stretch>
              <a:fillRect/>
            </a:stretch>
          </p:blipFill>
          <p:spPr bwMode="auto">
            <a:xfrm>
              <a:off x="6979410" y="2870763"/>
              <a:ext cx="1914252" cy="11666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47466" name="TextBox 24"/>
          <p:cNvSpPr txBox="1">
            <a:spLocks noChangeArrowheads="1"/>
          </p:cNvSpPr>
          <p:nvPr/>
        </p:nvSpPr>
        <p:spPr bwMode="auto">
          <a:xfrm>
            <a:off x="5675313" y="6592888"/>
            <a:ext cx="27686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i="1"/>
              <a:t>figures courtesy B. Rebel, A. Sousa</a:t>
            </a:r>
          </a:p>
        </p:txBody>
      </p:sp>
      <p:sp>
        <p:nvSpPr>
          <p:cNvPr id="147467" name="Slide Number Placeholder 22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7A6F80FD-65C1-48D5-B15B-8813CE8F9F9F}" type="slidenum">
              <a:rPr lang="en-US" smtClean="0">
                <a:latin typeface="Times New Roman" pitchFamily="18" charset="0"/>
                <a:ea typeface="ＭＳ Ｐゴシック"/>
                <a:cs typeface="ＭＳ Ｐゴシック"/>
              </a:rPr>
              <a:pPr/>
              <a:t>27</a:t>
            </a:fld>
            <a:r>
              <a:rPr lang="en-US" smtClean="0">
                <a:latin typeface="Times New Roman" pitchFamily="18" charset="0"/>
                <a:ea typeface="ＭＳ Ｐゴシック"/>
                <a:cs typeface="ＭＳ Ｐゴシック"/>
              </a:rPr>
              <a:t>/38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5" name="Slide Number Placeholder 2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C6E00A91-2464-4F6F-887F-A3DE9E3F2F3A}" type="slidenum">
              <a:rPr lang="en-US" smtClean="0">
                <a:latin typeface="Times New Roman" pitchFamily="18" charset="0"/>
                <a:ea typeface="ＭＳ Ｐゴシック"/>
                <a:cs typeface="ＭＳ Ｐゴシック"/>
              </a:rPr>
              <a:pPr/>
              <a:t>28</a:t>
            </a:fld>
            <a:r>
              <a:rPr lang="en-US" smtClean="0">
                <a:latin typeface="Times New Roman" pitchFamily="18" charset="0"/>
                <a:ea typeface="ＭＳ Ｐゴシック"/>
                <a:cs typeface="ＭＳ Ｐゴシック"/>
              </a:rPr>
              <a:t>/38</a:t>
            </a:r>
          </a:p>
        </p:txBody>
      </p:sp>
      <p:pic>
        <p:nvPicPr>
          <p:cNvPr id="149506" name="Picture 7" descr="MA_BG.jpg"/>
          <p:cNvPicPr>
            <a:picLocks noChangeAspect="1"/>
          </p:cNvPicPr>
          <p:nvPr/>
        </p:nvPicPr>
        <p:blipFill>
          <a:blip r:embed="rId2"/>
          <a:srcRect l="10001" t="10316" b="53175"/>
          <a:stretch>
            <a:fillRect/>
          </a:stretch>
        </p:blipFill>
        <p:spPr bwMode="auto">
          <a:xfrm>
            <a:off x="-31750" y="107950"/>
            <a:ext cx="9205913" cy="671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9507" name="Rectangle 45"/>
          <p:cNvSpPr>
            <a:spLocks noChangeArrowheads="1"/>
          </p:cNvSpPr>
          <p:nvPr/>
        </p:nvSpPr>
        <p:spPr bwMode="auto">
          <a:xfrm>
            <a:off x="2452688" y="2514600"/>
            <a:ext cx="4745037" cy="4464050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 type="triangle" w="sm" len="lg"/>
          </a:ln>
        </p:spPr>
        <p:txBody>
          <a:bodyPr/>
          <a:lstStyle/>
          <a:p>
            <a:endParaRPr lang="en-US"/>
          </a:p>
        </p:txBody>
      </p:sp>
      <p:sp>
        <p:nvSpPr>
          <p:cNvPr id="149508" name="TextBox 11"/>
          <p:cNvSpPr txBox="1">
            <a:spLocks noChangeArrowheads="1"/>
          </p:cNvSpPr>
          <p:nvPr/>
        </p:nvSpPr>
        <p:spPr bwMode="auto">
          <a:xfrm>
            <a:off x="892175" y="1376363"/>
            <a:ext cx="8251825" cy="17399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i="1">
                <a:latin typeface="Symbol" pitchFamily="18" charset="2"/>
              </a:rPr>
              <a:t>n</a:t>
            </a:r>
            <a:r>
              <a:rPr lang="en-US" sz="3600" i="1" baseline="-25000">
                <a:latin typeface="Symbol" pitchFamily="18" charset="2"/>
              </a:rPr>
              <a:t>m</a:t>
            </a:r>
            <a:r>
              <a:rPr lang="en-US" sz="3600">
                <a:solidFill>
                  <a:srgbClr val="000000"/>
                </a:solidFill>
                <a:latin typeface="Symbol" pitchFamily="18" charset="2"/>
                <a:sym typeface="Symbol" pitchFamily="18" charset="2"/>
              </a:rPr>
              <a:t></a:t>
            </a:r>
            <a:r>
              <a:rPr lang="en-US" sz="3600" i="1">
                <a:latin typeface="Symbol" pitchFamily="18" charset="2"/>
              </a:rPr>
              <a:t>n</a:t>
            </a:r>
            <a:r>
              <a:rPr lang="en-US" sz="3600" i="1" baseline="-25000"/>
              <a:t>e</a:t>
            </a:r>
            <a:r>
              <a:rPr lang="en-US" sz="3600"/>
              <a:t>Escapes Detection: Experiments Step Up The Search</a:t>
            </a:r>
            <a:endParaRPr lang="en-US" sz="3600" i="1" baseline="-25000"/>
          </a:p>
          <a:p>
            <a:endParaRPr lang="en-US" sz="3600"/>
          </a:p>
        </p:txBody>
      </p:sp>
      <p:pic>
        <p:nvPicPr>
          <p:cNvPr id="149509" name="Picture 4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98775" y="2500313"/>
            <a:ext cx="4368800" cy="381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2154238" y="0"/>
            <a:ext cx="4673600" cy="1108075"/>
          </a:xfrm>
          <a:prstGeom prst="rect">
            <a:avLst/>
          </a:prstGeom>
          <a:solidFill>
            <a:srgbClr val="FFFFFF"/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6600" spc="-300" dirty="0">
                <a:latin typeface="Lucida Blackletter"/>
                <a:ea typeface="+mn-ea"/>
                <a:cs typeface="Lucida Blackletter"/>
              </a:rPr>
              <a:t>CP-Violating</a:t>
            </a:r>
          </a:p>
        </p:txBody>
      </p:sp>
      <p:pic>
        <p:nvPicPr>
          <p:cNvPr id="149511" name="Picture 9" descr="MA_BG.jpg"/>
          <p:cNvPicPr>
            <a:picLocks noChangeAspect="1"/>
          </p:cNvPicPr>
          <p:nvPr/>
        </p:nvPicPr>
        <p:blipFill>
          <a:blip r:embed="rId2"/>
          <a:srcRect l="58571" t="10316" r="18571" b="84126"/>
          <a:stretch>
            <a:fillRect/>
          </a:stretch>
        </p:blipFill>
        <p:spPr bwMode="auto">
          <a:xfrm>
            <a:off x="6819900" y="203200"/>
            <a:ext cx="2090738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9512" name="TextBox 12"/>
          <p:cNvSpPr txBox="1">
            <a:spLocks noChangeArrowheads="1"/>
          </p:cNvSpPr>
          <p:nvPr/>
        </p:nvSpPr>
        <p:spPr bwMode="auto">
          <a:xfrm>
            <a:off x="922338" y="2584450"/>
            <a:ext cx="1573212" cy="12001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Must find </a:t>
            </a:r>
            <a:r>
              <a:rPr lang="en-US" i="1">
                <a:latin typeface="Symbol" pitchFamily="18" charset="2"/>
              </a:rPr>
              <a:t>q</a:t>
            </a:r>
            <a:r>
              <a:rPr lang="en-US" baseline="-25000"/>
              <a:t>13</a:t>
            </a:r>
            <a:r>
              <a:rPr lang="en-US"/>
              <a:t>&gt;0 to study CP</a:t>
            </a:r>
          </a:p>
        </p:txBody>
      </p:sp>
      <p:sp>
        <p:nvSpPr>
          <p:cNvPr id="149513" name="TextBox 13"/>
          <p:cNvSpPr txBox="1">
            <a:spLocks noChangeArrowheads="1"/>
          </p:cNvSpPr>
          <p:nvPr/>
        </p:nvSpPr>
        <p:spPr bwMode="auto">
          <a:xfrm>
            <a:off x="7304088" y="2435225"/>
            <a:ext cx="1809750" cy="147796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/>
              <a:t>Search for </a:t>
            </a:r>
            <a:r>
              <a:rPr lang="en-US" sz="1800" i="1">
                <a:latin typeface="Symbol" pitchFamily="18" charset="2"/>
              </a:rPr>
              <a:t>q</a:t>
            </a:r>
            <a:r>
              <a:rPr lang="en-US" sz="1800" baseline="-25000"/>
              <a:t>13</a:t>
            </a:r>
            <a:r>
              <a:rPr lang="en-US" sz="1800"/>
              <a:t>    via reactors (disappearance) or accelerators (appearance)</a:t>
            </a:r>
          </a:p>
        </p:txBody>
      </p:sp>
      <p:sp>
        <p:nvSpPr>
          <p:cNvPr id="149514" name="Rectangle 6"/>
          <p:cNvSpPr>
            <a:spLocks/>
          </p:cNvSpPr>
          <p:nvPr/>
        </p:nvSpPr>
        <p:spPr bwMode="auto">
          <a:xfrm>
            <a:off x="3181350" y="4924425"/>
            <a:ext cx="3971925" cy="73025"/>
          </a:xfrm>
          <a:prstGeom prst="rect">
            <a:avLst/>
          </a:prstGeom>
          <a:solidFill>
            <a:srgbClr val="FF7618">
              <a:alpha val="50195"/>
            </a:srgbClr>
          </a:solidFill>
          <a:ln w="254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cxnSp>
        <p:nvCxnSpPr>
          <p:cNvPr id="17" name="Straight Arrow Connector 16"/>
          <p:cNvCxnSpPr/>
          <p:nvPr/>
        </p:nvCxnSpPr>
        <p:spPr>
          <a:xfrm rot="5400000" flipH="1" flipV="1">
            <a:off x="5907882" y="5204619"/>
            <a:ext cx="334962" cy="12700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5400000">
            <a:off x="5938838" y="4756150"/>
            <a:ext cx="292100" cy="3175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9517" name="TextBox 27"/>
          <p:cNvSpPr txBox="1">
            <a:spLocks noChangeArrowheads="1"/>
          </p:cNvSpPr>
          <p:nvPr/>
        </p:nvSpPr>
        <p:spPr bwMode="auto">
          <a:xfrm>
            <a:off x="5092700" y="5402263"/>
            <a:ext cx="1970088" cy="37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22228B"/>
                </a:solidFill>
              </a:rPr>
              <a:t>MINOS Δm</a:t>
            </a:r>
            <a:r>
              <a:rPr lang="en-US" b="1" baseline="30000">
                <a:solidFill>
                  <a:srgbClr val="22228B"/>
                </a:solidFill>
              </a:rPr>
              <a:t>2</a:t>
            </a:r>
          </a:p>
        </p:txBody>
      </p:sp>
      <p:sp>
        <p:nvSpPr>
          <p:cNvPr id="149518" name="TextBox 16"/>
          <p:cNvSpPr txBox="1">
            <a:spLocks noChangeArrowheads="1"/>
          </p:cNvSpPr>
          <p:nvPr/>
        </p:nvSpPr>
        <p:spPr bwMode="auto">
          <a:xfrm>
            <a:off x="4368800" y="6334125"/>
            <a:ext cx="1376363" cy="4572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sin</a:t>
            </a:r>
            <a:r>
              <a:rPr lang="en-US" b="1" baseline="30000"/>
              <a:t>2</a:t>
            </a:r>
            <a:r>
              <a:rPr lang="en-US" b="1"/>
              <a:t>(2</a:t>
            </a:r>
            <a:r>
              <a:rPr lang="en-US" b="1" i="1">
                <a:latin typeface="Symbol" pitchFamily="18" charset="2"/>
              </a:rPr>
              <a:t>q</a:t>
            </a:r>
            <a:r>
              <a:rPr lang="en-US" b="1" baseline="-25000"/>
              <a:t>13</a:t>
            </a:r>
            <a:r>
              <a:rPr lang="en-US" b="1"/>
              <a:t>)</a:t>
            </a:r>
            <a:endParaRPr lang="en-US" b="1" baseline="-25000"/>
          </a:p>
        </p:txBody>
      </p:sp>
      <p:cxnSp>
        <p:nvCxnSpPr>
          <p:cNvPr id="149519" name="Straight Connector 39"/>
          <p:cNvCxnSpPr>
            <a:cxnSpLocks noChangeShapeType="1"/>
          </p:cNvCxnSpPr>
          <p:nvPr/>
        </p:nvCxnSpPr>
        <p:spPr bwMode="auto">
          <a:xfrm>
            <a:off x="3306763" y="5062538"/>
            <a:ext cx="131762" cy="4762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none" w="sm" len="lg"/>
          </a:ln>
        </p:spPr>
      </p:cxnSp>
      <p:cxnSp>
        <p:nvCxnSpPr>
          <p:cNvPr id="149520" name="Straight Connector 42"/>
          <p:cNvCxnSpPr>
            <a:cxnSpLocks noChangeShapeType="1"/>
          </p:cNvCxnSpPr>
          <p:nvPr/>
        </p:nvCxnSpPr>
        <p:spPr bwMode="auto">
          <a:xfrm>
            <a:off x="3208338" y="5113338"/>
            <a:ext cx="131762" cy="4762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none" w="sm" len="lg"/>
          </a:ln>
        </p:spPr>
      </p:cxnSp>
      <p:cxnSp>
        <p:nvCxnSpPr>
          <p:cNvPr id="149521" name="Straight Connector 44"/>
          <p:cNvCxnSpPr>
            <a:cxnSpLocks noChangeShapeType="1"/>
          </p:cNvCxnSpPr>
          <p:nvPr/>
        </p:nvCxnSpPr>
        <p:spPr bwMode="auto">
          <a:xfrm rot="5400000">
            <a:off x="3340894" y="4631531"/>
            <a:ext cx="77788" cy="3175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none" w="sm" len="lg"/>
          </a:ln>
        </p:spPr>
      </p:cxnSp>
      <p:cxnSp>
        <p:nvCxnSpPr>
          <p:cNvPr id="149522" name="Straight Connector 47"/>
          <p:cNvCxnSpPr>
            <a:cxnSpLocks noChangeShapeType="1"/>
          </p:cNvCxnSpPr>
          <p:nvPr/>
        </p:nvCxnSpPr>
        <p:spPr bwMode="auto">
          <a:xfrm rot="5400000">
            <a:off x="3254375" y="4654550"/>
            <a:ext cx="79375" cy="3175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none" w="sm" len="lg"/>
          </a:ln>
        </p:spPr>
      </p:cxnSp>
      <p:sp>
        <p:nvSpPr>
          <p:cNvPr id="149523" name="TextBox 15"/>
          <p:cNvSpPr txBox="1">
            <a:spLocks noChangeArrowheads="1"/>
          </p:cNvSpPr>
          <p:nvPr/>
        </p:nvSpPr>
        <p:spPr bwMode="auto">
          <a:xfrm rot="-5400000">
            <a:off x="1534319" y="3890169"/>
            <a:ext cx="2390775" cy="5191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latin typeface="Symbol" pitchFamily="18" charset="2"/>
              </a:rPr>
              <a:t>Δ</a:t>
            </a:r>
            <a:r>
              <a:rPr lang="en-US" sz="2800" b="1"/>
              <a:t>m</a:t>
            </a:r>
            <a:r>
              <a:rPr lang="en-US" sz="2800" b="1" baseline="30000"/>
              <a:t>2  </a:t>
            </a:r>
            <a:r>
              <a:rPr lang="en-US" sz="2800" b="1"/>
              <a:t>(eV</a:t>
            </a:r>
            <a:r>
              <a:rPr lang="en-US" sz="2800" b="1" baseline="30000"/>
              <a:t>2</a:t>
            </a:r>
            <a:r>
              <a:rPr lang="en-US" sz="2800" b="1"/>
              <a:t>)</a:t>
            </a:r>
            <a:endParaRPr lang="en-US" sz="2800" b="1" baseline="30000"/>
          </a:p>
        </p:txBody>
      </p:sp>
      <p:sp>
        <p:nvSpPr>
          <p:cNvPr id="149524" name="TextBox 12"/>
          <p:cNvSpPr txBox="1">
            <a:spLocks noChangeArrowheads="1"/>
          </p:cNvSpPr>
          <p:nvPr/>
        </p:nvSpPr>
        <p:spPr bwMode="auto">
          <a:xfrm>
            <a:off x="869950" y="5580063"/>
            <a:ext cx="1874838" cy="140493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/>
              <a:t>CHOOZ limit sin</a:t>
            </a:r>
            <a:r>
              <a:rPr lang="en-US" sz="2000" baseline="30000"/>
              <a:t>2</a:t>
            </a:r>
            <a:r>
              <a:rPr lang="en-US" sz="2000"/>
              <a:t>(2</a:t>
            </a:r>
            <a:r>
              <a:rPr lang="en-US" sz="2000" i="1">
                <a:latin typeface="Symbol" pitchFamily="18" charset="2"/>
              </a:rPr>
              <a:t>q</a:t>
            </a:r>
            <a:r>
              <a:rPr lang="en-US" sz="2000" baseline="-25000"/>
              <a:t>13</a:t>
            </a:r>
            <a:r>
              <a:rPr lang="en-US" sz="2000"/>
              <a:t>)&lt;0.15 </a:t>
            </a:r>
            <a:r>
              <a:rPr lang="en-US" sz="1600"/>
              <a:t>Eur.Phys.Journal C27:331-374, 2003</a:t>
            </a:r>
          </a:p>
          <a:p>
            <a:endParaRPr lang="en-US" sz="2000" baseline="30000"/>
          </a:p>
          <a:p>
            <a:endParaRPr lang="en-US" sz="2000"/>
          </a:p>
        </p:txBody>
      </p:sp>
      <p:cxnSp>
        <p:nvCxnSpPr>
          <p:cNvPr id="149525" name="Straight Connector 53"/>
          <p:cNvCxnSpPr>
            <a:cxnSpLocks noChangeShapeType="1"/>
          </p:cNvCxnSpPr>
          <p:nvPr/>
        </p:nvCxnSpPr>
        <p:spPr bwMode="auto">
          <a:xfrm flipV="1">
            <a:off x="1739900" y="3432175"/>
            <a:ext cx="422275" cy="2921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none" w="sm" len="lg"/>
          </a:ln>
        </p:spPr>
      </p:cxnSp>
      <p:pic>
        <p:nvPicPr>
          <p:cNvPr id="149526" name="Picture 22" descr="Slide27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7375" y="14288"/>
            <a:ext cx="8553450" cy="108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29" name="Title 1"/>
          <p:cNvSpPr>
            <a:spLocks noGrp="1"/>
          </p:cNvSpPr>
          <p:nvPr>
            <p:ph type="title"/>
          </p:nvPr>
        </p:nvSpPr>
        <p:spPr>
          <a:xfrm>
            <a:off x="881063" y="604838"/>
            <a:ext cx="7740650" cy="692150"/>
          </a:xfrm>
        </p:spPr>
        <p:txBody>
          <a:bodyPr/>
          <a:lstStyle/>
          <a:p>
            <a:pPr eaLnBrk="1" hangingPunct="1"/>
            <a:r>
              <a:rPr lang="en-US" smtClean="0">
                <a:ea typeface="ＭＳ Ｐゴシック"/>
                <a:cs typeface="ＭＳ Ｐゴシック"/>
              </a:rPr>
              <a:t>MINOS </a:t>
            </a:r>
            <a:r>
              <a:rPr lang="en-US" i="1" smtClean="0">
                <a:ea typeface="ＭＳ Ｐゴシック"/>
                <a:cs typeface="ＭＳ Ｐゴシック"/>
              </a:rPr>
              <a:t>ν</a:t>
            </a:r>
            <a:r>
              <a:rPr lang="en-US" i="1" baseline="-25000" smtClean="0">
                <a:latin typeface="Symbol" pitchFamily="18" charset="2"/>
                <a:ea typeface="ＭＳ Ｐゴシック"/>
                <a:cs typeface="ＭＳ Ｐゴシック"/>
              </a:rPr>
              <a:t>m </a:t>
            </a:r>
            <a:r>
              <a:rPr lang="en-US" smtClean="0">
                <a:latin typeface="Symbol" pitchFamily="18" charset="2"/>
                <a:ea typeface="ＭＳ Ｐゴシック"/>
                <a:cs typeface="ＭＳ Ｐゴシック"/>
                <a:sym typeface="Symbol" pitchFamily="18" charset="2"/>
              </a:rPr>
              <a:t> </a:t>
            </a:r>
            <a:r>
              <a:rPr lang="en-US" i="1" smtClean="0">
                <a:ea typeface="ＭＳ Ｐゴシック"/>
                <a:cs typeface="ＭＳ Ｐゴシック"/>
              </a:rPr>
              <a:t>ν</a:t>
            </a:r>
            <a:r>
              <a:rPr lang="en-US" i="1" baseline="-25000" smtClean="0">
                <a:ea typeface="ＭＳ Ｐゴシック"/>
                <a:cs typeface="ＭＳ Ｐゴシック"/>
              </a:rPr>
              <a:t>e</a:t>
            </a:r>
            <a:r>
              <a:rPr lang="en-US" smtClean="0">
                <a:ea typeface="ＭＳ Ｐゴシック"/>
                <a:cs typeface="ＭＳ Ｐゴシック"/>
              </a:rPr>
              <a:t> Search</a:t>
            </a:r>
            <a:endParaRPr lang="en-US" baseline="-25000" smtClean="0">
              <a:ea typeface="ＭＳ Ｐゴシック"/>
              <a:cs typeface="ＭＳ Ｐゴシック"/>
            </a:endParaRPr>
          </a:p>
        </p:txBody>
      </p:sp>
      <p:sp>
        <p:nvSpPr>
          <p:cNvPr id="150530" name="Content Placeholder 2"/>
          <p:cNvSpPr>
            <a:spLocks noGrp="1"/>
          </p:cNvSpPr>
          <p:nvPr>
            <p:ph idx="1"/>
          </p:nvPr>
        </p:nvSpPr>
        <p:spPr>
          <a:xfrm>
            <a:off x="5981700" y="2081213"/>
            <a:ext cx="3162300" cy="3833812"/>
          </a:xfrm>
        </p:spPr>
        <p:txBody>
          <a:bodyPr/>
          <a:lstStyle/>
          <a:p>
            <a:pPr marL="206375" indent="-107950" eaLnBrk="1" hangingPunct="1"/>
            <a:r>
              <a:rPr lang="en-US" sz="2400" smtClean="0">
                <a:ea typeface="ＭＳ Ｐゴシック"/>
                <a:cs typeface="ＭＳ Ｐゴシック"/>
              </a:rPr>
              <a:t>Expected background </a:t>
            </a:r>
          </a:p>
          <a:p>
            <a:pPr marL="206375" indent="-107950" eaLnBrk="1" hangingPunct="1">
              <a:buFontTx/>
              <a:buNone/>
            </a:pPr>
            <a:r>
              <a:rPr lang="en-US" sz="2400" smtClean="0">
                <a:ea typeface="ＭＳ Ｐゴシック"/>
                <a:cs typeface="ＭＳ Ｐゴシック"/>
              </a:rPr>
              <a:t>	49±7(stat)  ±3(syst)</a:t>
            </a:r>
          </a:p>
          <a:p>
            <a:pPr marL="206375" indent="-107950" eaLnBrk="1" hangingPunct="1">
              <a:buFontTx/>
              <a:buNone/>
            </a:pPr>
            <a:r>
              <a:rPr lang="en-US" sz="2400" smtClean="0">
                <a:ea typeface="ＭＳ Ｐゴシック"/>
                <a:cs typeface="ＭＳ Ｐゴシック"/>
              </a:rPr>
              <a:t>	(mis-reconstructed showers, beam </a:t>
            </a:r>
            <a:r>
              <a:rPr lang="en-US" sz="2400" i="1" smtClean="0">
                <a:latin typeface="Symbol" pitchFamily="18" charset="2"/>
                <a:ea typeface="ＭＳ Ｐゴシック"/>
                <a:cs typeface="ＭＳ Ｐゴシック"/>
              </a:rPr>
              <a:t>n</a:t>
            </a:r>
            <a:r>
              <a:rPr lang="en-US" sz="2400" i="1" baseline="-25000" smtClean="0">
                <a:ea typeface="ＭＳ Ｐゴシック"/>
                <a:cs typeface="ＭＳ Ｐゴシック"/>
              </a:rPr>
              <a:t>e</a:t>
            </a:r>
            <a:r>
              <a:rPr lang="en-US" sz="2400" smtClean="0">
                <a:ea typeface="ＭＳ Ｐゴシック"/>
                <a:cs typeface="ＭＳ Ｐゴシック"/>
              </a:rPr>
              <a:t>)</a:t>
            </a:r>
          </a:p>
          <a:p>
            <a:pPr marL="206375" indent="-107950" eaLnBrk="1" hangingPunct="1"/>
            <a:r>
              <a:rPr lang="en-US" sz="2400" smtClean="0">
                <a:ea typeface="ＭＳ Ｐゴシック"/>
                <a:cs typeface="ＭＳ Ｐゴシック"/>
              </a:rPr>
              <a:t>Observed: </a:t>
            </a:r>
          </a:p>
          <a:p>
            <a:pPr marL="206375" indent="-107950" eaLnBrk="1" hangingPunct="1">
              <a:buFontTx/>
              <a:buNone/>
            </a:pPr>
            <a:r>
              <a:rPr lang="en-US" sz="2400" smtClean="0">
                <a:ea typeface="ＭＳ Ｐゴシック"/>
                <a:cs typeface="ＭＳ Ｐゴシック"/>
              </a:rPr>
              <a:t>	</a:t>
            </a:r>
            <a:r>
              <a:rPr lang="en-US" smtClean="0">
                <a:ea typeface="ＭＳ Ｐゴシック"/>
                <a:cs typeface="ＭＳ Ｐゴシック"/>
              </a:rPr>
              <a:t>54 events</a:t>
            </a:r>
          </a:p>
          <a:p>
            <a:pPr marL="206375" indent="-107950" eaLnBrk="1" hangingPunct="1"/>
            <a:r>
              <a:rPr lang="en-US" sz="2400" smtClean="0">
                <a:ea typeface="ＭＳ Ｐゴシック"/>
                <a:cs typeface="ＭＳ Ｐゴシック"/>
              </a:rPr>
              <a:t>Observed is 0.7σ over bckgd. expectation</a:t>
            </a:r>
          </a:p>
          <a:p>
            <a:pPr marL="206375" indent="-107950" eaLnBrk="1" hangingPunct="1">
              <a:buFontTx/>
              <a:buNone/>
            </a:pPr>
            <a:r>
              <a:rPr lang="en-US" sz="2400" b="1" smtClean="0">
                <a:solidFill>
                  <a:srgbClr val="CC0000"/>
                </a:solidFill>
                <a:latin typeface="Helvetica" pitchFamily="34" charset="0"/>
                <a:ea typeface="ＭＳ Ｐゴシック"/>
                <a:cs typeface="ＭＳ Ｐゴシック"/>
              </a:rPr>
              <a:t>	</a:t>
            </a:r>
            <a:endParaRPr lang="en-US" sz="2400" smtClean="0">
              <a:ea typeface="ＭＳ Ｐゴシック"/>
              <a:cs typeface="ＭＳ Ｐゴシック"/>
            </a:endParaRPr>
          </a:p>
        </p:txBody>
      </p:sp>
      <p:sp>
        <p:nvSpPr>
          <p:cNvPr id="150531" name="TextBox 5"/>
          <p:cNvSpPr txBox="1">
            <a:spLocks noChangeArrowheads="1"/>
          </p:cNvSpPr>
          <p:nvPr/>
        </p:nvSpPr>
        <p:spPr bwMode="auto">
          <a:xfrm>
            <a:off x="3133725" y="6519863"/>
            <a:ext cx="29384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5" tIns="45712" rIns="91425" bIns="45712">
            <a:spAutoFit/>
          </a:bodyPr>
          <a:lstStyle/>
          <a:p>
            <a:r>
              <a:rPr lang="en-US" sz="1400" i="1"/>
              <a:t>figures courtesy M. Sanchez, P. Vahle</a:t>
            </a:r>
          </a:p>
        </p:txBody>
      </p:sp>
      <p:pic>
        <p:nvPicPr>
          <p:cNvPr id="15053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77975"/>
            <a:ext cx="6002338" cy="451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6" name="Footer Placeholder 3"/>
          <p:cNvSpPr>
            <a:spLocks noGrp="1"/>
          </p:cNvSpPr>
          <p:nvPr>
            <p:ph type="ftr" sz="quarter" idx="4294967295"/>
          </p:nvPr>
        </p:nvSpPr>
        <p:spPr bwMode="auto">
          <a:xfrm>
            <a:off x="7010400" y="65532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r>
              <a:rPr lang="en-US" sz="1400">
                <a:solidFill>
                  <a:srgbClr val="FF0000"/>
                </a:solidFill>
                <a:latin typeface="Times New Roman" pitchFamily="-65" charset="0"/>
                <a:ea typeface="+mn-ea"/>
                <a:cs typeface="+mn-cs"/>
              </a:rPr>
              <a:t>Sacha Kopp, UT Colloquium</a:t>
            </a:r>
          </a:p>
          <a:p>
            <a:pPr algn="r">
              <a:defRPr/>
            </a:pPr>
            <a:r>
              <a:rPr lang="en-US" sz="1400">
                <a:solidFill>
                  <a:srgbClr val="FF0000"/>
                </a:solidFill>
                <a:latin typeface="Times New Roman" pitchFamily="-65" charset="0"/>
                <a:ea typeface="+mn-ea"/>
                <a:cs typeface="+mn-cs"/>
              </a:rPr>
              <a:t>Sept. 15, 2010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914400"/>
          </a:xfrm>
        </p:spPr>
        <p:txBody>
          <a:bodyPr/>
          <a:lstStyle/>
          <a:p>
            <a:pPr eaLnBrk="1" hangingPunct="1"/>
            <a:r>
              <a:rPr lang="en-US" sz="3200" smtClean="0">
                <a:latin typeface="Symbol" pitchFamily="18" charset="2"/>
                <a:ea typeface="ＭＳ Ｐゴシック"/>
                <a:cs typeface="ＭＳ Ｐゴシック"/>
              </a:rPr>
              <a:t>n</a:t>
            </a:r>
            <a:r>
              <a:rPr lang="en-US" sz="3200" smtClean="0">
                <a:ea typeface="ＭＳ Ｐゴシック"/>
                <a:cs typeface="ＭＳ Ｐゴシック"/>
              </a:rPr>
              <a:t> Mixing Orthodoxy</a:t>
            </a:r>
          </a:p>
        </p:txBody>
      </p:sp>
      <p:sp>
        <p:nvSpPr>
          <p:cNvPr id="2253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084263"/>
            <a:ext cx="8159750" cy="838200"/>
          </a:xfrm>
        </p:spPr>
        <p:txBody>
          <a:bodyPr/>
          <a:lstStyle/>
          <a:p>
            <a:pPr eaLnBrk="1" hangingPunct="1"/>
            <a:r>
              <a:rPr lang="en-US" sz="2800" smtClean="0">
                <a:ea typeface="ＭＳ Ｐゴシック"/>
                <a:cs typeface="ＭＳ Ｐゴシック"/>
              </a:rPr>
              <a:t>PMNS:  a 3</a:t>
            </a:r>
            <a:r>
              <a:rPr lang="en-US" sz="2800" smtClean="0">
                <a:ea typeface="ＭＳ Ｐゴシック"/>
                <a:cs typeface="ＭＳ Ｐゴシック"/>
                <a:sym typeface="Symbol" pitchFamily="18" charset="2"/>
              </a:rPr>
              <a:t>3 unitary transformation to mass states:</a:t>
            </a:r>
          </a:p>
        </p:txBody>
      </p:sp>
      <p:graphicFrame>
        <p:nvGraphicFramePr>
          <p:cNvPr id="22530" name="Object 2"/>
          <p:cNvGraphicFramePr>
            <a:graphicFrameLocks noChangeAspect="1"/>
          </p:cNvGraphicFramePr>
          <p:nvPr/>
        </p:nvGraphicFramePr>
        <p:xfrm>
          <a:off x="304800" y="2819400"/>
          <a:ext cx="8458200" cy="1476375"/>
        </p:xfrm>
        <a:graphic>
          <a:graphicData uri="http://schemas.openxmlformats.org/presentationml/2006/ole">
            <p:oleObj spid="_x0000_s22530" name="Equation" r:id="rId3" imgW="4216320" imgH="736560" progId="Equation.3">
              <p:embed/>
            </p:oleObj>
          </a:graphicData>
        </a:graphic>
      </p:graphicFrame>
      <p:sp>
        <p:nvSpPr>
          <p:cNvPr id="22533" name="Rectangle 5"/>
          <p:cNvSpPr>
            <a:spLocks noChangeArrowheads="1"/>
          </p:cNvSpPr>
          <p:nvPr/>
        </p:nvSpPr>
        <p:spPr bwMode="auto">
          <a:xfrm>
            <a:off x="3898900" y="4711700"/>
            <a:ext cx="5245100" cy="153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FF0000"/>
              </a:buClr>
              <a:buFontTx/>
              <a:buChar char="•"/>
            </a:pPr>
            <a:r>
              <a:rPr lang="en-US" sz="2800">
                <a:solidFill>
                  <a:schemeClr val="accent2"/>
                </a:solidFill>
              </a:rPr>
              <a:t>In the quarks, matrix has phase </a:t>
            </a:r>
            <a:r>
              <a:rPr lang="en-US" sz="2800">
                <a:solidFill>
                  <a:schemeClr val="accent2"/>
                </a:solidFill>
                <a:latin typeface="Symbol" pitchFamily="18" charset="2"/>
              </a:rPr>
              <a:t>d</a:t>
            </a:r>
            <a:r>
              <a:rPr lang="en-US" sz="2800">
                <a:solidFill>
                  <a:schemeClr val="accent2"/>
                </a:solidFill>
                <a:latin typeface="Symbol" pitchFamily="18" charset="2"/>
                <a:sym typeface="Symbol" pitchFamily="18" charset="2"/>
              </a:rPr>
              <a:t></a:t>
            </a:r>
            <a:r>
              <a:rPr lang="en-US" sz="2800">
                <a:solidFill>
                  <a:schemeClr val="accent2"/>
                </a:solidFill>
                <a:latin typeface="Symbol" pitchFamily="18" charset="2"/>
              </a:rPr>
              <a:t>0</a:t>
            </a:r>
            <a:r>
              <a:rPr lang="en-US" sz="2800">
                <a:solidFill>
                  <a:schemeClr val="accent2"/>
                </a:solidFill>
              </a:rPr>
              <a:t> responsible for CP.</a:t>
            </a:r>
            <a:endParaRPr lang="en-US" sz="2800">
              <a:solidFill>
                <a:schemeClr val="accent2"/>
              </a:solidFill>
              <a:sym typeface="Symbol" pitchFamily="18" charset="2"/>
            </a:endParaRPr>
          </a:p>
        </p:txBody>
      </p:sp>
      <p:sp>
        <p:nvSpPr>
          <p:cNvPr id="22534" name="Text Box 6"/>
          <p:cNvSpPr txBox="1">
            <a:spLocks noChangeArrowheads="1"/>
          </p:cNvSpPr>
          <p:nvPr/>
        </p:nvSpPr>
        <p:spPr bwMode="auto">
          <a:xfrm>
            <a:off x="4802188" y="4275138"/>
            <a:ext cx="12176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i="1">
                <a:solidFill>
                  <a:schemeClr val="accent2"/>
                </a:solidFill>
              </a:rPr>
              <a:t>c</a:t>
            </a:r>
            <a:r>
              <a:rPr lang="en-US" sz="2000" i="1" baseline="-25000">
                <a:solidFill>
                  <a:schemeClr val="accent2"/>
                </a:solidFill>
              </a:rPr>
              <a:t>ij</a:t>
            </a:r>
            <a:r>
              <a:rPr lang="en-US" sz="2000">
                <a:solidFill>
                  <a:schemeClr val="accent2"/>
                </a:solidFill>
              </a:rPr>
              <a:t> </a:t>
            </a:r>
            <a:r>
              <a:rPr lang="en-US" sz="2000">
                <a:solidFill>
                  <a:schemeClr val="accent2"/>
                </a:solidFill>
                <a:sym typeface="Symbol" pitchFamily="18" charset="2"/>
              </a:rPr>
              <a:t> </a:t>
            </a:r>
            <a:r>
              <a:rPr lang="en-US" sz="2000">
                <a:solidFill>
                  <a:schemeClr val="accent2"/>
                </a:solidFill>
              </a:rPr>
              <a:t>cos</a:t>
            </a:r>
            <a:r>
              <a:rPr lang="en-US" sz="2000">
                <a:solidFill>
                  <a:schemeClr val="accent2"/>
                </a:solidFill>
                <a:latin typeface="Symbol" pitchFamily="18" charset="2"/>
              </a:rPr>
              <a:t>q</a:t>
            </a:r>
            <a:r>
              <a:rPr lang="en-US" sz="2000" i="1" baseline="-25000">
                <a:solidFill>
                  <a:schemeClr val="accent2"/>
                </a:solidFill>
              </a:rPr>
              <a:t>ij</a:t>
            </a:r>
          </a:p>
        </p:txBody>
      </p:sp>
      <p:sp>
        <p:nvSpPr>
          <p:cNvPr id="22535" name="Text Box 7"/>
          <p:cNvSpPr txBox="1">
            <a:spLocks noChangeArrowheads="1"/>
          </p:cNvSpPr>
          <p:nvPr/>
        </p:nvSpPr>
        <p:spPr bwMode="auto">
          <a:xfrm>
            <a:off x="6097588" y="4267200"/>
            <a:ext cx="11604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i="1">
                <a:solidFill>
                  <a:schemeClr val="accent2"/>
                </a:solidFill>
              </a:rPr>
              <a:t>s</a:t>
            </a:r>
            <a:r>
              <a:rPr lang="en-US" sz="2000" i="1" baseline="-25000">
                <a:solidFill>
                  <a:schemeClr val="accent2"/>
                </a:solidFill>
              </a:rPr>
              <a:t>ij</a:t>
            </a:r>
            <a:r>
              <a:rPr lang="en-US" sz="2000">
                <a:solidFill>
                  <a:schemeClr val="accent2"/>
                </a:solidFill>
              </a:rPr>
              <a:t> </a:t>
            </a:r>
            <a:r>
              <a:rPr lang="en-US" sz="2000">
                <a:solidFill>
                  <a:schemeClr val="accent2"/>
                </a:solidFill>
                <a:sym typeface="Symbol" pitchFamily="18" charset="2"/>
              </a:rPr>
              <a:t> </a:t>
            </a:r>
            <a:r>
              <a:rPr lang="en-US" sz="2000">
                <a:solidFill>
                  <a:schemeClr val="accent2"/>
                </a:solidFill>
              </a:rPr>
              <a:t>sin</a:t>
            </a:r>
            <a:r>
              <a:rPr lang="en-US" sz="2000">
                <a:solidFill>
                  <a:schemeClr val="accent2"/>
                </a:solidFill>
                <a:latin typeface="Symbol" pitchFamily="18" charset="2"/>
              </a:rPr>
              <a:t>q</a:t>
            </a:r>
            <a:r>
              <a:rPr lang="en-US" sz="2000" i="1" baseline="-25000">
                <a:solidFill>
                  <a:schemeClr val="accent2"/>
                </a:solidFill>
              </a:rPr>
              <a:t>ij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1066800" y="1600200"/>
            <a:ext cx="6705600" cy="3895725"/>
            <a:chOff x="672" y="1008"/>
            <a:chExt cx="4224" cy="2454"/>
          </a:xfrm>
        </p:grpSpPr>
        <p:sp>
          <p:nvSpPr>
            <p:cNvPr id="22546" name="Text Box 9"/>
            <p:cNvSpPr txBox="1">
              <a:spLocks noChangeArrowheads="1"/>
            </p:cNvSpPr>
            <p:nvPr/>
          </p:nvSpPr>
          <p:spPr bwMode="auto">
            <a:xfrm>
              <a:off x="672" y="2928"/>
              <a:ext cx="1776" cy="534"/>
            </a:xfrm>
            <a:prstGeom prst="rect">
              <a:avLst/>
            </a:prstGeom>
            <a:noFill/>
            <a:ln w="9525">
              <a:solidFill>
                <a:srgbClr val="33CC33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1700">
                  <a:solidFill>
                    <a:srgbClr val="33CC33"/>
                  </a:solidFill>
                </a:rPr>
                <a:t>Super-K 90%C.L. sin</a:t>
              </a:r>
              <a:r>
                <a:rPr lang="en-US" sz="1700">
                  <a:solidFill>
                    <a:srgbClr val="33CC33"/>
                  </a:solidFill>
                  <a:latin typeface="Symbol" pitchFamily="18" charset="2"/>
                </a:rPr>
                <a:t>q</a:t>
              </a:r>
              <a:r>
                <a:rPr lang="en-US" sz="1700" baseline="-25000">
                  <a:solidFill>
                    <a:srgbClr val="33CC33"/>
                  </a:solidFill>
                </a:rPr>
                <a:t>23</a:t>
              </a:r>
              <a:r>
                <a:rPr lang="en-US" sz="1700">
                  <a:solidFill>
                    <a:srgbClr val="33CC33"/>
                  </a:solidFill>
                </a:rPr>
                <a:t>&gt;0.58   @ </a:t>
              </a:r>
              <a:r>
                <a:rPr lang="en-US" sz="1700">
                  <a:solidFill>
                    <a:srgbClr val="33CC33"/>
                  </a:solidFill>
                  <a:latin typeface="Symbol" pitchFamily="18" charset="2"/>
                </a:rPr>
                <a:t>D</a:t>
              </a:r>
              <a:r>
                <a:rPr lang="en-US" sz="1700" i="1">
                  <a:solidFill>
                    <a:srgbClr val="33CC33"/>
                  </a:solidFill>
                </a:rPr>
                <a:t>m</a:t>
              </a:r>
              <a:r>
                <a:rPr lang="en-US" sz="1700" baseline="30000">
                  <a:solidFill>
                    <a:srgbClr val="33CC33"/>
                  </a:solidFill>
                </a:rPr>
                <a:t>2</a:t>
              </a:r>
              <a:r>
                <a:rPr lang="en-US" sz="1700">
                  <a:solidFill>
                    <a:srgbClr val="33CC33"/>
                  </a:solidFill>
                </a:rPr>
                <a:t>=2</a:t>
              </a:r>
              <a:r>
                <a:rPr lang="en-US" sz="1700">
                  <a:solidFill>
                    <a:srgbClr val="33CC33"/>
                  </a:solidFill>
                  <a:sym typeface="Symbol" pitchFamily="18" charset="2"/>
                </a:rPr>
                <a:t></a:t>
              </a:r>
              <a:r>
                <a:rPr lang="en-US" sz="1700">
                  <a:solidFill>
                    <a:srgbClr val="33CC33"/>
                  </a:solidFill>
                </a:rPr>
                <a:t>10</a:t>
              </a:r>
              <a:r>
                <a:rPr lang="en-US" sz="1700" baseline="30000">
                  <a:solidFill>
                    <a:srgbClr val="33CC33"/>
                  </a:solidFill>
                </a:rPr>
                <a:t>-3</a:t>
              </a:r>
              <a:r>
                <a:rPr lang="en-US" sz="1700">
                  <a:solidFill>
                    <a:srgbClr val="33CC33"/>
                  </a:solidFill>
                </a:rPr>
                <a:t>eV</a:t>
              </a:r>
              <a:r>
                <a:rPr lang="en-US" sz="1700" baseline="30000">
                  <a:solidFill>
                    <a:srgbClr val="33CC33"/>
                  </a:solidFill>
                </a:rPr>
                <a:t>2</a:t>
              </a:r>
            </a:p>
            <a:p>
              <a:pPr algn="ctr" eaLnBrk="0" hangingPunct="0"/>
              <a:r>
                <a:rPr lang="en-US" sz="1500" i="1">
                  <a:solidFill>
                    <a:srgbClr val="33CC33"/>
                  </a:solidFill>
                </a:rPr>
                <a:t>(hep-ex/0404034)</a:t>
              </a:r>
            </a:p>
          </p:txBody>
        </p:sp>
        <p:sp>
          <p:nvSpPr>
            <p:cNvPr id="22547" name="Line 10"/>
            <p:cNvSpPr>
              <a:spLocks noChangeShapeType="1"/>
            </p:cNvSpPr>
            <p:nvPr/>
          </p:nvSpPr>
          <p:spPr bwMode="auto">
            <a:xfrm flipH="1" flipV="1">
              <a:off x="1488" y="2688"/>
              <a:ext cx="336" cy="240"/>
            </a:xfrm>
            <a:prstGeom prst="line">
              <a:avLst/>
            </a:prstGeom>
            <a:noFill/>
            <a:ln w="38100" cmpd="dbl">
              <a:solidFill>
                <a:srgbClr val="33CC33"/>
              </a:solidFill>
              <a:round/>
              <a:headEnd/>
              <a:tailEnd type="triangle" w="med" len="lg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48" name="Oval 11"/>
            <p:cNvSpPr>
              <a:spLocks noChangeArrowheads="1"/>
            </p:cNvSpPr>
            <p:nvPr/>
          </p:nvSpPr>
          <p:spPr bwMode="auto">
            <a:xfrm>
              <a:off x="1296" y="2352"/>
              <a:ext cx="288" cy="384"/>
            </a:xfrm>
            <a:prstGeom prst="ellipse">
              <a:avLst/>
            </a:prstGeom>
            <a:noFill/>
            <a:ln w="9525">
              <a:solidFill>
                <a:srgbClr val="00CC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49" name="Text Box 12"/>
            <p:cNvSpPr txBox="1">
              <a:spLocks noChangeArrowheads="1"/>
            </p:cNvSpPr>
            <p:nvPr/>
          </p:nvSpPr>
          <p:spPr bwMode="auto">
            <a:xfrm>
              <a:off x="1392" y="1248"/>
              <a:ext cx="1344" cy="371"/>
            </a:xfrm>
            <a:prstGeom prst="rect">
              <a:avLst/>
            </a:prstGeom>
            <a:noFill/>
            <a:ln w="9525">
              <a:solidFill>
                <a:srgbClr val="33CC33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1700">
                  <a:solidFill>
                    <a:srgbClr val="33CC33"/>
                  </a:solidFill>
                </a:rPr>
                <a:t>sin</a:t>
              </a:r>
              <a:r>
                <a:rPr lang="en-US" sz="1700">
                  <a:solidFill>
                    <a:srgbClr val="33CC33"/>
                  </a:solidFill>
                  <a:latin typeface="Symbol" pitchFamily="18" charset="2"/>
                </a:rPr>
                <a:t>q</a:t>
              </a:r>
              <a:r>
                <a:rPr lang="en-US" sz="1700" baseline="-25000">
                  <a:solidFill>
                    <a:srgbClr val="33CC33"/>
                  </a:solidFill>
                </a:rPr>
                <a:t>solar</a:t>
              </a:r>
              <a:r>
                <a:rPr lang="en-US" sz="1700">
                  <a:solidFill>
                    <a:srgbClr val="33CC33"/>
                  </a:solidFill>
                </a:rPr>
                <a:t> &lt;0.62 </a:t>
              </a:r>
              <a:r>
                <a:rPr lang="en-US" sz="1500">
                  <a:solidFill>
                    <a:srgbClr val="33CC33"/>
                  </a:solidFill>
                </a:rPr>
                <a:t>(</a:t>
              </a:r>
              <a:r>
                <a:rPr lang="en-US" sz="1500" i="1">
                  <a:solidFill>
                    <a:srgbClr val="33CC33"/>
                  </a:solidFill>
                </a:rPr>
                <a:t>Smirnov, hep/0309299)</a:t>
              </a:r>
              <a:endParaRPr lang="en-US" sz="1500">
                <a:solidFill>
                  <a:srgbClr val="33CC33"/>
                </a:solidFill>
              </a:endParaRPr>
            </a:p>
          </p:txBody>
        </p:sp>
        <p:sp>
          <p:nvSpPr>
            <p:cNvPr id="22550" name="Line 13"/>
            <p:cNvSpPr>
              <a:spLocks noChangeShapeType="1"/>
            </p:cNvSpPr>
            <p:nvPr/>
          </p:nvSpPr>
          <p:spPr bwMode="auto">
            <a:xfrm>
              <a:off x="2736" y="1632"/>
              <a:ext cx="432" cy="240"/>
            </a:xfrm>
            <a:prstGeom prst="line">
              <a:avLst/>
            </a:prstGeom>
            <a:noFill/>
            <a:ln w="38100" cmpd="dbl">
              <a:solidFill>
                <a:srgbClr val="33CC33"/>
              </a:solidFill>
              <a:round/>
              <a:headEnd/>
              <a:tailEnd type="triangle" w="med" len="lg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51" name="Oval 14"/>
            <p:cNvSpPr>
              <a:spLocks noChangeArrowheads="1"/>
            </p:cNvSpPr>
            <p:nvPr/>
          </p:nvSpPr>
          <p:spPr bwMode="auto">
            <a:xfrm>
              <a:off x="3168" y="1728"/>
              <a:ext cx="288" cy="384"/>
            </a:xfrm>
            <a:prstGeom prst="ellipse">
              <a:avLst/>
            </a:prstGeom>
            <a:noFill/>
            <a:ln w="9525">
              <a:solidFill>
                <a:srgbClr val="00CC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52" name="Text Box 15"/>
            <p:cNvSpPr txBox="1">
              <a:spLocks noChangeArrowheads="1"/>
            </p:cNvSpPr>
            <p:nvPr/>
          </p:nvSpPr>
          <p:spPr bwMode="auto">
            <a:xfrm>
              <a:off x="3024" y="1008"/>
              <a:ext cx="1872" cy="534"/>
            </a:xfrm>
            <a:prstGeom prst="rect">
              <a:avLst/>
            </a:prstGeom>
            <a:noFill/>
            <a:ln w="9525">
              <a:solidFill>
                <a:srgbClr val="33CC33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1700">
                  <a:solidFill>
                    <a:srgbClr val="33CC33"/>
                  </a:solidFill>
                </a:rPr>
                <a:t>CHOOZ 90%C.L. sin</a:t>
              </a:r>
              <a:r>
                <a:rPr lang="en-US" sz="1700">
                  <a:solidFill>
                    <a:srgbClr val="33CC33"/>
                  </a:solidFill>
                  <a:latin typeface="Symbol" pitchFamily="18" charset="2"/>
                </a:rPr>
                <a:t>q</a:t>
              </a:r>
              <a:r>
                <a:rPr lang="en-US" sz="1700" baseline="-25000">
                  <a:solidFill>
                    <a:srgbClr val="33CC33"/>
                  </a:solidFill>
                </a:rPr>
                <a:t>13</a:t>
              </a:r>
              <a:r>
                <a:rPr lang="en-US" sz="1700">
                  <a:solidFill>
                    <a:srgbClr val="33CC33"/>
                  </a:solidFill>
                </a:rPr>
                <a:t>&lt;0.22 @ </a:t>
              </a:r>
              <a:r>
                <a:rPr lang="en-US" sz="1700">
                  <a:solidFill>
                    <a:srgbClr val="33CC33"/>
                  </a:solidFill>
                  <a:latin typeface="Symbol" pitchFamily="18" charset="2"/>
                </a:rPr>
                <a:t>D</a:t>
              </a:r>
              <a:r>
                <a:rPr lang="en-US" sz="1700" i="1">
                  <a:solidFill>
                    <a:srgbClr val="33CC33"/>
                  </a:solidFill>
                </a:rPr>
                <a:t>m</a:t>
              </a:r>
              <a:r>
                <a:rPr lang="en-US" sz="1700" baseline="30000">
                  <a:solidFill>
                    <a:srgbClr val="33CC33"/>
                  </a:solidFill>
                </a:rPr>
                <a:t>2</a:t>
              </a:r>
              <a:r>
                <a:rPr lang="en-US" sz="1700">
                  <a:solidFill>
                    <a:srgbClr val="33CC33"/>
                  </a:solidFill>
                </a:rPr>
                <a:t>=2</a:t>
              </a:r>
              <a:r>
                <a:rPr lang="en-US" sz="1700">
                  <a:solidFill>
                    <a:srgbClr val="33CC33"/>
                  </a:solidFill>
                  <a:sym typeface="Symbol" pitchFamily="18" charset="2"/>
                </a:rPr>
                <a:t></a:t>
              </a:r>
              <a:r>
                <a:rPr lang="en-US" sz="1700">
                  <a:solidFill>
                    <a:srgbClr val="33CC33"/>
                  </a:solidFill>
                </a:rPr>
                <a:t>10</a:t>
              </a:r>
              <a:r>
                <a:rPr lang="en-US" sz="1700" baseline="30000">
                  <a:solidFill>
                    <a:srgbClr val="33CC33"/>
                  </a:solidFill>
                </a:rPr>
                <a:t>-3</a:t>
              </a:r>
              <a:r>
                <a:rPr lang="en-US" sz="1700">
                  <a:solidFill>
                    <a:srgbClr val="33CC33"/>
                  </a:solidFill>
                </a:rPr>
                <a:t>eV</a:t>
              </a:r>
              <a:r>
                <a:rPr lang="en-US" sz="1700" baseline="30000">
                  <a:solidFill>
                    <a:srgbClr val="33CC33"/>
                  </a:solidFill>
                </a:rPr>
                <a:t>2       </a:t>
              </a:r>
              <a:r>
                <a:rPr lang="en-US" sz="1500" i="1">
                  <a:solidFill>
                    <a:srgbClr val="33CC33"/>
                  </a:solidFill>
                </a:rPr>
                <a:t>Phys.Lett.B466,415 (1999)</a:t>
              </a:r>
            </a:p>
          </p:txBody>
        </p:sp>
        <p:sp>
          <p:nvSpPr>
            <p:cNvPr id="22553" name="Line 16"/>
            <p:cNvSpPr>
              <a:spLocks noChangeShapeType="1"/>
            </p:cNvSpPr>
            <p:nvPr/>
          </p:nvSpPr>
          <p:spPr bwMode="auto">
            <a:xfrm>
              <a:off x="3984" y="1536"/>
              <a:ext cx="432" cy="240"/>
            </a:xfrm>
            <a:prstGeom prst="line">
              <a:avLst/>
            </a:prstGeom>
            <a:noFill/>
            <a:ln w="38100" cmpd="dbl">
              <a:solidFill>
                <a:srgbClr val="33CC33"/>
              </a:solidFill>
              <a:round/>
              <a:headEnd/>
              <a:tailEnd type="triangle" w="med" len="lg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54" name="Oval 17"/>
            <p:cNvSpPr>
              <a:spLocks noChangeArrowheads="1"/>
            </p:cNvSpPr>
            <p:nvPr/>
          </p:nvSpPr>
          <p:spPr bwMode="auto">
            <a:xfrm>
              <a:off x="4320" y="1776"/>
              <a:ext cx="288" cy="384"/>
            </a:xfrm>
            <a:prstGeom prst="ellipse">
              <a:avLst/>
            </a:prstGeom>
            <a:noFill/>
            <a:ln w="9525">
              <a:solidFill>
                <a:srgbClr val="00CC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2537" name="Line 18"/>
          <p:cNvSpPr>
            <a:spLocks noChangeShapeType="1"/>
          </p:cNvSpPr>
          <p:nvPr/>
        </p:nvSpPr>
        <p:spPr bwMode="auto">
          <a:xfrm flipV="1">
            <a:off x="7270750" y="5289550"/>
            <a:ext cx="304800" cy="3048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1066800" y="1600200"/>
            <a:ext cx="6705600" cy="3911600"/>
            <a:chOff x="672" y="1008"/>
            <a:chExt cx="4224" cy="2464"/>
          </a:xfrm>
        </p:grpSpPr>
        <p:sp>
          <p:nvSpPr>
            <p:cNvPr id="22539" name="Text Box 20"/>
            <p:cNvSpPr txBox="1">
              <a:spLocks noChangeArrowheads="1"/>
            </p:cNvSpPr>
            <p:nvPr/>
          </p:nvSpPr>
          <p:spPr bwMode="auto">
            <a:xfrm>
              <a:off x="672" y="2928"/>
              <a:ext cx="1776" cy="5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2500">
                  <a:solidFill>
                    <a:srgbClr val="FF0000"/>
                  </a:solidFill>
                </a:rPr>
                <a:t>Is the mixing angle truly </a:t>
              </a:r>
              <a:r>
                <a:rPr lang="en-US" sz="2500" i="1">
                  <a:solidFill>
                    <a:srgbClr val="FF0000"/>
                  </a:solidFill>
                </a:rPr>
                <a:t>maximal???</a:t>
              </a:r>
              <a:endParaRPr lang="en-US" sz="2100" i="1">
                <a:solidFill>
                  <a:srgbClr val="FF0000"/>
                </a:solidFill>
              </a:endParaRPr>
            </a:p>
          </p:txBody>
        </p:sp>
        <p:sp>
          <p:nvSpPr>
            <p:cNvPr id="22540" name="Line 21"/>
            <p:cNvSpPr>
              <a:spLocks noChangeShapeType="1"/>
            </p:cNvSpPr>
            <p:nvPr/>
          </p:nvSpPr>
          <p:spPr bwMode="auto">
            <a:xfrm flipH="1" flipV="1">
              <a:off x="1488" y="2688"/>
              <a:ext cx="336" cy="240"/>
            </a:xfrm>
            <a:prstGeom prst="line">
              <a:avLst/>
            </a:prstGeom>
            <a:noFill/>
            <a:ln w="38100" cmpd="dbl">
              <a:solidFill>
                <a:srgbClr val="FF0000"/>
              </a:solidFill>
              <a:round/>
              <a:headEnd/>
              <a:tailEnd type="triangle" w="med" len="lg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41" name="Oval 22"/>
            <p:cNvSpPr>
              <a:spLocks noChangeArrowheads="1"/>
            </p:cNvSpPr>
            <p:nvPr/>
          </p:nvSpPr>
          <p:spPr bwMode="auto">
            <a:xfrm>
              <a:off x="1296" y="2352"/>
              <a:ext cx="288" cy="384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42" name="Text Box 23"/>
            <p:cNvSpPr txBox="1">
              <a:spLocks noChangeArrowheads="1"/>
            </p:cNvSpPr>
            <p:nvPr/>
          </p:nvSpPr>
          <p:spPr bwMode="auto">
            <a:xfrm>
              <a:off x="3024" y="1008"/>
              <a:ext cx="1872" cy="61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80000"/>
                </a:lnSpc>
              </a:pPr>
              <a:r>
                <a:rPr lang="en-US" sz="2100">
                  <a:solidFill>
                    <a:srgbClr val="FF0000"/>
                  </a:solidFill>
                </a:rPr>
                <a:t>Is this </a:t>
              </a:r>
              <a:r>
                <a:rPr lang="en-US" sz="2100" i="1">
                  <a:solidFill>
                    <a:srgbClr val="FF0000"/>
                  </a:solidFill>
                </a:rPr>
                <a:t>non-zero???</a:t>
              </a:r>
              <a:r>
                <a:rPr lang="en-US" sz="2100">
                  <a:solidFill>
                    <a:srgbClr val="FF0000"/>
                  </a:solidFill>
                </a:rPr>
                <a:t>  Large enough to measure CP in </a:t>
              </a:r>
              <a:r>
                <a:rPr lang="en-US" sz="2100">
                  <a:solidFill>
                    <a:srgbClr val="FF0000"/>
                  </a:solidFill>
                  <a:latin typeface="Symbol" pitchFamily="18" charset="2"/>
                </a:rPr>
                <a:t>n</a:t>
              </a:r>
              <a:r>
                <a:rPr lang="en-US" sz="2100" baseline="-25000">
                  <a:solidFill>
                    <a:srgbClr val="FF0000"/>
                  </a:solidFill>
                  <a:latin typeface="Symbol" pitchFamily="18" charset="2"/>
                </a:rPr>
                <a:t>m</a:t>
              </a:r>
              <a:r>
                <a:rPr lang="en-US" sz="2100">
                  <a:solidFill>
                    <a:srgbClr val="FF0000"/>
                  </a:solidFill>
                  <a:latin typeface="Symbol" pitchFamily="18" charset="2"/>
                </a:rPr>
                <a:t> </a:t>
              </a:r>
              <a:r>
                <a:rPr lang="en-US" sz="2100">
                  <a:solidFill>
                    <a:srgbClr val="FF0000"/>
                  </a:solidFill>
                  <a:latin typeface="Symbol" pitchFamily="18" charset="2"/>
                  <a:sym typeface="Symbol" pitchFamily="18" charset="2"/>
                </a:rPr>
                <a:t></a:t>
              </a:r>
              <a:r>
                <a:rPr lang="en-US" sz="2900">
                  <a:solidFill>
                    <a:srgbClr val="FF0000"/>
                  </a:solidFill>
                  <a:latin typeface="Symbol" pitchFamily="18" charset="2"/>
                  <a:sym typeface="Symbol" pitchFamily="18" charset="2"/>
                </a:rPr>
                <a:t> </a:t>
              </a:r>
              <a:r>
                <a:rPr lang="en-US" sz="2100">
                  <a:solidFill>
                    <a:srgbClr val="FF0000"/>
                  </a:solidFill>
                  <a:latin typeface="Symbol" pitchFamily="18" charset="2"/>
                </a:rPr>
                <a:t>n</a:t>
              </a:r>
              <a:r>
                <a:rPr lang="en-US" sz="2100" i="1" baseline="-25000">
                  <a:solidFill>
                    <a:srgbClr val="FF0000"/>
                  </a:solidFill>
                </a:rPr>
                <a:t>e</a:t>
              </a:r>
              <a:endParaRPr lang="en-US" sz="1900" i="1" baseline="-25000">
                <a:solidFill>
                  <a:srgbClr val="FF0000"/>
                </a:solidFill>
              </a:endParaRPr>
            </a:p>
          </p:txBody>
        </p:sp>
        <p:sp>
          <p:nvSpPr>
            <p:cNvPr id="22543" name="Line 24"/>
            <p:cNvSpPr>
              <a:spLocks noChangeShapeType="1"/>
            </p:cNvSpPr>
            <p:nvPr/>
          </p:nvSpPr>
          <p:spPr bwMode="auto">
            <a:xfrm>
              <a:off x="4080" y="1584"/>
              <a:ext cx="336" cy="192"/>
            </a:xfrm>
            <a:prstGeom prst="line">
              <a:avLst/>
            </a:prstGeom>
            <a:noFill/>
            <a:ln w="38100" cmpd="dbl">
              <a:solidFill>
                <a:srgbClr val="FF0000"/>
              </a:solidFill>
              <a:round/>
              <a:headEnd/>
              <a:tailEnd type="triangle" w="med" len="lg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44" name="Oval 25"/>
            <p:cNvSpPr>
              <a:spLocks noChangeArrowheads="1"/>
            </p:cNvSpPr>
            <p:nvPr/>
          </p:nvSpPr>
          <p:spPr bwMode="auto">
            <a:xfrm>
              <a:off x="4320" y="1776"/>
              <a:ext cx="288" cy="384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45" name="Line 26"/>
            <p:cNvSpPr>
              <a:spLocks noChangeShapeType="1"/>
            </p:cNvSpPr>
            <p:nvPr/>
          </p:nvSpPr>
          <p:spPr bwMode="auto">
            <a:xfrm flipV="1">
              <a:off x="3456" y="1457"/>
              <a:ext cx="240" cy="14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3" name="Title 7"/>
          <p:cNvSpPr>
            <a:spLocks noGrp="1"/>
          </p:cNvSpPr>
          <p:nvPr>
            <p:ph type="title"/>
          </p:nvPr>
        </p:nvSpPr>
        <p:spPr>
          <a:xfrm>
            <a:off x="747713" y="236538"/>
            <a:ext cx="7173912" cy="1114425"/>
          </a:xfrm>
        </p:spPr>
        <p:txBody>
          <a:bodyPr/>
          <a:lstStyle/>
          <a:p>
            <a:pPr eaLnBrk="1" hangingPunct="1"/>
            <a:r>
              <a:rPr lang="en-US" smtClean="0">
                <a:ea typeface="ＭＳ Ｐゴシック"/>
                <a:cs typeface="ＭＳ Ｐゴシック"/>
              </a:rPr>
              <a:t>MINOS ν</a:t>
            </a:r>
            <a:r>
              <a:rPr lang="en-US" baseline="-25000" smtClean="0">
                <a:ea typeface="ＭＳ Ｐゴシック"/>
                <a:cs typeface="ＭＳ Ｐゴシック"/>
              </a:rPr>
              <a:t>e</a:t>
            </a:r>
            <a:r>
              <a:rPr lang="en-US" smtClean="0">
                <a:ea typeface="ＭＳ Ｐゴシック"/>
                <a:cs typeface="ＭＳ Ｐゴシック"/>
              </a:rPr>
              <a:t> Appearance</a:t>
            </a:r>
          </a:p>
        </p:txBody>
      </p:sp>
      <p:sp>
        <p:nvSpPr>
          <p:cNvPr id="151554" name="TextBox 5"/>
          <p:cNvSpPr txBox="1">
            <a:spLocks noChangeArrowheads="1"/>
          </p:cNvSpPr>
          <p:nvPr/>
        </p:nvSpPr>
        <p:spPr bwMode="auto">
          <a:xfrm>
            <a:off x="3441700" y="6550025"/>
            <a:ext cx="29384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5" tIns="45712" rIns="91425" bIns="45712">
            <a:spAutoFit/>
          </a:bodyPr>
          <a:lstStyle/>
          <a:p>
            <a:r>
              <a:rPr lang="en-US" sz="1400" i="1"/>
              <a:t>figures courtesy M. Sanchez, P. Vahle</a:t>
            </a:r>
          </a:p>
        </p:txBody>
      </p:sp>
      <p:sp>
        <p:nvSpPr>
          <p:cNvPr id="151555" name="TextBox 8"/>
          <p:cNvSpPr txBox="1">
            <a:spLocks noChangeArrowheads="1"/>
          </p:cNvSpPr>
          <p:nvPr/>
        </p:nvSpPr>
        <p:spPr bwMode="auto">
          <a:xfrm>
            <a:off x="58738" y="6478588"/>
            <a:ext cx="3067050" cy="3746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lIns="91425" tIns="45712" rIns="91425" bIns="45712">
            <a:spAutoFit/>
          </a:bodyPr>
          <a:lstStyle/>
          <a:p>
            <a:r>
              <a:rPr lang="en-US" sz="1800" i="1"/>
              <a:t>S. Kopp, Lepton-Photon 2009</a:t>
            </a:r>
          </a:p>
        </p:txBody>
      </p:sp>
      <p:pic>
        <p:nvPicPr>
          <p:cNvPr id="151556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0638" y="1174750"/>
            <a:ext cx="9144001" cy="568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1557" name="テキスト プレースホルダ 1"/>
          <p:cNvSpPr txBox="1">
            <a:spLocks/>
          </p:cNvSpPr>
          <p:nvPr/>
        </p:nvSpPr>
        <p:spPr bwMode="auto">
          <a:xfrm>
            <a:off x="4349750" y="1243013"/>
            <a:ext cx="4967288" cy="19018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buFontTx/>
              <a:buChar char="•"/>
            </a:pPr>
            <a:r>
              <a:rPr kumimoji="1" lang="en-US" altLang="ja-JP">
                <a:solidFill>
                  <a:srgbClr val="000000"/>
                </a:solidFill>
              </a:rPr>
              <a:t>For </a:t>
            </a:r>
            <a:r>
              <a:rPr kumimoji="1" lang="en-US" altLang="ja-JP">
                <a:solidFill>
                  <a:srgbClr val="000000"/>
                </a:solidFill>
                <a:latin typeface="Symbol" pitchFamily="18" charset="2"/>
              </a:rPr>
              <a:t>d</a:t>
            </a:r>
            <a:r>
              <a:rPr kumimoji="1" lang="en-US" altLang="ja-JP" baseline="-25000">
                <a:solidFill>
                  <a:srgbClr val="000000"/>
                </a:solidFill>
              </a:rPr>
              <a:t>CP</a:t>
            </a:r>
            <a:r>
              <a:rPr kumimoji="1" lang="en-US" altLang="ja-JP">
                <a:solidFill>
                  <a:srgbClr val="000000"/>
                </a:solidFill>
              </a:rPr>
              <a:t>=0, sin</a:t>
            </a:r>
            <a:r>
              <a:rPr kumimoji="1" lang="en-US" altLang="ja-JP" baseline="30000">
                <a:solidFill>
                  <a:srgbClr val="000000"/>
                </a:solidFill>
              </a:rPr>
              <a:t>2</a:t>
            </a:r>
            <a:r>
              <a:rPr kumimoji="1" lang="en-US" altLang="ja-JP">
                <a:solidFill>
                  <a:srgbClr val="000000"/>
                </a:solidFill>
              </a:rPr>
              <a:t>2</a:t>
            </a:r>
            <a:r>
              <a:rPr kumimoji="1" lang="en-US" altLang="ja-JP">
                <a:solidFill>
                  <a:srgbClr val="000000"/>
                </a:solidFill>
                <a:latin typeface="Symbol" pitchFamily="18" charset="2"/>
              </a:rPr>
              <a:t>q</a:t>
            </a:r>
            <a:r>
              <a:rPr kumimoji="1" lang="en-US" altLang="ja-JP" baseline="-25000">
                <a:solidFill>
                  <a:srgbClr val="000000"/>
                </a:solidFill>
              </a:rPr>
              <a:t>23</a:t>
            </a:r>
            <a:r>
              <a:rPr kumimoji="1" lang="en-US" altLang="ja-JP">
                <a:solidFill>
                  <a:srgbClr val="000000"/>
                </a:solidFill>
              </a:rPr>
              <a:t>=1, |</a:t>
            </a:r>
            <a:r>
              <a:rPr kumimoji="1" lang="en-US" altLang="ja-JP">
                <a:solidFill>
                  <a:srgbClr val="000000"/>
                </a:solidFill>
                <a:latin typeface="Symbol" pitchFamily="18" charset="2"/>
              </a:rPr>
              <a:t>D</a:t>
            </a:r>
            <a:r>
              <a:rPr kumimoji="1" lang="en-US" altLang="ja-JP">
                <a:solidFill>
                  <a:srgbClr val="000000"/>
                </a:solidFill>
              </a:rPr>
              <a:t>m</a:t>
            </a:r>
            <a:r>
              <a:rPr kumimoji="1" lang="en-US" altLang="ja-JP" baseline="-25000">
                <a:solidFill>
                  <a:srgbClr val="000000"/>
                </a:solidFill>
              </a:rPr>
              <a:t>32</a:t>
            </a:r>
            <a:r>
              <a:rPr kumimoji="1" lang="en-US" altLang="ja-JP" baseline="30000">
                <a:solidFill>
                  <a:srgbClr val="000000"/>
                </a:solidFill>
              </a:rPr>
              <a:t>2</a:t>
            </a:r>
            <a:r>
              <a:rPr kumimoji="1" lang="en-US" altLang="ja-JP">
                <a:solidFill>
                  <a:srgbClr val="000000"/>
                </a:solidFill>
              </a:rPr>
              <a:t>|=2.43×10</a:t>
            </a:r>
            <a:r>
              <a:rPr kumimoji="1" lang="en-US" altLang="ja-JP" baseline="30000">
                <a:solidFill>
                  <a:srgbClr val="000000"/>
                </a:solidFill>
              </a:rPr>
              <a:t>-3</a:t>
            </a:r>
            <a:r>
              <a:rPr kumimoji="1" lang="en-US" altLang="ja-JP">
                <a:solidFill>
                  <a:srgbClr val="000000"/>
                </a:solidFill>
              </a:rPr>
              <a:t>eV</a:t>
            </a:r>
            <a:r>
              <a:rPr kumimoji="1" lang="en-US" altLang="ja-JP" baseline="30000">
                <a:solidFill>
                  <a:srgbClr val="000000"/>
                </a:solidFill>
              </a:rPr>
              <a:t>2</a:t>
            </a:r>
            <a:r>
              <a:rPr kumimoji="1" lang="en-US" altLang="ja-JP">
                <a:solidFill>
                  <a:srgbClr val="000000"/>
                </a:solidFill>
              </a:rPr>
              <a:t> , </a:t>
            </a:r>
          </a:p>
          <a:p>
            <a:pPr marL="742950" lvl="1" indent="-285750">
              <a:buFontTx/>
              <a:buChar char="–"/>
            </a:pPr>
            <a:r>
              <a:rPr kumimoji="1" lang="en-US" altLang="ja-JP" sz="2000" b="1">
                <a:solidFill>
                  <a:srgbClr val="FF0000"/>
                </a:solidFill>
              </a:rPr>
              <a:t>sin</a:t>
            </a:r>
            <a:r>
              <a:rPr kumimoji="1" lang="en-US" altLang="ja-JP" sz="2000" b="1" baseline="30000">
                <a:solidFill>
                  <a:srgbClr val="FF0000"/>
                </a:solidFill>
              </a:rPr>
              <a:t>2</a:t>
            </a:r>
            <a:r>
              <a:rPr kumimoji="1" lang="en-US" altLang="ja-JP" sz="2000" b="1">
                <a:solidFill>
                  <a:srgbClr val="FF0000"/>
                </a:solidFill>
              </a:rPr>
              <a:t>2</a:t>
            </a:r>
            <a:r>
              <a:rPr kumimoji="1" lang="en-US" altLang="ja-JP" sz="2000" b="1">
                <a:solidFill>
                  <a:srgbClr val="FF0000"/>
                </a:solidFill>
                <a:latin typeface="Symbol" pitchFamily="18" charset="2"/>
              </a:rPr>
              <a:t>q</a:t>
            </a:r>
            <a:r>
              <a:rPr kumimoji="1" lang="en-US" altLang="ja-JP" sz="2000" b="1" baseline="-25000">
                <a:solidFill>
                  <a:srgbClr val="FF0000"/>
                </a:solidFill>
              </a:rPr>
              <a:t>13</a:t>
            </a:r>
            <a:r>
              <a:rPr kumimoji="1" lang="en-US" altLang="ja-JP" sz="2000" b="1">
                <a:solidFill>
                  <a:srgbClr val="FF0000"/>
                </a:solidFill>
              </a:rPr>
              <a:t>&lt;0.12 (90%CL for </a:t>
            </a:r>
            <a:r>
              <a:rPr kumimoji="1" lang="en-US" altLang="ja-JP" sz="2000" b="1">
                <a:solidFill>
                  <a:srgbClr val="FF0000"/>
                </a:solidFill>
                <a:latin typeface="Symbol" pitchFamily="18" charset="2"/>
              </a:rPr>
              <a:t>D</a:t>
            </a:r>
            <a:r>
              <a:rPr kumimoji="1" lang="en-US" altLang="ja-JP" sz="2000" b="1">
                <a:solidFill>
                  <a:srgbClr val="FF0000"/>
                </a:solidFill>
              </a:rPr>
              <a:t>m</a:t>
            </a:r>
            <a:r>
              <a:rPr kumimoji="1" lang="en-US" altLang="ja-JP" sz="2000" b="1" baseline="30000">
                <a:solidFill>
                  <a:srgbClr val="FF0000"/>
                </a:solidFill>
              </a:rPr>
              <a:t>2</a:t>
            </a:r>
            <a:r>
              <a:rPr kumimoji="1" lang="en-US" altLang="ja-JP" sz="2000" b="1">
                <a:solidFill>
                  <a:srgbClr val="FF0000"/>
                </a:solidFill>
              </a:rPr>
              <a:t>&gt;0)</a:t>
            </a:r>
          </a:p>
          <a:p>
            <a:pPr marL="742950" lvl="1" indent="-285750">
              <a:buFontTx/>
              <a:buChar char="–"/>
            </a:pPr>
            <a:r>
              <a:rPr kumimoji="1" lang="en-US" altLang="ja-JP" sz="2000" b="1">
                <a:solidFill>
                  <a:srgbClr val="FF0000"/>
                </a:solidFill>
              </a:rPr>
              <a:t>sin</a:t>
            </a:r>
            <a:r>
              <a:rPr kumimoji="1" lang="en-US" altLang="ja-JP" sz="2000" b="1" baseline="30000">
                <a:solidFill>
                  <a:srgbClr val="FF0000"/>
                </a:solidFill>
              </a:rPr>
              <a:t>2</a:t>
            </a:r>
            <a:r>
              <a:rPr kumimoji="1" lang="en-US" altLang="ja-JP" sz="2000" b="1">
                <a:solidFill>
                  <a:srgbClr val="FF0000"/>
                </a:solidFill>
              </a:rPr>
              <a:t>2</a:t>
            </a:r>
            <a:r>
              <a:rPr kumimoji="1" lang="en-US" altLang="ja-JP" sz="2000" b="1">
                <a:solidFill>
                  <a:srgbClr val="FF0000"/>
                </a:solidFill>
                <a:latin typeface="Symbol" pitchFamily="18" charset="2"/>
              </a:rPr>
              <a:t>q</a:t>
            </a:r>
            <a:r>
              <a:rPr kumimoji="1" lang="en-US" altLang="ja-JP" sz="2000" b="1" baseline="-25000">
                <a:solidFill>
                  <a:srgbClr val="FF0000"/>
                </a:solidFill>
              </a:rPr>
              <a:t>13</a:t>
            </a:r>
            <a:r>
              <a:rPr kumimoji="1" lang="en-US" altLang="ja-JP" sz="2000" b="1">
                <a:solidFill>
                  <a:srgbClr val="FF0000"/>
                </a:solidFill>
              </a:rPr>
              <a:t>&lt;0.20 (90%CL for </a:t>
            </a:r>
            <a:r>
              <a:rPr kumimoji="1" lang="en-US" altLang="ja-JP" sz="2000" b="1">
                <a:solidFill>
                  <a:srgbClr val="FF0000"/>
                </a:solidFill>
                <a:latin typeface="Symbol" pitchFamily="18" charset="2"/>
              </a:rPr>
              <a:t>D</a:t>
            </a:r>
            <a:r>
              <a:rPr kumimoji="1" lang="en-US" altLang="ja-JP" sz="2000" b="1">
                <a:solidFill>
                  <a:srgbClr val="FF0000"/>
                </a:solidFill>
              </a:rPr>
              <a:t>m</a:t>
            </a:r>
            <a:r>
              <a:rPr kumimoji="1" lang="en-US" altLang="ja-JP" sz="2000" b="1" baseline="30000">
                <a:solidFill>
                  <a:srgbClr val="FF0000"/>
                </a:solidFill>
              </a:rPr>
              <a:t>2</a:t>
            </a:r>
            <a:r>
              <a:rPr kumimoji="1" lang="en-US" altLang="ja-JP" sz="2000" b="1">
                <a:solidFill>
                  <a:srgbClr val="FF0000"/>
                </a:solidFill>
              </a:rPr>
              <a:t>&lt;0)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7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304800"/>
            <a:ext cx="6705600" cy="579438"/>
          </a:xfrm>
        </p:spPr>
        <p:txBody>
          <a:bodyPr/>
          <a:lstStyle/>
          <a:p>
            <a:r>
              <a:rPr lang="en-US" sz="3200" smtClean="0">
                <a:ea typeface="ＭＳ Ｐゴシック"/>
                <a:cs typeface="ＭＳ Ｐゴシック"/>
              </a:rPr>
              <a:t>Fogli et al. Global Fit to Data on </a:t>
            </a:r>
            <a:r>
              <a:rPr lang="en-US" sz="3200" smtClean="0">
                <a:latin typeface="Symbol" pitchFamily="18" charset="2"/>
                <a:ea typeface="ＭＳ Ｐゴシック"/>
                <a:cs typeface="ＭＳ Ｐゴシック"/>
                <a:sym typeface="Symbol" pitchFamily="18" charset="2"/>
              </a:rPr>
              <a:t></a:t>
            </a:r>
            <a:r>
              <a:rPr lang="en-US" sz="3200" baseline="-25000" smtClean="0">
                <a:ea typeface="ＭＳ Ｐゴシック"/>
                <a:cs typeface="ＭＳ Ｐゴシック"/>
              </a:rPr>
              <a:t>13</a:t>
            </a:r>
            <a:endParaRPr lang="en-US" smtClean="0">
              <a:ea typeface="ＭＳ Ｐゴシック"/>
              <a:cs typeface="ＭＳ Ｐゴシック"/>
            </a:endParaRPr>
          </a:p>
        </p:txBody>
      </p:sp>
      <p:sp>
        <p:nvSpPr>
          <p:cNvPr id="1525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964113"/>
            <a:ext cx="7772400" cy="1395412"/>
          </a:xfrm>
        </p:spPr>
        <p:txBody>
          <a:bodyPr/>
          <a:lstStyle/>
          <a:p>
            <a:pPr>
              <a:buFont typeface="Wingdings" pitchFamily="2" charset="2"/>
              <a:buChar char="R"/>
            </a:pPr>
            <a:r>
              <a:rPr lang="en-US" sz="2800" smtClean="0">
                <a:latin typeface="Symbol" pitchFamily="18" charset="2"/>
                <a:ea typeface="ＭＳ Ｐゴシック"/>
                <a:cs typeface="ＭＳ Ｐゴシック"/>
                <a:sym typeface="Symbol" pitchFamily="18" charset="2"/>
              </a:rPr>
              <a:t></a:t>
            </a:r>
            <a:r>
              <a:rPr lang="en-US" sz="2800" baseline="-25000" smtClean="0">
                <a:ea typeface="ＭＳ Ｐゴシック"/>
                <a:cs typeface="ＭＳ Ｐゴシック"/>
              </a:rPr>
              <a:t>13</a:t>
            </a:r>
            <a:r>
              <a:rPr lang="en-US" sz="2800" smtClean="0">
                <a:ea typeface="ＭＳ Ｐゴシック"/>
                <a:cs typeface="ＭＳ Ｐゴシック"/>
              </a:rPr>
              <a:t> = 0 disfavored by ~2</a:t>
            </a:r>
            <a:r>
              <a:rPr lang="en-US" sz="2800" smtClean="0">
                <a:latin typeface="Symbol" pitchFamily="18" charset="2"/>
                <a:ea typeface="ＭＳ Ｐゴシック"/>
                <a:cs typeface="ＭＳ Ｐゴシック"/>
                <a:sym typeface="Symbol" pitchFamily="18" charset="2"/>
              </a:rPr>
              <a:t></a:t>
            </a:r>
            <a:endParaRPr lang="en-US" sz="2800" smtClean="0">
              <a:ea typeface="ＭＳ Ｐゴシック"/>
              <a:cs typeface="ＭＳ Ｐゴシック"/>
            </a:endParaRPr>
          </a:p>
          <a:p>
            <a:pPr>
              <a:buFont typeface="Wingdings" pitchFamily="2" charset="2"/>
              <a:buChar char="R"/>
            </a:pPr>
            <a:r>
              <a:rPr lang="en-US" sz="2800" smtClean="0">
                <a:ea typeface="ＭＳ Ｐゴシック"/>
                <a:cs typeface="ＭＳ Ｐゴシック"/>
              </a:rPr>
              <a:t>Central value sin</a:t>
            </a:r>
            <a:r>
              <a:rPr lang="en-US" sz="2800" baseline="30000" smtClean="0">
                <a:ea typeface="ＭＳ Ｐゴシック"/>
                <a:cs typeface="ＭＳ Ｐゴシック"/>
              </a:rPr>
              <a:t>2</a:t>
            </a:r>
            <a:r>
              <a:rPr lang="en-US" sz="2800" smtClean="0">
                <a:latin typeface="Symbol" pitchFamily="18" charset="2"/>
                <a:ea typeface="ＭＳ Ｐゴシック"/>
                <a:cs typeface="ＭＳ Ｐゴシック"/>
                <a:sym typeface="Symbol" pitchFamily="18" charset="2"/>
              </a:rPr>
              <a:t></a:t>
            </a:r>
            <a:r>
              <a:rPr lang="en-US" sz="2800" baseline="-25000" smtClean="0">
                <a:ea typeface="ＭＳ Ｐゴシック"/>
                <a:cs typeface="ＭＳ Ｐゴシック"/>
              </a:rPr>
              <a:t>13</a:t>
            </a:r>
            <a:r>
              <a:rPr lang="en-US" sz="2800" smtClean="0">
                <a:ea typeface="ＭＳ Ｐゴシック"/>
                <a:cs typeface="ＭＳ Ｐゴシック"/>
              </a:rPr>
              <a:t> = 0.02 or sin</a:t>
            </a:r>
            <a:r>
              <a:rPr lang="en-US" sz="2800" baseline="30000" smtClean="0">
                <a:ea typeface="ＭＳ Ｐゴシック"/>
                <a:cs typeface="ＭＳ Ｐゴシック"/>
              </a:rPr>
              <a:t>2</a:t>
            </a:r>
            <a:r>
              <a:rPr lang="en-US" sz="2800" smtClean="0">
                <a:ea typeface="ＭＳ Ｐゴシック"/>
                <a:cs typeface="ＭＳ Ｐゴシック"/>
              </a:rPr>
              <a:t>(2</a:t>
            </a:r>
            <a:r>
              <a:rPr lang="en-US" sz="2800" smtClean="0">
                <a:latin typeface="Symbol" pitchFamily="18" charset="2"/>
                <a:ea typeface="ＭＳ Ｐゴシック"/>
                <a:cs typeface="ＭＳ Ｐゴシック"/>
                <a:sym typeface="Symbol" pitchFamily="18" charset="2"/>
              </a:rPr>
              <a:t></a:t>
            </a:r>
            <a:r>
              <a:rPr lang="en-US" sz="2800" baseline="-25000" smtClean="0">
                <a:ea typeface="ＭＳ Ｐゴシック"/>
                <a:cs typeface="ＭＳ Ｐゴシック"/>
              </a:rPr>
              <a:t>13</a:t>
            </a:r>
            <a:r>
              <a:rPr lang="en-US" sz="2800" smtClean="0">
                <a:ea typeface="ＭＳ Ｐゴシック"/>
                <a:cs typeface="ＭＳ Ｐゴシック"/>
              </a:rPr>
              <a:t>) = 0.08</a:t>
            </a:r>
          </a:p>
        </p:txBody>
      </p:sp>
      <p:pic>
        <p:nvPicPr>
          <p:cNvPr id="152579" name="Picture 6" descr="Picture 3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2263" y="1398588"/>
            <a:ext cx="8372475" cy="3608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2580" name="Rectangle 5"/>
          <p:cNvSpPr>
            <a:spLocks noChangeArrowheads="1"/>
          </p:cNvSpPr>
          <p:nvPr/>
        </p:nvSpPr>
        <p:spPr bwMode="auto">
          <a:xfrm>
            <a:off x="6324600" y="4251325"/>
            <a:ext cx="22796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5" tIns="45712" rIns="91425" bIns="45712">
            <a:spAutoFit/>
          </a:bodyPr>
          <a:lstStyle/>
          <a:p>
            <a:r>
              <a:rPr lang="en-US"/>
              <a:t>arXiv:0905.3549</a:t>
            </a:r>
            <a:endParaRPr lang="en-US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625" name="Content Placeholder 4" descr="Le_Monde_front_page.jpg"/>
          <p:cNvPicPr>
            <a:picLocks noGrp="1" noChangeAspect="1"/>
          </p:cNvPicPr>
          <p:nvPr>
            <p:ph idx="1"/>
          </p:nvPr>
        </p:nvPicPr>
        <p:blipFill>
          <a:blip r:embed="rId2"/>
          <a:srcRect b="46800"/>
          <a:stretch>
            <a:fillRect/>
          </a:stretch>
        </p:blipFill>
        <p:spPr>
          <a:xfrm>
            <a:off x="0" y="20638"/>
            <a:ext cx="9144000" cy="6948487"/>
          </a:xfrm>
        </p:spPr>
      </p:pic>
      <p:pic>
        <p:nvPicPr>
          <p:cNvPr id="154626" name="Content Placeholder 4" descr="Le_Monde_front_page.jpg"/>
          <p:cNvPicPr>
            <a:picLocks noChangeAspect="1"/>
          </p:cNvPicPr>
          <p:nvPr/>
        </p:nvPicPr>
        <p:blipFill>
          <a:blip r:embed="rId2"/>
          <a:srcRect t="1801" b="55800"/>
          <a:stretch>
            <a:fillRect/>
          </a:stretch>
        </p:blipFill>
        <p:spPr bwMode="auto">
          <a:xfrm>
            <a:off x="6350" y="1349375"/>
            <a:ext cx="9144000" cy="553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4627" name="Rectangle 20"/>
          <p:cNvSpPr>
            <a:spLocks noChangeArrowheads="1"/>
          </p:cNvSpPr>
          <p:nvPr/>
        </p:nvSpPr>
        <p:spPr bwMode="auto">
          <a:xfrm>
            <a:off x="0" y="1330325"/>
            <a:ext cx="8951913" cy="1119188"/>
          </a:xfrm>
          <a:prstGeom prst="rect">
            <a:avLst/>
          </a:prstGeom>
          <a:solidFill>
            <a:schemeClr val="bg1"/>
          </a:solidFill>
          <a:ln w="9525">
            <a:noFill/>
            <a:round/>
            <a:headEnd/>
            <a:tailEnd type="triangle" w="sm" len="lg"/>
          </a:ln>
        </p:spPr>
        <p:txBody>
          <a:bodyPr/>
          <a:lstStyle/>
          <a:p>
            <a:endParaRPr lang="en-US"/>
          </a:p>
        </p:txBody>
      </p:sp>
      <p:sp>
        <p:nvSpPr>
          <p:cNvPr id="154628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112000" y="6524625"/>
            <a:ext cx="1905000" cy="457200"/>
          </a:xfrm>
          <a:noFill/>
        </p:spPr>
        <p:txBody>
          <a:bodyPr/>
          <a:lstStyle/>
          <a:p>
            <a:fld id="{62C19D86-EC8D-4E92-A91A-3C1B1C16B0FE}" type="slidenum">
              <a:rPr lang="en-US" smtClean="0">
                <a:latin typeface="Times New Roman" pitchFamily="18" charset="0"/>
                <a:ea typeface="ＭＳ Ｐゴシック"/>
                <a:cs typeface="ＭＳ Ｐゴシック"/>
              </a:rPr>
              <a:pPr/>
              <a:t>32</a:t>
            </a:fld>
            <a:r>
              <a:rPr lang="en-US" smtClean="0">
                <a:latin typeface="Times New Roman" pitchFamily="18" charset="0"/>
                <a:ea typeface="ＭＳ Ｐゴシック"/>
                <a:cs typeface="ＭＳ Ｐゴシック"/>
              </a:rPr>
              <a:t>/38</a:t>
            </a:r>
          </a:p>
        </p:txBody>
      </p:sp>
      <p:pic>
        <p:nvPicPr>
          <p:cNvPr id="154629" name="Picture 12" descr="engravers-old-english-large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7300" t="16859" b="67438"/>
          <a:stretch>
            <a:fillRect/>
          </a:stretch>
        </p:blipFill>
        <p:spPr bwMode="auto">
          <a:xfrm>
            <a:off x="3173413" y="1357313"/>
            <a:ext cx="882650" cy="9874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154630" name="Picture 12" descr="engravers-old-english-large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2501" t="49586" r="70200" b="34711"/>
          <a:stretch>
            <a:fillRect/>
          </a:stretch>
        </p:blipFill>
        <p:spPr bwMode="auto">
          <a:xfrm>
            <a:off x="1746250" y="1408113"/>
            <a:ext cx="508000" cy="98901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154631" name="Content Placeholder 5" descr="CA_LAT.jpg"/>
          <p:cNvPicPr>
            <a:picLocks noChangeAspect="1"/>
          </p:cNvPicPr>
          <p:nvPr/>
        </p:nvPicPr>
        <p:blipFill>
          <a:blip r:embed="rId4"/>
          <a:srcRect l="18571" t="5878" r="76430" b="88905"/>
          <a:stretch>
            <a:fillRect/>
          </a:stretch>
        </p:blipFill>
        <p:spPr bwMode="auto">
          <a:xfrm>
            <a:off x="2606675" y="1392238"/>
            <a:ext cx="457200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632" name="Content Placeholder 5" descr="CA_LAT.jpg"/>
          <p:cNvPicPr>
            <a:picLocks noChangeAspect="1"/>
          </p:cNvPicPr>
          <p:nvPr/>
        </p:nvPicPr>
        <p:blipFill>
          <a:blip r:embed="rId4"/>
          <a:srcRect l="84286" t="5878" r="11429" b="88905"/>
          <a:stretch>
            <a:fillRect/>
          </a:stretch>
        </p:blipFill>
        <p:spPr bwMode="auto">
          <a:xfrm>
            <a:off x="3954463" y="1349375"/>
            <a:ext cx="392112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633" name="Picture 13" descr="engravers-old-english-large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801" t="53554" r="90900" b="34711"/>
          <a:stretch>
            <a:fillRect/>
          </a:stretch>
        </p:blipFill>
        <p:spPr bwMode="auto">
          <a:xfrm>
            <a:off x="4335463" y="1630363"/>
            <a:ext cx="506412" cy="73818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154634" name="Content Placeholder 5" descr="CA_LAT.jpg"/>
          <p:cNvPicPr>
            <a:picLocks noChangeAspect="1"/>
          </p:cNvPicPr>
          <p:nvPr/>
        </p:nvPicPr>
        <p:blipFill>
          <a:blip r:embed="rId4"/>
          <a:srcRect l="84286" t="5878" r="11429" b="88905"/>
          <a:stretch>
            <a:fillRect/>
          </a:stretch>
        </p:blipFill>
        <p:spPr bwMode="auto">
          <a:xfrm>
            <a:off x="2230438" y="1381125"/>
            <a:ext cx="392112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635" name="Picture 13" descr="engravers-old-english-large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6200" t="69421" r="77400" b="17851"/>
          <a:stretch>
            <a:fillRect/>
          </a:stretch>
        </p:blipFill>
        <p:spPr bwMode="auto">
          <a:xfrm>
            <a:off x="6469063" y="1616075"/>
            <a:ext cx="444500" cy="8001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154636" name="Picture 13" descr="engravers-old-english-large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7101" t="53554" r="77400" b="34711"/>
          <a:stretch>
            <a:fillRect/>
          </a:stretch>
        </p:blipFill>
        <p:spPr bwMode="auto">
          <a:xfrm>
            <a:off x="4822825" y="1646238"/>
            <a:ext cx="381000" cy="73818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154637" name="Picture 13" descr="engravers-old-english-large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8799" t="67438" r="65700" b="17851"/>
          <a:stretch>
            <a:fillRect/>
          </a:stretch>
        </p:blipFill>
        <p:spPr bwMode="auto">
          <a:xfrm>
            <a:off x="5137150" y="1508125"/>
            <a:ext cx="381000" cy="9255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154638" name="Content Placeholder 5" descr="CA_LAT.jpg"/>
          <p:cNvPicPr>
            <a:picLocks noChangeAspect="1"/>
          </p:cNvPicPr>
          <p:nvPr/>
        </p:nvPicPr>
        <p:blipFill>
          <a:blip r:embed="rId4"/>
          <a:srcRect l="84286" t="5878" r="11429" b="88905"/>
          <a:stretch>
            <a:fillRect/>
          </a:stretch>
        </p:blipFill>
        <p:spPr bwMode="auto">
          <a:xfrm>
            <a:off x="5572125" y="1365250"/>
            <a:ext cx="392113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639" name="Content Placeholder 5" descr="CA_LAT.jpg"/>
          <p:cNvPicPr>
            <a:picLocks noChangeAspect="1"/>
          </p:cNvPicPr>
          <p:nvPr/>
        </p:nvPicPr>
        <p:blipFill>
          <a:blip r:embed="rId4"/>
          <a:srcRect l="18571" t="5878" r="76430" b="88905"/>
          <a:stretch>
            <a:fillRect/>
          </a:stretch>
        </p:blipFill>
        <p:spPr bwMode="auto">
          <a:xfrm>
            <a:off x="6916738" y="1362075"/>
            <a:ext cx="457200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640" name="Picture 13" descr="engravers-old-english-large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4200" t="69421" r="57600" b="17851"/>
          <a:stretch>
            <a:fillRect/>
          </a:stretch>
        </p:blipFill>
        <p:spPr bwMode="auto">
          <a:xfrm>
            <a:off x="5949950" y="1631950"/>
            <a:ext cx="568325" cy="8016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154641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81425" y="3454400"/>
            <a:ext cx="4700588" cy="34178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54642" name="Text Box 10"/>
          <p:cNvSpPr txBox="1">
            <a:spLocks noChangeArrowheads="1"/>
          </p:cNvSpPr>
          <p:nvPr/>
        </p:nvSpPr>
        <p:spPr bwMode="auto">
          <a:xfrm>
            <a:off x="5530850" y="4638675"/>
            <a:ext cx="1693863" cy="709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81639" tIns="58421" rIns="81639" bIns="40820"/>
          <a:lstStyle/>
          <a:p>
            <a:pPr>
              <a:tabLst>
                <a:tab pos="655638" algn="l"/>
                <a:tab pos="1312863" algn="l"/>
              </a:tabLst>
            </a:pPr>
            <a:r>
              <a:rPr lang="en-US" sz="2000">
                <a:solidFill>
                  <a:srgbClr val="0000FF"/>
                </a:solidFill>
              </a:rPr>
              <a:t>subdominant </a:t>
            </a:r>
            <a:br>
              <a:rPr lang="en-US" sz="2000">
                <a:solidFill>
                  <a:srgbClr val="0000FF"/>
                </a:solidFill>
              </a:rPr>
            </a:br>
            <a:r>
              <a:rPr lang="en-US" sz="2000">
                <a:solidFill>
                  <a:srgbClr val="0000FF"/>
                </a:solidFill>
                <a:cs typeface="Arial" charset="0"/>
              </a:rPr>
              <a:t>θ</a:t>
            </a:r>
            <a:r>
              <a:rPr lang="en-US" sz="2000" baseline="-33000">
                <a:solidFill>
                  <a:srgbClr val="0000FF"/>
                </a:solidFill>
                <a:cs typeface="Arial" charset="0"/>
              </a:rPr>
              <a:t>13 </a:t>
            </a:r>
            <a:r>
              <a:rPr lang="en-US" sz="2000">
                <a:solidFill>
                  <a:srgbClr val="0000FF"/>
                </a:solidFill>
              </a:rPr>
              <a:t>oscillation </a:t>
            </a:r>
          </a:p>
        </p:txBody>
      </p:sp>
      <p:sp>
        <p:nvSpPr>
          <p:cNvPr id="154643" name="Text Box 11"/>
          <p:cNvSpPr txBox="1">
            <a:spLocks noChangeArrowheads="1"/>
          </p:cNvSpPr>
          <p:nvPr/>
        </p:nvSpPr>
        <p:spPr bwMode="auto">
          <a:xfrm>
            <a:off x="6143625" y="5691188"/>
            <a:ext cx="1693863" cy="709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81639" tIns="58421" rIns="81639" bIns="40820"/>
          <a:lstStyle/>
          <a:p>
            <a:pPr>
              <a:tabLst>
                <a:tab pos="655638" algn="l"/>
                <a:tab pos="1312863" algn="l"/>
              </a:tabLst>
            </a:pPr>
            <a:r>
              <a:rPr lang="en-US" sz="2000">
                <a:solidFill>
                  <a:srgbClr val="000000"/>
                </a:solidFill>
              </a:rPr>
              <a:t>dominant </a:t>
            </a:r>
            <a:br>
              <a:rPr lang="en-US" sz="2000">
                <a:solidFill>
                  <a:srgbClr val="000000"/>
                </a:solidFill>
              </a:rPr>
            </a:br>
            <a:r>
              <a:rPr lang="en-US" sz="2000">
                <a:solidFill>
                  <a:srgbClr val="000000"/>
                </a:solidFill>
                <a:cs typeface="Arial" charset="0"/>
              </a:rPr>
              <a:t>θ</a:t>
            </a:r>
            <a:r>
              <a:rPr lang="en-US" sz="2000" baseline="-33000">
                <a:solidFill>
                  <a:srgbClr val="000000"/>
                </a:solidFill>
                <a:cs typeface="Arial" charset="0"/>
              </a:rPr>
              <a:t>12 </a:t>
            </a:r>
            <a:r>
              <a:rPr lang="en-US" sz="2000">
                <a:solidFill>
                  <a:srgbClr val="000000"/>
                </a:solidFill>
              </a:rPr>
              <a:t>oscillation </a:t>
            </a:r>
          </a:p>
        </p:txBody>
      </p:sp>
      <p:sp>
        <p:nvSpPr>
          <p:cNvPr id="154644" name="Freeform 12"/>
          <p:cNvSpPr>
            <a:spLocks/>
          </p:cNvSpPr>
          <p:nvPr/>
        </p:nvSpPr>
        <p:spPr bwMode="auto">
          <a:xfrm>
            <a:off x="5994400" y="4095750"/>
            <a:ext cx="103188" cy="538163"/>
          </a:xfrm>
          <a:custGeom>
            <a:avLst/>
            <a:gdLst>
              <a:gd name="T0" fmla="*/ 2147483647 w 316"/>
              <a:gd name="T1" fmla="*/ 2147483647 h 1649"/>
              <a:gd name="T2" fmla="*/ 0 w 316"/>
              <a:gd name="T3" fmla="*/ 0 h 1649"/>
              <a:gd name="T4" fmla="*/ 0 60000 65536"/>
              <a:gd name="T5" fmla="*/ 0 60000 65536"/>
              <a:gd name="T6" fmla="*/ 0 w 316"/>
              <a:gd name="T7" fmla="*/ 0 h 1649"/>
              <a:gd name="T8" fmla="*/ 316 w 316"/>
              <a:gd name="T9" fmla="*/ 1649 h 164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16" h="1649">
                <a:moveTo>
                  <a:pt x="315" y="1648"/>
                </a:moveTo>
                <a:lnTo>
                  <a:pt x="0" y="0"/>
                </a:lnTo>
              </a:path>
            </a:pathLst>
          </a:custGeom>
          <a:noFill/>
          <a:ln w="18360">
            <a:solidFill>
              <a:srgbClr val="0000FF"/>
            </a:solidFill>
            <a:round/>
            <a:headEnd/>
            <a:tailEnd type="triangle" w="med" len="med"/>
          </a:ln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154645" name="Freeform 13"/>
          <p:cNvSpPr>
            <a:spLocks/>
          </p:cNvSpPr>
          <p:nvPr/>
        </p:nvSpPr>
        <p:spPr bwMode="auto">
          <a:xfrm>
            <a:off x="6556375" y="4221163"/>
            <a:ext cx="250825" cy="436562"/>
          </a:xfrm>
          <a:custGeom>
            <a:avLst/>
            <a:gdLst>
              <a:gd name="T0" fmla="*/ 0 w 772"/>
              <a:gd name="T1" fmla="*/ 2147483647 h 1334"/>
              <a:gd name="T2" fmla="*/ 2147483647 w 772"/>
              <a:gd name="T3" fmla="*/ 0 h 1334"/>
              <a:gd name="T4" fmla="*/ 0 60000 65536"/>
              <a:gd name="T5" fmla="*/ 0 60000 65536"/>
              <a:gd name="T6" fmla="*/ 0 w 772"/>
              <a:gd name="T7" fmla="*/ 0 h 1334"/>
              <a:gd name="T8" fmla="*/ 772 w 772"/>
              <a:gd name="T9" fmla="*/ 1334 h 133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772" h="1334">
                <a:moveTo>
                  <a:pt x="0" y="1333"/>
                </a:moveTo>
                <a:lnTo>
                  <a:pt x="771" y="0"/>
                </a:lnTo>
              </a:path>
            </a:pathLst>
          </a:custGeom>
          <a:noFill/>
          <a:ln w="18360">
            <a:solidFill>
              <a:srgbClr val="0000FF"/>
            </a:solidFill>
            <a:round/>
            <a:headEnd/>
            <a:tailEnd type="triangle" w="med" len="med"/>
          </a:ln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154646" name="Freeform 14"/>
          <p:cNvSpPr>
            <a:spLocks/>
          </p:cNvSpPr>
          <p:nvPr/>
        </p:nvSpPr>
        <p:spPr bwMode="auto">
          <a:xfrm>
            <a:off x="7335838" y="5721350"/>
            <a:ext cx="360362" cy="214313"/>
          </a:xfrm>
          <a:custGeom>
            <a:avLst/>
            <a:gdLst>
              <a:gd name="T0" fmla="*/ 0 w 1108"/>
              <a:gd name="T1" fmla="*/ 2147483647 h 657"/>
              <a:gd name="T2" fmla="*/ 2147483647 w 1108"/>
              <a:gd name="T3" fmla="*/ 0 h 657"/>
              <a:gd name="T4" fmla="*/ 0 60000 65536"/>
              <a:gd name="T5" fmla="*/ 0 60000 65536"/>
              <a:gd name="T6" fmla="*/ 0 w 1108"/>
              <a:gd name="T7" fmla="*/ 0 h 657"/>
              <a:gd name="T8" fmla="*/ 1108 w 1108"/>
              <a:gd name="T9" fmla="*/ 657 h 65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108" h="657">
                <a:moveTo>
                  <a:pt x="0" y="656"/>
                </a:moveTo>
                <a:lnTo>
                  <a:pt x="1107" y="0"/>
                </a:lnTo>
              </a:path>
            </a:pathLst>
          </a:custGeom>
          <a:noFill/>
          <a:ln w="18360">
            <a:solidFill>
              <a:srgbClr val="000000"/>
            </a:solidFill>
            <a:round/>
            <a:headEnd/>
            <a:tailEnd type="triangle" w="med" len="med"/>
          </a:ln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154647" name="Rectangle 17"/>
          <p:cNvSpPr>
            <a:spLocks noChangeArrowheads="1"/>
          </p:cNvSpPr>
          <p:nvPr/>
        </p:nvSpPr>
        <p:spPr bwMode="auto">
          <a:xfrm>
            <a:off x="4656138" y="6015038"/>
            <a:ext cx="1212850" cy="379412"/>
          </a:xfrm>
          <a:prstGeom prst="rect">
            <a:avLst/>
          </a:prstGeom>
          <a:solidFill>
            <a:schemeClr val="bg1"/>
          </a:solidFill>
          <a:ln w="9525">
            <a:noFill/>
            <a:round/>
            <a:headEnd/>
            <a:tailEnd type="triangle" w="sm" len="lg"/>
          </a:ln>
        </p:spPr>
        <p:txBody>
          <a:bodyPr/>
          <a:lstStyle/>
          <a:p>
            <a:endParaRPr lang="en-US"/>
          </a:p>
        </p:txBody>
      </p:sp>
      <p:sp>
        <p:nvSpPr>
          <p:cNvPr id="154648" name="Rectangle 92"/>
          <p:cNvSpPr>
            <a:spLocks noChangeArrowheads="1"/>
          </p:cNvSpPr>
          <p:nvPr/>
        </p:nvSpPr>
        <p:spPr bwMode="auto">
          <a:xfrm>
            <a:off x="233363" y="2700338"/>
            <a:ext cx="8910637" cy="890587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round/>
            <a:headEnd/>
            <a:tailEnd type="triangle" w="sm" len="lg"/>
          </a:ln>
        </p:spPr>
        <p:txBody>
          <a:bodyPr/>
          <a:lstStyle/>
          <a:p>
            <a:endParaRPr lang="en-US"/>
          </a:p>
        </p:txBody>
      </p:sp>
      <p:sp>
        <p:nvSpPr>
          <p:cNvPr id="154649" name="Line 15"/>
          <p:cNvSpPr>
            <a:spLocks noChangeShapeType="1"/>
          </p:cNvSpPr>
          <p:nvPr/>
        </p:nvSpPr>
        <p:spPr bwMode="auto">
          <a:xfrm>
            <a:off x="2960688" y="2717800"/>
            <a:ext cx="204787" cy="6350"/>
          </a:xfrm>
          <a:prstGeom prst="line">
            <a:avLst/>
          </a:prstGeom>
          <a:noFill/>
          <a:ln w="18360">
            <a:solidFill>
              <a:srgbClr val="000000"/>
            </a:solidFill>
            <a:round/>
            <a:headEnd/>
            <a:tailEnd/>
          </a:ln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154650" name="Rectangle 6"/>
          <p:cNvSpPr>
            <a:spLocks noChangeArrowheads="1"/>
          </p:cNvSpPr>
          <p:nvPr/>
        </p:nvSpPr>
        <p:spPr bwMode="auto">
          <a:xfrm>
            <a:off x="1912938" y="2601913"/>
            <a:ext cx="8020050" cy="119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buClr>
                <a:srgbClr val="DF0FDA"/>
              </a:buClr>
              <a:buSzPct val="150000"/>
            </a:pPr>
            <a:r>
              <a:rPr lang="en-US" sz="2800" i="1">
                <a:solidFill>
                  <a:srgbClr val="063DE8"/>
                </a:solidFill>
              </a:rPr>
              <a:t>P</a:t>
            </a:r>
            <a:r>
              <a:rPr lang="en-US" sz="2800">
                <a:solidFill>
                  <a:srgbClr val="063DE8"/>
                </a:solidFill>
              </a:rPr>
              <a:t>(</a:t>
            </a:r>
            <a:r>
              <a:rPr lang="en-US" sz="2800" i="1">
                <a:solidFill>
                  <a:srgbClr val="063DE8"/>
                </a:solidFill>
                <a:latin typeface="Symbol" pitchFamily="18" charset="2"/>
              </a:rPr>
              <a:t>n</a:t>
            </a:r>
            <a:r>
              <a:rPr lang="en-US" sz="2800" i="1" baseline="-25000">
                <a:solidFill>
                  <a:srgbClr val="063DE8"/>
                </a:solidFill>
              </a:rPr>
              <a:t>e</a:t>
            </a:r>
            <a:r>
              <a:rPr lang="en-US" sz="2800">
                <a:solidFill>
                  <a:srgbClr val="063DE8"/>
                </a:solidFill>
                <a:sym typeface="Symbol" pitchFamily="18" charset="2"/>
              </a:rPr>
              <a:t></a:t>
            </a:r>
            <a:r>
              <a:rPr lang="en-US" sz="2800" i="1">
                <a:solidFill>
                  <a:srgbClr val="063DE8"/>
                </a:solidFill>
                <a:latin typeface="Symbol" pitchFamily="18" charset="2"/>
                <a:sym typeface="Symbol" pitchFamily="18" charset="2"/>
              </a:rPr>
              <a:t>n</a:t>
            </a:r>
            <a:r>
              <a:rPr lang="en-US" sz="2800" i="1" baseline="-25000">
                <a:solidFill>
                  <a:srgbClr val="063DE8"/>
                </a:solidFill>
                <a:sym typeface="Symbol" pitchFamily="18" charset="2"/>
              </a:rPr>
              <a:t>e</a:t>
            </a:r>
            <a:r>
              <a:rPr lang="en-US" sz="2800">
                <a:solidFill>
                  <a:srgbClr val="063DE8"/>
                </a:solidFill>
                <a:sym typeface="Symbol" pitchFamily="18" charset="2"/>
              </a:rPr>
              <a:t>) =</a:t>
            </a:r>
            <a:r>
              <a:rPr lang="en-US" sz="2800">
                <a:solidFill>
                  <a:srgbClr val="063DE8"/>
                </a:solidFill>
              </a:rPr>
              <a:t> 1 – cos</a:t>
            </a:r>
            <a:r>
              <a:rPr lang="en-US" sz="2800" baseline="30000">
                <a:solidFill>
                  <a:srgbClr val="063DE8"/>
                </a:solidFill>
              </a:rPr>
              <a:t>4</a:t>
            </a:r>
            <a:r>
              <a:rPr lang="en-US" sz="2800" i="1">
                <a:solidFill>
                  <a:srgbClr val="063DE8"/>
                </a:solidFill>
                <a:latin typeface="Symbol" pitchFamily="18" charset="2"/>
              </a:rPr>
              <a:t>q</a:t>
            </a:r>
            <a:r>
              <a:rPr lang="en-US" sz="2800" baseline="-25000">
                <a:solidFill>
                  <a:srgbClr val="063DE8"/>
                </a:solidFill>
              </a:rPr>
              <a:t>13</a:t>
            </a:r>
            <a:r>
              <a:rPr lang="en-US" sz="2800">
                <a:solidFill>
                  <a:srgbClr val="063DE8"/>
                </a:solidFill>
              </a:rPr>
              <a:t> sin</a:t>
            </a:r>
            <a:r>
              <a:rPr lang="en-US" sz="2800" baseline="30000">
                <a:solidFill>
                  <a:srgbClr val="063DE8"/>
                </a:solidFill>
              </a:rPr>
              <a:t>2</a:t>
            </a:r>
            <a:r>
              <a:rPr lang="en-US" sz="2800">
                <a:solidFill>
                  <a:srgbClr val="063DE8"/>
                </a:solidFill>
              </a:rPr>
              <a:t>2</a:t>
            </a:r>
            <a:r>
              <a:rPr lang="en-US" sz="2800" i="1">
                <a:solidFill>
                  <a:srgbClr val="063DE8"/>
                </a:solidFill>
                <a:latin typeface="Symbol" pitchFamily="18" charset="2"/>
              </a:rPr>
              <a:t>q</a:t>
            </a:r>
            <a:r>
              <a:rPr lang="en-US" sz="2800" baseline="-25000">
                <a:solidFill>
                  <a:srgbClr val="063DE8"/>
                </a:solidFill>
              </a:rPr>
              <a:t>12</a:t>
            </a:r>
            <a:r>
              <a:rPr lang="en-US" sz="2800">
                <a:solidFill>
                  <a:srgbClr val="063DE8"/>
                </a:solidFill>
              </a:rPr>
              <a:t> sin</a:t>
            </a:r>
            <a:r>
              <a:rPr lang="en-US" sz="2800" baseline="30000">
                <a:solidFill>
                  <a:srgbClr val="063DE8"/>
                </a:solidFill>
              </a:rPr>
              <a:t>2</a:t>
            </a:r>
            <a:r>
              <a:rPr lang="en-US" sz="2800">
                <a:solidFill>
                  <a:srgbClr val="063DE8"/>
                </a:solidFill>
              </a:rPr>
              <a:t>(</a:t>
            </a:r>
            <a:r>
              <a:rPr lang="en-US" sz="2800">
                <a:solidFill>
                  <a:srgbClr val="063DE8"/>
                </a:solidFill>
                <a:latin typeface="Symbol" pitchFamily="18" charset="2"/>
              </a:rPr>
              <a:t>D</a:t>
            </a:r>
            <a:r>
              <a:rPr lang="en-US" sz="2800" i="1">
                <a:solidFill>
                  <a:srgbClr val="063DE8"/>
                </a:solidFill>
              </a:rPr>
              <a:t>m</a:t>
            </a:r>
            <a:r>
              <a:rPr lang="en-US" sz="2800" baseline="30000">
                <a:solidFill>
                  <a:srgbClr val="063DE8"/>
                </a:solidFill>
              </a:rPr>
              <a:t>2</a:t>
            </a:r>
            <a:r>
              <a:rPr lang="en-US" sz="2800" baseline="-25000">
                <a:solidFill>
                  <a:srgbClr val="063DE8"/>
                </a:solidFill>
              </a:rPr>
              <a:t>12</a:t>
            </a:r>
            <a:r>
              <a:rPr lang="en-US" sz="2800">
                <a:solidFill>
                  <a:srgbClr val="063DE8"/>
                </a:solidFill>
              </a:rPr>
              <a:t> </a:t>
            </a:r>
            <a:r>
              <a:rPr lang="en-US" sz="2800" i="1">
                <a:solidFill>
                  <a:srgbClr val="063DE8"/>
                </a:solidFill>
              </a:rPr>
              <a:t>L</a:t>
            </a:r>
            <a:r>
              <a:rPr lang="en-US" sz="2800">
                <a:solidFill>
                  <a:srgbClr val="063DE8"/>
                </a:solidFill>
              </a:rPr>
              <a:t>/4</a:t>
            </a:r>
            <a:r>
              <a:rPr lang="en-US" sz="2800" i="1">
                <a:solidFill>
                  <a:srgbClr val="063DE8"/>
                </a:solidFill>
              </a:rPr>
              <a:t>E</a:t>
            </a:r>
            <a:r>
              <a:rPr lang="en-US" sz="2800">
                <a:solidFill>
                  <a:srgbClr val="063DE8"/>
                </a:solidFill>
              </a:rPr>
              <a:t>) </a:t>
            </a:r>
          </a:p>
          <a:p>
            <a:pPr marL="342900" indent="-342900">
              <a:buClr>
                <a:srgbClr val="DF0FDA"/>
              </a:buClr>
              <a:buSzPct val="150000"/>
            </a:pPr>
            <a:r>
              <a:rPr lang="en-US" sz="2800">
                <a:solidFill>
                  <a:srgbClr val="063DE8"/>
                </a:solidFill>
              </a:rPr>
              <a:t> 			</a:t>
            </a:r>
            <a:r>
              <a:rPr lang="en-US" sz="1400">
                <a:solidFill>
                  <a:srgbClr val="063DE8"/>
                </a:solidFill>
              </a:rPr>
              <a:t> </a:t>
            </a:r>
            <a:r>
              <a:rPr lang="en-US" sz="2800">
                <a:solidFill>
                  <a:srgbClr val="063DE8"/>
                </a:solidFill>
              </a:rPr>
              <a:t>  </a:t>
            </a:r>
            <a:r>
              <a:rPr lang="en-US" sz="2800">
                <a:solidFill>
                  <a:srgbClr val="FF0000"/>
                </a:solidFill>
              </a:rPr>
              <a:t>–</a:t>
            </a:r>
            <a:r>
              <a:rPr lang="en-US" sz="2800">
                <a:solidFill>
                  <a:srgbClr val="063DE8"/>
                </a:solidFill>
              </a:rPr>
              <a:t> </a:t>
            </a:r>
            <a:r>
              <a:rPr lang="en-US" sz="2800">
                <a:solidFill>
                  <a:srgbClr val="FF0000"/>
                </a:solidFill>
              </a:rPr>
              <a:t>sin</a:t>
            </a:r>
            <a:r>
              <a:rPr lang="en-US" sz="2800" baseline="30000">
                <a:solidFill>
                  <a:srgbClr val="FF0000"/>
                </a:solidFill>
              </a:rPr>
              <a:t>2</a:t>
            </a:r>
            <a:r>
              <a:rPr lang="en-US" sz="2800">
                <a:solidFill>
                  <a:srgbClr val="FF0000"/>
                </a:solidFill>
              </a:rPr>
              <a:t> 2</a:t>
            </a:r>
            <a:r>
              <a:rPr lang="en-US" sz="2800" i="1">
                <a:solidFill>
                  <a:srgbClr val="FF0000"/>
                </a:solidFill>
                <a:latin typeface="Symbol" pitchFamily="18" charset="2"/>
              </a:rPr>
              <a:t>q</a:t>
            </a:r>
            <a:r>
              <a:rPr lang="en-US" sz="2800" baseline="-25000">
                <a:solidFill>
                  <a:srgbClr val="FF0000"/>
                </a:solidFill>
              </a:rPr>
              <a:t>13</a:t>
            </a:r>
            <a:r>
              <a:rPr lang="en-US" sz="2800">
                <a:solidFill>
                  <a:srgbClr val="FF0000"/>
                </a:solidFill>
              </a:rPr>
              <a:t> sin</a:t>
            </a:r>
            <a:r>
              <a:rPr lang="en-US" sz="2800" baseline="30000">
                <a:solidFill>
                  <a:srgbClr val="FF0000"/>
                </a:solidFill>
              </a:rPr>
              <a:t>2</a:t>
            </a:r>
            <a:r>
              <a:rPr lang="en-US" sz="2800">
                <a:solidFill>
                  <a:srgbClr val="FF0000"/>
                </a:solidFill>
              </a:rPr>
              <a:t>(</a:t>
            </a:r>
            <a:r>
              <a:rPr lang="en-US" sz="2800">
                <a:solidFill>
                  <a:srgbClr val="FF0000"/>
                </a:solidFill>
                <a:latin typeface="Symbol" pitchFamily="18" charset="2"/>
              </a:rPr>
              <a:t>D</a:t>
            </a:r>
            <a:r>
              <a:rPr lang="en-US" sz="2800" i="1">
                <a:solidFill>
                  <a:srgbClr val="FF0000"/>
                </a:solidFill>
              </a:rPr>
              <a:t>m</a:t>
            </a:r>
            <a:r>
              <a:rPr lang="en-US" sz="2800" baseline="30000">
                <a:solidFill>
                  <a:srgbClr val="FF0000"/>
                </a:solidFill>
              </a:rPr>
              <a:t>2</a:t>
            </a:r>
            <a:r>
              <a:rPr lang="en-US" sz="2800" baseline="-25000">
                <a:solidFill>
                  <a:srgbClr val="FF0000"/>
                </a:solidFill>
              </a:rPr>
              <a:t>atm</a:t>
            </a:r>
            <a:r>
              <a:rPr lang="en-US" sz="2800">
                <a:solidFill>
                  <a:srgbClr val="FF0000"/>
                </a:solidFill>
              </a:rPr>
              <a:t> </a:t>
            </a:r>
            <a:r>
              <a:rPr lang="en-US" sz="2800" i="1">
                <a:solidFill>
                  <a:srgbClr val="FF0000"/>
                </a:solidFill>
              </a:rPr>
              <a:t>L</a:t>
            </a:r>
            <a:r>
              <a:rPr lang="en-US" sz="2800">
                <a:solidFill>
                  <a:srgbClr val="FF0000"/>
                </a:solidFill>
              </a:rPr>
              <a:t>/4</a:t>
            </a:r>
            <a:r>
              <a:rPr lang="en-US" sz="2800" i="1">
                <a:solidFill>
                  <a:srgbClr val="FF0000"/>
                </a:solidFill>
              </a:rPr>
              <a:t>E</a:t>
            </a:r>
            <a:r>
              <a:rPr lang="en-US" sz="2800">
                <a:solidFill>
                  <a:srgbClr val="FF0000"/>
                </a:solidFill>
              </a:rPr>
              <a:t>)</a:t>
            </a:r>
            <a:endParaRPr lang="en-US">
              <a:solidFill>
                <a:srgbClr val="063DE8"/>
              </a:solidFill>
            </a:endParaRPr>
          </a:p>
        </p:txBody>
      </p:sp>
      <p:sp>
        <p:nvSpPr>
          <p:cNvPr id="154651" name="Line 15"/>
          <p:cNvSpPr>
            <a:spLocks noChangeShapeType="1"/>
          </p:cNvSpPr>
          <p:nvPr/>
        </p:nvSpPr>
        <p:spPr bwMode="auto">
          <a:xfrm>
            <a:off x="2309813" y="2738438"/>
            <a:ext cx="204787" cy="6350"/>
          </a:xfrm>
          <a:prstGeom prst="line">
            <a:avLst/>
          </a:prstGeom>
          <a:noFill/>
          <a:ln w="18360">
            <a:solidFill>
              <a:srgbClr val="000000"/>
            </a:solidFill>
            <a:round/>
            <a:headEnd/>
            <a:tailEnd/>
          </a:ln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154652" name="TextBox 35"/>
          <p:cNvSpPr txBox="1">
            <a:spLocks noChangeArrowheads="1"/>
          </p:cNvSpPr>
          <p:nvPr/>
        </p:nvSpPr>
        <p:spPr bwMode="auto">
          <a:xfrm>
            <a:off x="379413" y="3109913"/>
            <a:ext cx="3252787" cy="18161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On peut measurer </a:t>
            </a:r>
            <a:r>
              <a:rPr lang="en-US" sz="2800" i="1">
                <a:latin typeface="Symbol" pitchFamily="18" charset="2"/>
              </a:rPr>
              <a:t>q</a:t>
            </a:r>
            <a:r>
              <a:rPr lang="en-US" sz="2800" baseline="-25000"/>
              <a:t>13</a:t>
            </a:r>
          </a:p>
          <a:p>
            <a:r>
              <a:rPr lang="en-US" sz="2800"/>
              <a:t>sans l’effects </a:t>
            </a:r>
          </a:p>
          <a:p>
            <a:r>
              <a:rPr lang="en-US" sz="2800"/>
              <a:t>de la matière</a:t>
            </a:r>
          </a:p>
          <a:p>
            <a:r>
              <a:rPr lang="en-US" sz="2800"/>
              <a:t>oú du “CP”</a:t>
            </a:r>
          </a:p>
        </p:txBody>
      </p:sp>
      <p:sp>
        <p:nvSpPr>
          <p:cNvPr id="154653" name="TextBox 93"/>
          <p:cNvSpPr txBox="1">
            <a:spLocks noChangeArrowheads="1"/>
          </p:cNvSpPr>
          <p:nvPr/>
        </p:nvSpPr>
        <p:spPr bwMode="auto">
          <a:xfrm>
            <a:off x="336550" y="4860925"/>
            <a:ext cx="3692525" cy="6477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i="1"/>
              <a:t>Plusieurs expériences sont preparés en France, la Chine, et la Coreé</a:t>
            </a:r>
          </a:p>
        </p:txBody>
      </p:sp>
      <p:grpSp>
        <p:nvGrpSpPr>
          <p:cNvPr id="154654" name="Group 34"/>
          <p:cNvGrpSpPr>
            <a:grpSpLocks/>
          </p:cNvGrpSpPr>
          <p:nvPr/>
        </p:nvGrpSpPr>
        <p:grpSpPr bwMode="auto">
          <a:xfrm>
            <a:off x="28575" y="58738"/>
            <a:ext cx="1752600" cy="2087562"/>
            <a:chOff x="115" y="2667"/>
            <a:chExt cx="1654" cy="1916"/>
          </a:xfrm>
        </p:grpSpPr>
        <p:grpSp>
          <p:nvGrpSpPr>
            <p:cNvPr id="154656" name="Group 35"/>
            <p:cNvGrpSpPr>
              <a:grpSpLocks/>
            </p:cNvGrpSpPr>
            <p:nvPr/>
          </p:nvGrpSpPr>
          <p:grpSpPr bwMode="auto">
            <a:xfrm>
              <a:off x="189" y="2743"/>
              <a:ext cx="1508" cy="1766"/>
              <a:chOff x="189" y="2743"/>
              <a:chExt cx="1508" cy="1766"/>
            </a:xfrm>
          </p:grpSpPr>
          <p:sp>
            <p:nvSpPr>
              <p:cNvPr id="154681" name="AutoShape 36"/>
              <p:cNvSpPr>
                <a:spLocks noChangeArrowheads="1"/>
              </p:cNvSpPr>
              <p:nvPr/>
            </p:nvSpPr>
            <p:spPr bwMode="auto">
              <a:xfrm>
                <a:off x="189" y="2743"/>
                <a:ext cx="1508" cy="1766"/>
              </a:xfrm>
              <a:prstGeom prst="roundRect">
                <a:avLst>
                  <a:gd name="adj" fmla="val 65"/>
                </a:avLst>
              </a:prstGeom>
              <a:solidFill>
                <a:srgbClr val="80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4682" name="AutoShape 37"/>
              <p:cNvSpPr>
                <a:spLocks noChangeArrowheads="1"/>
              </p:cNvSpPr>
              <p:nvPr/>
            </p:nvSpPr>
            <p:spPr bwMode="auto">
              <a:xfrm>
                <a:off x="379" y="2928"/>
                <a:ext cx="1127" cy="1396"/>
              </a:xfrm>
              <a:prstGeom prst="roundRect">
                <a:avLst>
                  <a:gd name="adj" fmla="val 88"/>
                </a:avLst>
              </a:prstGeom>
              <a:solidFill>
                <a:srgbClr val="FF66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4683" name="AutoShape 38"/>
              <p:cNvSpPr>
                <a:spLocks noChangeArrowheads="1"/>
              </p:cNvSpPr>
              <p:nvPr/>
            </p:nvSpPr>
            <p:spPr bwMode="auto">
              <a:xfrm>
                <a:off x="530" y="3070"/>
                <a:ext cx="826" cy="1111"/>
              </a:xfrm>
              <a:prstGeom prst="roundRect">
                <a:avLst>
                  <a:gd name="adj" fmla="val 120"/>
                </a:avLst>
              </a:pr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54657" name="AutoShape 39"/>
            <p:cNvSpPr>
              <a:spLocks noChangeArrowheads="1"/>
            </p:cNvSpPr>
            <p:nvPr/>
          </p:nvSpPr>
          <p:spPr bwMode="auto">
            <a:xfrm>
              <a:off x="1616" y="2837"/>
              <a:ext cx="154" cy="13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3226 w 21600"/>
                <a:gd name="T13" fmla="*/ 3108 h 21600"/>
                <a:gd name="T14" fmla="*/ 18374 w 21600"/>
                <a:gd name="T15" fmla="*/ 1849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00" y="21599"/>
                  </a:moveTo>
                  <a:cubicBezTo>
                    <a:pt x="4835" y="21600"/>
                    <a:pt x="0" y="16764"/>
                    <a:pt x="0" y="10800"/>
                  </a:cubicBezTo>
                  <a:cubicBezTo>
                    <a:pt x="0" y="4835"/>
                    <a:pt x="4835" y="-1"/>
                    <a:pt x="10800" y="-1"/>
                  </a:cubicBezTo>
                  <a:lnTo>
                    <a:pt x="10800" y="10800"/>
                  </a:lnTo>
                  <a:close/>
                </a:path>
              </a:pathLst>
            </a:custGeom>
            <a:solidFill>
              <a:srgbClr val="0047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658" name="AutoShape 40"/>
            <p:cNvSpPr>
              <a:spLocks noChangeArrowheads="1"/>
            </p:cNvSpPr>
            <p:nvPr/>
          </p:nvSpPr>
          <p:spPr bwMode="auto">
            <a:xfrm>
              <a:off x="1616" y="3080"/>
              <a:ext cx="154" cy="13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3226 w 21600"/>
                <a:gd name="T13" fmla="*/ 3108 h 21600"/>
                <a:gd name="T14" fmla="*/ 18374 w 21600"/>
                <a:gd name="T15" fmla="*/ 1849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00" y="21599"/>
                  </a:moveTo>
                  <a:cubicBezTo>
                    <a:pt x="4835" y="21600"/>
                    <a:pt x="0" y="16764"/>
                    <a:pt x="0" y="10800"/>
                  </a:cubicBezTo>
                  <a:cubicBezTo>
                    <a:pt x="0" y="4835"/>
                    <a:pt x="4835" y="-1"/>
                    <a:pt x="10800" y="-1"/>
                  </a:cubicBezTo>
                  <a:lnTo>
                    <a:pt x="10800" y="10800"/>
                  </a:lnTo>
                  <a:close/>
                </a:path>
              </a:pathLst>
            </a:custGeom>
            <a:solidFill>
              <a:srgbClr val="0047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659" name="AutoShape 41"/>
            <p:cNvSpPr>
              <a:spLocks noChangeArrowheads="1"/>
            </p:cNvSpPr>
            <p:nvPr/>
          </p:nvSpPr>
          <p:spPr bwMode="auto">
            <a:xfrm>
              <a:off x="1616" y="3322"/>
              <a:ext cx="154" cy="13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3226 w 21600"/>
                <a:gd name="T13" fmla="*/ 3108 h 21600"/>
                <a:gd name="T14" fmla="*/ 18374 w 21600"/>
                <a:gd name="T15" fmla="*/ 1849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00" y="21599"/>
                  </a:moveTo>
                  <a:cubicBezTo>
                    <a:pt x="4835" y="21600"/>
                    <a:pt x="0" y="16764"/>
                    <a:pt x="0" y="10800"/>
                  </a:cubicBezTo>
                  <a:cubicBezTo>
                    <a:pt x="0" y="4835"/>
                    <a:pt x="4835" y="-1"/>
                    <a:pt x="10800" y="-1"/>
                  </a:cubicBezTo>
                  <a:lnTo>
                    <a:pt x="10800" y="10800"/>
                  </a:lnTo>
                  <a:close/>
                </a:path>
              </a:pathLst>
            </a:custGeom>
            <a:solidFill>
              <a:srgbClr val="0047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660" name="AutoShape 42"/>
            <p:cNvSpPr>
              <a:spLocks noChangeArrowheads="1"/>
            </p:cNvSpPr>
            <p:nvPr/>
          </p:nvSpPr>
          <p:spPr bwMode="auto">
            <a:xfrm>
              <a:off x="1616" y="3588"/>
              <a:ext cx="154" cy="13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3226 w 21600"/>
                <a:gd name="T13" fmla="*/ 3108 h 21600"/>
                <a:gd name="T14" fmla="*/ 18374 w 21600"/>
                <a:gd name="T15" fmla="*/ 1849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00" y="21599"/>
                  </a:moveTo>
                  <a:cubicBezTo>
                    <a:pt x="4835" y="21600"/>
                    <a:pt x="0" y="16764"/>
                    <a:pt x="0" y="10800"/>
                  </a:cubicBezTo>
                  <a:cubicBezTo>
                    <a:pt x="0" y="4835"/>
                    <a:pt x="4835" y="-1"/>
                    <a:pt x="10800" y="-1"/>
                  </a:cubicBezTo>
                  <a:lnTo>
                    <a:pt x="10800" y="10800"/>
                  </a:lnTo>
                  <a:close/>
                </a:path>
              </a:pathLst>
            </a:custGeom>
            <a:solidFill>
              <a:srgbClr val="0047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661" name="AutoShape 43"/>
            <p:cNvSpPr>
              <a:spLocks noChangeArrowheads="1"/>
            </p:cNvSpPr>
            <p:nvPr/>
          </p:nvSpPr>
          <p:spPr bwMode="auto">
            <a:xfrm>
              <a:off x="1616" y="3831"/>
              <a:ext cx="154" cy="13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3226 w 21600"/>
                <a:gd name="T13" fmla="*/ 3108 h 21600"/>
                <a:gd name="T14" fmla="*/ 18374 w 21600"/>
                <a:gd name="T15" fmla="*/ 1849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00" y="21599"/>
                  </a:moveTo>
                  <a:cubicBezTo>
                    <a:pt x="4835" y="21600"/>
                    <a:pt x="0" y="16764"/>
                    <a:pt x="0" y="10800"/>
                  </a:cubicBezTo>
                  <a:cubicBezTo>
                    <a:pt x="0" y="4835"/>
                    <a:pt x="4835" y="-1"/>
                    <a:pt x="10800" y="-1"/>
                  </a:cubicBezTo>
                  <a:lnTo>
                    <a:pt x="10800" y="10800"/>
                  </a:lnTo>
                  <a:close/>
                </a:path>
              </a:pathLst>
            </a:custGeom>
            <a:solidFill>
              <a:srgbClr val="0047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662" name="AutoShape 44"/>
            <p:cNvSpPr>
              <a:spLocks noChangeArrowheads="1"/>
            </p:cNvSpPr>
            <p:nvPr/>
          </p:nvSpPr>
          <p:spPr bwMode="auto">
            <a:xfrm>
              <a:off x="1616" y="4073"/>
              <a:ext cx="154" cy="13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3226 w 21600"/>
                <a:gd name="T13" fmla="*/ 3108 h 21600"/>
                <a:gd name="T14" fmla="*/ 18374 w 21600"/>
                <a:gd name="T15" fmla="*/ 1849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00" y="21599"/>
                  </a:moveTo>
                  <a:cubicBezTo>
                    <a:pt x="4835" y="21600"/>
                    <a:pt x="0" y="16764"/>
                    <a:pt x="0" y="10800"/>
                  </a:cubicBezTo>
                  <a:cubicBezTo>
                    <a:pt x="0" y="4835"/>
                    <a:pt x="4835" y="-1"/>
                    <a:pt x="10800" y="-1"/>
                  </a:cubicBezTo>
                  <a:lnTo>
                    <a:pt x="10800" y="10800"/>
                  </a:lnTo>
                  <a:close/>
                </a:path>
              </a:pathLst>
            </a:custGeom>
            <a:solidFill>
              <a:srgbClr val="0047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663" name="AutoShape 45"/>
            <p:cNvSpPr>
              <a:spLocks noChangeArrowheads="1"/>
            </p:cNvSpPr>
            <p:nvPr/>
          </p:nvSpPr>
          <p:spPr bwMode="auto">
            <a:xfrm>
              <a:off x="1616" y="4315"/>
              <a:ext cx="154" cy="13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3226 w 21600"/>
                <a:gd name="T13" fmla="*/ 3108 h 21600"/>
                <a:gd name="T14" fmla="*/ 18374 w 21600"/>
                <a:gd name="T15" fmla="*/ 1849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00" y="21599"/>
                  </a:moveTo>
                  <a:cubicBezTo>
                    <a:pt x="4835" y="21600"/>
                    <a:pt x="0" y="16764"/>
                    <a:pt x="0" y="10800"/>
                  </a:cubicBezTo>
                  <a:cubicBezTo>
                    <a:pt x="0" y="4835"/>
                    <a:pt x="4835" y="-1"/>
                    <a:pt x="10800" y="-1"/>
                  </a:cubicBezTo>
                  <a:lnTo>
                    <a:pt x="10800" y="10800"/>
                  </a:lnTo>
                  <a:close/>
                </a:path>
              </a:pathLst>
            </a:custGeom>
            <a:solidFill>
              <a:srgbClr val="0047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664" name="AutoShape 46"/>
            <p:cNvSpPr>
              <a:spLocks noChangeArrowheads="1"/>
            </p:cNvSpPr>
            <p:nvPr/>
          </p:nvSpPr>
          <p:spPr bwMode="auto">
            <a:xfrm rot="10800000">
              <a:off x="114" y="4313"/>
              <a:ext cx="154" cy="13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3226 w 21600"/>
                <a:gd name="T13" fmla="*/ 3108 h 21600"/>
                <a:gd name="T14" fmla="*/ 18374 w 21600"/>
                <a:gd name="T15" fmla="*/ 1849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00" y="21599"/>
                  </a:moveTo>
                  <a:cubicBezTo>
                    <a:pt x="4835" y="21600"/>
                    <a:pt x="0" y="16764"/>
                    <a:pt x="0" y="10800"/>
                  </a:cubicBezTo>
                  <a:cubicBezTo>
                    <a:pt x="0" y="4835"/>
                    <a:pt x="4835" y="-1"/>
                    <a:pt x="10800" y="-1"/>
                  </a:cubicBezTo>
                  <a:lnTo>
                    <a:pt x="10800" y="10800"/>
                  </a:lnTo>
                  <a:close/>
                </a:path>
              </a:pathLst>
            </a:custGeom>
            <a:solidFill>
              <a:srgbClr val="0047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665" name="AutoShape 47"/>
            <p:cNvSpPr>
              <a:spLocks noChangeArrowheads="1"/>
            </p:cNvSpPr>
            <p:nvPr/>
          </p:nvSpPr>
          <p:spPr bwMode="auto">
            <a:xfrm rot="10800000">
              <a:off x="114" y="4071"/>
              <a:ext cx="154" cy="13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3226 w 21600"/>
                <a:gd name="T13" fmla="*/ 3108 h 21600"/>
                <a:gd name="T14" fmla="*/ 18374 w 21600"/>
                <a:gd name="T15" fmla="*/ 1849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00" y="21599"/>
                  </a:moveTo>
                  <a:cubicBezTo>
                    <a:pt x="4835" y="21600"/>
                    <a:pt x="0" y="16764"/>
                    <a:pt x="0" y="10800"/>
                  </a:cubicBezTo>
                  <a:cubicBezTo>
                    <a:pt x="0" y="4835"/>
                    <a:pt x="4835" y="-1"/>
                    <a:pt x="10800" y="-1"/>
                  </a:cubicBezTo>
                  <a:lnTo>
                    <a:pt x="10800" y="10800"/>
                  </a:lnTo>
                  <a:close/>
                </a:path>
              </a:pathLst>
            </a:custGeom>
            <a:solidFill>
              <a:srgbClr val="0047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666" name="AutoShape 48"/>
            <p:cNvSpPr>
              <a:spLocks noChangeArrowheads="1"/>
            </p:cNvSpPr>
            <p:nvPr/>
          </p:nvSpPr>
          <p:spPr bwMode="auto">
            <a:xfrm rot="10800000">
              <a:off x="114" y="3829"/>
              <a:ext cx="154" cy="13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3226 w 21600"/>
                <a:gd name="T13" fmla="*/ 3108 h 21600"/>
                <a:gd name="T14" fmla="*/ 18374 w 21600"/>
                <a:gd name="T15" fmla="*/ 1849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00" y="21599"/>
                  </a:moveTo>
                  <a:cubicBezTo>
                    <a:pt x="4835" y="21600"/>
                    <a:pt x="0" y="16764"/>
                    <a:pt x="0" y="10800"/>
                  </a:cubicBezTo>
                  <a:cubicBezTo>
                    <a:pt x="0" y="4835"/>
                    <a:pt x="4835" y="-1"/>
                    <a:pt x="10800" y="-1"/>
                  </a:cubicBezTo>
                  <a:lnTo>
                    <a:pt x="10800" y="10800"/>
                  </a:lnTo>
                  <a:close/>
                </a:path>
              </a:pathLst>
            </a:custGeom>
            <a:solidFill>
              <a:srgbClr val="0047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667" name="AutoShape 49"/>
            <p:cNvSpPr>
              <a:spLocks noChangeArrowheads="1"/>
            </p:cNvSpPr>
            <p:nvPr/>
          </p:nvSpPr>
          <p:spPr bwMode="auto">
            <a:xfrm rot="10800000">
              <a:off x="114" y="3562"/>
              <a:ext cx="154" cy="13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3226 w 21600"/>
                <a:gd name="T13" fmla="*/ 3108 h 21600"/>
                <a:gd name="T14" fmla="*/ 18374 w 21600"/>
                <a:gd name="T15" fmla="*/ 1849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00" y="21599"/>
                  </a:moveTo>
                  <a:cubicBezTo>
                    <a:pt x="4835" y="21600"/>
                    <a:pt x="0" y="16764"/>
                    <a:pt x="0" y="10800"/>
                  </a:cubicBezTo>
                  <a:cubicBezTo>
                    <a:pt x="0" y="4835"/>
                    <a:pt x="4835" y="-1"/>
                    <a:pt x="10800" y="-1"/>
                  </a:cubicBezTo>
                  <a:lnTo>
                    <a:pt x="10800" y="10800"/>
                  </a:lnTo>
                  <a:close/>
                </a:path>
              </a:pathLst>
            </a:custGeom>
            <a:solidFill>
              <a:srgbClr val="0047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668" name="AutoShape 50"/>
            <p:cNvSpPr>
              <a:spLocks noChangeArrowheads="1"/>
            </p:cNvSpPr>
            <p:nvPr/>
          </p:nvSpPr>
          <p:spPr bwMode="auto">
            <a:xfrm rot="10800000">
              <a:off x="114" y="3320"/>
              <a:ext cx="154" cy="13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3226 w 21600"/>
                <a:gd name="T13" fmla="*/ 3108 h 21600"/>
                <a:gd name="T14" fmla="*/ 18374 w 21600"/>
                <a:gd name="T15" fmla="*/ 1849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00" y="21599"/>
                  </a:moveTo>
                  <a:cubicBezTo>
                    <a:pt x="4835" y="21600"/>
                    <a:pt x="0" y="16764"/>
                    <a:pt x="0" y="10800"/>
                  </a:cubicBezTo>
                  <a:cubicBezTo>
                    <a:pt x="0" y="4835"/>
                    <a:pt x="4835" y="-1"/>
                    <a:pt x="10800" y="-1"/>
                  </a:cubicBezTo>
                  <a:lnTo>
                    <a:pt x="10800" y="10800"/>
                  </a:lnTo>
                  <a:close/>
                </a:path>
              </a:pathLst>
            </a:custGeom>
            <a:solidFill>
              <a:srgbClr val="0047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669" name="AutoShape 51"/>
            <p:cNvSpPr>
              <a:spLocks noChangeArrowheads="1"/>
            </p:cNvSpPr>
            <p:nvPr/>
          </p:nvSpPr>
          <p:spPr bwMode="auto">
            <a:xfrm rot="10800000">
              <a:off x="114" y="3078"/>
              <a:ext cx="154" cy="13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3226 w 21600"/>
                <a:gd name="T13" fmla="*/ 3108 h 21600"/>
                <a:gd name="T14" fmla="*/ 18374 w 21600"/>
                <a:gd name="T15" fmla="*/ 1849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00" y="21599"/>
                  </a:moveTo>
                  <a:cubicBezTo>
                    <a:pt x="4835" y="21600"/>
                    <a:pt x="0" y="16764"/>
                    <a:pt x="0" y="10800"/>
                  </a:cubicBezTo>
                  <a:cubicBezTo>
                    <a:pt x="0" y="4835"/>
                    <a:pt x="4835" y="-1"/>
                    <a:pt x="10800" y="-1"/>
                  </a:cubicBezTo>
                  <a:lnTo>
                    <a:pt x="10800" y="10800"/>
                  </a:lnTo>
                  <a:close/>
                </a:path>
              </a:pathLst>
            </a:custGeom>
            <a:solidFill>
              <a:srgbClr val="0047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670" name="AutoShape 52"/>
            <p:cNvSpPr>
              <a:spLocks noChangeArrowheads="1"/>
            </p:cNvSpPr>
            <p:nvPr/>
          </p:nvSpPr>
          <p:spPr bwMode="auto">
            <a:xfrm rot="10800000">
              <a:off x="114" y="2836"/>
              <a:ext cx="154" cy="13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3226 w 21600"/>
                <a:gd name="T13" fmla="*/ 3108 h 21600"/>
                <a:gd name="T14" fmla="*/ 18374 w 21600"/>
                <a:gd name="T15" fmla="*/ 1849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00" y="21599"/>
                  </a:moveTo>
                  <a:cubicBezTo>
                    <a:pt x="4835" y="21600"/>
                    <a:pt x="0" y="16764"/>
                    <a:pt x="0" y="10800"/>
                  </a:cubicBezTo>
                  <a:cubicBezTo>
                    <a:pt x="0" y="4835"/>
                    <a:pt x="4835" y="-1"/>
                    <a:pt x="10800" y="-1"/>
                  </a:cubicBezTo>
                  <a:lnTo>
                    <a:pt x="10800" y="10800"/>
                  </a:lnTo>
                  <a:close/>
                </a:path>
              </a:pathLst>
            </a:custGeom>
            <a:solidFill>
              <a:srgbClr val="0047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671" name="AutoShape 53"/>
            <p:cNvSpPr>
              <a:spLocks noChangeArrowheads="1"/>
            </p:cNvSpPr>
            <p:nvPr/>
          </p:nvSpPr>
          <p:spPr bwMode="auto">
            <a:xfrm rot="-5400000">
              <a:off x="309" y="2674"/>
              <a:ext cx="154" cy="13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3226 w 21600"/>
                <a:gd name="T13" fmla="*/ 3108 h 21600"/>
                <a:gd name="T14" fmla="*/ 18374 w 21600"/>
                <a:gd name="T15" fmla="*/ 1849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00" y="21599"/>
                  </a:moveTo>
                  <a:cubicBezTo>
                    <a:pt x="4835" y="21600"/>
                    <a:pt x="0" y="16764"/>
                    <a:pt x="0" y="10800"/>
                  </a:cubicBezTo>
                  <a:cubicBezTo>
                    <a:pt x="0" y="4835"/>
                    <a:pt x="4835" y="-1"/>
                    <a:pt x="10800" y="-1"/>
                  </a:cubicBezTo>
                  <a:lnTo>
                    <a:pt x="10800" y="10800"/>
                  </a:lnTo>
                  <a:close/>
                </a:path>
              </a:pathLst>
            </a:custGeom>
            <a:solidFill>
              <a:srgbClr val="0047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672" name="AutoShape 54"/>
            <p:cNvSpPr>
              <a:spLocks noChangeArrowheads="1"/>
            </p:cNvSpPr>
            <p:nvPr/>
          </p:nvSpPr>
          <p:spPr bwMode="auto">
            <a:xfrm rot="-5400000">
              <a:off x="624" y="2674"/>
              <a:ext cx="154" cy="13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3226 w 21600"/>
                <a:gd name="T13" fmla="*/ 3108 h 21600"/>
                <a:gd name="T14" fmla="*/ 18374 w 21600"/>
                <a:gd name="T15" fmla="*/ 1849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00" y="21599"/>
                  </a:moveTo>
                  <a:cubicBezTo>
                    <a:pt x="4835" y="21600"/>
                    <a:pt x="0" y="16764"/>
                    <a:pt x="0" y="10800"/>
                  </a:cubicBezTo>
                  <a:cubicBezTo>
                    <a:pt x="0" y="4835"/>
                    <a:pt x="4835" y="-1"/>
                    <a:pt x="10800" y="-1"/>
                  </a:cubicBezTo>
                  <a:lnTo>
                    <a:pt x="10800" y="10800"/>
                  </a:lnTo>
                  <a:close/>
                </a:path>
              </a:pathLst>
            </a:custGeom>
            <a:solidFill>
              <a:srgbClr val="0047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673" name="AutoShape 55"/>
            <p:cNvSpPr>
              <a:spLocks noChangeArrowheads="1"/>
            </p:cNvSpPr>
            <p:nvPr/>
          </p:nvSpPr>
          <p:spPr bwMode="auto">
            <a:xfrm rot="-5400000">
              <a:off x="890" y="2674"/>
              <a:ext cx="154" cy="13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3226 w 21600"/>
                <a:gd name="T13" fmla="*/ 3108 h 21600"/>
                <a:gd name="T14" fmla="*/ 18374 w 21600"/>
                <a:gd name="T15" fmla="*/ 1849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00" y="21599"/>
                  </a:moveTo>
                  <a:cubicBezTo>
                    <a:pt x="4835" y="21600"/>
                    <a:pt x="0" y="16764"/>
                    <a:pt x="0" y="10800"/>
                  </a:cubicBezTo>
                  <a:cubicBezTo>
                    <a:pt x="0" y="4835"/>
                    <a:pt x="4835" y="-1"/>
                    <a:pt x="10800" y="-1"/>
                  </a:cubicBezTo>
                  <a:lnTo>
                    <a:pt x="10800" y="10800"/>
                  </a:lnTo>
                  <a:close/>
                </a:path>
              </a:pathLst>
            </a:custGeom>
            <a:solidFill>
              <a:srgbClr val="0047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674" name="AutoShape 56"/>
            <p:cNvSpPr>
              <a:spLocks noChangeArrowheads="1"/>
            </p:cNvSpPr>
            <p:nvPr/>
          </p:nvSpPr>
          <p:spPr bwMode="auto">
            <a:xfrm rot="-5400000">
              <a:off x="1181" y="2674"/>
              <a:ext cx="154" cy="13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3226 w 21600"/>
                <a:gd name="T13" fmla="*/ 3108 h 21600"/>
                <a:gd name="T14" fmla="*/ 18374 w 21600"/>
                <a:gd name="T15" fmla="*/ 1849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00" y="21599"/>
                  </a:moveTo>
                  <a:cubicBezTo>
                    <a:pt x="4835" y="21600"/>
                    <a:pt x="0" y="16764"/>
                    <a:pt x="0" y="10800"/>
                  </a:cubicBezTo>
                  <a:cubicBezTo>
                    <a:pt x="0" y="4835"/>
                    <a:pt x="4835" y="-1"/>
                    <a:pt x="10800" y="-1"/>
                  </a:cubicBezTo>
                  <a:lnTo>
                    <a:pt x="10800" y="10800"/>
                  </a:lnTo>
                  <a:close/>
                </a:path>
              </a:pathLst>
            </a:custGeom>
            <a:solidFill>
              <a:srgbClr val="0047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675" name="AutoShape 57"/>
            <p:cNvSpPr>
              <a:spLocks noChangeArrowheads="1"/>
            </p:cNvSpPr>
            <p:nvPr/>
          </p:nvSpPr>
          <p:spPr bwMode="auto">
            <a:xfrm rot="-5400000">
              <a:off x="1448" y="2674"/>
              <a:ext cx="154" cy="13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3226 w 21600"/>
                <a:gd name="T13" fmla="*/ 3108 h 21600"/>
                <a:gd name="T14" fmla="*/ 18374 w 21600"/>
                <a:gd name="T15" fmla="*/ 1849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00" y="21599"/>
                  </a:moveTo>
                  <a:cubicBezTo>
                    <a:pt x="4835" y="21600"/>
                    <a:pt x="0" y="16764"/>
                    <a:pt x="0" y="10800"/>
                  </a:cubicBezTo>
                  <a:cubicBezTo>
                    <a:pt x="0" y="4835"/>
                    <a:pt x="4835" y="-1"/>
                    <a:pt x="10800" y="-1"/>
                  </a:cubicBezTo>
                  <a:lnTo>
                    <a:pt x="10800" y="10800"/>
                  </a:lnTo>
                  <a:close/>
                </a:path>
              </a:pathLst>
            </a:custGeom>
            <a:solidFill>
              <a:srgbClr val="0047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676" name="AutoShape 58"/>
            <p:cNvSpPr>
              <a:spLocks noChangeArrowheads="1"/>
            </p:cNvSpPr>
            <p:nvPr/>
          </p:nvSpPr>
          <p:spPr bwMode="auto">
            <a:xfrm rot="5400000">
              <a:off x="1449" y="4437"/>
              <a:ext cx="154" cy="13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3226 w 21600"/>
                <a:gd name="T13" fmla="*/ 3108 h 21600"/>
                <a:gd name="T14" fmla="*/ 18374 w 21600"/>
                <a:gd name="T15" fmla="*/ 1849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00" y="21599"/>
                  </a:moveTo>
                  <a:cubicBezTo>
                    <a:pt x="4835" y="21600"/>
                    <a:pt x="0" y="16764"/>
                    <a:pt x="0" y="10800"/>
                  </a:cubicBezTo>
                  <a:cubicBezTo>
                    <a:pt x="0" y="4835"/>
                    <a:pt x="4835" y="-1"/>
                    <a:pt x="10800" y="-1"/>
                  </a:cubicBezTo>
                  <a:lnTo>
                    <a:pt x="10800" y="10800"/>
                  </a:lnTo>
                  <a:close/>
                </a:path>
              </a:pathLst>
            </a:custGeom>
            <a:solidFill>
              <a:srgbClr val="0047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677" name="AutoShape 59"/>
            <p:cNvSpPr>
              <a:spLocks noChangeArrowheads="1"/>
            </p:cNvSpPr>
            <p:nvPr/>
          </p:nvSpPr>
          <p:spPr bwMode="auto">
            <a:xfrm rot="5400000">
              <a:off x="1134" y="4437"/>
              <a:ext cx="154" cy="13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3226 w 21600"/>
                <a:gd name="T13" fmla="*/ 3108 h 21600"/>
                <a:gd name="T14" fmla="*/ 18374 w 21600"/>
                <a:gd name="T15" fmla="*/ 1849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00" y="21599"/>
                  </a:moveTo>
                  <a:cubicBezTo>
                    <a:pt x="4835" y="21600"/>
                    <a:pt x="0" y="16764"/>
                    <a:pt x="0" y="10800"/>
                  </a:cubicBezTo>
                  <a:cubicBezTo>
                    <a:pt x="0" y="4835"/>
                    <a:pt x="4835" y="-1"/>
                    <a:pt x="10800" y="-1"/>
                  </a:cubicBezTo>
                  <a:lnTo>
                    <a:pt x="10800" y="10800"/>
                  </a:lnTo>
                  <a:close/>
                </a:path>
              </a:pathLst>
            </a:custGeom>
            <a:solidFill>
              <a:srgbClr val="0047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678" name="AutoShape 60"/>
            <p:cNvSpPr>
              <a:spLocks noChangeArrowheads="1"/>
            </p:cNvSpPr>
            <p:nvPr/>
          </p:nvSpPr>
          <p:spPr bwMode="auto">
            <a:xfrm rot="5400000">
              <a:off x="868" y="4437"/>
              <a:ext cx="154" cy="13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3226 w 21600"/>
                <a:gd name="T13" fmla="*/ 3108 h 21600"/>
                <a:gd name="T14" fmla="*/ 18374 w 21600"/>
                <a:gd name="T15" fmla="*/ 1849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00" y="21599"/>
                  </a:moveTo>
                  <a:cubicBezTo>
                    <a:pt x="4835" y="21600"/>
                    <a:pt x="0" y="16764"/>
                    <a:pt x="0" y="10800"/>
                  </a:cubicBezTo>
                  <a:cubicBezTo>
                    <a:pt x="0" y="4835"/>
                    <a:pt x="4835" y="-1"/>
                    <a:pt x="10800" y="-1"/>
                  </a:cubicBezTo>
                  <a:lnTo>
                    <a:pt x="10800" y="10800"/>
                  </a:lnTo>
                  <a:close/>
                </a:path>
              </a:pathLst>
            </a:custGeom>
            <a:solidFill>
              <a:srgbClr val="0047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679" name="AutoShape 61"/>
            <p:cNvSpPr>
              <a:spLocks noChangeArrowheads="1"/>
            </p:cNvSpPr>
            <p:nvPr/>
          </p:nvSpPr>
          <p:spPr bwMode="auto">
            <a:xfrm rot="5400000">
              <a:off x="577" y="4437"/>
              <a:ext cx="154" cy="13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3226 w 21600"/>
                <a:gd name="T13" fmla="*/ 3108 h 21600"/>
                <a:gd name="T14" fmla="*/ 18374 w 21600"/>
                <a:gd name="T15" fmla="*/ 1849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00" y="21599"/>
                  </a:moveTo>
                  <a:cubicBezTo>
                    <a:pt x="4835" y="21600"/>
                    <a:pt x="0" y="16764"/>
                    <a:pt x="0" y="10800"/>
                  </a:cubicBezTo>
                  <a:cubicBezTo>
                    <a:pt x="0" y="4835"/>
                    <a:pt x="4835" y="-1"/>
                    <a:pt x="10800" y="-1"/>
                  </a:cubicBezTo>
                  <a:lnTo>
                    <a:pt x="10800" y="10800"/>
                  </a:lnTo>
                  <a:close/>
                </a:path>
              </a:pathLst>
            </a:custGeom>
            <a:solidFill>
              <a:srgbClr val="0047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680" name="AutoShape 62"/>
            <p:cNvSpPr>
              <a:spLocks noChangeArrowheads="1"/>
            </p:cNvSpPr>
            <p:nvPr/>
          </p:nvSpPr>
          <p:spPr bwMode="auto">
            <a:xfrm rot="5400000">
              <a:off x="311" y="4437"/>
              <a:ext cx="154" cy="13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3226 w 21600"/>
                <a:gd name="T13" fmla="*/ 3108 h 21600"/>
                <a:gd name="T14" fmla="*/ 18374 w 21600"/>
                <a:gd name="T15" fmla="*/ 1849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00" y="21599"/>
                  </a:moveTo>
                  <a:cubicBezTo>
                    <a:pt x="4835" y="21600"/>
                    <a:pt x="0" y="16764"/>
                    <a:pt x="0" y="10800"/>
                  </a:cubicBezTo>
                  <a:cubicBezTo>
                    <a:pt x="0" y="4835"/>
                    <a:pt x="4835" y="-1"/>
                    <a:pt x="10800" y="-1"/>
                  </a:cubicBezTo>
                  <a:lnTo>
                    <a:pt x="10800" y="10800"/>
                  </a:lnTo>
                  <a:close/>
                </a:path>
              </a:pathLst>
            </a:custGeom>
            <a:solidFill>
              <a:srgbClr val="0047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154655" name="Picture 3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339013" y="263525"/>
            <a:ext cx="1670050" cy="2016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49" name="Rectangle 1"/>
          <p:cNvSpPr>
            <a:spLocks noGrp="1" noChangeArrowheads="1"/>
          </p:cNvSpPr>
          <p:nvPr>
            <p:ph type="title"/>
          </p:nvPr>
        </p:nvSpPr>
        <p:spPr>
          <a:xfrm>
            <a:off x="327025" y="33338"/>
            <a:ext cx="8229600" cy="731837"/>
          </a:xfrm>
        </p:spPr>
        <p:txBody>
          <a:bodyPr tIns="28802"/>
          <a:lstStyle/>
          <a:p>
            <a:pPr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</a:pPr>
            <a:r>
              <a:rPr lang="en-US" smtClean="0">
                <a:ea typeface="ＭＳ Ｐゴシック"/>
                <a:cs typeface="ＭＳ Ｐゴシック"/>
              </a:rPr>
              <a:t>Experiments Under Construction</a:t>
            </a:r>
          </a:p>
        </p:txBody>
      </p:sp>
      <p:pic>
        <p:nvPicPr>
          <p:cNvPr id="1556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74938" y="3724275"/>
            <a:ext cx="6527800" cy="28527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556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01600" y="3081338"/>
            <a:ext cx="4638675" cy="34813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55652" name="Rectangle 4"/>
          <p:cNvSpPr>
            <a:spLocks noChangeArrowheads="1"/>
          </p:cNvSpPr>
          <p:nvPr/>
        </p:nvSpPr>
        <p:spPr bwMode="auto">
          <a:xfrm>
            <a:off x="-195263" y="831850"/>
            <a:ext cx="4911726" cy="2860675"/>
          </a:xfrm>
          <a:prstGeom prst="rect">
            <a:avLst/>
          </a:prstGeom>
          <a:blipFill dpi="0" rotWithShape="0">
            <a:blip r:embed="rId5"/>
            <a:srcRect/>
            <a:stretch>
              <a:fillRect/>
            </a:stretch>
          </a:blipFill>
          <a:ln w="9525">
            <a:noFill/>
            <a:round/>
            <a:headEnd/>
            <a:tailEnd/>
          </a:ln>
        </p:spPr>
        <p:txBody>
          <a:bodyPr lIns="81639" tIns="55221" rIns="81639" bIns="40820" anchor="ctr" anchorCtr="1"/>
          <a:lstStyle/>
          <a:p>
            <a:pPr algn="ctr"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</a:tabLst>
            </a:pPr>
            <a:r>
              <a:rPr lang="en-US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		</a:t>
            </a:r>
          </a:p>
        </p:txBody>
      </p:sp>
      <p:graphicFrame>
        <p:nvGraphicFramePr>
          <p:cNvPr id="9221" name="Group 5"/>
          <p:cNvGraphicFramePr>
            <a:graphicFrameLocks noGrp="1"/>
          </p:cNvGraphicFramePr>
          <p:nvPr/>
        </p:nvGraphicFramePr>
        <p:xfrm>
          <a:off x="3416300" y="831850"/>
          <a:ext cx="5630863" cy="2943225"/>
        </p:xfrm>
        <a:graphic>
          <a:graphicData uri="http://schemas.openxmlformats.org/drawingml/2006/table">
            <a:tbl>
              <a:tblPr/>
              <a:tblGrid>
                <a:gridCol w="1430338"/>
                <a:gridCol w="1225550"/>
                <a:gridCol w="1679575"/>
                <a:gridCol w="1295400"/>
              </a:tblGrid>
              <a:tr h="82550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Exp’t</a:t>
                      </a:r>
                    </a:p>
                  </a:txBody>
                  <a:tcPr marL="81664" marR="81664" marT="61633" marB="42438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Power</a:t>
                      </a:r>
                      <a:b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</a:b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 (GWth)</a:t>
                      </a:r>
                    </a:p>
                  </a:txBody>
                  <a:tcPr marL="81664" marR="81664" marT="61633" marB="42438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Distance  N/F (m)</a:t>
                      </a:r>
                    </a:p>
                  </a:txBody>
                  <a:tcPr marL="81664" marR="81664" marT="61633" marB="42438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Target</a:t>
                      </a:r>
                      <a:b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</a:b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N/F (t)</a:t>
                      </a:r>
                    </a:p>
                  </a:txBody>
                  <a:tcPr marL="81664" marR="81664" marT="61633" marB="42438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</a:tr>
              <a:tr h="73818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Double Chooz</a:t>
                      </a:r>
                    </a:p>
                  </a:txBody>
                  <a:tcPr marL="81664" marR="81664" marT="61633" marB="42438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8.6</a:t>
                      </a:r>
                    </a:p>
                  </a:txBody>
                  <a:tcPr marL="81664" marR="81664" marT="60034" marB="42438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400/1050</a:t>
                      </a:r>
                    </a:p>
                  </a:txBody>
                  <a:tcPr marL="81664" marR="81664" marT="60034" marB="42438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8.6/8.6</a:t>
                      </a:r>
                    </a:p>
                  </a:txBody>
                  <a:tcPr marL="81664" marR="81664" marT="61633" marB="42438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</a:tr>
              <a:tr h="64135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RENO</a:t>
                      </a:r>
                    </a:p>
                  </a:txBody>
                  <a:tcPr marL="81664" marR="81664" marT="61633" marB="42438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17.3</a:t>
                      </a:r>
                    </a:p>
                  </a:txBody>
                  <a:tcPr marL="81664" marR="81664" marT="61633" marB="42438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290/1380</a:t>
                      </a:r>
                    </a:p>
                  </a:txBody>
                  <a:tcPr marL="81664" marR="81664" marT="61633" marB="42438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16/16</a:t>
                      </a:r>
                    </a:p>
                  </a:txBody>
                  <a:tcPr marL="81664" marR="81664" marT="61633" marB="42438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73818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Daya Bay</a:t>
                      </a:r>
                    </a:p>
                  </a:txBody>
                  <a:tcPr marL="81664" marR="81664" marT="60034" marB="42438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11.6 (17.4)</a:t>
                      </a:r>
                    </a:p>
                  </a:txBody>
                  <a:tcPr marL="81664" marR="81664" marT="61633" marB="42438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360(500)/</a:t>
                      </a:r>
                    </a:p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1990(1620)</a:t>
                      </a:r>
                    </a:p>
                  </a:txBody>
                  <a:tcPr marL="81664" marR="81664" marT="61633" marB="42438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2x40/80</a:t>
                      </a:r>
                    </a:p>
                  </a:txBody>
                  <a:tcPr marL="81664" marR="81664" marT="61633" marB="42438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</a:tr>
            </a:tbl>
          </a:graphicData>
        </a:graphic>
      </p:graphicFrame>
      <p:pic>
        <p:nvPicPr>
          <p:cNvPr id="155680" name="Picture 6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734300" y="3884613"/>
            <a:ext cx="1382713" cy="1133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55681" name="Picture 6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3813" y="5943600"/>
            <a:ext cx="2092325" cy="6048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55682" name="Picture 6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2870200"/>
            <a:ext cx="1609725" cy="828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55683" name="TextBox 9"/>
          <p:cNvSpPr txBox="1">
            <a:spLocks noChangeArrowheads="1"/>
          </p:cNvSpPr>
          <p:nvPr/>
        </p:nvSpPr>
        <p:spPr bwMode="auto">
          <a:xfrm>
            <a:off x="4408488" y="6550025"/>
            <a:ext cx="32543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i="1"/>
              <a:t>figures courtesy M. Dierckxsens, Chicago</a:t>
            </a:r>
          </a:p>
        </p:txBody>
      </p:sp>
      <p:sp>
        <p:nvSpPr>
          <p:cNvPr id="155684" name="Slide Number Placeholder 1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9C9FA106-8171-4A3D-8BCA-FC43F72C5939}" type="slidenum">
              <a:rPr lang="en-US" smtClean="0">
                <a:latin typeface="Times New Roman" pitchFamily="18" charset="0"/>
                <a:ea typeface="ＭＳ Ｐゴシック"/>
                <a:cs typeface="ＭＳ Ｐゴシック"/>
              </a:rPr>
              <a:pPr/>
              <a:t>33</a:t>
            </a:fld>
            <a:r>
              <a:rPr lang="en-US" smtClean="0">
                <a:latin typeface="Times New Roman" pitchFamily="18" charset="0"/>
                <a:ea typeface="ＭＳ Ｐゴシック"/>
                <a:cs typeface="ＭＳ Ｐゴシック"/>
              </a:rPr>
              <a:t>/38</a:t>
            </a:r>
          </a:p>
        </p:txBody>
      </p:sp>
      <p:sp>
        <p:nvSpPr>
          <p:cNvPr id="155685" name="TextBox 8"/>
          <p:cNvSpPr txBox="1">
            <a:spLocks noChangeArrowheads="1"/>
          </p:cNvSpPr>
          <p:nvPr/>
        </p:nvSpPr>
        <p:spPr bwMode="auto">
          <a:xfrm>
            <a:off x="58738" y="6551613"/>
            <a:ext cx="2081212" cy="33813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/>
              <a:t>S. Kopp, NuFact 2010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7" name="Rectangle 1"/>
          <p:cNvSpPr>
            <a:spLocks noGrp="1" noChangeArrowheads="1"/>
          </p:cNvSpPr>
          <p:nvPr>
            <p:ph type="title"/>
          </p:nvPr>
        </p:nvSpPr>
        <p:spPr>
          <a:xfrm>
            <a:off x="327025" y="33338"/>
            <a:ext cx="8229600" cy="731837"/>
          </a:xfrm>
        </p:spPr>
        <p:txBody>
          <a:bodyPr tIns="28802"/>
          <a:lstStyle/>
          <a:p>
            <a:pPr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</a:pPr>
            <a:r>
              <a:rPr lang="en-US" smtClean="0">
                <a:ea typeface="ＭＳ Ｐゴシック"/>
                <a:cs typeface="ＭＳ Ｐゴシック"/>
              </a:rPr>
              <a:t>Status of Double Chooz</a:t>
            </a:r>
          </a:p>
        </p:txBody>
      </p:sp>
      <p:pic>
        <p:nvPicPr>
          <p:cNvPr id="1576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525" y="3436938"/>
            <a:ext cx="4848225" cy="3117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5769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00600" y="812800"/>
            <a:ext cx="4332288" cy="3303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57700" name="Text Box 4"/>
          <p:cNvSpPr txBox="1">
            <a:spLocks noChangeArrowheads="1"/>
          </p:cNvSpPr>
          <p:nvPr/>
        </p:nvSpPr>
        <p:spPr bwMode="auto">
          <a:xfrm>
            <a:off x="207963" y="1141413"/>
            <a:ext cx="4532312" cy="21891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81639" tIns="61621" rIns="81639" bIns="40820"/>
          <a:lstStyle/>
          <a:p>
            <a:pPr marL="206375" indent="-206375">
              <a:spcAft>
                <a:spcPts val="400"/>
              </a:spcAft>
              <a:buSzPct val="45000"/>
              <a:buFont typeface="Wingdings" pitchFamily="2" charset="2"/>
              <a:buChar char="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</a:tabLst>
            </a:pPr>
            <a:r>
              <a:rPr lang="en-US" sz="2000">
                <a:solidFill>
                  <a:srgbClr val="000000"/>
                </a:solidFill>
              </a:rPr>
              <a:t>Far detector under construction</a:t>
            </a:r>
          </a:p>
          <a:p>
            <a:pPr marL="206375" indent="-206375">
              <a:spcAft>
                <a:spcPts val="400"/>
              </a:spcAft>
              <a:buSzPct val="45000"/>
              <a:buFont typeface="Wingdings" pitchFamily="2" charset="2"/>
              <a:buChar char="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</a:tabLst>
            </a:pPr>
            <a:r>
              <a:rPr lang="en-US" sz="2000">
                <a:solidFill>
                  <a:srgbClr val="000000"/>
                </a:solidFill>
              </a:rPr>
              <a:t>Buffer PMTs installed last </a:t>
            </a:r>
            <a:br>
              <a:rPr lang="en-US" sz="2000">
                <a:solidFill>
                  <a:srgbClr val="000000"/>
                </a:solidFill>
              </a:rPr>
            </a:br>
            <a:r>
              <a:rPr lang="en-US" sz="2000">
                <a:solidFill>
                  <a:srgbClr val="000000"/>
                </a:solidFill>
              </a:rPr>
              <a:t>month, acrylic vessels </a:t>
            </a:r>
            <a:br>
              <a:rPr lang="en-US" sz="2000">
                <a:solidFill>
                  <a:srgbClr val="000000"/>
                </a:solidFill>
              </a:rPr>
            </a:br>
            <a:r>
              <a:rPr lang="en-US" sz="2000">
                <a:solidFill>
                  <a:srgbClr val="000000"/>
                </a:solidFill>
              </a:rPr>
              <a:t>integration started</a:t>
            </a:r>
          </a:p>
          <a:p>
            <a:pPr marL="206375" indent="-206375">
              <a:spcAft>
                <a:spcPts val="400"/>
              </a:spcAft>
              <a:buSzPct val="45000"/>
              <a:buFont typeface="Wingdings" pitchFamily="2" charset="2"/>
              <a:buChar char="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</a:tabLst>
            </a:pPr>
            <a:r>
              <a:rPr lang="en-US" sz="2000">
                <a:solidFill>
                  <a:srgbClr val="000000"/>
                </a:solidFill>
              </a:rPr>
              <a:t>Phase I: data taking with far </a:t>
            </a:r>
            <a:br>
              <a:rPr lang="en-US" sz="2000">
                <a:solidFill>
                  <a:srgbClr val="000000"/>
                </a:solidFill>
              </a:rPr>
            </a:br>
            <a:r>
              <a:rPr lang="en-US" sz="2000">
                <a:solidFill>
                  <a:srgbClr val="000000"/>
                </a:solidFill>
              </a:rPr>
              <a:t>detector only (soon!)</a:t>
            </a:r>
          </a:p>
        </p:txBody>
      </p:sp>
      <p:sp>
        <p:nvSpPr>
          <p:cNvPr id="157701" name="Text Box 5"/>
          <p:cNvSpPr txBox="1">
            <a:spLocks noChangeArrowheads="1"/>
          </p:cNvSpPr>
          <p:nvPr/>
        </p:nvSpPr>
        <p:spPr bwMode="auto">
          <a:xfrm>
            <a:off x="4957763" y="4483100"/>
            <a:ext cx="3802062" cy="1470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81639" tIns="61621" rIns="81639" bIns="40820"/>
          <a:lstStyle/>
          <a:p>
            <a:pPr marL="206375" indent="-206375">
              <a:spcAft>
                <a:spcPts val="400"/>
              </a:spcAft>
              <a:buSzPct val="45000"/>
              <a:buFont typeface="Wingdings" pitchFamily="2" charset="2"/>
              <a:buChar char="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</a:tabLst>
            </a:pPr>
            <a:r>
              <a:rPr lang="en-US">
                <a:solidFill>
                  <a:srgbClr val="000000"/>
                </a:solidFill>
              </a:rPr>
              <a:t>Near lab will be available </a:t>
            </a:r>
            <a:br>
              <a:rPr lang="en-US">
                <a:solidFill>
                  <a:srgbClr val="000000"/>
                </a:solidFill>
              </a:rPr>
            </a:br>
            <a:r>
              <a:rPr lang="en-US">
                <a:solidFill>
                  <a:srgbClr val="000000"/>
                </a:solidFill>
              </a:rPr>
              <a:t>at end of 2011 </a:t>
            </a:r>
          </a:p>
          <a:p>
            <a:pPr marL="206375" indent="-206375">
              <a:spcAft>
                <a:spcPts val="400"/>
              </a:spcAft>
              <a:buSzPct val="45000"/>
              <a:buFont typeface="Wingdings" pitchFamily="2" charset="2"/>
              <a:buChar char="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</a:tabLst>
            </a:pPr>
            <a:r>
              <a:rPr lang="en-US">
                <a:solidFill>
                  <a:srgbClr val="000000"/>
                </a:solidFill>
              </a:rPr>
              <a:t>Phase II: data taking with </a:t>
            </a:r>
            <a:br>
              <a:rPr lang="en-US">
                <a:solidFill>
                  <a:srgbClr val="000000"/>
                </a:solidFill>
              </a:rPr>
            </a:br>
            <a:r>
              <a:rPr lang="en-US">
                <a:solidFill>
                  <a:srgbClr val="000000"/>
                </a:solidFill>
              </a:rPr>
              <a:t>both detectors in 2011 </a:t>
            </a:r>
          </a:p>
        </p:txBody>
      </p:sp>
      <p:sp>
        <p:nvSpPr>
          <p:cNvPr id="157702" name="Text Box 7"/>
          <p:cNvSpPr txBox="1">
            <a:spLocks noChangeArrowheads="1"/>
          </p:cNvSpPr>
          <p:nvPr/>
        </p:nvSpPr>
        <p:spPr bwMode="auto">
          <a:xfrm>
            <a:off x="8062913" y="908050"/>
            <a:ext cx="1008062" cy="3667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81639" tIns="58421" rIns="81639" bIns="40820"/>
          <a:lstStyle/>
          <a:p>
            <a:pPr>
              <a:tabLst>
                <a:tab pos="655638" algn="l"/>
              </a:tabLst>
            </a:pPr>
            <a:r>
              <a:rPr lang="en-US" sz="2000">
                <a:solidFill>
                  <a:srgbClr val="FFFF00"/>
                </a:solidFill>
              </a:rPr>
              <a:t>Far hall</a:t>
            </a:r>
          </a:p>
        </p:txBody>
      </p:sp>
      <p:sp>
        <p:nvSpPr>
          <p:cNvPr id="157703" name="Text Box 8"/>
          <p:cNvSpPr txBox="1">
            <a:spLocks noChangeArrowheads="1"/>
          </p:cNvSpPr>
          <p:nvPr/>
        </p:nvSpPr>
        <p:spPr bwMode="auto">
          <a:xfrm>
            <a:off x="84138" y="6142038"/>
            <a:ext cx="1246187" cy="366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81639" tIns="58421" rIns="81639" bIns="40820"/>
          <a:lstStyle/>
          <a:p>
            <a:pPr>
              <a:tabLst>
                <a:tab pos="655638" algn="l"/>
              </a:tabLst>
            </a:pPr>
            <a:r>
              <a:rPr lang="en-US" sz="2000">
                <a:solidFill>
                  <a:srgbClr val="FFFF00"/>
                </a:solidFill>
              </a:rPr>
              <a:t>Far PMTs</a:t>
            </a:r>
          </a:p>
        </p:txBody>
      </p:sp>
      <p:sp>
        <p:nvSpPr>
          <p:cNvPr id="157704" name="TextBox 13"/>
          <p:cNvSpPr txBox="1">
            <a:spLocks noChangeArrowheads="1"/>
          </p:cNvSpPr>
          <p:nvPr/>
        </p:nvSpPr>
        <p:spPr bwMode="auto">
          <a:xfrm>
            <a:off x="4926013" y="6342063"/>
            <a:ext cx="290512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/>
              <a:t>figures courtesy M. Dierckxsens</a:t>
            </a:r>
          </a:p>
        </p:txBody>
      </p:sp>
      <p:sp>
        <p:nvSpPr>
          <p:cNvPr id="157705" name="Slide Number Placeholder 10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D8E34BFA-B584-4F40-9F4C-E6136ECEEE83}" type="slidenum">
              <a:rPr lang="en-US" smtClean="0">
                <a:latin typeface="Times New Roman" pitchFamily="18" charset="0"/>
                <a:ea typeface="ＭＳ Ｐゴシック"/>
                <a:cs typeface="ＭＳ Ｐゴシック"/>
              </a:rPr>
              <a:pPr/>
              <a:t>34</a:t>
            </a:fld>
            <a:r>
              <a:rPr lang="en-US" smtClean="0">
                <a:latin typeface="Times New Roman" pitchFamily="18" charset="0"/>
                <a:ea typeface="ＭＳ Ｐゴシック"/>
                <a:cs typeface="ＭＳ Ｐゴシック"/>
              </a:rPr>
              <a:t>/38</a:t>
            </a:r>
          </a:p>
        </p:txBody>
      </p:sp>
      <p:sp>
        <p:nvSpPr>
          <p:cNvPr id="157706" name="TextBox 8"/>
          <p:cNvSpPr txBox="1">
            <a:spLocks noChangeArrowheads="1"/>
          </p:cNvSpPr>
          <p:nvPr/>
        </p:nvSpPr>
        <p:spPr bwMode="auto">
          <a:xfrm>
            <a:off x="58738" y="6551613"/>
            <a:ext cx="2081212" cy="33813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/>
              <a:t>S. Kopp, NuFact 2010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5" name="Rectangle 1"/>
          <p:cNvSpPr>
            <a:spLocks noGrp="1" noChangeArrowheads="1"/>
          </p:cNvSpPr>
          <p:nvPr>
            <p:ph type="title"/>
          </p:nvPr>
        </p:nvSpPr>
        <p:spPr>
          <a:xfrm>
            <a:off x="327025" y="73025"/>
            <a:ext cx="8229600" cy="649288"/>
          </a:xfrm>
        </p:spPr>
        <p:txBody>
          <a:bodyPr tIns="28802"/>
          <a:lstStyle/>
          <a:p>
            <a:pPr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</a:pPr>
            <a:r>
              <a:rPr lang="en-US" smtClean="0">
                <a:ea typeface="ＭＳ Ｐゴシック"/>
                <a:cs typeface="ＭＳ Ｐゴシック"/>
              </a:rPr>
              <a:t>Status of RENO</a:t>
            </a:r>
          </a:p>
        </p:txBody>
      </p:sp>
      <p:pic>
        <p:nvPicPr>
          <p:cNvPr id="1597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675" y="3576638"/>
            <a:ext cx="3921125" cy="29448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5974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05338" y="3578225"/>
            <a:ext cx="4521200" cy="3001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5974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95950" y="1057275"/>
            <a:ext cx="3252788" cy="2428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59749" name="Text Box 6"/>
          <p:cNvSpPr txBox="1">
            <a:spLocks noChangeArrowheads="1"/>
          </p:cNvSpPr>
          <p:nvPr/>
        </p:nvSpPr>
        <p:spPr bwMode="auto">
          <a:xfrm>
            <a:off x="207963" y="1108075"/>
            <a:ext cx="5332412" cy="2238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81639" tIns="61621" rIns="81639" bIns="40820"/>
          <a:lstStyle/>
          <a:p>
            <a:pPr marL="206375" indent="-206375">
              <a:spcAft>
                <a:spcPts val="400"/>
              </a:spcAft>
              <a:buSzPct val="45000"/>
              <a:buFont typeface="Wingdings" pitchFamily="2" charset="2"/>
              <a:buChar char="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</a:tabLst>
            </a:pPr>
            <a:r>
              <a:rPr lang="en-US" sz="2000">
                <a:solidFill>
                  <a:srgbClr val="000000"/>
                </a:solidFill>
              </a:rPr>
              <a:t>Near &amp; far tunnels completed</a:t>
            </a:r>
          </a:p>
          <a:p>
            <a:pPr marL="206375" indent="-206375">
              <a:spcAft>
                <a:spcPts val="400"/>
              </a:spcAft>
              <a:buSzPct val="45000"/>
              <a:buFont typeface="Wingdings" pitchFamily="2" charset="2"/>
              <a:buChar char="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</a:tabLst>
            </a:pPr>
            <a:r>
              <a:rPr lang="en-US" sz="2000">
                <a:solidFill>
                  <a:srgbClr val="000000"/>
                </a:solidFill>
              </a:rPr>
              <a:t>Oct 2009: Steel/acrylic vessels &amp; </a:t>
            </a:r>
            <a:br>
              <a:rPr lang="en-US" sz="2000">
                <a:solidFill>
                  <a:srgbClr val="000000"/>
                </a:solidFill>
              </a:rPr>
            </a:br>
            <a:r>
              <a:rPr lang="en-US" sz="2000">
                <a:solidFill>
                  <a:srgbClr val="000000"/>
                </a:solidFill>
              </a:rPr>
              <a:t>support installation</a:t>
            </a:r>
          </a:p>
          <a:p>
            <a:pPr marL="206375" indent="-206375">
              <a:spcAft>
                <a:spcPts val="400"/>
              </a:spcAft>
              <a:buSzPct val="45000"/>
              <a:buFont typeface="Wingdings" pitchFamily="2" charset="2"/>
              <a:buChar char="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</a:tabLst>
            </a:pPr>
            <a:r>
              <a:rPr lang="en-US" sz="2000">
                <a:solidFill>
                  <a:srgbClr val="000000"/>
                </a:solidFill>
              </a:rPr>
              <a:t>Late 2010: both detectors ready for </a:t>
            </a:r>
            <a:br>
              <a:rPr lang="en-US" sz="2000">
                <a:solidFill>
                  <a:srgbClr val="000000"/>
                </a:solidFill>
              </a:rPr>
            </a:br>
            <a:r>
              <a:rPr lang="en-US" sz="2000">
                <a:solidFill>
                  <a:srgbClr val="000000"/>
                </a:solidFill>
              </a:rPr>
              <a:t>data taking</a:t>
            </a:r>
          </a:p>
          <a:p>
            <a:pPr marL="206375" indent="-206375">
              <a:spcAft>
                <a:spcPts val="400"/>
              </a:spcAft>
              <a:buSzPct val="45000"/>
              <a:buFont typeface="Wingdings" pitchFamily="2" charset="2"/>
              <a:buChar char="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</a:tabLst>
            </a:pPr>
            <a:r>
              <a:rPr lang="en-US" sz="2000">
                <a:solidFill>
                  <a:srgbClr val="000000"/>
                </a:solidFill>
              </a:rPr>
              <a:t>Test mock-up detector (1/10) ongoing</a:t>
            </a:r>
          </a:p>
        </p:txBody>
      </p:sp>
      <p:sp>
        <p:nvSpPr>
          <p:cNvPr id="159750" name="Text Box 7"/>
          <p:cNvSpPr txBox="1">
            <a:spLocks noChangeArrowheads="1"/>
          </p:cNvSpPr>
          <p:nvPr/>
        </p:nvSpPr>
        <p:spPr bwMode="auto">
          <a:xfrm>
            <a:off x="434975" y="3597275"/>
            <a:ext cx="1458913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81639" tIns="58421" rIns="81639" bIns="40820"/>
          <a:lstStyle/>
          <a:p>
            <a:pPr>
              <a:tabLst>
                <a:tab pos="655638" algn="l"/>
                <a:tab pos="1312863" algn="l"/>
              </a:tabLst>
            </a:pPr>
            <a:r>
              <a:rPr lang="en-US" sz="2000">
                <a:solidFill>
                  <a:srgbClr val="FFFF00"/>
                </a:solidFill>
              </a:rPr>
              <a:t>Detector pit</a:t>
            </a:r>
          </a:p>
        </p:txBody>
      </p:sp>
      <p:sp>
        <p:nvSpPr>
          <p:cNvPr id="159751" name="Text Box 8"/>
          <p:cNvSpPr txBox="1">
            <a:spLocks noChangeArrowheads="1"/>
          </p:cNvSpPr>
          <p:nvPr/>
        </p:nvSpPr>
        <p:spPr bwMode="auto">
          <a:xfrm>
            <a:off x="5799138" y="1106488"/>
            <a:ext cx="1985962" cy="366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81639" tIns="58421" rIns="81639" bIns="40820"/>
          <a:lstStyle/>
          <a:p>
            <a:pPr>
              <a:tabLst>
                <a:tab pos="655638" algn="l"/>
                <a:tab pos="1312863" algn="l"/>
                <a:tab pos="1968500" algn="l"/>
              </a:tabLst>
            </a:pPr>
            <a:r>
              <a:rPr lang="en-US" sz="2000"/>
              <a:t>Tunnel entrance</a:t>
            </a:r>
          </a:p>
        </p:txBody>
      </p:sp>
      <p:sp>
        <p:nvSpPr>
          <p:cNvPr id="159752" name="Text Box 9"/>
          <p:cNvSpPr txBox="1">
            <a:spLocks noChangeArrowheads="1"/>
          </p:cNvSpPr>
          <p:nvPr/>
        </p:nvSpPr>
        <p:spPr bwMode="auto">
          <a:xfrm>
            <a:off x="6980238" y="3562350"/>
            <a:ext cx="2122487" cy="3667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81639" tIns="58421" rIns="81639" bIns="40820"/>
          <a:lstStyle/>
          <a:p>
            <a:pPr>
              <a:tabLst>
                <a:tab pos="655638" algn="l"/>
                <a:tab pos="1312863" algn="l"/>
                <a:tab pos="1968500" algn="l"/>
              </a:tabLst>
            </a:pPr>
            <a:r>
              <a:rPr lang="en-US" sz="2000">
                <a:solidFill>
                  <a:srgbClr val="FFFF00"/>
                </a:solidFill>
              </a:rPr>
              <a:t>Mock-up detector</a:t>
            </a:r>
          </a:p>
        </p:txBody>
      </p:sp>
      <p:sp>
        <p:nvSpPr>
          <p:cNvPr id="159753" name="TextBox 14"/>
          <p:cNvSpPr txBox="1">
            <a:spLocks noChangeArrowheads="1"/>
          </p:cNvSpPr>
          <p:nvPr/>
        </p:nvSpPr>
        <p:spPr bwMode="auto">
          <a:xfrm>
            <a:off x="4926013" y="6488113"/>
            <a:ext cx="2360612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/>
              <a:t>figures courtesy S.B. Kim</a:t>
            </a:r>
          </a:p>
        </p:txBody>
      </p:sp>
      <p:sp>
        <p:nvSpPr>
          <p:cNvPr id="159754" name="Slide Number Placeholder 1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B5EDE49C-CC8E-4257-BDDA-C1A524AE851F}" type="slidenum">
              <a:rPr lang="en-US" smtClean="0">
                <a:latin typeface="Times New Roman" pitchFamily="18" charset="0"/>
                <a:ea typeface="ＭＳ Ｐゴシック"/>
                <a:cs typeface="ＭＳ Ｐゴシック"/>
              </a:rPr>
              <a:pPr/>
              <a:t>35</a:t>
            </a:fld>
            <a:r>
              <a:rPr lang="en-US" smtClean="0">
                <a:latin typeface="Times New Roman" pitchFamily="18" charset="0"/>
                <a:ea typeface="ＭＳ Ｐゴシック"/>
                <a:cs typeface="ＭＳ Ｐゴシック"/>
              </a:rPr>
              <a:t>/38</a:t>
            </a:r>
          </a:p>
        </p:txBody>
      </p:sp>
      <p:sp>
        <p:nvSpPr>
          <p:cNvPr id="159755" name="TextBox 8"/>
          <p:cNvSpPr txBox="1">
            <a:spLocks noChangeArrowheads="1"/>
          </p:cNvSpPr>
          <p:nvPr/>
        </p:nvSpPr>
        <p:spPr bwMode="auto">
          <a:xfrm>
            <a:off x="58738" y="6551613"/>
            <a:ext cx="2081212" cy="33813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/>
              <a:t>S. Kopp, NuFact 2010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3" name="Rectangle 1"/>
          <p:cNvSpPr>
            <a:spLocks noGrp="1" noChangeArrowheads="1"/>
          </p:cNvSpPr>
          <p:nvPr>
            <p:ph type="title"/>
          </p:nvPr>
        </p:nvSpPr>
        <p:spPr>
          <a:xfrm>
            <a:off x="327025" y="73025"/>
            <a:ext cx="8229600" cy="649288"/>
          </a:xfrm>
        </p:spPr>
        <p:txBody>
          <a:bodyPr tIns="28802"/>
          <a:lstStyle/>
          <a:p>
            <a:pPr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</a:pPr>
            <a:r>
              <a:rPr lang="en-US" smtClean="0">
                <a:ea typeface="ＭＳ Ｐゴシック"/>
                <a:cs typeface="ＭＳ Ｐゴシック"/>
              </a:rPr>
              <a:t>Status of Daya Bay</a:t>
            </a:r>
          </a:p>
        </p:txBody>
      </p:sp>
      <p:pic>
        <p:nvPicPr>
          <p:cNvPr id="1617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8138" y="3763963"/>
            <a:ext cx="2249487" cy="2762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6179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83225" y="855663"/>
            <a:ext cx="3368675" cy="28527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61796" name="Text Box 4"/>
          <p:cNvSpPr txBox="1">
            <a:spLocks noChangeArrowheads="1"/>
          </p:cNvSpPr>
          <p:nvPr/>
        </p:nvSpPr>
        <p:spPr bwMode="auto">
          <a:xfrm>
            <a:off x="2798763" y="3792538"/>
            <a:ext cx="5999162" cy="22875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81639" tIns="61621" rIns="81639" bIns="40820"/>
          <a:lstStyle/>
          <a:p>
            <a:pPr marL="206375" indent="-206375">
              <a:spcAft>
                <a:spcPts val="400"/>
              </a:spcAft>
              <a:buSzPct val="45000"/>
              <a:buFont typeface="Wingdings" pitchFamily="2" charset="2"/>
              <a:buChar char="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</a:tabLst>
            </a:pPr>
            <a:r>
              <a:rPr lang="en-US" sz="2000">
                <a:solidFill>
                  <a:srgbClr val="000000"/>
                </a:solidFill>
              </a:rPr>
              <a:t>March 2009: surface assembly building </a:t>
            </a:r>
            <a:br>
              <a:rPr lang="en-US" sz="2000">
                <a:solidFill>
                  <a:srgbClr val="000000"/>
                </a:solidFill>
              </a:rPr>
            </a:br>
            <a:r>
              <a:rPr lang="en-US" sz="2000">
                <a:solidFill>
                  <a:srgbClr val="000000"/>
                </a:solidFill>
              </a:rPr>
              <a:t>occupancy </a:t>
            </a:r>
          </a:p>
          <a:p>
            <a:pPr marL="206375" indent="-206375">
              <a:spcAft>
                <a:spcPts val="400"/>
              </a:spcAft>
              <a:buSzPct val="45000"/>
              <a:buFont typeface="Wingdings" pitchFamily="2" charset="2"/>
              <a:buChar char="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</a:tabLst>
            </a:pPr>
            <a:r>
              <a:rPr lang="en-US" sz="2000">
                <a:solidFill>
                  <a:srgbClr val="000000"/>
                </a:solidFill>
              </a:rPr>
              <a:t>Summer 2009: DB near hall occupancy </a:t>
            </a:r>
          </a:p>
          <a:p>
            <a:pPr marL="206375" indent="-206375">
              <a:spcAft>
                <a:spcPts val="400"/>
              </a:spcAft>
              <a:buSzPct val="45000"/>
              <a:buFont typeface="Wingdings" pitchFamily="2" charset="2"/>
              <a:buChar char="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</a:tabLst>
            </a:pPr>
            <a:r>
              <a:rPr lang="en-US" sz="2000">
                <a:solidFill>
                  <a:srgbClr val="000000"/>
                </a:solidFill>
              </a:rPr>
              <a:t>Fall 2009: first detector ready</a:t>
            </a:r>
          </a:p>
          <a:p>
            <a:pPr marL="206375" indent="-206375">
              <a:spcAft>
                <a:spcPts val="400"/>
              </a:spcAft>
              <a:buSzPct val="45000"/>
              <a:buFont typeface="Wingdings" pitchFamily="2" charset="2"/>
              <a:buChar char="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</a:tabLst>
            </a:pPr>
            <a:r>
              <a:rPr lang="en-US" sz="2000">
                <a:solidFill>
                  <a:srgbClr val="000000"/>
                </a:solidFill>
              </a:rPr>
              <a:t>Summer 2010: DB near hall ready for data</a:t>
            </a:r>
          </a:p>
          <a:p>
            <a:pPr marL="206375" indent="-206375">
              <a:spcAft>
                <a:spcPts val="400"/>
              </a:spcAft>
              <a:buSzPct val="45000"/>
              <a:buFont typeface="Wingdings" pitchFamily="2" charset="2"/>
              <a:buChar char="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</a:tabLst>
            </a:pPr>
            <a:r>
              <a:rPr lang="en-US" sz="2000">
                <a:solidFill>
                  <a:srgbClr val="000000"/>
                </a:solidFill>
              </a:rPr>
              <a:t>Summer 2011: far hall ready for data</a:t>
            </a:r>
          </a:p>
        </p:txBody>
      </p:sp>
      <p:pic>
        <p:nvPicPr>
          <p:cNvPr id="16179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6550" y="866775"/>
            <a:ext cx="4819650" cy="28527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61798" name="Text Box 7"/>
          <p:cNvSpPr txBox="1">
            <a:spLocks noChangeArrowheads="1"/>
          </p:cNvSpPr>
          <p:nvPr/>
        </p:nvSpPr>
        <p:spPr bwMode="auto">
          <a:xfrm>
            <a:off x="2865438" y="871538"/>
            <a:ext cx="2206625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81639" tIns="58421" rIns="81639" bIns="40820"/>
          <a:lstStyle/>
          <a:p>
            <a:pPr>
              <a:tabLst>
                <a:tab pos="655638" algn="l"/>
                <a:tab pos="1312863" algn="l"/>
                <a:tab pos="1968500" algn="l"/>
              </a:tabLst>
            </a:pPr>
            <a:r>
              <a:rPr lang="en-US" sz="2000">
                <a:solidFill>
                  <a:srgbClr val="FFFF00"/>
                </a:solidFill>
              </a:rPr>
              <a:t>Assembly building</a:t>
            </a:r>
          </a:p>
        </p:txBody>
      </p:sp>
      <p:sp>
        <p:nvSpPr>
          <p:cNvPr id="161799" name="Text Box 8"/>
          <p:cNvSpPr txBox="1">
            <a:spLocks noChangeArrowheads="1"/>
          </p:cNvSpPr>
          <p:nvPr/>
        </p:nvSpPr>
        <p:spPr bwMode="auto">
          <a:xfrm>
            <a:off x="7921625" y="850900"/>
            <a:ext cx="930275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81639" tIns="58421" rIns="81639" bIns="40820"/>
          <a:lstStyle/>
          <a:p>
            <a:pPr>
              <a:tabLst>
                <a:tab pos="655638" algn="l"/>
              </a:tabLst>
            </a:pPr>
            <a:r>
              <a:rPr lang="en-US" sz="2000">
                <a:solidFill>
                  <a:srgbClr val="FFFF00"/>
                </a:solidFill>
              </a:rPr>
              <a:t>Tunnel</a:t>
            </a:r>
          </a:p>
        </p:txBody>
      </p:sp>
      <p:sp>
        <p:nvSpPr>
          <p:cNvPr id="161800" name="Text Box 9"/>
          <p:cNvSpPr txBox="1">
            <a:spLocks noChangeArrowheads="1"/>
          </p:cNvSpPr>
          <p:nvPr/>
        </p:nvSpPr>
        <p:spPr bwMode="auto">
          <a:xfrm>
            <a:off x="1574800" y="3919538"/>
            <a:ext cx="981075" cy="6492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81639" tIns="58421" rIns="81639" bIns="40820"/>
          <a:lstStyle/>
          <a:p>
            <a:pPr>
              <a:tabLst>
                <a:tab pos="655638" algn="l"/>
              </a:tabLst>
            </a:pPr>
            <a:r>
              <a:rPr lang="en-US" sz="2000">
                <a:solidFill>
                  <a:srgbClr val="000000"/>
                </a:solidFill>
              </a:rPr>
              <a:t>Acrylic </a:t>
            </a:r>
            <a:br>
              <a:rPr lang="en-US" sz="2000">
                <a:solidFill>
                  <a:srgbClr val="000000"/>
                </a:solidFill>
              </a:rPr>
            </a:br>
            <a:r>
              <a:rPr lang="en-US" sz="2000">
                <a:solidFill>
                  <a:srgbClr val="000000"/>
                </a:solidFill>
              </a:rPr>
              <a:t>vessel</a:t>
            </a:r>
          </a:p>
        </p:txBody>
      </p:sp>
      <p:sp>
        <p:nvSpPr>
          <p:cNvPr id="161801" name="TextBox 14"/>
          <p:cNvSpPr txBox="1">
            <a:spLocks noChangeArrowheads="1"/>
          </p:cNvSpPr>
          <p:nvPr/>
        </p:nvSpPr>
        <p:spPr bwMode="auto">
          <a:xfrm>
            <a:off x="4926013" y="6342063"/>
            <a:ext cx="230822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/>
              <a:t>figures courtesy K.B.Luk</a:t>
            </a:r>
          </a:p>
        </p:txBody>
      </p:sp>
      <p:sp>
        <p:nvSpPr>
          <p:cNvPr id="161802" name="Slide Number Placeholder 1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C17EAB80-C32B-446E-BDC7-D383D4D70B9C}" type="slidenum">
              <a:rPr lang="en-US" smtClean="0">
                <a:latin typeface="Times New Roman" pitchFamily="18" charset="0"/>
                <a:ea typeface="ＭＳ Ｐゴシック"/>
                <a:cs typeface="ＭＳ Ｐゴシック"/>
              </a:rPr>
              <a:pPr/>
              <a:t>36</a:t>
            </a:fld>
            <a:r>
              <a:rPr lang="en-US" smtClean="0">
                <a:latin typeface="Times New Roman" pitchFamily="18" charset="0"/>
                <a:ea typeface="ＭＳ Ｐゴシック"/>
                <a:cs typeface="ＭＳ Ｐゴシック"/>
              </a:rPr>
              <a:t>/38</a:t>
            </a:r>
          </a:p>
        </p:txBody>
      </p:sp>
      <p:sp>
        <p:nvSpPr>
          <p:cNvPr id="161803" name="TextBox 8"/>
          <p:cNvSpPr txBox="1">
            <a:spLocks noChangeArrowheads="1"/>
          </p:cNvSpPr>
          <p:nvPr/>
        </p:nvSpPr>
        <p:spPr bwMode="auto">
          <a:xfrm>
            <a:off x="58738" y="6551613"/>
            <a:ext cx="2081212" cy="33813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/>
              <a:t>S. Kopp, NuFact 2010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1" name="Slide Number Placeholder 25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C0E2CEA7-C8BC-44FA-B411-446BB575C77A}" type="slidenum">
              <a:rPr lang="en-US" smtClean="0">
                <a:latin typeface="Times New Roman" pitchFamily="18" charset="0"/>
                <a:ea typeface="ＭＳ Ｐゴシック"/>
                <a:cs typeface="ＭＳ Ｐゴシック"/>
              </a:rPr>
              <a:pPr/>
              <a:t>37</a:t>
            </a:fld>
            <a:r>
              <a:rPr lang="en-US" smtClean="0">
                <a:latin typeface="Times New Roman" pitchFamily="18" charset="0"/>
                <a:ea typeface="ＭＳ Ｐゴシック"/>
                <a:cs typeface="ＭＳ Ｐゴシック"/>
              </a:rPr>
              <a:t>/38</a:t>
            </a:r>
          </a:p>
        </p:txBody>
      </p:sp>
      <p:sp>
        <p:nvSpPr>
          <p:cNvPr id="163842" name="Rectangle 1"/>
          <p:cNvSpPr>
            <a:spLocks noGrp="1" noChangeArrowheads="1"/>
          </p:cNvSpPr>
          <p:nvPr>
            <p:ph type="title"/>
          </p:nvPr>
        </p:nvSpPr>
        <p:spPr>
          <a:xfrm>
            <a:off x="327025" y="33338"/>
            <a:ext cx="8229600" cy="731837"/>
          </a:xfrm>
        </p:spPr>
        <p:txBody>
          <a:bodyPr tIns="28802"/>
          <a:lstStyle/>
          <a:p>
            <a:pPr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</a:pPr>
            <a:r>
              <a:rPr lang="en-US" smtClean="0">
                <a:ea typeface="ＭＳ Ｐゴシック"/>
                <a:cs typeface="ＭＳ Ｐゴシック"/>
              </a:rPr>
              <a:t>Expected Sensitivities</a:t>
            </a:r>
          </a:p>
        </p:txBody>
      </p:sp>
      <p:graphicFrame>
        <p:nvGraphicFramePr>
          <p:cNvPr id="19458" name="Group 2"/>
          <p:cNvGraphicFramePr>
            <a:graphicFrameLocks noGrp="1"/>
          </p:cNvGraphicFramePr>
          <p:nvPr/>
        </p:nvGraphicFramePr>
        <p:xfrm>
          <a:off x="42863" y="4016375"/>
          <a:ext cx="4843462" cy="2646363"/>
        </p:xfrm>
        <a:graphic>
          <a:graphicData uri="http://schemas.openxmlformats.org/drawingml/2006/table">
            <a:tbl>
              <a:tblPr/>
              <a:tblGrid>
                <a:gridCol w="1446212"/>
                <a:gridCol w="935038"/>
                <a:gridCol w="1069975"/>
                <a:gridCol w="1392237"/>
              </a:tblGrid>
              <a:tr h="104775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/>
                          <a:cs typeface="ＭＳ Ｐゴシック"/>
                        </a:rPr>
                        <a:t/>
                      </a:r>
                      <a:b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/>
                          <a:cs typeface="ＭＳ Ｐゴシック"/>
                        </a:rPr>
                      </a:b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/>
                          <a:cs typeface="ＭＳ Ｐゴシック"/>
                        </a:rPr>
                        <a:t>Expt</a:t>
                      </a:r>
                    </a:p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/>
                        <a:cs typeface="ＭＳ Ｐゴシック"/>
                      </a:endParaRPr>
                    </a:p>
                  </a:txBody>
                  <a:tcPr marL="81664" marR="81664" marT="61633" marB="42438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/>
                          <a:cs typeface="Arial" charset="0"/>
                        </a:rPr>
                        <a:t>σ</a:t>
                      </a:r>
                      <a:r>
                        <a:rPr kumimoji="0" lang="en-US" sz="2200" b="0" i="0" u="none" strike="noStrike" cap="none" normalizeH="0" baseline="-33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/>
                          <a:cs typeface="Arial" charset="0"/>
                        </a:rPr>
                        <a:t>stat</a:t>
                      </a:r>
                    </a:p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/>
                          <a:cs typeface="Arial" charset="0"/>
                        </a:rPr>
                        <a:t>[%]</a:t>
                      </a:r>
                    </a:p>
                  </a:txBody>
                  <a:tcPr marL="81664" marR="81664" marT="61633" marB="42438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/>
                          <a:cs typeface="Arial" charset="0"/>
                        </a:rPr>
                        <a:t>σ</a:t>
                      </a:r>
                      <a:r>
                        <a:rPr kumimoji="0" lang="en-US" sz="2200" b="0" i="0" u="none" strike="noStrike" cap="none" normalizeH="0" baseline="-33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/>
                          <a:cs typeface="Arial" charset="0"/>
                        </a:rPr>
                        <a:t>syst </a:t>
                      </a: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/>
                          <a:cs typeface="Arial" charset="0"/>
                        </a:rPr>
                        <a:t>rel.</a:t>
                      </a:r>
                    </a:p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/>
                          <a:cs typeface="Arial" charset="0"/>
                        </a:rPr>
                        <a:t>[%]</a:t>
                      </a:r>
                    </a:p>
                  </a:txBody>
                  <a:tcPr marL="81664" marR="81664" marT="61633" marB="42438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/>
                          <a:cs typeface="ＭＳ Ｐゴシック"/>
                        </a:rPr>
                        <a:t>sin</a:t>
                      </a:r>
                      <a:r>
                        <a:rPr kumimoji="0" lang="en-US" sz="2200" b="0" i="0" u="none" strike="noStrike" cap="none" normalizeH="0" baseline="33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/>
                          <a:cs typeface="ＭＳ Ｐゴシック"/>
                        </a:rPr>
                        <a:t>2</a:t>
                      </a: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/>
                          <a:cs typeface="ＭＳ Ｐゴシック"/>
                        </a:rPr>
                        <a:t>2</a:t>
                      </a: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/>
                          <a:cs typeface="Arial" charset="0"/>
                        </a:rPr>
                        <a:t>θ</a:t>
                      </a:r>
                      <a:r>
                        <a:rPr kumimoji="0" lang="en-US" sz="2200" b="0" i="0" u="none" strike="noStrike" cap="none" normalizeH="0" baseline="-33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/>
                          <a:cs typeface="ＭＳ Ｐゴシック"/>
                        </a:rPr>
                        <a:t>13 </a:t>
                      </a: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/>
                          <a:cs typeface="ＭＳ Ｐゴシック"/>
                        </a:rPr>
                        <a:t>&gt;</a:t>
                      </a: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/>
                          <a:cs typeface="Arial" charset="0"/>
                        </a:rPr>
                        <a:t> </a:t>
                      </a:r>
                    </a:p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/>
                          <a:cs typeface="Arial" charset="0"/>
                        </a:rPr>
                        <a:t>(90% CL)</a:t>
                      </a:r>
                    </a:p>
                  </a:txBody>
                  <a:tcPr marL="81664" marR="81664" marT="61633" marB="42438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</a:tr>
              <a:tr h="73818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/>
                          <a:cs typeface="ＭＳ Ｐゴシック"/>
                        </a:rPr>
                        <a:t>Double Chooz</a:t>
                      </a:r>
                    </a:p>
                  </a:txBody>
                  <a:tcPr marL="81664" marR="81664" marT="61633" marB="42438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/>
                          <a:cs typeface="ＭＳ Ｐゴシック"/>
                        </a:rPr>
                        <a:t>0.5</a:t>
                      </a:r>
                    </a:p>
                  </a:txBody>
                  <a:tcPr marL="81664" marR="81664" marT="61633" marB="42438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/>
                          <a:cs typeface="ＭＳ Ｐゴシック"/>
                        </a:rPr>
                        <a:t>0.6</a:t>
                      </a:r>
                    </a:p>
                  </a:txBody>
                  <a:tcPr marL="81664" marR="81664" marT="61633" marB="42438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/>
                          <a:cs typeface="ＭＳ Ｐゴシック"/>
                        </a:rPr>
                        <a:t>0.03</a:t>
                      </a:r>
                    </a:p>
                  </a:txBody>
                  <a:tcPr marL="81664" marR="81664" marT="61633" marB="42438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</a:tr>
              <a:tr h="43021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/>
                          <a:cs typeface="ＭＳ Ｐゴシック"/>
                        </a:rPr>
                        <a:t>RENO</a:t>
                      </a:r>
                    </a:p>
                  </a:txBody>
                  <a:tcPr marL="81664" marR="81664" marT="61633" marB="42438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/>
                          <a:cs typeface="ＭＳ Ｐゴシック"/>
                        </a:rPr>
                        <a:t>0.3</a:t>
                      </a:r>
                    </a:p>
                  </a:txBody>
                  <a:tcPr marL="81664" marR="81664" marT="61633" marB="42438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/>
                          <a:cs typeface="ＭＳ Ｐゴシック"/>
                        </a:rPr>
                        <a:t>0.5</a:t>
                      </a:r>
                    </a:p>
                  </a:txBody>
                  <a:tcPr marL="81664" marR="81664" marT="61633" marB="42438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/>
                          <a:cs typeface="ＭＳ Ｐゴシック"/>
                        </a:rPr>
                        <a:t>0.02</a:t>
                      </a:r>
                    </a:p>
                  </a:txBody>
                  <a:tcPr marL="81664" marR="81664" marT="61633" marB="42438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43021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/>
                          <a:cs typeface="ＭＳ Ｐゴシック"/>
                        </a:rPr>
                        <a:t>Daya Bay</a:t>
                      </a:r>
                    </a:p>
                  </a:txBody>
                  <a:tcPr marL="81664" marR="81664" marT="61633" marB="42438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/>
                          <a:cs typeface="ＭＳ Ｐゴシック"/>
                        </a:rPr>
                        <a:t>0.2</a:t>
                      </a:r>
                    </a:p>
                  </a:txBody>
                  <a:tcPr marL="81664" marR="81664" marT="61633" marB="42438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/>
                          <a:cs typeface="ＭＳ Ｐゴシック"/>
                        </a:rPr>
                        <a:t>0.4</a:t>
                      </a:r>
                    </a:p>
                  </a:txBody>
                  <a:tcPr marL="81664" marR="81664" marT="61633" marB="42438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/>
                          <a:cs typeface="ＭＳ Ｐゴシック"/>
                        </a:rPr>
                        <a:t>0.01</a:t>
                      </a:r>
                    </a:p>
                  </a:txBody>
                  <a:tcPr marL="81664" marR="81664" marT="61633" marB="42438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</a:tr>
            </a:tbl>
          </a:graphicData>
        </a:graphic>
      </p:graphicFrame>
      <p:grpSp>
        <p:nvGrpSpPr>
          <p:cNvPr id="163870" name="Group 59"/>
          <p:cNvGrpSpPr>
            <a:grpSpLocks/>
          </p:cNvGrpSpPr>
          <p:nvPr/>
        </p:nvGrpSpPr>
        <p:grpSpPr bwMode="auto">
          <a:xfrm>
            <a:off x="20638" y="847725"/>
            <a:ext cx="4619625" cy="3128963"/>
            <a:chOff x="14" y="589"/>
            <a:chExt cx="3207" cy="2174"/>
          </a:xfrm>
        </p:grpSpPr>
        <p:pic>
          <p:nvPicPr>
            <p:cNvPr id="163885" name="Picture 60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81" y="589"/>
              <a:ext cx="3041" cy="203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163886" name="Text Box 61"/>
            <p:cNvSpPr txBox="1">
              <a:spLocks noChangeArrowheads="1"/>
            </p:cNvSpPr>
            <p:nvPr/>
          </p:nvSpPr>
          <p:spPr bwMode="auto">
            <a:xfrm>
              <a:off x="402" y="1986"/>
              <a:ext cx="749" cy="25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64404" rIns="90000" bIns="45000"/>
            <a:lstStyle/>
            <a:p>
              <a:pPr>
                <a:tabLst>
                  <a:tab pos="655638" algn="l"/>
                </a:tabLst>
              </a:pPr>
              <a:r>
                <a:rPr lang="en-US" sz="2000">
                  <a:solidFill>
                    <a:srgbClr val="000000"/>
                  </a:solidFill>
                </a:rPr>
                <a:t>Far only</a:t>
              </a:r>
            </a:p>
          </p:txBody>
        </p:sp>
        <p:sp>
          <p:nvSpPr>
            <p:cNvPr id="163887" name="Text Box 62"/>
            <p:cNvSpPr txBox="1">
              <a:spLocks noChangeArrowheads="1"/>
            </p:cNvSpPr>
            <p:nvPr/>
          </p:nvSpPr>
          <p:spPr bwMode="auto">
            <a:xfrm>
              <a:off x="1445" y="1399"/>
              <a:ext cx="974" cy="25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64404" rIns="90000" bIns="45000"/>
            <a:lstStyle/>
            <a:p>
              <a:pPr>
                <a:tabLst>
                  <a:tab pos="655638" algn="l"/>
                  <a:tab pos="1312863" algn="l"/>
                </a:tabLst>
              </a:pPr>
              <a:r>
                <a:rPr lang="en-US" sz="2000">
                  <a:solidFill>
                    <a:srgbClr val="000000"/>
                  </a:solidFill>
                </a:rPr>
                <a:t>Near &amp; Far</a:t>
              </a:r>
            </a:p>
          </p:txBody>
        </p:sp>
        <p:sp>
          <p:nvSpPr>
            <p:cNvPr id="163888" name="Text Box 63"/>
            <p:cNvSpPr txBox="1">
              <a:spLocks noChangeArrowheads="1"/>
            </p:cNvSpPr>
            <p:nvPr/>
          </p:nvSpPr>
          <p:spPr bwMode="auto">
            <a:xfrm>
              <a:off x="1842" y="1103"/>
              <a:ext cx="1229" cy="254"/>
            </a:xfrm>
            <a:prstGeom prst="rect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</p:spPr>
          <p:txBody>
            <a:bodyPr wrap="none" lIns="90000" tIns="64404" rIns="90000" bIns="45000"/>
            <a:lstStyle/>
            <a:p>
              <a:pPr>
                <a:tabLst>
                  <a:tab pos="655638" algn="l"/>
                  <a:tab pos="1312863" algn="l"/>
                </a:tabLst>
              </a:pPr>
              <a:r>
                <a:rPr lang="en-US" sz="2000">
                  <a:solidFill>
                    <a:srgbClr val="FFFF00"/>
                  </a:solidFill>
                </a:rPr>
                <a:t>Double Chooz</a:t>
              </a:r>
            </a:p>
          </p:txBody>
        </p:sp>
        <p:sp>
          <p:nvSpPr>
            <p:cNvPr id="163889" name="Text Box 64"/>
            <p:cNvSpPr txBox="1">
              <a:spLocks noChangeArrowheads="1"/>
            </p:cNvSpPr>
            <p:nvPr/>
          </p:nvSpPr>
          <p:spPr bwMode="auto">
            <a:xfrm>
              <a:off x="974" y="2546"/>
              <a:ext cx="1522" cy="218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lIns="90000" tIns="60876" rIns="90000" bIns="45000"/>
            <a:lstStyle/>
            <a:p>
              <a:pPr>
                <a:tabLst>
                  <a:tab pos="655638" algn="l"/>
                  <a:tab pos="1312863" algn="l"/>
                  <a:tab pos="1968500" algn="l"/>
                </a:tabLst>
              </a:pPr>
              <a:r>
                <a:rPr lang="en-US" sz="2000">
                  <a:solidFill>
                    <a:srgbClr val="000000"/>
                  </a:solidFill>
                </a:rPr>
                <a:t>Exposure time (years)</a:t>
              </a:r>
            </a:p>
          </p:txBody>
        </p:sp>
        <p:sp>
          <p:nvSpPr>
            <p:cNvPr id="163890" name="Text Box 65"/>
            <p:cNvSpPr txBox="1">
              <a:spLocks noChangeArrowheads="1"/>
            </p:cNvSpPr>
            <p:nvPr/>
          </p:nvSpPr>
          <p:spPr bwMode="auto">
            <a:xfrm rot="-5400000">
              <a:off x="-158" y="1482"/>
              <a:ext cx="597" cy="253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lIns="90000" tIns="60876" rIns="90000" bIns="45000"/>
            <a:lstStyle/>
            <a:p>
              <a:pPr>
                <a:tabLst>
                  <a:tab pos="655638" algn="l"/>
                </a:tabLst>
              </a:pPr>
              <a:r>
                <a:rPr lang="en-US">
                  <a:solidFill>
                    <a:srgbClr val="000000"/>
                  </a:solidFill>
                </a:rPr>
                <a:t>sin</a:t>
              </a:r>
              <a:r>
                <a:rPr lang="en-US" baseline="33000">
                  <a:solidFill>
                    <a:srgbClr val="000000"/>
                  </a:solidFill>
                </a:rPr>
                <a:t>2</a:t>
              </a:r>
              <a:r>
                <a:rPr lang="en-US">
                  <a:solidFill>
                    <a:srgbClr val="000000"/>
                  </a:solidFill>
                </a:rPr>
                <a:t>2</a:t>
              </a:r>
              <a:r>
                <a:rPr lang="en-US" i="1">
                  <a:solidFill>
                    <a:srgbClr val="000000"/>
                  </a:solidFill>
                  <a:latin typeface="Symbol" pitchFamily="18" charset="2"/>
                  <a:cs typeface="Arial" charset="0"/>
                </a:rPr>
                <a:t>θ</a:t>
              </a:r>
              <a:r>
                <a:rPr lang="en-US" baseline="-33000">
                  <a:solidFill>
                    <a:srgbClr val="000000"/>
                  </a:solidFill>
                </a:rPr>
                <a:t>13</a:t>
              </a:r>
            </a:p>
          </p:txBody>
        </p:sp>
        <p:sp>
          <p:nvSpPr>
            <p:cNvPr id="163891" name="Text Box 66"/>
            <p:cNvSpPr txBox="1">
              <a:spLocks noChangeArrowheads="1"/>
            </p:cNvSpPr>
            <p:nvPr/>
          </p:nvSpPr>
          <p:spPr bwMode="auto">
            <a:xfrm>
              <a:off x="503" y="684"/>
              <a:ext cx="627" cy="21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60876" rIns="90000" bIns="45000"/>
            <a:lstStyle/>
            <a:p>
              <a:pPr>
                <a:tabLst>
                  <a:tab pos="655638" algn="l"/>
                </a:tabLst>
              </a:pPr>
              <a:r>
                <a:rPr lang="en-US">
                  <a:solidFill>
                    <a:srgbClr val="000000"/>
                  </a:solidFill>
                </a:rPr>
                <a:t>90% CL</a:t>
              </a:r>
            </a:p>
          </p:txBody>
        </p:sp>
      </p:grpSp>
      <p:grpSp>
        <p:nvGrpSpPr>
          <p:cNvPr id="163871" name="Group 67"/>
          <p:cNvGrpSpPr>
            <a:grpSpLocks/>
          </p:cNvGrpSpPr>
          <p:nvPr/>
        </p:nvGrpSpPr>
        <p:grpSpPr bwMode="auto">
          <a:xfrm>
            <a:off x="4953000" y="3725863"/>
            <a:ext cx="4151313" cy="3046412"/>
            <a:chOff x="3438" y="2589"/>
            <a:chExt cx="2882" cy="2116"/>
          </a:xfrm>
        </p:grpSpPr>
        <p:pic>
          <p:nvPicPr>
            <p:cNvPr id="163880" name="Picture 68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438" y="2638"/>
              <a:ext cx="2882" cy="206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163881" name="Text Box 69"/>
            <p:cNvSpPr txBox="1">
              <a:spLocks noChangeArrowheads="1"/>
            </p:cNvSpPr>
            <p:nvPr/>
          </p:nvSpPr>
          <p:spPr bwMode="auto">
            <a:xfrm>
              <a:off x="5239" y="3944"/>
              <a:ext cx="877" cy="254"/>
            </a:xfrm>
            <a:prstGeom prst="rect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</p:spPr>
          <p:txBody>
            <a:bodyPr wrap="none" lIns="90000" tIns="64404" rIns="90000" bIns="45000"/>
            <a:lstStyle/>
            <a:p>
              <a:pPr>
                <a:tabLst>
                  <a:tab pos="655638" algn="l"/>
                </a:tabLst>
              </a:pPr>
              <a:r>
                <a:rPr lang="en-US" sz="2000">
                  <a:solidFill>
                    <a:srgbClr val="FFFF00"/>
                  </a:solidFill>
                </a:rPr>
                <a:t>Daya Bay</a:t>
              </a:r>
            </a:p>
          </p:txBody>
        </p:sp>
        <p:sp>
          <p:nvSpPr>
            <p:cNvPr id="163882" name="AutoShape 71"/>
            <p:cNvSpPr>
              <a:spLocks noChangeArrowheads="1"/>
            </p:cNvSpPr>
            <p:nvPr/>
          </p:nvSpPr>
          <p:spPr bwMode="auto">
            <a:xfrm>
              <a:off x="5509" y="4396"/>
              <a:ext cx="765" cy="162"/>
            </a:xfrm>
            <a:prstGeom prst="roundRect">
              <a:avLst>
                <a:gd name="adj" fmla="val 616"/>
              </a:avLst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883" name="Text Box 72"/>
            <p:cNvSpPr txBox="1">
              <a:spLocks noChangeArrowheads="1"/>
            </p:cNvSpPr>
            <p:nvPr/>
          </p:nvSpPr>
          <p:spPr bwMode="auto">
            <a:xfrm>
              <a:off x="3987" y="2589"/>
              <a:ext cx="627" cy="21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60876" rIns="90000" bIns="45000"/>
            <a:lstStyle/>
            <a:p>
              <a:pPr>
                <a:tabLst>
                  <a:tab pos="655638" algn="l"/>
                </a:tabLst>
              </a:pPr>
              <a:r>
                <a:rPr lang="en-US">
                  <a:solidFill>
                    <a:srgbClr val="000000"/>
                  </a:solidFill>
                </a:rPr>
                <a:t>90% CL</a:t>
              </a:r>
            </a:p>
          </p:txBody>
        </p:sp>
        <p:sp>
          <p:nvSpPr>
            <p:cNvPr id="163884" name="Text Box 70"/>
            <p:cNvSpPr txBox="1">
              <a:spLocks noChangeArrowheads="1"/>
            </p:cNvSpPr>
            <p:nvPr/>
          </p:nvSpPr>
          <p:spPr bwMode="auto">
            <a:xfrm>
              <a:off x="5566" y="4441"/>
              <a:ext cx="597" cy="253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lIns="90000" tIns="60876" rIns="90000" bIns="45000"/>
            <a:lstStyle/>
            <a:p>
              <a:pPr>
                <a:tabLst>
                  <a:tab pos="655638" algn="l"/>
                </a:tabLst>
              </a:pPr>
              <a:r>
                <a:rPr lang="en-US">
                  <a:solidFill>
                    <a:srgbClr val="000000"/>
                  </a:solidFill>
                </a:rPr>
                <a:t>sin</a:t>
              </a:r>
              <a:r>
                <a:rPr lang="en-US" baseline="33000">
                  <a:solidFill>
                    <a:srgbClr val="000000"/>
                  </a:solidFill>
                </a:rPr>
                <a:t>2</a:t>
              </a:r>
              <a:r>
                <a:rPr lang="en-US">
                  <a:solidFill>
                    <a:srgbClr val="000000"/>
                  </a:solidFill>
                </a:rPr>
                <a:t>2</a:t>
              </a:r>
              <a:r>
                <a:rPr lang="en-US" i="1">
                  <a:solidFill>
                    <a:srgbClr val="000000"/>
                  </a:solidFill>
                  <a:latin typeface="Symbol" pitchFamily="18" charset="2"/>
                  <a:cs typeface="Arial" charset="0"/>
                </a:rPr>
                <a:t>q</a:t>
              </a:r>
              <a:r>
                <a:rPr lang="en-US" baseline="-33000">
                  <a:solidFill>
                    <a:srgbClr val="000000"/>
                  </a:solidFill>
                </a:rPr>
                <a:t>13</a:t>
              </a:r>
            </a:p>
          </p:txBody>
        </p:sp>
      </p:grpSp>
      <p:grpSp>
        <p:nvGrpSpPr>
          <p:cNvPr id="163872" name="Group 73"/>
          <p:cNvGrpSpPr>
            <a:grpSpLocks/>
          </p:cNvGrpSpPr>
          <p:nvPr/>
        </p:nvGrpSpPr>
        <p:grpSpPr bwMode="auto">
          <a:xfrm>
            <a:off x="4875213" y="849313"/>
            <a:ext cx="4210050" cy="2871787"/>
            <a:chOff x="3384" y="590"/>
            <a:chExt cx="2923" cy="1995"/>
          </a:xfrm>
        </p:grpSpPr>
        <p:pic>
          <p:nvPicPr>
            <p:cNvPr id="163875" name="Picture 74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390" y="590"/>
              <a:ext cx="2918" cy="191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163876" name="Text Box 75"/>
            <p:cNvSpPr txBox="1">
              <a:spLocks noChangeArrowheads="1"/>
            </p:cNvSpPr>
            <p:nvPr/>
          </p:nvSpPr>
          <p:spPr bwMode="auto">
            <a:xfrm>
              <a:off x="5480" y="735"/>
              <a:ext cx="623" cy="254"/>
            </a:xfrm>
            <a:prstGeom prst="rect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</p:spPr>
          <p:txBody>
            <a:bodyPr wrap="none" lIns="90000" tIns="64404" rIns="90000" bIns="45000"/>
            <a:lstStyle/>
            <a:p>
              <a:pPr>
                <a:tabLst>
                  <a:tab pos="655638" algn="l"/>
                </a:tabLst>
              </a:pPr>
              <a:r>
                <a:rPr lang="en-US" sz="2000">
                  <a:solidFill>
                    <a:srgbClr val="FFFF00"/>
                  </a:solidFill>
                </a:rPr>
                <a:t>RENO</a:t>
              </a:r>
            </a:p>
          </p:txBody>
        </p:sp>
        <p:sp>
          <p:nvSpPr>
            <p:cNvPr id="163877" name="AutoShape 76"/>
            <p:cNvSpPr>
              <a:spLocks noChangeArrowheads="1"/>
            </p:cNvSpPr>
            <p:nvPr/>
          </p:nvSpPr>
          <p:spPr bwMode="auto">
            <a:xfrm>
              <a:off x="4752" y="2387"/>
              <a:ext cx="510" cy="100"/>
            </a:xfrm>
            <a:prstGeom prst="roundRect">
              <a:avLst>
                <a:gd name="adj" fmla="val 1000"/>
              </a:avLst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878" name="Text Box 77"/>
            <p:cNvSpPr txBox="1">
              <a:spLocks noChangeArrowheads="1"/>
            </p:cNvSpPr>
            <p:nvPr/>
          </p:nvSpPr>
          <p:spPr bwMode="auto">
            <a:xfrm>
              <a:off x="4667" y="2333"/>
              <a:ext cx="597" cy="25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60876" rIns="90000" bIns="45000"/>
            <a:lstStyle/>
            <a:p>
              <a:pPr>
                <a:tabLst>
                  <a:tab pos="655638" algn="l"/>
                </a:tabLst>
              </a:pPr>
              <a:r>
                <a:rPr lang="en-US">
                  <a:solidFill>
                    <a:srgbClr val="000000"/>
                  </a:solidFill>
                </a:rPr>
                <a:t>sin</a:t>
              </a:r>
              <a:r>
                <a:rPr lang="en-US" baseline="33000">
                  <a:solidFill>
                    <a:srgbClr val="000000"/>
                  </a:solidFill>
                </a:rPr>
                <a:t>2</a:t>
              </a:r>
              <a:r>
                <a:rPr lang="en-US">
                  <a:solidFill>
                    <a:srgbClr val="000000"/>
                  </a:solidFill>
                </a:rPr>
                <a:t>2</a:t>
              </a:r>
              <a:r>
                <a:rPr lang="en-US" i="1">
                  <a:solidFill>
                    <a:srgbClr val="000000"/>
                  </a:solidFill>
                  <a:latin typeface="Symbol" pitchFamily="18" charset="2"/>
                  <a:cs typeface="Arial" charset="0"/>
                </a:rPr>
                <a:t>q</a:t>
              </a:r>
              <a:r>
                <a:rPr lang="en-US" baseline="-33000">
                  <a:solidFill>
                    <a:srgbClr val="000000"/>
                  </a:solidFill>
                </a:rPr>
                <a:t>13</a:t>
              </a:r>
            </a:p>
          </p:txBody>
        </p:sp>
        <p:sp>
          <p:nvSpPr>
            <p:cNvPr id="163879" name="Text Box 78"/>
            <p:cNvSpPr txBox="1">
              <a:spLocks noChangeArrowheads="1"/>
            </p:cNvSpPr>
            <p:nvPr/>
          </p:nvSpPr>
          <p:spPr bwMode="auto">
            <a:xfrm rot="-5400000">
              <a:off x="2596" y="1381"/>
              <a:ext cx="1830" cy="253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lIns="90000" tIns="60876" rIns="90000" bIns="45000"/>
            <a:lstStyle/>
            <a:p>
              <a:pPr>
                <a:tabLst>
                  <a:tab pos="655638" algn="l"/>
                  <a:tab pos="1312863" algn="l"/>
                  <a:tab pos="1968500" algn="l"/>
                  <a:tab pos="2625725" algn="l"/>
                </a:tabLst>
              </a:pPr>
              <a:r>
                <a:rPr lang="en-US">
                  <a:solidFill>
                    <a:srgbClr val="000000"/>
                  </a:solidFill>
                  <a:cs typeface="Arial" charset="0"/>
                </a:rPr>
                <a:t>           </a:t>
              </a:r>
              <a:r>
                <a:rPr lang="en-US">
                  <a:solidFill>
                    <a:srgbClr val="000000"/>
                  </a:solidFill>
                  <a:latin typeface="Symbol" pitchFamily="18" charset="2"/>
                  <a:cs typeface="Arial" charset="0"/>
                </a:rPr>
                <a:t>Δ</a:t>
              </a:r>
              <a:r>
                <a:rPr lang="en-US" i="1">
                  <a:solidFill>
                    <a:srgbClr val="000000"/>
                  </a:solidFill>
                </a:rPr>
                <a:t>m</a:t>
              </a:r>
              <a:r>
                <a:rPr lang="en-US" baseline="33000">
                  <a:solidFill>
                    <a:srgbClr val="000000"/>
                  </a:solidFill>
                </a:rPr>
                <a:t>2</a:t>
              </a:r>
              <a:r>
                <a:rPr lang="en-US" baseline="-33000">
                  <a:solidFill>
                    <a:srgbClr val="000000"/>
                  </a:solidFill>
                </a:rPr>
                <a:t>31</a:t>
              </a:r>
              <a:r>
                <a:rPr lang="en-US">
                  <a:solidFill>
                    <a:srgbClr val="000000"/>
                  </a:solidFill>
                </a:rPr>
                <a:t> (x10</a:t>
              </a:r>
              <a:r>
                <a:rPr lang="en-US" baseline="33000">
                  <a:solidFill>
                    <a:srgbClr val="000000"/>
                  </a:solidFill>
                </a:rPr>
                <a:t>-3</a:t>
              </a:r>
              <a:r>
                <a:rPr lang="en-US">
                  <a:solidFill>
                    <a:srgbClr val="000000"/>
                  </a:solidFill>
                </a:rPr>
                <a:t>)            </a:t>
              </a:r>
            </a:p>
          </p:txBody>
        </p:sp>
      </p:grpSp>
      <p:sp>
        <p:nvSpPr>
          <p:cNvPr id="163873" name="TextBox 28"/>
          <p:cNvSpPr txBox="1">
            <a:spLocks noChangeArrowheads="1"/>
          </p:cNvSpPr>
          <p:nvPr/>
        </p:nvSpPr>
        <p:spPr bwMode="auto">
          <a:xfrm>
            <a:off x="4408488" y="6550025"/>
            <a:ext cx="32543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i="1"/>
              <a:t>figures courtesy M. Dierckxsens, Chicago</a:t>
            </a:r>
          </a:p>
        </p:txBody>
      </p:sp>
      <p:sp>
        <p:nvSpPr>
          <p:cNvPr id="163874" name="TextBox 8"/>
          <p:cNvSpPr txBox="1">
            <a:spLocks noChangeArrowheads="1"/>
          </p:cNvSpPr>
          <p:nvPr/>
        </p:nvSpPr>
        <p:spPr bwMode="auto">
          <a:xfrm>
            <a:off x="58738" y="6551613"/>
            <a:ext cx="16097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i="1"/>
              <a:t>S. Kopp, NuFact 2010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89" name="Title 1"/>
          <p:cNvSpPr>
            <a:spLocks noGrp="1"/>
          </p:cNvSpPr>
          <p:nvPr>
            <p:ph type="title"/>
          </p:nvPr>
        </p:nvSpPr>
        <p:spPr>
          <a:xfrm>
            <a:off x="0" y="225425"/>
            <a:ext cx="9144000" cy="1143000"/>
          </a:xfrm>
        </p:spPr>
        <p:txBody>
          <a:bodyPr/>
          <a:lstStyle/>
          <a:p>
            <a:r>
              <a:rPr lang="en-US" smtClean="0">
                <a:ea typeface="ＭＳ Ｐゴシック"/>
                <a:cs typeface="ＭＳ Ｐゴシック"/>
              </a:rPr>
              <a:t>Reactor + Geo </a:t>
            </a:r>
            <a:r>
              <a:rPr lang="en-US" smtClean="0">
                <a:latin typeface="Symbol" pitchFamily="18" charset="2"/>
                <a:ea typeface="ＭＳ Ｐゴシック"/>
                <a:cs typeface="ＭＳ Ｐゴシック"/>
              </a:rPr>
              <a:t>n</a:t>
            </a:r>
            <a:r>
              <a:rPr lang="en-US" smtClean="0">
                <a:ea typeface="ＭＳ Ｐゴシック"/>
                <a:cs typeface="ＭＳ Ｐゴシック"/>
              </a:rPr>
              <a:t>’s from Borexino</a:t>
            </a:r>
          </a:p>
        </p:txBody>
      </p:sp>
      <p:pic>
        <p:nvPicPr>
          <p:cNvPr id="165890" name="Picture 3"/>
          <p:cNvPicPr>
            <a:picLocks noChangeAspect="1"/>
          </p:cNvPicPr>
          <p:nvPr/>
        </p:nvPicPr>
        <p:blipFill>
          <a:blip r:embed="rId2"/>
          <a:srcRect t="20198"/>
          <a:stretch>
            <a:fillRect/>
          </a:stretch>
        </p:blipFill>
        <p:spPr bwMode="auto">
          <a:xfrm>
            <a:off x="33338" y="1065213"/>
            <a:ext cx="9023350" cy="540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5891" name="TextBox 8"/>
          <p:cNvSpPr txBox="1">
            <a:spLocks noChangeArrowheads="1"/>
          </p:cNvSpPr>
          <p:nvPr/>
        </p:nvSpPr>
        <p:spPr bwMode="auto">
          <a:xfrm>
            <a:off x="58738" y="6551613"/>
            <a:ext cx="2081212" cy="33813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/>
              <a:t>S. Kopp, NuFact 2010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913" name="Content Placeholder 5" descr="NY_NYT.jpg"/>
          <p:cNvPicPr>
            <a:picLocks noGrp="1" noChangeAspect="1"/>
          </p:cNvPicPr>
          <p:nvPr>
            <p:ph idx="1"/>
          </p:nvPr>
        </p:nvPicPr>
        <p:blipFill>
          <a:blip r:embed="rId2"/>
          <a:srcRect t="3615" b="58568"/>
          <a:stretch>
            <a:fillRect/>
          </a:stretch>
        </p:blipFill>
        <p:spPr>
          <a:xfrm>
            <a:off x="0" y="58738"/>
            <a:ext cx="9144000" cy="6832600"/>
          </a:xfrm>
        </p:spPr>
      </p:pic>
      <p:sp>
        <p:nvSpPr>
          <p:cNvPr id="166914" name="Rectangle 57"/>
          <p:cNvSpPr>
            <a:spLocks noChangeArrowheads="1"/>
          </p:cNvSpPr>
          <p:nvPr/>
        </p:nvSpPr>
        <p:spPr bwMode="auto">
          <a:xfrm>
            <a:off x="6078538" y="2609850"/>
            <a:ext cx="3048000" cy="455613"/>
          </a:xfrm>
          <a:prstGeom prst="rect">
            <a:avLst/>
          </a:prstGeom>
          <a:solidFill>
            <a:schemeClr val="bg1"/>
          </a:solidFill>
          <a:ln w="9525">
            <a:noFill/>
            <a:round/>
            <a:headEnd/>
            <a:tailEnd type="triangle" w="sm" len="lg"/>
          </a:ln>
        </p:spPr>
        <p:txBody>
          <a:bodyPr/>
          <a:lstStyle/>
          <a:p>
            <a:endParaRPr lang="en-US"/>
          </a:p>
        </p:txBody>
      </p:sp>
      <p:sp>
        <p:nvSpPr>
          <p:cNvPr id="166915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434FA3FB-182E-4C65-9CE3-75714EDF02E4}" type="slidenum">
              <a:rPr lang="en-US" smtClean="0">
                <a:latin typeface="Times New Roman" pitchFamily="18" charset="0"/>
                <a:ea typeface="ＭＳ Ｐゴシック"/>
                <a:cs typeface="ＭＳ Ｐゴシック"/>
              </a:rPr>
              <a:pPr/>
              <a:t>39</a:t>
            </a:fld>
            <a:r>
              <a:rPr lang="en-US" smtClean="0">
                <a:latin typeface="Times New Roman" pitchFamily="18" charset="0"/>
                <a:ea typeface="ＭＳ Ｐゴシック"/>
                <a:cs typeface="ＭＳ Ｐゴシック"/>
              </a:rPr>
              <a:t>/38</a:t>
            </a:r>
          </a:p>
        </p:txBody>
      </p:sp>
      <p:sp>
        <p:nvSpPr>
          <p:cNvPr id="166916" name="Rectangle 23"/>
          <p:cNvSpPr>
            <a:spLocks noChangeArrowheads="1"/>
          </p:cNvSpPr>
          <p:nvPr/>
        </p:nvSpPr>
        <p:spPr bwMode="auto">
          <a:xfrm>
            <a:off x="1698625" y="0"/>
            <a:ext cx="5792788" cy="998538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round/>
            <a:headEnd/>
            <a:tailEnd type="triangle" w="sm" len="lg"/>
          </a:ln>
        </p:spPr>
        <p:txBody>
          <a:bodyPr/>
          <a:lstStyle/>
          <a:p>
            <a:endParaRPr lang="en-US"/>
          </a:p>
        </p:txBody>
      </p:sp>
      <p:pic>
        <p:nvPicPr>
          <p:cNvPr id="166917" name="Content Placeholder 5" descr="NY_NYT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8571" t="3615" r="60715" b="91106"/>
          <a:stretch>
            <a:fillRect/>
          </a:stretch>
        </p:blipFill>
        <p:spPr bwMode="auto">
          <a:xfrm>
            <a:off x="2154238" y="182563"/>
            <a:ext cx="1893887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66918" name="Group 12"/>
          <p:cNvGrpSpPr>
            <a:grpSpLocks noChangeAspect="1"/>
          </p:cNvGrpSpPr>
          <p:nvPr/>
        </p:nvGrpSpPr>
        <p:grpSpPr bwMode="auto">
          <a:xfrm>
            <a:off x="4010025" y="350838"/>
            <a:ext cx="1687513" cy="660400"/>
            <a:chOff x="-1730729" y="2833685"/>
            <a:chExt cx="2557573" cy="1000827"/>
          </a:xfrm>
        </p:grpSpPr>
        <p:pic>
          <p:nvPicPr>
            <p:cNvPr id="166946" name="Picture 6" descr="engravers-old-english-large.jpg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8799" t="67438" r="65700" b="18843"/>
            <a:stretch>
              <a:fillRect/>
            </a:stretch>
          </p:blipFill>
          <p:spPr bwMode="auto">
            <a:xfrm>
              <a:off x="-1236335" y="2921268"/>
              <a:ext cx="381711" cy="86399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166947" name="Picture 7" descr="engravers-old-english-large.jpg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34200" t="67438" r="57600" b="17851"/>
            <a:stretch>
              <a:fillRect/>
            </a:stretch>
          </p:blipFill>
          <p:spPr bwMode="auto">
            <a:xfrm>
              <a:off x="-1730729" y="2908000"/>
              <a:ext cx="569094" cy="92651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166948" name="Picture 8" descr="engravers-old-english-large.jpg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6200" t="67438" r="77400" b="18843"/>
            <a:stretch>
              <a:fillRect/>
            </a:stretch>
          </p:blipFill>
          <p:spPr bwMode="auto">
            <a:xfrm>
              <a:off x="-895413" y="2935611"/>
              <a:ext cx="444172" cy="86399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166949" name="Picture 9" descr="engravers-old-english-large.jpg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56700" t="49586" r="38699" b="34711"/>
            <a:stretch>
              <a:fillRect/>
            </a:stretch>
          </p:blipFill>
          <p:spPr bwMode="auto">
            <a:xfrm>
              <a:off x="-471106" y="2833685"/>
              <a:ext cx="319251" cy="98884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166950" name="Picture 10" descr="engravers-old-english-large.jpg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86400" t="49586" r="4500" b="34711"/>
            <a:stretch>
              <a:fillRect/>
            </a:stretch>
          </p:blipFill>
          <p:spPr bwMode="auto">
            <a:xfrm>
              <a:off x="-248490" y="2834221"/>
              <a:ext cx="631567" cy="98884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166951" name="Picture 11" descr="engravers-old-english-large.jpg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801" t="68430" r="90900" b="19835"/>
            <a:stretch>
              <a:fillRect/>
            </a:stretch>
          </p:blipFill>
          <p:spPr bwMode="auto">
            <a:xfrm>
              <a:off x="320199" y="2994107"/>
              <a:ext cx="506645" cy="73909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66919" name="Content Placeholder 5" descr="NY_NYT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1429" t="3615" r="62143" b="91106"/>
          <a:stretch>
            <a:fillRect/>
          </a:stretch>
        </p:blipFill>
        <p:spPr bwMode="auto">
          <a:xfrm>
            <a:off x="5780088" y="192088"/>
            <a:ext cx="587375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6920" name="Picture 22" descr="engravers-old-english-large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4200" t="67438" r="57600" b="17851"/>
          <a:stretch>
            <a:fillRect/>
          </a:stretch>
        </p:blipFill>
        <p:spPr bwMode="auto">
          <a:xfrm>
            <a:off x="6235700" y="423863"/>
            <a:ext cx="376238" cy="61118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166921" name="Picture 14" descr="engravers-old-english-large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2501" t="67438" r="70200" b="18843"/>
          <a:stretch>
            <a:fillRect/>
          </a:stretch>
        </p:blipFill>
        <p:spPr bwMode="auto">
          <a:xfrm>
            <a:off x="6659563" y="419100"/>
            <a:ext cx="333375" cy="5699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166922" name="Rectangle 42"/>
          <p:cNvSpPr>
            <a:spLocks noChangeArrowheads="1"/>
          </p:cNvSpPr>
          <p:nvPr/>
        </p:nvSpPr>
        <p:spPr bwMode="auto">
          <a:xfrm>
            <a:off x="266700" y="1389063"/>
            <a:ext cx="5927725" cy="304800"/>
          </a:xfrm>
          <a:prstGeom prst="rect">
            <a:avLst/>
          </a:prstGeom>
          <a:solidFill>
            <a:schemeClr val="bg1"/>
          </a:solidFill>
          <a:ln w="9525">
            <a:noFill/>
            <a:round/>
            <a:headEnd/>
            <a:tailEnd type="triangle" w="sm" len="lg"/>
          </a:ln>
        </p:spPr>
        <p:txBody>
          <a:bodyPr/>
          <a:lstStyle/>
          <a:p>
            <a:endParaRPr lang="en-US"/>
          </a:p>
        </p:txBody>
      </p:sp>
      <p:sp>
        <p:nvSpPr>
          <p:cNvPr id="166923" name="Rectangle 43"/>
          <p:cNvSpPr>
            <a:spLocks noChangeArrowheads="1"/>
          </p:cNvSpPr>
          <p:nvPr/>
        </p:nvSpPr>
        <p:spPr bwMode="auto">
          <a:xfrm>
            <a:off x="6089650" y="1427163"/>
            <a:ext cx="3054350" cy="1044575"/>
          </a:xfrm>
          <a:prstGeom prst="rect">
            <a:avLst/>
          </a:prstGeom>
          <a:solidFill>
            <a:schemeClr val="bg1"/>
          </a:solidFill>
          <a:ln w="9525">
            <a:noFill/>
            <a:round/>
            <a:headEnd/>
            <a:tailEnd type="triangle" w="sm" len="lg"/>
          </a:ln>
        </p:spPr>
        <p:txBody>
          <a:bodyPr/>
          <a:lstStyle/>
          <a:p>
            <a:endParaRPr lang="en-US"/>
          </a:p>
        </p:txBody>
      </p:sp>
      <p:sp>
        <p:nvSpPr>
          <p:cNvPr id="166924" name="Rectangle 47"/>
          <p:cNvSpPr>
            <a:spLocks noChangeArrowheads="1"/>
          </p:cNvSpPr>
          <p:nvPr/>
        </p:nvSpPr>
        <p:spPr bwMode="auto">
          <a:xfrm>
            <a:off x="315913" y="344488"/>
            <a:ext cx="1216025" cy="450850"/>
          </a:xfrm>
          <a:prstGeom prst="rect">
            <a:avLst/>
          </a:prstGeom>
          <a:solidFill>
            <a:schemeClr val="bg1"/>
          </a:solidFill>
          <a:ln w="9525">
            <a:noFill/>
            <a:round/>
            <a:headEnd/>
            <a:tailEnd type="triangle" w="sm" len="lg"/>
          </a:ln>
        </p:spPr>
        <p:txBody>
          <a:bodyPr/>
          <a:lstStyle/>
          <a:p>
            <a:endParaRPr lang="en-US"/>
          </a:p>
        </p:txBody>
      </p:sp>
      <p:sp>
        <p:nvSpPr>
          <p:cNvPr id="166925" name="TextBox 50"/>
          <p:cNvSpPr txBox="1">
            <a:spLocks noChangeArrowheads="1"/>
          </p:cNvSpPr>
          <p:nvPr/>
        </p:nvSpPr>
        <p:spPr bwMode="auto">
          <a:xfrm>
            <a:off x="193675" y="255588"/>
            <a:ext cx="1471613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>
                <a:solidFill>
                  <a:srgbClr val="000000"/>
                </a:solidFill>
              </a:rPr>
              <a:t>“All the Nu’s that’s fit to print”</a:t>
            </a:r>
          </a:p>
        </p:txBody>
      </p:sp>
      <p:sp>
        <p:nvSpPr>
          <p:cNvPr id="166926" name="TextBox 52"/>
          <p:cNvSpPr txBox="1">
            <a:spLocks noChangeArrowheads="1"/>
          </p:cNvSpPr>
          <p:nvPr/>
        </p:nvSpPr>
        <p:spPr bwMode="auto">
          <a:xfrm>
            <a:off x="165100" y="1382713"/>
            <a:ext cx="5689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i="1">
                <a:solidFill>
                  <a:srgbClr val="000000"/>
                </a:solidFill>
              </a:rPr>
              <a:t>Neutrinos Exhibit Quantum-Mechanical Oscillations</a:t>
            </a:r>
            <a:endParaRPr lang="en-US" sz="2000">
              <a:solidFill>
                <a:srgbClr val="000000"/>
              </a:solidFill>
            </a:endParaRPr>
          </a:p>
        </p:txBody>
      </p:sp>
      <p:sp>
        <p:nvSpPr>
          <p:cNvPr id="166927" name="Rectangle 54"/>
          <p:cNvSpPr>
            <a:spLocks noChangeArrowheads="1"/>
          </p:cNvSpPr>
          <p:nvPr/>
        </p:nvSpPr>
        <p:spPr bwMode="auto">
          <a:xfrm>
            <a:off x="203200" y="5689600"/>
            <a:ext cx="2844800" cy="541338"/>
          </a:xfrm>
          <a:prstGeom prst="rect">
            <a:avLst/>
          </a:prstGeom>
          <a:solidFill>
            <a:schemeClr val="bg1"/>
          </a:solidFill>
          <a:ln w="9525">
            <a:noFill/>
            <a:round/>
            <a:headEnd/>
            <a:tailEnd type="triangle" w="sm" len="lg"/>
          </a:ln>
        </p:spPr>
        <p:txBody>
          <a:bodyPr/>
          <a:lstStyle/>
          <a:p>
            <a:endParaRPr lang="en-US" sz="1600"/>
          </a:p>
        </p:txBody>
      </p:sp>
      <p:sp>
        <p:nvSpPr>
          <p:cNvPr id="166928" name="TextBox 55"/>
          <p:cNvSpPr txBox="1">
            <a:spLocks noChangeArrowheads="1"/>
          </p:cNvSpPr>
          <p:nvPr/>
        </p:nvSpPr>
        <p:spPr bwMode="auto">
          <a:xfrm>
            <a:off x="5826125" y="2482850"/>
            <a:ext cx="358933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800" i="1">
                <a:solidFill>
                  <a:srgbClr val="000000"/>
                </a:solidFill>
              </a:rPr>
              <a:t>Mixing like quarks, implications beyond Standard Model</a:t>
            </a:r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166929" name="TextBox 56"/>
          <p:cNvSpPr txBox="1">
            <a:spLocks noChangeArrowheads="1"/>
          </p:cNvSpPr>
          <p:nvPr/>
        </p:nvSpPr>
        <p:spPr bwMode="auto">
          <a:xfrm>
            <a:off x="5942013" y="1362075"/>
            <a:ext cx="3201987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i="1">
                <a:solidFill>
                  <a:srgbClr val="000000"/>
                </a:solidFill>
              </a:rPr>
              <a:t>CAN NEUTRINO CP EXPLAIN BARYON ASYMMETRY?</a:t>
            </a:r>
            <a:endParaRPr lang="en-US" sz="2000">
              <a:solidFill>
                <a:srgbClr val="000000"/>
              </a:solidFill>
            </a:endParaRPr>
          </a:p>
        </p:txBody>
      </p:sp>
      <p:sp>
        <p:nvSpPr>
          <p:cNvPr id="166930" name="Rectangle 58"/>
          <p:cNvSpPr>
            <a:spLocks noChangeArrowheads="1"/>
          </p:cNvSpPr>
          <p:nvPr/>
        </p:nvSpPr>
        <p:spPr bwMode="auto">
          <a:xfrm>
            <a:off x="3182938" y="5689600"/>
            <a:ext cx="2811462" cy="541338"/>
          </a:xfrm>
          <a:prstGeom prst="rect">
            <a:avLst/>
          </a:prstGeom>
          <a:solidFill>
            <a:schemeClr val="bg1"/>
          </a:solidFill>
          <a:ln w="9525">
            <a:noFill/>
            <a:round/>
            <a:headEnd/>
            <a:tailEnd type="triangle" w="sm" len="lg"/>
          </a:ln>
        </p:spPr>
        <p:txBody>
          <a:bodyPr/>
          <a:lstStyle/>
          <a:p>
            <a:endParaRPr lang="en-US" sz="1600"/>
          </a:p>
        </p:txBody>
      </p:sp>
      <p:sp>
        <p:nvSpPr>
          <p:cNvPr id="166931" name="TextBox 59"/>
          <p:cNvSpPr txBox="1">
            <a:spLocks noChangeArrowheads="1"/>
          </p:cNvSpPr>
          <p:nvPr/>
        </p:nvSpPr>
        <p:spPr bwMode="auto">
          <a:xfrm>
            <a:off x="3017838" y="5605463"/>
            <a:ext cx="29591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800" i="1">
                <a:solidFill>
                  <a:srgbClr val="000000"/>
                </a:solidFill>
              </a:rPr>
              <a:t>Experiments still pushing for CP Violation in Neutrinos</a:t>
            </a:r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166932" name="TextBox 60"/>
          <p:cNvSpPr txBox="1">
            <a:spLocks noChangeArrowheads="1"/>
          </p:cNvSpPr>
          <p:nvPr/>
        </p:nvSpPr>
        <p:spPr bwMode="auto">
          <a:xfrm>
            <a:off x="63500" y="5643563"/>
            <a:ext cx="2979738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 i="1">
                <a:solidFill>
                  <a:srgbClr val="000000"/>
                </a:solidFill>
              </a:rPr>
              <a:t>World-Wide Effort to Interpret Nu Disappearance, Mass</a:t>
            </a:r>
            <a:endParaRPr lang="en-US" sz="1600">
              <a:solidFill>
                <a:srgbClr val="000000"/>
              </a:solidFill>
            </a:endParaRPr>
          </a:p>
        </p:txBody>
      </p:sp>
      <p:sp>
        <p:nvSpPr>
          <p:cNvPr id="166933" name="Rectangle 61"/>
          <p:cNvSpPr>
            <a:spLocks noChangeArrowheads="1"/>
          </p:cNvSpPr>
          <p:nvPr/>
        </p:nvSpPr>
        <p:spPr bwMode="auto">
          <a:xfrm>
            <a:off x="7564438" y="5895975"/>
            <a:ext cx="1530350" cy="962025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round/>
            <a:headEnd/>
            <a:tailEnd type="triangle" w="sm" len="lg"/>
          </a:ln>
        </p:spPr>
        <p:txBody>
          <a:bodyPr/>
          <a:lstStyle/>
          <a:p>
            <a:endParaRPr lang="en-US"/>
          </a:p>
        </p:txBody>
      </p:sp>
      <p:sp>
        <p:nvSpPr>
          <p:cNvPr id="166934" name="TextBox 62"/>
          <p:cNvSpPr txBox="1">
            <a:spLocks noChangeArrowheads="1"/>
          </p:cNvSpPr>
          <p:nvPr/>
        </p:nvSpPr>
        <p:spPr bwMode="auto">
          <a:xfrm>
            <a:off x="6502400" y="306388"/>
            <a:ext cx="30956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>
                <a:latin typeface="Lucida Blackletter"/>
              </a:rPr>
              <a:t>’</a:t>
            </a:r>
          </a:p>
        </p:txBody>
      </p:sp>
      <p:sp>
        <p:nvSpPr>
          <p:cNvPr id="166935" name="Rectangle 2"/>
          <p:cNvSpPr>
            <a:spLocks noChangeArrowheads="1"/>
          </p:cNvSpPr>
          <p:nvPr/>
        </p:nvSpPr>
        <p:spPr bwMode="auto">
          <a:xfrm>
            <a:off x="219075" y="1439863"/>
            <a:ext cx="5737225" cy="4041775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 type="none" w="sm" len="lg"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66936" name="Picture 4" descr="Scan33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7175" y="1431925"/>
            <a:ext cx="3154363" cy="404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6937" name="Picture 5" descr="Scan33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00425" y="1427163"/>
            <a:ext cx="2543175" cy="405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6938" name="Text Box 6"/>
          <p:cNvSpPr txBox="1">
            <a:spLocks noChangeArrowheads="1"/>
          </p:cNvSpPr>
          <p:nvPr/>
        </p:nvSpPr>
        <p:spPr bwMode="auto">
          <a:xfrm>
            <a:off x="3138488" y="4765675"/>
            <a:ext cx="11906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i="1">
                <a:solidFill>
                  <a:srgbClr val="FF0000"/>
                </a:solidFill>
                <a:latin typeface="Arial" charset="0"/>
                <a:cs typeface="Arial" charset="0"/>
              </a:rPr>
              <a:t>solar</a:t>
            </a:r>
          </a:p>
        </p:txBody>
      </p:sp>
      <p:sp>
        <p:nvSpPr>
          <p:cNvPr id="166939" name="Text Box 7"/>
          <p:cNvSpPr txBox="1">
            <a:spLocks noChangeArrowheads="1"/>
          </p:cNvSpPr>
          <p:nvPr/>
        </p:nvSpPr>
        <p:spPr bwMode="auto">
          <a:xfrm>
            <a:off x="5041900" y="4821238"/>
            <a:ext cx="9588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i="1">
                <a:solidFill>
                  <a:srgbClr val="FF0000"/>
                </a:solidFill>
                <a:latin typeface="Arial" charset="0"/>
                <a:cs typeface="Arial" charset="0"/>
              </a:rPr>
              <a:t>reactor</a:t>
            </a:r>
          </a:p>
        </p:txBody>
      </p:sp>
      <p:sp>
        <p:nvSpPr>
          <p:cNvPr id="166940" name="Text Box 8"/>
          <p:cNvSpPr txBox="1">
            <a:spLocks noChangeArrowheads="1"/>
          </p:cNvSpPr>
          <p:nvPr/>
        </p:nvSpPr>
        <p:spPr bwMode="auto">
          <a:xfrm>
            <a:off x="3876675" y="1600200"/>
            <a:ext cx="17589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i="1">
                <a:solidFill>
                  <a:srgbClr val="FF0000"/>
                </a:solidFill>
                <a:latin typeface="Arial" charset="0"/>
                <a:cs typeface="Arial" charset="0"/>
              </a:rPr>
              <a:t>long baseline</a:t>
            </a:r>
          </a:p>
          <a:p>
            <a:r>
              <a:rPr lang="en-US" sz="2000" i="1">
                <a:solidFill>
                  <a:srgbClr val="FF0000"/>
                </a:solidFill>
                <a:latin typeface="Arial" charset="0"/>
                <a:cs typeface="Arial" charset="0"/>
              </a:rPr>
              <a:t>accelerator</a:t>
            </a:r>
          </a:p>
        </p:txBody>
      </p:sp>
      <p:sp>
        <p:nvSpPr>
          <p:cNvPr id="166941" name="Text Box 9"/>
          <p:cNvSpPr txBox="1">
            <a:spLocks noChangeArrowheads="1"/>
          </p:cNvSpPr>
          <p:nvPr/>
        </p:nvSpPr>
        <p:spPr bwMode="auto">
          <a:xfrm>
            <a:off x="360363" y="4302125"/>
            <a:ext cx="14954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i="1">
                <a:solidFill>
                  <a:srgbClr val="FF0000"/>
                </a:solidFill>
                <a:latin typeface="Arial" charset="0"/>
                <a:cs typeface="Arial" charset="0"/>
              </a:rPr>
              <a:t>atmospheric</a:t>
            </a:r>
          </a:p>
        </p:txBody>
      </p:sp>
      <p:sp>
        <p:nvSpPr>
          <p:cNvPr id="166942" name="Text Box 10"/>
          <p:cNvSpPr txBox="1">
            <a:spLocks noChangeArrowheads="1"/>
          </p:cNvSpPr>
          <p:nvPr/>
        </p:nvSpPr>
        <p:spPr bwMode="auto">
          <a:xfrm>
            <a:off x="639763" y="4941888"/>
            <a:ext cx="20732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i="1">
                <a:solidFill>
                  <a:srgbClr val="FF0000"/>
                </a:solidFill>
                <a:latin typeface="Arial" charset="0"/>
                <a:cs typeface="Arial" charset="0"/>
              </a:rPr>
              <a:t>LSND/MiniBooNE</a:t>
            </a:r>
          </a:p>
        </p:txBody>
      </p:sp>
      <p:sp>
        <p:nvSpPr>
          <p:cNvPr id="166943" name="Text Box 11"/>
          <p:cNvSpPr txBox="1">
            <a:spLocks noChangeArrowheads="1"/>
          </p:cNvSpPr>
          <p:nvPr/>
        </p:nvSpPr>
        <p:spPr bwMode="auto">
          <a:xfrm>
            <a:off x="255588" y="1778000"/>
            <a:ext cx="16017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i="1">
                <a:solidFill>
                  <a:srgbClr val="FF0000"/>
                </a:solidFill>
                <a:latin typeface="Arial" charset="0"/>
                <a:cs typeface="Arial" charset="0"/>
              </a:rPr>
              <a:t>double-beta</a:t>
            </a:r>
          </a:p>
        </p:txBody>
      </p:sp>
      <p:sp>
        <p:nvSpPr>
          <p:cNvPr id="166944" name="Text Box 12"/>
          <p:cNvSpPr txBox="1">
            <a:spLocks noChangeArrowheads="1"/>
          </p:cNvSpPr>
          <p:nvPr/>
        </p:nvSpPr>
        <p:spPr bwMode="auto">
          <a:xfrm>
            <a:off x="1912938" y="1651000"/>
            <a:ext cx="12382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i="1">
                <a:solidFill>
                  <a:srgbClr val="FF0000"/>
                </a:solidFill>
                <a:latin typeface="Arial" charset="0"/>
                <a:cs typeface="Arial" charset="0"/>
              </a:rPr>
              <a:t>direct m</a:t>
            </a:r>
            <a:r>
              <a:rPr lang="en-US" sz="2000" i="1" baseline="-25000">
                <a:solidFill>
                  <a:srgbClr val="FF0000"/>
                </a:solidFill>
                <a:latin typeface="Symbol" pitchFamily="18" charset="2"/>
                <a:cs typeface="Arial" charset="0"/>
              </a:rPr>
              <a:t>n</a:t>
            </a:r>
          </a:p>
        </p:txBody>
      </p:sp>
      <p:sp>
        <p:nvSpPr>
          <p:cNvPr id="166945" name="TextBox 40"/>
          <p:cNvSpPr txBox="1">
            <a:spLocks noChangeArrowheads="1"/>
          </p:cNvSpPr>
          <p:nvPr/>
        </p:nvSpPr>
        <p:spPr bwMode="auto">
          <a:xfrm>
            <a:off x="7285038" y="5808663"/>
            <a:ext cx="1990725" cy="102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689" tIns="49844" rIns="99689" bIns="49844">
            <a:spAutoFit/>
          </a:bodyPr>
          <a:lstStyle/>
          <a:p>
            <a:pPr algn="ctr"/>
            <a:r>
              <a:rPr lang="en-US" sz="2000" i="1">
                <a:solidFill>
                  <a:srgbClr val="000000"/>
                </a:solidFill>
              </a:rPr>
              <a:t>Stay tuned! </a:t>
            </a:r>
          </a:p>
          <a:p>
            <a:pPr algn="ctr"/>
            <a:r>
              <a:rPr lang="en-US" sz="2000" i="1">
                <a:solidFill>
                  <a:srgbClr val="000000"/>
                </a:solidFill>
              </a:rPr>
              <a:t>New facilities, discoveries!</a:t>
            </a:r>
            <a:endParaRPr lang="en-US" sz="20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Title 1"/>
          <p:cNvSpPr>
            <a:spLocks noGrp="1"/>
          </p:cNvSpPr>
          <p:nvPr>
            <p:ph type="title"/>
          </p:nvPr>
        </p:nvSpPr>
        <p:spPr>
          <a:xfrm>
            <a:off x="1255713" y="247650"/>
            <a:ext cx="7202487" cy="1416050"/>
          </a:xfrm>
        </p:spPr>
        <p:txBody>
          <a:bodyPr/>
          <a:lstStyle/>
          <a:p>
            <a:r>
              <a:rPr lang="en-US" smtClean="0">
                <a:ea typeface="ＭＳ Ｐゴシック"/>
                <a:cs typeface="ＭＳ Ｐゴシック"/>
              </a:rPr>
              <a:t>What do We Measure?</a:t>
            </a:r>
          </a:p>
        </p:txBody>
      </p:sp>
      <p:sp>
        <p:nvSpPr>
          <p:cNvPr id="23556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US" smtClean="0">
              <a:ea typeface="ＭＳ Ｐゴシック"/>
              <a:cs typeface="ＭＳ Ｐゴシック"/>
            </a:endParaRPr>
          </a:p>
        </p:txBody>
      </p:sp>
      <p:sp>
        <p:nvSpPr>
          <p:cNvPr id="23557" name="Content Placeholder 3"/>
          <p:cNvSpPr>
            <a:spLocks noGrp="1"/>
          </p:cNvSpPr>
          <p:nvPr>
            <p:ph sz="half" idx="2"/>
          </p:nvPr>
        </p:nvSpPr>
        <p:spPr>
          <a:xfrm>
            <a:off x="5100638" y="1411288"/>
            <a:ext cx="3810000" cy="982662"/>
          </a:xfrm>
        </p:spPr>
        <p:txBody>
          <a:bodyPr/>
          <a:lstStyle/>
          <a:p>
            <a:r>
              <a:rPr lang="en-US" sz="2800" smtClean="0">
                <a:ea typeface="ＭＳ Ｐゴシック"/>
                <a:cs typeface="ＭＳ Ｐゴシック"/>
              </a:rPr>
              <a:t>Compare ‘front’ and ‘back’ detectors</a:t>
            </a:r>
          </a:p>
        </p:txBody>
      </p:sp>
      <p:grpSp>
        <p:nvGrpSpPr>
          <p:cNvPr id="23558" name="Group 28"/>
          <p:cNvGrpSpPr>
            <a:grpSpLocks/>
          </p:cNvGrpSpPr>
          <p:nvPr/>
        </p:nvGrpSpPr>
        <p:grpSpPr bwMode="auto">
          <a:xfrm>
            <a:off x="1458913" y="4478338"/>
            <a:ext cx="7246937" cy="1985962"/>
            <a:chOff x="1458969" y="4274545"/>
            <a:chExt cx="7246620" cy="1984886"/>
          </a:xfrm>
        </p:grpSpPr>
        <p:pic>
          <p:nvPicPr>
            <p:cNvPr id="23568" name="Picture 7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458969" y="4274545"/>
              <a:ext cx="7246620" cy="1740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569" name="TextBox 12"/>
            <p:cNvSpPr txBox="1">
              <a:spLocks noChangeArrowheads="1"/>
            </p:cNvSpPr>
            <p:nvPr/>
          </p:nvSpPr>
          <p:spPr bwMode="auto">
            <a:xfrm>
              <a:off x="4020285" y="5797766"/>
              <a:ext cx="1383779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i="1"/>
                <a:t>E</a:t>
              </a:r>
              <a:r>
                <a:rPr lang="en-US" i="1" baseline="-25000">
                  <a:latin typeface="Symbol" pitchFamily="18" charset="2"/>
                </a:rPr>
                <a:t>n</a:t>
              </a:r>
              <a:r>
                <a:rPr lang="en-US"/>
                <a:t> (GeV)</a:t>
              </a:r>
            </a:p>
          </p:txBody>
        </p:sp>
        <p:sp>
          <p:nvSpPr>
            <p:cNvPr id="23570" name="TextBox 13"/>
            <p:cNvSpPr txBox="1">
              <a:spLocks noChangeArrowheads="1"/>
            </p:cNvSpPr>
            <p:nvPr/>
          </p:nvSpPr>
          <p:spPr bwMode="auto">
            <a:xfrm>
              <a:off x="5965530" y="4446919"/>
              <a:ext cx="1637638" cy="461665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i="1"/>
                <a:t>L</a:t>
              </a:r>
              <a:r>
                <a:rPr lang="en-US"/>
                <a:t> = 735 km</a:t>
              </a:r>
            </a:p>
          </p:txBody>
        </p:sp>
      </p:grpSp>
      <p:sp>
        <p:nvSpPr>
          <p:cNvPr id="23559" name="TextBox 18"/>
          <p:cNvSpPr txBox="1">
            <a:spLocks noChangeArrowheads="1"/>
          </p:cNvSpPr>
          <p:nvPr/>
        </p:nvSpPr>
        <p:spPr bwMode="auto">
          <a:xfrm rot="-5400000">
            <a:off x="238919" y="4877594"/>
            <a:ext cx="14859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/>
              <a:t>P</a:t>
            </a:r>
            <a:r>
              <a:rPr lang="en-US"/>
              <a:t>(</a:t>
            </a:r>
            <a:r>
              <a:rPr lang="en-US" i="1">
                <a:latin typeface="Symbol" pitchFamily="18" charset="2"/>
              </a:rPr>
              <a:t>n</a:t>
            </a:r>
            <a:r>
              <a:rPr lang="en-US" i="1" baseline="-25000">
                <a:latin typeface="Symbol" pitchFamily="18" charset="2"/>
              </a:rPr>
              <a:t>a</a:t>
            </a:r>
            <a:r>
              <a:rPr lang="en-US">
                <a:latin typeface="Symbol" pitchFamily="18" charset="2"/>
                <a:sym typeface="Symbol" pitchFamily="18" charset="2"/>
              </a:rPr>
              <a:t></a:t>
            </a:r>
            <a:r>
              <a:rPr lang="en-US" i="1">
                <a:latin typeface="Symbol" pitchFamily="18" charset="2"/>
              </a:rPr>
              <a:t>n</a:t>
            </a:r>
            <a:r>
              <a:rPr lang="en-US" i="1" baseline="-25000">
                <a:latin typeface="Symbol" pitchFamily="18" charset="2"/>
              </a:rPr>
              <a:t>b</a:t>
            </a:r>
            <a:r>
              <a:rPr lang="en-US"/>
              <a:t>)</a:t>
            </a:r>
          </a:p>
        </p:txBody>
      </p:sp>
      <p:pic>
        <p:nvPicPr>
          <p:cNvPr id="3" name="Group 29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11275" y="4498975"/>
            <a:ext cx="7600950" cy="212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3554" name="Object 2"/>
          <p:cNvGraphicFramePr>
            <a:graphicFrameLocks noChangeAspect="1"/>
          </p:cNvGraphicFramePr>
          <p:nvPr/>
        </p:nvGraphicFramePr>
        <p:xfrm>
          <a:off x="3438525" y="3759200"/>
          <a:ext cx="5514975" cy="1077913"/>
        </p:xfrm>
        <a:graphic>
          <a:graphicData uri="http://schemas.openxmlformats.org/presentationml/2006/ole">
            <p:oleObj spid="_x0000_s23554" name="Equation" r:id="rId5" imgW="2336800" imgH="457200" progId="Equation.3">
              <p:embed/>
            </p:oleObj>
          </a:graphicData>
        </a:graphic>
      </p:graphicFrame>
      <p:pic>
        <p:nvPicPr>
          <p:cNvPr id="23561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34963" y="1450975"/>
            <a:ext cx="4695825" cy="2227263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3562" name="Text Box 7"/>
          <p:cNvSpPr txBox="1">
            <a:spLocks noChangeArrowheads="1"/>
          </p:cNvSpPr>
          <p:nvPr/>
        </p:nvSpPr>
        <p:spPr bwMode="auto">
          <a:xfrm>
            <a:off x="576263" y="3679825"/>
            <a:ext cx="33956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i="1"/>
              <a:t>CERN CHARM/CDHS experiments, 1982-83</a:t>
            </a:r>
          </a:p>
        </p:txBody>
      </p:sp>
      <p:sp>
        <p:nvSpPr>
          <p:cNvPr id="23563" name="Text Box 9"/>
          <p:cNvSpPr txBox="1">
            <a:spLocks noChangeArrowheads="1"/>
          </p:cNvSpPr>
          <p:nvPr/>
        </p:nvSpPr>
        <p:spPr bwMode="auto">
          <a:xfrm>
            <a:off x="849313" y="3938588"/>
            <a:ext cx="2667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i="1"/>
              <a:t>FNAL CCFR experiment, 1982-83</a:t>
            </a:r>
          </a:p>
        </p:txBody>
      </p:sp>
      <p:pic>
        <p:nvPicPr>
          <p:cNvPr id="23564" name="Picture 10" descr="cdhs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127625" y="2419350"/>
            <a:ext cx="2170113" cy="11969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23565" name="TextBox 30"/>
          <p:cNvSpPr txBox="1">
            <a:spLocks noChangeArrowheads="1"/>
          </p:cNvSpPr>
          <p:nvPr/>
        </p:nvSpPr>
        <p:spPr bwMode="auto">
          <a:xfrm rot="-5400000">
            <a:off x="-599281" y="4963319"/>
            <a:ext cx="23177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/>
              <a:t>N</a:t>
            </a:r>
            <a:r>
              <a:rPr lang="en-US"/>
              <a:t>(</a:t>
            </a:r>
            <a:r>
              <a:rPr lang="en-US" i="1"/>
              <a:t>back</a:t>
            </a:r>
            <a:r>
              <a:rPr lang="en-US"/>
              <a:t>)/</a:t>
            </a:r>
            <a:r>
              <a:rPr lang="en-US" i="1"/>
              <a:t>N</a:t>
            </a:r>
            <a:r>
              <a:rPr lang="en-US"/>
              <a:t>(</a:t>
            </a:r>
            <a:r>
              <a:rPr lang="en-US" i="1"/>
              <a:t>front</a:t>
            </a:r>
            <a:r>
              <a:rPr lang="en-US"/>
              <a:t>)</a:t>
            </a:r>
          </a:p>
        </p:txBody>
      </p:sp>
      <p:sp>
        <p:nvSpPr>
          <p:cNvPr id="23566" name="Rectangle 18"/>
          <p:cNvSpPr>
            <a:spLocks noChangeArrowheads="1"/>
          </p:cNvSpPr>
          <p:nvPr/>
        </p:nvSpPr>
        <p:spPr bwMode="auto">
          <a:xfrm>
            <a:off x="1257300" y="6238875"/>
            <a:ext cx="2838450" cy="4095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 type="none" w="sm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7" name="Rectangle 19"/>
          <p:cNvSpPr>
            <a:spLocks noChangeArrowheads="1"/>
          </p:cNvSpPr>
          <p:nvPr/>
        </p:nvSpPr>
        <p:spPr bwMode="auto">
          <a:xfrm>
            <a:off x="5248275" y="6248400"/>
            <a:ext cx="3724275" cy="4381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 type="none" w="sm" len="lg"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415925"/>
            <a:ext cx="7772400" cy="1336675"/>
          </a:xfrm>
          <a:solidFill>
            <a:srgbClr val="FFFF00"/>
          </a:solidFill>
        </p:spPr>
        <p:txBody>
          <a:bodyPr/>
          <a:lstStyle/>
          <a:p>
            <a:r>
              <a:rPr lang="en-US" sz="4000" smtClean="0">
                <a:solidFill>
                  <a:schemeClr val="tx1"/>
                </a:solidFill>
                <a:ea typeface="ＭＳ Ｐゴシック"/>
                <a:cs typeface="ＭＳ Ｐゴシック"/>
              </a:rPr>
              <a:t>Masses &amp; mixings</a:t>
            </a:r>
            <a:br>
              <a:rPr lang="en-US" sz="4000" smtClean="0">
                <a:solidFill>
                  <a:schemeClr val="tx1"/>
                </a:solidFill>
                <a:ea typeface="ＭＳ Ｐゴシック"/>
                <a:cs typeface="ＭＳ Ｐゴシック"/>
              </a:rPr>
            </a:br>
            <a:r>
              <a:rPr lang="en-US" sz="4000" smtClean="0">
                <a:solidFill>
                  <a:schemeClr val="tx1"/>
                </a:solidFill>
                <a:ea typeface="ＭＳ Ｐゴシック"/>
                <a:cs typeface="ＭＳ Ｐゴシック"/>
              </a:rPr>
              <a:t>http://pdglive.lbl.gov/</a:t>
            </a:r>
          </a:p>
        </p:txBody>
      </p:sp>
      <p:sp>
        <p:nvSpPr>
          <p:cNvPr id="16793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3713163"/>
            <a:ext cx="7772400" cy="2382837"/>
          </a:xfrm>
        </p:spPr>
        <p:txBody>
          <a:bodyPr/>
          <a:lstStyle/>
          <a:p>
            <a:endParaRPr lang="en-US" smtClean="0">
              <a:ea typeface="ＭＳ Ｐゴシック"/>
              <a:cs typeface="ＭＳ Ｐゴシック"/>
            </a:endParaRPr>
          </a:p>
        </p:txBody>
      </p:sp>
      <p:pic>
        <p:nvPicPr>
          <p:cNvPr id="167939" name="Picture 4" descr="pdg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1676400"/>
            <a:ext cx="7772400" cy="481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7940" name="Text Box 5"/>
          <p:cNvSpPr txBox="1">
            <a:spLocks noChangeArrowheads="1"/>
          </p:cNvSpPr>
          <p:nvPr/>
        </p:nvSpPr>
        <p:spPr bwMode="auto">
          <a:xfrm>
            <a:off x="0" y="6448425"/>
            <a:ext cx="2911475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67941" name="Text Box 6"/>
          <p:cNvSpPr txBox="1">
            <a:spLocks noChangeArrowheads="1"/>
          </p:cNvSpPr>
          <p:nvPr/>
        </p:nvSpPr>
        <p:spPr bwMode="auto">
          <a:xfrm>
            <a:off x="5402263" y="4679950"/>
            <a:ext cx="2754312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2.35 +0.11 -0.08 (2010)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38175" y="187325"/>
            <a:ext cx="7772400" cy="1143000"/>
          </a:xfrm>
          <a:solidFill>
            <a:srgbClr val="FFFF00"/>
          </a:solidFill>
        </p:spPr>
        <p:txBody>
          <a:bodyPr/>
          <a:lstStyle/>
          <a:p>
            <a:r>
              <a:rPr lang="en-US" smtClean="0">
                <a:solidFill>
                  <a:schemeClr val="tx1"/>
                </a:solidFill>
                <a:ea typeface="ＭＳ Ｐゴシック"/>
                <a:cs typeface="ＭＳ Ｐゴシック"/>
              </a:rPr>
              <a:t>New KamLAND fit</a:t>
            </a:r>
          </a:p>
        </p:txBody>
      </p:sp>
      <p:pic>
        <p:nvPicPr>
          <p:cNvPr id="169986" name="Picture 3"/>
          <p:cNvPicPr>
            <a:picLocks noChangeAspect="1" noChangeArrowheads="1"/>
          </p:cNvPicPr>
          <p:nvPr>
            <p:ph type="body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304800" y="3898900"/>
            <a:ext cx="8839200" cy="2559050"/>
          </a:xfrm>
        </p:spPr>
      </p:pic>
      <p:pic>
        <p:nvPicPr>
          <p:cNvPr id="169987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1600200"/>
            <a:ext cx="7299325" cy="209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9988" name="Text Box 5"/>
          <p:cNvSpPr txBox="1">
            <a:spLocks noChangeArrowheads="1"/>
          </p:cNvSpPr>
          <p:nvPr/>
        </p:nvSpPr>
        <p:spPr bwMode="auto">
          <a:xfrm>
            <a:off x="0" y="6448425"/>
            <a:ext cx="2911475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0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90550" y="0"/>
            <a:ext cx="7772400" cy="1143000"/>
          </a:xfrm>
          <a:solidFill>
            <a:srgbClr val="FFFF00"/>
          </a:solidFill>
        </p:spPr>
        <p:txBody>
          <a:bodyPr/>
          <a:lstStyle/>
          <a:p>
            <a:r>
              <a:rPr lang="en-US" smtClean="0">
                <a:solidFill>
                  <a:schemeClr val="tx1"/>
                </a:solidFill>
                <a:ea typeface="ＭＳ Ｐゴシック"/>
                <a:cs typeface="ＭＳ Ｐゴシック"/>
              </a:rPr>
              <a:t>KamLAND fit</a:t>
            </a:r>
          </a:p>
        </p:txBody>
      </p:sp>
      <p:sp>
        <p:nvSpPr>
          <p:cNvPr id="171010" name="Text Box 4"/>
          <p:cNvSpPr txBox="1">
            <a:spLocks noChangeArrowheads="1"/>
          </p:cNvSpPr>
          <p:nvPr/>
        </p:nvSpPr>
        <p:spPr bwMode="auto">
          <a:xfrm>
            <a:off x="0" y="6448425"/>
            <a:ext cx="2911475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pic>
        <p:nvPicPr>
          <p:cNvPr id="17101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9775" y="1447800"/>
            <a:ext cx="5246688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46125" y="188913"/>
            <a:ext cx="7772400" cy="1143000"/>
          </a:xfrm>
          <a:solidFill>
            <a:srgbClr val="FFFF00"/>
          </a:solidFill>
        </p:spPr>
        <p:txBody>
          <a:bodyPr/>
          <a:lstStyle/>
          <a:p>
            <a:r>
              <a:rPr lang="en-US" smtClean="0">
                <a:solidFill>
                  <a:schemeClr val="tx1"/>
                </a:solidFill>
                <a:ea typeface="ＭＳ Ｐゴシック"/>
                <a:cs typeface="ＭＳ Ｐゴシック"/>
              </a:rPr>
              <a:t>Care is needed!</a:t>
            </a:r>
          </a:p>
        </p:txBody>
      </p:sp>
      <p:sp>
        <p:nvSpPr>
          <p:cNvPr id="17203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981200"/>
            <a:ext cx="4389438" cy="4114800"/>
          </a:xfrm>
        </p:spPr>
        <p:txBody>
          <a:bodyPr/>
          <a:lstStyle/>
          <a:p>
            <a:pPr>
              <a:buClr>
                <a:schemeClr val="accent1"/>
              </a:buClr>
              <a:buFont typeface="ZapfChancery"/>
              <a:buChar char="₪"/>
            </a:pPr>
            <a:r>
              <a:rPr lang="en-US" smtClean="0">
                <a:latin typeface="Symbol" pitchFamily="18" charset="2"/>
                <a:ea typeface="ＭＳ Ｐゴシック"/>
                <a:cs typeface="ＭＳ Ｐゴシック"/>
              </a:rPr>
              <a:t> q</a:t>
            </a:r>
            <a:r>
              <a:rPr lang="en-US" baseline="-25000" smtClean="0">
                <a:ea typeface="ＭＳ Ｐゴシック"/>
                <a:cs typeface="ＭＳ Ｐゴシック"/>
              </a:rPr>
              <a:t>13</a:t>
            </a:r>
            <a:r>
              <a:rPr lang="en-US" smtClean="0">
                <a:ea typeface="ＭＳ Ｐゴシック"/>
                <a:cs typeface="ＭＳ Ｐゴシック"/>
              </a:rPr>
              <a:t> limits are expressed several different ways</a:t>
            </a:r>
          </a:p>
          <a:p>
            <a:pPr>
              <a:buClr>
                <a:schemeClr val="accent1"/>
              </a:buClr>
              <a:buFont typeface="ZapfChancery"/>
              <a:buChar char="₪"/>
            </a:pPr>
            <a:r>
              <a:rPr lang="en-US" smtClean="0">
                <a:ea typeface="ＭＳ Ｐゴシック"/>
                <a:cs typeface="ＭＳ Ｐゴシック"/>
              </a:rPr>
              <a:t> Several factors of 2</a:t>
            </a:r>
          </a:p>
          <a:p>
            <a:pPr>
              <a:buClr>
                <a:schemeClr val="accent1"/>
              </a:buClr>
              <a:buFont typeface="ZapfChancery"/>
              <a:buChar char="₪"/>
            </a:pPr>
            <a:r>
              <a:rPr lang="en-US" smtClean="0">
                <a:ea typeface="ＭＳ Ｐゴシック"/>
                <a:cs typeface="ＭＳ Ｐゴシック"/>
              </a:rPr>
              <a:t> Confusion is possible </a:t>
            </a:r>
          </a:p>
          <a:p>
            <a:pPr>
              <a:buClr>
                <a:schemeClr val="accent1"/>
              </a:buClr>
              <a:buFont typeface="ZapfChancery"/>
              <a:buChar char="₪"/>
            </a:pPr>
            <a:endParaRPr lang="en-US" smtClean="0">
              <a:ea typeface="ＭＳ Ｐゴシック"/>
              <a:cs typeface="ＭＳ Ｐゴシック"/>
            </a:endParaRPr>
          </a:p>
          <a:p>
            <a:pPr>
              <a:buClr>
                <a:schemeClr val="accent1"/>
              </a:buClr>
              <a:buFont typeface="ZapfChancery"/>
              <a:buNone/>
            </a:pPr>
            <a:r>
              <a:rPr lang="en-US" sz="2400" u="sng" smtClean="0">
                <a:ea typeface="ＭＳ Ｐゴシック"/>
                <a:cs typeface="ＭＳ Ｐゴシック"/>
              </a:rPr>
              <a:t>U</a:t>
            </a:r>
            <a:r>
              <a:rPr lang="en-US" sz="2400" u="sng" baseline="-25000" smtClean="0">
                <a:ea typeface="ＭＳ Ｐゴシック"/>
                <a:cs typeface="ＭＳ Ｐゴシック"/>
              </a:rPr>
              <a:t>e3</a:t>
            </a:r>
            <a:r>
              <a:rPr lang="en-US" sz="2400" u="sng" baseline="30000" smtClean="0">
                <a:ea typeface="ＭＳ Ｐゴシック"/>
                <a:cs typeface="ＭＳ Ｐゴシック"/>
              </a:rPr>
              <a:t>2</a:t>
            </a:r>
            <a:r>
              <a:rPr lang="en-US" sz="2400" u="sng" smtClean="0">
                <a:ea typeface="ＭＳ Ｐゴシック"/>
                <a:cs typeface="ＭＳ Ｐゴシック"/>
              </a:rPr>
              <a:t> = sin</a:t>
            </a:r>
            <a:r>
              <a:rPr lang="en-US" sz="2400" u="sng" baseline="30000" smtClean="0">
                <a:ea typeface="ＭＳ Ｐゴシック"/>
                <a:cs typeface="ＭＳ Ｐゴシック"/>
              </a:rPr>
              <a:t>2</a:t>
            </a:r>
            <a:r>
              <a:rPr lang="en-US" sz="2400" u="sng" smtClean="0">
                <a:latin typeface="Symbol" pitchFamily="18" charset="2"/>
                <a:ea typeface="ＭＳ Ｐゴシック"/>
                <a:cs typeface="ＭＳ Ｐゴシック"/>
              </a:rPr>
              <a:t>q</a:t>
            </a:r>
            <a:r>
              <a:rPr lang="en-US" sz="2400" u="sng" baseline="-25000" smtClean="0">
                <a:ea typeface="ＭＳ Ｐゴシック"/>
                <a:cs typeface="ＭＳ Ｐゴシック"/>
              </a:rPr>
              <a:t>13</a:t>
            </a:r>
            <a:r>
              <a:rPr lang="en-US" sz="2400" u="sng" smtClean="0">
                <a:ea typeface="ＭＳ Ｐゴシック"/>
                <a:cs typeface="ＭＳ Ｐゴシック"/>
              </a:rPr>
              <a:t> ~ ½ sin</a:t>
            </a:r>
            <a:r>
              <a:rPr lang="en-US" sz="2400" u="sng" baseline="30000" smtClean="0">
                <a:ea typeface="ＭＳ Ｐゴシック"/>
                <a:cs typeface="ＭＳ Ｐゴシック"/>
              </a:rPr>
              <a:t>2</a:t>
            </a:r>
            <a:r>
              <a:rPr lang="en-US" sz="2400" u="sng" smtClean="0">
                <a:latin typeface="Symbol" pitchFamily="18" charset="2"/>
                <a:ea typeface="ＭＳ Ｐゴシック"/>
                <a:cs typeface="ＭＳ Ｐゴシック"/>
              </a:rPr>
              <a:t>q</a:t>
            </a:r>
            <a:r>
              <a:rPr lang="en-US" sz="2400" u="sng" baseline="-25000" smtClean="0">
                <a:latin typeface="Symbol" pitchFamily="18" charset="2"/>
                <a:ea typeface="ＭＳ Ｐゴシック"/>
                <a:cs typeface="ＭＳ Ｐゴシック"/>
              </a:rPr>
              <a:t>m</a:t>
            </a:r>
            <a:r>
              <a:rPr lang="en-US" sz="2400" u="sng" baseline="-25000" smtClean="0">
                <a:ea typeface="ＭＳ Ｐゴシック"/>
                <a:cs typeface="ＭＳ Ｐゴシック"/>
              </a:rPr>
              <a:t>e </a:t>
            </a:r>
            <a:r>
              <a:rPr lang="en-US" sz="2400" u="sng" smtClean="0">
                <a:ea typeface="ＭＳ Ｐゴシック"/>
                <a:cs typeface="ＭＳ Ｐゴシック"/>
              </a:rPr>
              <a:t>~   1/4 sin</a:t>
            </a:r>
            <a:r>
              <a:rPr lang="en-US" sz="2400" u="sng" baseline="30000" smtClean="0">
                <a:ea typeface="ＭＳ Ｐゴシック"/>
                <a:cs typeface="ＭＳ Ｐゴシック"/>
              </a:rPr>
              <a:t>2</a:t>
            </a:r>
            <a:r>
              <a:rPr lang="en-US" sz="2400" u="sng" smtClean="0">
                <a:ea typeface="ＭＳ Ｐゴシック"/>
                <a:cs typeface="ＭＳ Ｐゴシック"/>
              </a:rPr>
              <a:t>2</a:t>
            </a:r>
            <a:r>
              <a:rPr lang="en-US" sz="2400" u="sng" smtClean="0">
                <a:latin typeface="Symbol" pitchFamily="18" charset="2"/>
                <a:ea typeface="ＭＳ Ｐゴシック"/>
                <a:cs typeface="ＭＳ Ｐゴシック"/>
              </a:rPr>
              <a:t>q</a:t>
            </a:r>
            <a:r>
              <a:rPr lang="en-US" sz="2400" u="sng" baseline="-25000" smtClean="0">
                <a:ea typeface="ＭＳ Ｐゴシック"/>
                <a:cs typeface="ＭＳ Ｐゴシック"/>
              </a:rPr>
              <a:t>13</a:t>
            </a:r>
          </a:p>
        </p:txBody>
      </p:sp>
      <p:pic>
        <p:nvPicPr>
          <p:cNvPr id="172035" name="Picture 4" descr="theta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40363" y="1447800"/>
            <a:ext cx="3703637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2036" name="Text Box 5"/>
          <p:cNvSpPr txBox="1">
            <a:spLocks noChangeArrowheads="1"/>
          </p:cNvSpPr>
          <p:nvPr/>
        </p:nvSpPr>
        <p:spPr bwMode="auto">
          <a:xfrm>
            <a:off x="0" y="6388100"/>
            <a:ext cx="2911475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1663" y="249238"/>
            <a:ext cx="7772400" cy="1143000"/>
          </a:xfrm>
          <a:solidFill>
            <a:srgbClr val="FFFF00"/>
          </a:solidFill>
        </p:spPr>
        <p:txBody>
          <a:bodyPr/>
          <a:lstStyle/>
          <a:p>
            <a:r>
              <a:rPr lang="en-US" sz="4000" smtClean="0">
                <a:solidFill>
                  <a:schemeClr val="tx1"/>
                </a:solidFill>
                <a:ea typeface="ＭＳ Ｐゴシック"/>
                <a:cs typeface="ＭＳ Ｐゴシック"/>
              </a:rPr>
              <a:t>New CHOOZ limit</a:t>
            </a:r>
          </a:p>
        </p:txBody>
      </p:sp>
      <p:sp>
        <p:nvSpPr>
          <p:cNvPr id="173058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04800" y="1600200"/>
            <a:ext cx="4191000" cy="4525963"/>
          </a:xfrm>
        </p:spPr>
        <p:txBody>
          <a:bodyPr/>
          <a:lstStyle/>
          <a:p>
            <a:pPr>
              <a:buClr>
                <a:srgbClr val="9999FF"/>
              </a:buClr>
              <a:buFont typeface="Wingdings" pitchFamily="2" charset="2"/>
              <a:buChar char="{"/>
            </a:pPr>
            <a:r>
              <a:rPr lang="en-US" sz="2000" smtClean="0">
                <a:ea typeface="ＭＳ Ｐゴシック"/>
                <a:cs typeface="ＭＳ Ｐゴシック"/>
              </a:rPr>
              <a:t>CHOOZ limit curve has not changed</a:t>
            </a:r>
          </a:p>
          <a:p>
            <a:pPr>
              <a:buClr>
                <a:srgbClr val="9999FF"/>
              </a:buClr>
              <a:buFont typeface="Wingdings" pitchFamily="2" charset="2"/>
              <a:buChar char="{"/>
            </a:pPr>
            <a:r>
              <a:rPr lang="en-US" sz="2000" smtClean="0">
                <a:ea typeface="ＭＳ Ｐゴシック"/>
                <a:cs typeface="ＭＳ Ｐゴシック"/>
              </a:rPr>
              <a:t>CHOOZ limit in </a:t>
            </a:r>
            <a:r>
              <a:rPr lang="en-US" sz="2000" i="1" smtClean="0">
                <a:ea typeface="ＭＳ Ｐゴシック"/>
                <a:cs typeface="ＭＳ Ｐゴシック"/>
              </a:rPr>
              <a:t>2008 PDG</a:t>
            </a:r>
            <a:r>
              <a:rPr lang="en-US" sz="2000" smtClean="0">
                <a:ea typeface="ＭＳ Ｐゴシック"/>
                <a:cs typeface="ＭＳ Ｐゴシック"/>
              </a:rPr>
              <a:t> is: s</a:t>
            </a:r>
            <a:r>
              <a:rPr lang="en-US" sz="2000" b="1" smtClean="0">
                <a:ea typeface="ＭＳ Ｐゴシック"/>
                <a:cs typeface="ＭＳ Ｐゴシック"/>
              </a:rPr>
              <a:t>in</a:t>
            </a:r>
            <a:r>
              <a:rPr lang="en-US" sz="2000" b="1" baseline="30000" smtClean="0">
                <a:ea typeface="ＭＳ Ｐゴシック"/>
                <a:cs typeface="ＭＳ Ｐゴシック"/>
              </a:rPr>
              <a:t>2</a:t>
            </a:r>
            <a:r>
              <a:rPr lang="en-US" sz="2000" b="1" smtClean="0">
                <a:ea typeface="ＭＳ Ｐゴシック"/>
                <a:cs typeface="ＭＳ Ｐゴシック"/>
              </a:rPr>
              <a:t>2</a:t>
            </a:r>
            <a:r>
              <a:rPr lang="el-GR" sz="2000" b="1" smtClean="0">
                <a:ea typeface="ＭＳ Ｐゴシック"/>
                <a:cs typeface="ＭＳ Ｐゴシック"/>
              </a:rPr>
              <a:t>θ</a:t>
            </a:r>
            <a:r>
              <a:rPr lang="en-US" sz="2000" b="1" baseline="-25000" smtClean="0">
                <a:ea typeface="ＭＳ Ｐゴシック"/>
                <a:cs typeface="ＭＳ Ｐゴシック"/>
              </a:rPr>
              <a:t>13</a:t>
            </a:r>
            <a:r>
              <a:rPr lang="en-US" sz="2000" b="1" smtClean="0">
                <a:ea typeface="ＭＳ Ｐゴシック"/>
                <a:cs typeface="ＭＳ Ｐゴシック"/>
              </a:rPr>
              <a:t> &lt; 0.19</a:t>
            </a:r>
          </a:p>
          <a:p>
            <a:pPr>
              <a:buClr>
                <a:srgbClr val="9999FF"/>
              </a:buClr>
              <a:buFont typeface="Wingdings" pitchFamily="2" charset="2"/>
              <a:buNone/>
            </a:pPr>
            <a:r>
              <a:rPr lang="en-US" sz="1400" smtClean="0">
                <a:ea typeface="ＭＳ Ｐゴシック"/>
                <a:cs typeface="ＭＳ Ｐゴシック"/>
              </a:rPr>
              <a:t>You also see 0.10, 0.11, 0.14, 0.15, 0.20, …</a:t>
            </a:r>
          </a:p>
          <a:p>
            <a:pPr>
              <a:buClr>
                <a:srgbClr val="9999FF"/>
              </a:buClr>
              <a:buFont typeface="Wingdings" pitchFamily="2" charset="2"/>
              <a:buChar char="{"/>
            </a:pPr>
            <a:r>
              <a:rPr lang="en-US" sz="2000" smtClean="0">
                <a:ea typeface="ＭＳ Ｐゴシック"/>
                <a:cs typeface="ＭＳ Ｐゴシック"/>
              </a:rPr>
              <a:t>PDG was at </a:t>
            </a:r>
            <a:r>
              <a:rPr lang="en-US" sz="2000" smtClean="0">
                <a:solidFill>
                  <a:srgbClr val="0066CC"/>
                </a:solidFill>
                <a:ea typeface="ＭＳ Ｐゴシック"/>
                <a:cs typeface="ＭＳ Ｐゴシック"/>
              </a:rPr>
              <a:t>2.0 10</a:t>
            </a:r>
            <a:r>
              <a:rPr lang="en-US" sz="2000" baseline="30000" smtClean="0">
                <a:solidFill>
                  <a:srgbClr val="0066CC"/>
                </a:solidFill>
                <a:ea typeface="ＭＳ Ｐゴシック"/>
                <a:cs typeface="ＭＳ Ｐゴシック"/>
              </a:rPr>
              <a:t>-3</a:t>
            </a:r>
            <a:r>
              <a:rPr lang="en-US" sz="2000" smtClean="0">
                <a:solidFill>
                  <a:srgbClr val="0066CC"/>
                </a:solidFill>
                <a:ea typeface="ＭＳ Ｐゴシック"/>
                <a:cs typeface="ＭＳ Ｐゴシック"/>
              </a:rPr>
              <a:t> eV</a:t>
            </a:r>
            <a:r>
              <a:rPr lang="en-US" sz="2000" baseline="30000" smtClean="0">
                <a:solidFill>
                  <a:srgbClr val="0066CC"/>
                </a:solidFill>
                <a:ea typeface="ＭＳ Ｐゴシック"/>
                <a:cs typeface="ＭＳ Ｐゴシック"/>
              </a:rPr>
              <a:t>2</a:t>
            </a:r>
            <a:r>
              <a:rPr lang="en-US" sz="2000" smtClean="0">
                <a:ea typeface="ＭＳ Ｐゴシック"/>
                <a:cs typeface="ＭＳ Ｐゴシック"/>
              </a:rPr>
              <a:t>  based on </a:t>
            </a:r>
            <a:r>
              <a:rPr lang="en-US" sz="2000" u="sng" smtClean="0">
                <a:ea typeface="ＭＳ Ｐゴシック"/>
                <a:cs typeface="ＭＳ Ｐゴシック"/>
              </a:rPr>
              <a:t>1</a:t>
            </a:r>
            <a:r>
              <a:rPr lang="en-US" sz="2000" u="sng" smtClean="0">
                <a:latin typeface="Symbol" pitchFamily="18" charset="2"/>
                <a:ea typeface="ＭＳ Ｐゴシック"/>
                <a:cs typeface="ＭＳ Ｐゴシック"/>
              </a:rPr>
              <a:t>s</a:t>
            </a:r>
            <a:r>
              <a:rPr lang="en-US" sz="2000" u="sng" smtClean="0">
                <a:ea typeface="ＭＳ Ｐゴシック"/>
                <a:cs typeface="ＭＳ Ｐゴシック"/>
              </a:rPr>
              <a:t> low</a:t>
            </a:r>
            <a:r>
              <a:rPr lang="en-US" sz="2000" smtClean="0">
                <a:ea typeface="ＭＳ Ｐゴシック"/>
                <a:cs typeface="ＭＳ Ｐゴシック"/>
              </a:rPr>
              <a:t> Super-K </a:t>
            </a:r>
            <a:r>
              <a:rPr lang="en-US" sz="2000" smtClean="0">
                <a:solidFill>
                  <a:srgbClr val="0066CC"/>
                </a:solidFill>
                <a:latin typeface="Symbol" pitchFamily="18" charset="2"/>
                <a:ea typeface="ＭＳ Ｐゴシック"/>
                <a:cs typeface="ＭＳ Ｐゴシック"/>
              </a:rPr>
              <a:t>D</a:t>
            </a:r>
            <a:r>
              <a:rPr lang="en-US" sz="2000" smtClean="0">
                <a:solidFill>
                  <a:srgbClr val="0066CC"/>
                </a:solidFill>
                <a:ea typeface="ＭＳ Ｐゴシック"/>
                <a:cs typeface="ＭＳ Ｐゴシック"/>
              </a:rPr>
              <a:t>m</a:t>
            </a:r>
            <a:r>
              <a:rPr lang="en-US" sz="2000" baseline="30000" smtClean="0">
                <a:solidFill>
                  <a:srgbClr val="0066CC"/>
                </a:solidFill>
                <a:ea typeface="ＭＳ Ｐゴシック"/>
                <a:cs typeface="ＭＳ Ｐゴシック"/>
              </a:rPr>
              <a:t>2</a:t>
            </a:r>
            <a:r>
              <a:rPr lang="en-US" sz="2000" baseline="-25000" smtClean="0">
                <a:solidFill>
                  <a:srgbClr val="0066CC"/>
                </a:solidFill>
                <a:ea typeface="ＭＳ Ｐゴシック"/>
                <a:cs typeface="ＭＳ Ｐゴシック"/>
              </a:rPr>
              <a:t>32</a:t>
            </a:r>
            <a:r>
              <a:rPr lang="en-US" sz="2000" baseline="-25000" smtClean="0">
                <a:ea typeface="ＭＳ Ｐゴシック"/>
                <a:cs typeface="ＭＳ Ｐゴシック"/>
              </a:rPr>
              <a:t> </a:t>
            </a:r>
            <a:r>
              <a:rPr lang="en-US" sz="2000" smtClean="0">
                <a:ea typeface="ＭＳ Ｐゴシック"/>
                <a:cs typeface="ＭＳ Ｐゴシック"/>
              </a:rPr>
              <a:t> (best fit was in footnote)</a:t>
            </a:r>
          </a:p>
          <a:p>
            <a:pPr>
              <a:buClr>
                <a:srgbClr val="9999FF"/>
              </a:buClr>
              <a:buFont typeface="Wingdings" pitchFamily="2" charset="2"/>
              <a:buChar char="{"/>
            </a:pPr>
            <a:r>
              <a:rPr lang="en-US" sz="2000" smtClean="0">
                <a:ea typeface="ＭＳ Ｐゴシック"/>
                <a:cs typeface="ＭＳ Ｐゴシック"/>
              </a:rPr>
              <a:t>For </a:t>
            </a:r>
            <a:r>
              <a:rPr lang="en-US" sz="2000" i="1" smtClean="0">
                <a:ea typeface="ＭＳ Ｐゴシック"/>
                <a:cs typeface="ＭＳ Ｐゴシック"/>
              </a:rPr>
              <a:t>2010 PDG</a:t>
            </a:r>
            <a:r>
              <a:rPr lang="en-US" sz="2000" smtClean="0">
                <a:ea typeface="ＭＳ Ｐゴシック"/>
                <a:cs typeface="ＭＳ Ｐゴシック"/>
              </a:rPr>
              <a:t>, </a:t>
            </a:r>
            <a:r>
              <a:rPr lang="en-US" sz="2000" b="1" smtClean="0">
                <a:ea typeface="ＭＳ Ｐゴシック"/>
                <a:cs typeface="ＭＳ Ｐゴシック"/>
              </a:rPr>
              <a:t>sin</a:t>
            </a:r>
            <a:r>
              <a:rPr lang="en-US" sz="2000" b="1" baseline="30000" smtClean="0">
                <a:ea typeface="ＭＳ Ｐゴシック"/>
                <a:cs typeface="ＭＳ Ｐゴシック"/>
              </a:rPr>
              <a:t>2</a:t>
            </a:r>
            <a:r>
              <a:rPr lang="en-US" sz="2000" b="1" smtClean="0">
                <a:ea typeface="ＭＳ Ｐゴシック"/>
                <a:cs typeface="ＭＳ Ｐゴシック"/>
              </a:rPr>
              <a:t>2</a:t>
            </a:r>
            <a:r>
              <a:rPr lang="el-GR" sz="2000" b="1" smtClean="0">
                <a:ea typeface="ＭＳ Ｐゴシック"/>
                <a:cs typeface="ＭＳ Ｐゴシック"/>
              </a:rPr>
              <a:t>θ</a:t>
            </a:r>
            <a:r>
              <a:rPr lang="en-US" sz="2000" b="1" baseline="-25000" smtClean="0">
                <a:ea typeface="ＭＳ Ｐゴシック"/>
                <a:cs typeface="ＭＳ Ｐゴシック"/>
              </a:rPr>
              <a:t>13</a:t>
            </a:r>
            <a:r>
              <a:rPr lang="en-US" sz="2000" b="1" smtClean="0">
                <a:ea typeface="ＭＳ Ｐゴシック"/>
                <a:cs typeface="ＭＳ Ｐゴシック"/>
              </a:rPr>
              <a:t> &lt; 0.15</a:t>
            </a:r>
            <a:r>
              <a:rPr lang="en-US" sz="2000" smtClean="0">
                <a:ea typeface="ＭＳ Ｐゴシック"/>
                <a:cs typeface="ＭＳ Ｐゴシック"/>
              </a:rPr>
              <a:t> based on MINOS </a:t>
            </a:r>
            <a:r>
              <a:rPr lang="en-US" sz="2000" u="sng" smtClean="0">
                <a:ea typeface="ＭＳ Ｐゴシック"/>
                <a:cs typeface="ＭＳ Ｐゴシック"/>
              </a:rPr>
              <a:t>best fit</a:t>
            </a:r>
            <a:r>
              <a:rPr lang="en-US" sz="2000" smtClean="0">
                <a:ea typeface="ＭＳ Ｐゴシック"/>
                <a:cs typeface="ＭＳ Ｐゴシック"/>
              </a:rPr>
              <a:t>  </a:t>
            </a:r>
            <a:r>
              <a:rPr lang="en-US" sz="2000" smtClean="0">
                <a:solidFill>
                  <a:srgbClr val="0066CC"/>
                </a:solidFill>
                <a:latin typeface="Symbol" pitchFamily="18" charset="2"/>
                <a:ea typeface="ＭＳ Ｐゴシック"/>
                <a:cs typeface="ＭＳ Ｐゴシック"/>
              </a:rPr>
              <a:t>D</a:t>
            </a:r>
            <a:r>
              <a:rPr lang="en-US" sz="2000" smtClean="0">
                <a:solidFill>
                  <a:srgbClr val="0066CC"/>
                </a:solidFill>
                <a:ea typeface="ＭＳ Ｐゴシック"/>
                <a:cs typeface="ＭＳ Ｐゴシック"/>
              </a:rPr>
              <a:t>m</a:t>
            </a:r>
            <a:r>
              <a:rPr lang="en-US" sz="2000" baseline="30000" smtClean="0">
                <a:solidFill>
                  <a:srgbClr val="0066CC"/>
                </a:solidFill>
                <a:ea typeface="ＭＳ Ｐゴシック"/>
                <a:cs typeface="ＭＳ Ｐゴシック"/>
              </a:rPr>
              <a:t>2</a:t>
            </a:r>
            <a:r>
              <a:rPr lang="en-US" sz="2000" baseline="-25000" smtClean="0">
                <a:solidFill>
                  <a:srgbClr val="0066CC"/>
                </a:solidFill>
                <a:ea typeface="ＭＳ Ｐゴシック"/>
                <a:cs typeface="ＭＳ Ｐゴシック"/>
              </a:rPr>
              <a:t>32</a:t>
            </a:r>
            <a:r>
              <a:rPr lang="en-US" sz="2000" smtClean="0">
                <a:solidFill>
                  <a:srgbClr val="0066CC"/>
                </a:solidFill>
                <a:ea typeface="ＭＳ Ｐゴシック"/>
                <a:cs typeface="ＭＳ Ｐゴシック"/>
              </a:rPr>
              <a:t>=2.43 10</a:t>
            </a:r>
            <a:r>
              <a:rPr lang="en-US" sz="2000" baseline="30000" smtClean="0">
                <a:solidFill>
                  <a:srgbClr val="0066CC"/>
                </a:solidFill>
                <a:ea typeface="ＭＳ Ｐゴシック"/>
                <a:cs typeface="ＭＳ Ｐゴシック"/>
              </a:rPr>
              <a:t>-3</a:t>
            </a:r>
            <a:r>
              <a:rPr lang="en-US" sz="2000" smtClean="0">
                <a:solidFill>
                  <a:srgbClr val="0066CC"/>
                </a:solidFill>
                <a:ea typeface="ＭＳ Ｐゴシック"/>
                <a:cs typeface="ＭＳ Ｐゴシック"/>
              </a:rPr>
              <a:t> eV</a:t>
            </a:r>
            <a:r>
              <a:rPr lang="en-US" sz="2000" baseline="30000" smtClean="0">
                <a:solidFill>
                  <a:srgbClr val="0066CC"/>
                </a:solidFill>
                <a:ea typeface="ＭＳ Ｐゴシック"/>
                <a:cs typeface="ＭＳ Ｐゴシック"/>
              </a:rPr>
              <a:t>2</a:t>
            </a:r>
            <a:r>
              <a:rPr lang="en-US" sz="2000" smtClean="0">
                <a:ea typeface="ＭＳ Ｐゴシック"/>
                <a:cs typeface="ＭＳ Ｐゴシック"/>
              </a:rPr>
              <a:t> [1</a:t>
            </a:r>
            <a:r>
              <a:rPr lang="en-US" sz="2000" smtClean="0">
                <a:latin typeface="Symbol" pitchFamily="18" charset="2"/>
                <a:ea typeface="ＭＳ Ｐゴシック"/>
                <a:cs typeface="ＭＳ Ｐゴシック"/>
              </a:rPr>
              <a:t>s</a:t>
            </a:r>
            <a:r>
              <a:rPr lang="en-US" sz="2000" smtClean="0">
                <a:ea typeface="ＭＳ Ｐゴシック"/>
                <a:cs typeface="ＭＳ Ｐゴシック"/>
              </a:rPr>
              <a:t> low value (0.16) will be in footnote]</a:t>
            </a:r>
          </a:p>
          <a:p>
            <a:pPr>
              <a:buClr>
                <a:srgbClr val="9999FF"/>
              </a:buClr>
              <a:buFont typeface="Wingdings" pitchFamily="2" charset="2"/>
              <a:buChar char="{"/>
            </a:pPr>
            <a:endParaRPr lang="en-US" sz="2000" smtClean="0">
              <a:ea typeface="ＭＳ Ｐゴシック"/>
              <a:cs typeface="ＭＳ Ｐゴシック"/>
            </a:endParaRPr>
          </a:p>
        </p:txBody>
      </p:sp>
      <p:sp>
        <p:nvSpPr>
          <p:cNvPr id="173059" name="Rectangle 4"/>
          <p:cNvSpPr>
            <a:spLocks noGrp="1" noChangeArrowheads="1"/>
          </p:cNvSpPr>
          <p:nvPr>
            <p:ph sz="half" idx="4294967295"/>
          </p:nvPr>
        </p:nvSpPr>
        <p:spPr>
          <a:xfrm>
            <a:off x="4643438" y="1981200"/>
            <a:ext cx="3814762" cy="4114800"/>
          </a:xfrm>
        </p:spPr>
        <p:txBody>
          <a:bodyPr/>
          <a:lstStyle/>
          <a:p>
            <a:endParaRPr lang="en-US" sz="2400" smtClean="0">
              <a:ea typeface="ＭＳ Ｐゴシック"/>
              <a:cs typeface="ＭＳ Ｐゴシック"/>
            </a:endParaRPr>
          </a:p>
        </p:txBody>
      </p:sp>
      <p:grpSp>
        <p:nvGrpSpPr>
          <p:cNvPr id="173060" name="Group 5"/>
          <p:cNvGrpSpPr>
            <a:grpSpLocks/>
          </p:cNvGrpSpPr>
          <p:nvPr/>
        </p:nvGrpSpPr>
        <p:grpSpPr bwMode="auto">
          <a:xfrm>
            <a:off x="4430713" y="1524000"/>
            <a:ext cx="4713287" cy="4730750"/>
            <a:chOff x="2160" y="1104"/>
            <a:chExt cx="2887" cy="2810"/>
          </a:xfrm>
        </p:grpSpPr>
        <p:pic>
          <p:nvPicPr>
            <p:cNvPr id="173062" name="Picture 6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160" y="1104"/>
              <a:ext cx="2884" cy="27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3063" name="Text Box 7"/>
            <p:cNvSpPr txBox="1">
              <a:spLocks noChangeArrowheads="1"/>
            </p:cNvSpPr>
            <p:nvPr/>
          </p:nvSpPr>
          <p:spPr bwMode="auto">
            <a:xfrm>
              <a:off x="2880" y="1392"/>
              <a:ext cx="806" cy="21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800">
                  <a:latin typeface="Comic Sans MS" pitchFamily="66" charset="0"/>
                  <a:cs typeface="Arial" charset="0"/>
                </a:rPr>
                <a:t>Palo Verde</a:t>
              </a:r>
            </a:p>
          </p:txBody>
        </p:sp>
        <p:sp>
          <p:nvSpPr>
            <p:cNvPr id="173064" name="Text Box 8"/>
            <p:cNvSpPr txBox="1">
              <a:spLocks noChangeArrowheads="1"/>
            </p:cNvSpPr>
            <p:nvPr/>
          </p:nvSpPr>
          <p:spPr bwMode="auto">
            <a:xfrm>
              <a:off x="3648" y="3072"/>
              <a:ext cx="501" cy="21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800">
                  <a:latin typeface="Comic Sans MS" pitchFamily="66" charset="0"/>
                  <a:cs typeface="Arial" charset="0"/>
                </a:rPr>
                <a:t>Chooz</a:t>
              </a:r>
            </a:p>
          </p:txBody>
        </p:sp>
        <p:sp>
          <p:nvSpPr>
            <p:cNvPr id="173065" name="Text Box 9"/>
            <p:cNvSpPr txBox="1">
              <a:spLocks noChangeArrowheads="1"/>
            </p:cNvSpPr>
            <p:nvPr/>
          </p:nvSpPr>
          <p:spPr bwMode="auto">
            <a:xfrm>
              <a:off x="3072" y="2303"/>
              <a:ext cx="1975" cy="21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800">
                  <a:solidFill>
                    <a:schemeClr val="tx2"/>
                  </a:solidFill>
                  <a:latin typeface="Comic Sans MS" pitchFamily="66" charset="0"/>
                  <a:cs typeface="Arial" charset="0"/>
                </a:rPr>
                <a:t>SK allowed sin</a:t>
              </a:r>
              <a:r>
                <a:rPr lang="en-US" sz="1800" baseline="30000">
                  <a:solidFill>
                    <a:schemeClr val="tx2"/>
                  </a:solidFill>
                  <a:latin typeface="Comic Sans MS" pitchFamily="66" charset="0"/>
                  <a:cs typeface="Arial" charset="0"/>
                </a:rPr>
                <a:t>2</a:t>
              </a:r>
              <a:r>
                <a:rPr lang="en-US" sz="1800">
                  <a:solidFill>
                    <a:schemeClr val="tx2"/>
                  </a:solidFill>
                  <a:latin typeface="Comic Sans MS" pitchFamily="66" charset="0"/>
                  <a:cs typeface="Arial" charset="0"/>
                </a:rPr>
                <a:t>2</a:t>
              </a:r>
              <a:r>
                <a:rPr lang="el-GR" sz="1800">
                  <a:solidFill>
                    <a:schemeClr val="tx2"/>
                  </a:solidFill>
                  <a:latin typeface="Georgia" pitchFamily="18" charset="0"/>
                  <a:cs typeface="Arial" charset="0"/>
                </a:rPr>
                <a:t>θ</a:t>
              </a:r>
              <a:r>
                <a:rPr lang="en-US" sz="1800" baseline="-25000">
                  <a:solidFill>
                    <a:schemeClr val="tx2"/>
                  </a:solidFill>
                  <a:latin typeface="Georgia" pitchFamily="18" charset="0"/>
                  <a:cs typeface="Arial" charset="0"/>
                </a:rPr>
                <a:t>13</a:t>
              </a:r>
              <a:r>
                <a:rPr lang="en-US" sz="1800">
                  <a:solidFill>
                    <a:schemeClr val="tx2"/>
                  </a:solidFill>
                  <a:latin typeface="Georgia" pitchFamily="18" charset="0"/>
                  <a:cs typeface="Arial" charset="0"/>
                </a:rPr>
                <a:t> (90% CL)</a:t>
              </a:r>
              <a:endParaRPr lang="el-GR" sz="1800">
                <a:solidFill>
                  <a:schemeClr val="tx2"/>
                </a:solidFill>
                <a:latin typeface="Georgia" pitchFamily="18" charset="0"/>
                <a:cs typeface="Arial" charset="0"/>
              </a:endParaRPr>
            </a:p>
          </p:txBody>
        </p:sp>
        <p:sp>
          <p:nvSpPr>
            <p:cNvPr id="173066" name="Rectangle 10"/>
            <p:cNvSpPr>
              <a:spLocks noChangeArrowheads="1"/>
            </p:cNvSpPr>
            <p:nvPr/>
          </p:nvSpPr>
          <p:spPr bwMode="auto">
            <a:xfrm>
              <a:off x="4656" y="3648"/>
              <a:ext cx="144" cy="14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3067" name="Rectangle 11"/>
            <p:cNvSpPr>
              <a:spLocks noChangeArrowheads="1"/>
            </p:cNvSpPr>
            <p:nvPr/>
          </p:nvSpPr>
          <p:spPr bwMode="auto">
            <a:xfrm>
              <a:off x="4320" y="3696"/>
              <a:ext cx="604" cy="21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800">
                  <a:latin typeface="Comic Sans MS" pitchFamily="66" charset="0"/>
                  <a:cs typeface="Arial" charset="0"/>
                </a:rPr>
                <a:t>sin</a:t>
              </a:r>
              <a:r>
                <a:rPr lang="en-US" sz="1800" baseline="30000">
                  <a:latin typeface="Comic Sans MS" pitchFamily="66" charset="0"/>
                  <a:cs typeface="Arial" charset="0"/>
                </a:rPr>
                <a:t>2</a:t>
              </a:r>
              <a:r>
                <a:rPr lang="en-US" sz="1800">
                  <a:latin typeface="Comic Sans MS" pitchFamily="66" charset="0"/>
                  <a:cs typeface="Arial" charset="0"/>
                </a:rPr>
                <a:t>2</a:t>
              </a:r>
              <a:r>
                <a:rPr lang="el-GR" sz="1800">
                  <a:latin typeface="Georgia" pitchFamily="18" charset="0"/>
                  <a:cs typeface="Arial" charset="0"/>
                </a:rPr>
                <a:t>θ</a:t>
              </a:r>
              <a:r>
                <a:rPr lang="en-US" sz="1800" baseline="-25000">
                  <a:latin typeface="Georgia" pitchFamily="18" charset="0"/>
                  <a:cs typeface="Arial" charset="0"/>
                </a:rPr>
                <a:t>13</a:t>
              </a:r>
            </a:p>
          </p:txBody>
        </p:sp>
        <p:sp>
          <p:nvSpPr>
            <p:cNvPr id="173068" name="Text Box 12"/>
            <p:cNvSpPr txBox="1">
              <a:spLocks noChangeArrowheads="1"/>
            </p:cNvSpPr>
            <p:nvPr/>
          </p:nvSpPr>
          <p:spPr bwMode="auto">
            <a:xfrm rot="-5400000">
              <a:off x="2098" y="1309"/>
              <a:ext cx="353" cy="22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800">
                  <a:latin typeface="Comic Sans MS" pitchFamily="66" charset="0"/>
                  <a:cs typeface="Arial" charset="0"/>
                </a:rPr>
                <a:t>∆m</a:t>
              </a:r>
              <a:r>
                <a:rPr lang="en-US" sz="1800" baseline="30000">
                  <a:latin typeface="Comic Sans MS" pitchFamily="66" charset="0"/>
                  <a:cs typeface="Arial" charset="0"/>
                </a:rPr>
                <a:t>2</a:t>
              </a:r>
              <a:endParaRPr lang="en-US" sz="1800">
                <a:latin typeface="Comic Sans MS" pitchFamily="66" charset="0"/>
                <a:cs typeface="Arial" charset="0"/>
              </a:endParaRPr>
            </a:p>
          </p:txBody>
        </p:sp>
      </p:grpSp>
      <p:sp>
        <p:nvSpPr>
          <p:cNvPr id="173061" name="Text Box 13"/>
          <p:cNvSpPr txBox="1">
            <a:spLocks noChangeArrowheads="1"/>
          </p:cNvSpPr>
          <p:nvPr/>
        </p:nvSpPr>
        <p:spPr bwMode="auto">
          <a:xfrm>
            <a:off x="0" y="6448425"/>
            <a:ext cx="2911475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11200" y="284163"/>
            <a:ext cx="7772400" cy="1143000"/>
          </a:xfrm>
          <a:solidFill>
            <a:srgbClr val="FFFF00"/>
          </a:solidFill>
        </p:spPr>
        <p:txBody>
          <a:bodyPr/>
          <a:lstStyle/>
          <a:p>
            <a:r>
              <a:rPr lang="en-US" smtClean="0">
                <a:solidFill>
                  <a:schemeClr val="tx1"/>
                </a:solidFill>
                <a:ea typeface="ＭＳ Ｐゴシック"/>
                <a:cs typeface="ＭＳ Ｐゴシック"/>
              </a:rPr>
              <a:t>A notation issue</a:t>
            </a:r>
          </a:p>
        </p:txBody>
      </p:sp>
      <p:sp>
        <p:nvSpPr>
          <p:cNvPr id="174082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85800" y="1981200"/>
            <a:ext cx="4173538" cy="4114800"/>
          </a:xfrm>
        </p:spPr>
        <p:txBody>
          <a:bodyPr/>
          <a:lstStyle/>
          <a:p>
            <a:pPr>
              <a:buClr>
                <a:srgbClr val="6699FF"/>
              </a:buClr>
              <a:buFont typeface="Wingdings" pitchFamily="2" charset="2"/>
              <a:buChar char="¯"/>
            </a:pPr>
            <a:r>
              <a:rPr lang="en-US" sz="2400" smtClean="0">
                <a:latin typeface="Symbol" pitchFamily="18" charset="2"/>
                <a:ea typeface="ＭＳ Ｐゴシック"/>
                <a:cs typeface="ＭＳ Ｐゴシック"/>
              </a:rPr>
              <a:t>q</a:t>
            </a:r>
            <a:r>
              <a:rPr lang="en-US" sz="2400" baseline="-25000" smtClean="0">
                <a:ea typeface="ＭＳ Ｐゴシック"/>
                <a:cs typeface="ＭＳ Ｐゴシック"/>
              </a:rPr>
              <a:t>12</a:t>
            </a:r>
            <a:r>
              <a:rPr lang="en-US" sz="2400" smtClean="0">
                <a:ea typeface="ＭＳ Ｐゴシック"/>
                <a:cs typeface="ＭＳ Ｐゴシック"/>
              </a:rPr>
              <a:t>, </a:t>
            </a:r>
            <a:r>
              <a:rPr lang="en-US" sz="2400" smtClean="0">
                <a:latin typeface="Symbol" pitchFamily="18" charset="2"/>
                <a:ea typeface="ＭＳ Ｐゴシック"/>
                <a:cs typeface="ＭＳ Ｐゴシック"/>
              </a:rPr>
              <a:t>q</a:t>
            </a:r>
            <a:r>
              <a:rPr lang="en-US" sz="2400" baseline="-25000" smtClean="0">
                <a:ea typeface="ＭＳ Ｐゴシック"/>
                <a:cs typeface="ＭＳ Ｐゴシック"/>
              </a:rPr>
              <a:t>13</a:t>
            </a:r>
            <a:r>
              <a:rPr lang="en-US" sz="2400" smtClean="0">
                <a:ea typeface="ＭＳ Ｐゴシック"/>
                <a:cs typeface="ＭＳ Ｐゴシック"/>
              </a:rPr>
              <a:t>, </a:t>
            </a:r>
            <a:r>
              <a:rPr lang="en-US" sz="2400" baseline="-25000" smtClean="0">
                <a:ea typeface="ＭＳ Ｐゴシック"/>
                <a:cs typeface="ＭＳ Ｐゴシック"/>
              </a:rPr>
              <a:t> </a:t>
            </a:r>
            <a:r>
              <a:rPr lang="en-US" sz="2400" smtClean="0">
                <a:latin typeface="Symbol" pitchFamily="18" charset="2"/>
                <a:ea typeface="ＭＳ Ｐゴシック"/>
                <a:cs typeface="ＭＳ Ｐゴシック"/>
              </a:rPr>
              <a:t>q</a:t>
            </a:r>
            <a:r>
              <a:rPr lang="en-US" sz="2400" baseline="-25000" smtClean="0">
                <a:ea typeface="ＭＳ Ｐゴシック"/>
                <a:cs typeface="ＭＳ Ｐゴシック"/>
              </a:rPr>
              <a:t>23 </a:t>
            </a:r>
            <a:r>
              <a:rPr lang="en-US" sz="2400" smtClean="0">
                <a:ea typeface="ＭＳ Ｐゴシック"/>
                <a:cs typeface="ＭＳ Ｐゴシック"/>
              </a:rPr>
              <a:t>are labels, </a:t>
            </a:r>
          </a:p>
          <a:p>
            <a:pPr>
              <a:buClr>
                <a:srgbClr val="6699FF"/>
              </a:buClr>
              <a:buFont typeface="Wingdings" pitchFamily="2" charset="2"/>
              <a:buChar char="¯"/>
            </a:pPr>
            <a:r>
              <a:rPr lang="en-US" sz="2400" smtClean="0">
                <a:latin typeface="Symbol" pitchFamily="18" charset="2"/>
                <a:ea typeface="ＭＳ Ｐゴシック"/>
                <a:cs typeface="ＭＳ Ｐゴシック"/>
              </a:rPr>
              <a:t>D</a:t>
            </a:r>
            <a:r>
              <a:rPr lang="en-US" sz="2400" smtClean="0">
                <a:ea typeface="ＭＳ Ｐゴシック"/>
                <a:cs typeface="ＭＳ Ｐゴシック"/>
              </a:rPr>
              <a:t>m</a:t>
            </a:r>
            <a:r>
              <a:rPr lang="en-US" sz="2400" baseline="30000" smtClean="0">
                <a:ea typeface="ＭＳ Ｐゴシック"/>
                <a:cs typeface="ＭＳ Ｐゴシック"/>
              </a:rPr>
              <a:t>2</a:t>
            </a:r>
            <a:r>
              <a:rPr lang="en-US" sz="2400" baseline="-25000" smtClean="0">
                <a:ea typeface="ＭＳ Ｐゴシック"/>
                <a:cs typeface="ＭＳ Ｐゴシック"/>
              </a:rPr>
              <a:t>jk</a:t>
            </a:r>
            <a:r>
              <a:rPr lang="en-US" sz="2400" smtClean="0">
                <a:ea typeface="ＭＳ Ｐゴシック"/>
                <a:cs typeface="ＭＳ Ｐゴシック"/>
              </a:rPr>
              <a:t> are </a:t>
            </a:r>
            <a:r>
              <a:rPr lang="en-US" sz="2400" i="1" smtClean="0">
                <a:ea typeface="ＭＳ Ｐゴシック"/>
                <a:cs typeface="ＭＳ Ｐゴシック"/>
              </a:rPr>
              <a:t>ordered (sign)</a:t>
            </a:r>
          </a:p>
          <a:p>
            <a:pPr>
              <a:buClr>
                <a:srgbClr val="6699FF"/>
              </a:buClr>
              <a:buFont typeface="Wingdings" pitchFamily="2" charset="2"/>
              <a:buChar char="¯"/>
            </a:pPr>
            <a:r>
              <a:rPr lang="en-US" sz="2400" smtClean="0">
                <a:ea typeface="ＭＳ Ｐゴシック"/>
                <a:cs typeface="ＭＳ Ｐゴシック"/>
              </a:rPr>
              <a:t>Some think </a:t>
            </a:r>
            <a:r>
              <a:rPr lang="en-US" sz="2400" smtClean="0">
                <a:latin typeface="Symbol" pitchFamily="18" charset="2"/>
                <a:ea typeface="ＭＳ Ｐゴシック"/>
                <a:cs typeface="ＭＳ Ｐゴシック"/>
              </a:rPr>
              <a:t>q</a:t>
            </a:r>
            <a:r>
              <a:rPr lang="en-US" sz="2400" baseline="-25000" smtClean="0">
                <a:ea typeface="ＭＳ Ｐゴシック"/>
                <a:cs typeface="ＭＳ Ｐゴシック"/>
              </a:rPr>
              <a:t>12 </a:t>
            </a:r>
            <a:r>
              <a:rPr lang="en-US" sz="2400" smtClean="0">
                <a:ea typeface="ＭＳ Ｐゴシック"/>
                <a:cs typeface="ＭＳ Ｐゴシック"/>
              </a:rPr>
              <a:t>goes with</a:t>
            </a:r>
            <a:r>
              <a:rPr lang="en-US" sz="2400" baseline="-25000" smtClean="0">
                <a:ea typeface="ＭＳ Ｐゴシック"/>
                <a:cs typeface="ＭＳ Ｐゴシック"/>
              </a:rPr>
              <a:t> </a:t>
            </a:r>
            <a:r>
              <a:rPr lang="en-US" sz="2400" smtClean="0">
                <a:latin typeface="Symbol" pitchFamily="18" charset="2"/>
                <a:ea typeface="ＭＳ Ｐゴシック"/>
                <a:cs typeface="ＭＳ Ｐゴシック"/>
              </a:rPr>
              <a:t>D</a:t>
            </a:r>
            <a:r>
              <a:rPr lang="en-US" sz="2400" smtClean="0">
                <a:ea typeface="ＭＳ Ｐゴシック"/>
                <a:cs typeface="ＭＳ Ｐゴシック"/>
              </a:rPr>
              <a:t>m</a:t>
            </a:r>
            <a:r>
              <a:rPr lang="en-US" sz="2400" baseline="30000" smtClean="0">
                <a:ea typeface="ＭＳ Ｐゴシック"/>
                <a:cs typeface="ＭＳ Ｐゴシック"/>
              </a:rPr>
              <a:t>2</a:t>
            </a:r>
            <a:r>
              <a:rPr lang="en-US" sz="2400" baseline="-25000" smtClean="0">
                <a:ea typeface="ＭＳ Ｐゴシック"/>
                <a:cs typeface="ＭＳ Ｐゴシック"/>
              </a:rPr>
              <a:t>12 </a:t>
            </a:r>
            <a:r>
              <a:rPr lang="en-US" sz="2400" smtClean="0">
                <a:latin typeface="Arial" charset="0"/>
                <a:ea typeface="ＭＳ Ｐゴシック"/>
                <a:cs typeface="ＭＳ Ｐゴシック"/>
              </a:rPr>
              <a:t>–</a:t>
            </a:r>
            <a:r>
              <a:rPr lang="en-US" sz="2400" smtClean="0">
                <a:ea typeface="ＭＳ Ｐゴシック"/>
                <a:cs typeface="ＭＳ Ｐゴシック"/>
              </a:rPr>
              <a:t> </a:t>
            </a:r>
            <a:r>
              <a:rPr lang="en-US" sz="2400" b="1" smtClean="0">
                <a:solidFill>
                  <a:srgbClr val="FF0000"/>
                </a:solidFill>
                <a:ea typeface="ＭＳ Ｐゴシック"/>
                <a:cs typeface="ＭＳ Ｐゴシック"/>
              </a:rPr>
              <a:t>no</a:t>
            </a:r>
            <a:r>
              <a:rPr lang="en-US" sz="2400" baseline="-25000" smtClean="0">
                <a:ea typeface="ＭＳ Ｐゴシック"/>
                <a:cs typeface="ＭＳ Ｐゴシック"/>
              </a:rPr>
              <a:t> </a:t>
            </a:r>
          </a:p>
          <a:p>
            <a:pPr lvl="1">
              <a:buClr>
                <a:srgbClr val="6699FF"/>
              </a:buClr>
              <a:buFont typeface="Wingdings" pitchFamily="2" charset="2"/>
              <a:buChar char="Ä"/>
            </a:pPr>
            <a:r>
              <a:rPr lang="en-US" sz="2000" smtClean="0">
                <a:ea typeface="ＭＳ Ｐゴシック"/>
              </a:rPr>
              <a:t>Much slopply notation in the literature</a:t>
            </a:r>
          </a:p>
          <a:p>
            <a:pPr>
              <a:buClr>
                <a:srgbClr val="6699FF"/>
              </a:buClr>
              <a:buFont typeface="Wingdings" pitchFamily="2" charset="2"/>
              <a:buChar char="¯"/>
            </a:pPr>
            <a:r>
              <a:rPr lang="en-US" sz="2400" smtClean="0">
                <a:ea typeface="ＭＳ Ｐゴシック"/>
                <a:cs typeface="ＭＳ Ｐゴシック"/>
              </a:rPr>
              <a:t>We know the sign of </a:t>
            </a:r>
            <a:r>
              <a:rPr lang="en-US" sz="2400" smtClean="0">
                <a:latin typeface="Symbol" pitchFamily="18" charset="2"/>
                <a:ea typeface="ＭＳ Ｐゴシック"/>
                <a:cs typeface="ＭＳ Ｐゴシック"/>
              </a:rPr>
              <a:t>D</a:t>
            </a:r>
            <a:r>
              <a:rPr lang="en-US" sz="2400" smtClean="0">
                <a:ea typeface="ＭＳ Ｐゴシック"/>
                <a:cs typeface="ＭＳ Ｐゴシック"/>
              </a:rPr>
              <a:t>m</a:t>
            </a:r>
            <a:r>
              <a:rPr lang="en-US" sz="2400" baseline="30000" smtClean="0">
                <a:ea typeface="ＭＳ Ｐゴシック"/>
                <a:cs typeface="ＭＳ Ｐゴシック"/>
              </a:rPr>
              <a:t>2</a:t>
            </a:r>
            <a:r>
              <a:rPr lang="en-US" sz="2400" baseline="-25000" smtClean="0">
                <a:ea typeface="ＭＳ Ｐゴシック"/>
                <a:cs typeface="ＭＳ Ｐゴシック"/>
              </a:rPr>
              <a:t>21 </a:t>
            </a:r>
            <a:r>
              <a:rPr lang="en-US" sz="2400" smtClean="0">
                <a:ea typeface="ＭＳ Ｐゴシック"/>
                <a:cs typeface="ＭＳ Ｐゴシック"/>
              </a:rPr>
              <a:t>but not</a:t>
            </a:r>
            <a:r>
              <a:rPr lang="en-US" sz="2400" baseline="-25000" smtClean="0">
                <a:ea typeface="ＭＳ Ｐゴシック"/>
                <a:cs typeface="ＭＳ Ｐゴシック"/>
              </a:rPr>
              <a:t> </a:t>
            </a:r>
            <a:r>
              <a:rPr lang="en-US" sz="2400" smtClean="0">
                <a:latin typeface="Symbol" pitchFamily="18" charset="2"/>
                <a:ea typeface="ＭＳ Ｐゴシック"/>
                <a:cs typeface="ＭＳ Ｐゴシック"/>
              </a:rPr>
              <a:t>D</a:t>
            </a:r>
            <a:r>
              <a:rPr lang="en-US" sz="2400" smtClean="0">
                <a:ea typeface="ＭＳ Ｐゴシック"/>
                <a:cs typeface="ＭＳ Ｐゴシック"/>
              </a:rPr>
              <a:t>m</a:t>
            </a:r>
            <a:r>
              <a:rPr lang="en-US" sz="2400" baseline="30000" smtClean="0">
                <a:ea typeface="ＭＳ Ｐゴシック"/>
                <a:cs typeface="ＭＳ Ｐゴシック"/>
              </a:rPr>
              <a:t>2</a:t>
            </a:r>
            <a:r>
              <a:rPr lang="en-US" sz="2400" baseline="-25000" smtClean="0">
                <a:ea typeface="ＭＳ Ｐゴシック"/>
                <a:cs typeface="ＭＳ Ｐゴシック"/>
              </a:rPr>
              <a:t>32</a:t>
            </a:r>
            <a:endParaRPr lang="en-US" sz="2400" smtClean="0">
              <a:ea typeface="ＭＳ Ｐゴシック"/>
              <a:cs typeface="ＭＳ Ｐゴシック"/>
            </a:endParaRPr>
          </a:p>
          <a:p>
            <a:pPr>
              <a:buClr>
                <a:srgbClr val="6699FF"/>
              </a:buClr>
              <a:buFont typeface="Wingdings" pitchFamily="2" charset="2"/>
              <a:buChar char="¯"/>
            </a:pPr>
            <a:r>
              <a:rPr lang="en-US" sz="2400" smtClean="0">
                <a:latin typeface="Symbol" pitchFamily="18" charset="2"/>
                <a:ea typeface="ＭＳ Ｐゴシック"/>
                <a:cs typeface="ＭＳ Ｐゴシック"/>
              </a:rPr>
              <a:t>D</a:t>
            </a:r>
            <a:r>
              <a:rPr lang="en-US" sz="2400" smtClean="0">
                <a:ea typeface="ＭＳ Ｐゴシック"/>
                <a:cs typeface="ＭＳ Ｐゴシック"/>
              </a:rPr>
              <a:t>m</a:t>
            </a:r>
            <a:r>
              <a:rPr lang="en-US" sz="2400" baseline="30000" smtClean="0">
                <a:ea typeface="ＭＳ Ｐゴシック"/>
                <a:cs typeface="ＭＳ Ｐゴシック"/>
              </a:rPr>
              <a:t>2</a:t>
            </a:r>
            <a:r>
              <a:rPr lang="en-US" sz="2400" baseline="-25000" smtClean="0">
                <a:ea typeface="ＭＳ Ｐゴシック"/>
                <a:cs typeface="ＭＳ Ｐゴシック"/>
              </a:rPr>
              <a:t>32 </a:t>
            </a:r>
            <a:r>
              <a:rPr lang="en-US" sz="2400" smtClean="0">
                <a:ea typeface="ＭＳ Ｐゴシック"/>
                <a:cs typeface="ＭＳ Ｐゴシック"/>
              </a:rPr>
              <a:t>~ </a:t>
            </a:r>
            <a:r>
              <a:rPr lang="en-US" sz="2400" smtClean="0">
                <a:latin typeface="Symbol" pitchFamily="18" charset="2"/>
                <a:ea typeface="ＭＳ Ｐゴシック"/>
                <a:cs typeface="ＭＳ Ｐゴシック"/>
              </a:rPr>
              <a:t>D</a:t>
            </a:r>
            <a:r>
              <a:rPr lang="en-US" sz="2400" smtClean="0">
                <a:ea typeface="ＭＳ Ｐゴシック"/>
                <a:cs typeface="ＭＳ Ｐゴシック"/>
              </a:rPr>
              <a:t>m</a:t>
            </a:r>
            <a:r>
              <a:rPr lang="en-US" sz="2400" baseline="30000" smtClean="0">
                <a:ea typeface="ＭＳ Ｐゴシック"/>
                <a:cs typeface="ＭＳ Ｐゴシック"/>
              </a:rPr>
              <a:t>2</a:t>
            </a:r>
            <a:r>
              <a:rPr lang="en-US" sz="2400" baseline="-25000" smtClean="0">
                <a:ea typeface="ＭＳ Ｐゴシック"/>
                <a:cs typeface="ＭＳ Ｐゴシック"/>
              </a:rPr>
              <a:t>31 </a:t>
            </a:r>
            <a:r>
              <a:rPr lang="en-US" sz="2400" smtClean="0">
                <a:ea typeface="ＭＳ Ｐゴシック"/>
                <a:cs typeface="ＭＳ Ｐゴシック"/>
              </a:rPr>
              <a:t>will be good for several editions, but not forever</a:t>
            </a:r>
          </a:p>
          <a:p>
            <a:pPr>
              <a:buClr>
                <a:srgbClr val="6699FF"/>
              </a:buClr>
              <a:buFont typeface="Wingdings" pitchFamily="2" charset="2"/>
              <a:buChar char="¯"/>
            </a:pPr>
            <a:endParaRPr lang="en-US" sz="2400" smtClean="0">
              <a:ea typeface="ＭＳ Ｐゴシック"/>
              <a:cs typeface="ＭＳ Ｐゴシック"/>
            </a:endParaRPr>
          </a:p>
        </p:txBody>
      </p:sp>
      <p:sp>
        <p:nvSpPr>
          <p:cNvPr id="174083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648200" y="1600200"/>
            <a:ext cx="4343400" cy="4525963"/>
          </a:xfrm>
        </p:spPr>
        <p:txBody>
          <a:bodyPr/>
          <a:lstStyle/>
          <a:p>
            <a:pPr>
              <a:buClr>
                <a:srgbClr val="0000FF"/>
              </a:buClr>
              <a:buFontTx/>
              <a:buNone/>
            </a:pPr>
            <a:r>
              <a:rPr lang="en-US" sz="2800" smtClean="0">
                <a:solidFill>
                  <a:srgbClr val="0000FF"/>
                </a:solidFill>
                <a:latin typeface="Symbol" pitchFamily="18" charset="2"/>
                <a:ea typeface="ＭＳ Ｐゴシック"/>
                <a:cs typeface="ＭＳ Ｐゴシック"/>
              </a:rPr>
              <a:t>D</a:t>
            </a:r>
            <a:r>
              <a:rPr lang="en-US" sz="2800" smtClean="0">
                <a:solidFill>
                  <a:srgbClr val="0000FF"/>
                </a:solidFill>
                <a:ea typeface="ＭＳ Ｐゴシック"/>
                <a:cs typeface="ＭＳ Ｐゴシック"/>
              </a:rPr>
              <a:t>m</a:t>
            </a:r>
            <a:r>
              <a:rPr lang="en-US" sz="2800" baseline="30000" smtClean="0">
                <a:solidFill>
                  <a:srgbClr val="0000FF"/>
                </a:solidFill>
                <a:ea typeface="ＭＳ Ｐゴシック"/>
                <a:cs typeface="ＭＳ Ｐゴシック"/>
              </a:rPr>
              <a:t>2</a:t>
            </a:r>
            <a:r>
              <a:rPr lang="en-US" sz="2800" baseline="-25000" smtClean="0">
                <a:solidFill>
                  <a:srgbClr val="0000FF"/>
                </a:solidFill>
                <a:ea typeface="ＭＳ Ｐゴシック"/>
                <a:cs typeface="ＭＳ Ｐゴシック"/>
              </a:rPr>
              <a:t>12</a:t>
            </a:r>
            <a:r>
              <a:rPr lang="en-US" sz="2800" smtClean="0">
                <a:solidFill>
                  <a:srgbClr val="0000FF"/>
                </a:solidFill>
                <a:ea typeface="ＭＳ Ｐゴシック"/>
                <a:cs typeface="ＭＳ Ｐゴシック"/>
              </a:rPr>
              <a:t> </a:t>
            </a:r>
            <a:r>
              <a:rPr lang="en-US" sz="2800" smtClean="0">
                <a:solidFill>
                  <a:srgbClr val="0000FF"/>
                </a:solidFill>
                <a:ea typeface="ＭＳ Ｐゴシック"/>
                <a:cs typeface="ＭＳ Ｐゴシック"/>
                <a:sym typeface="Symbol" pitchFamily="18" charset="2"/>
              </a:rPr>
              <a:t></a:t>
            </a:r>
            <a:r>
              <a:rPr lang="en-US" sz="2800" smtClean="0">
                <a:solidFill>
                  <a:srgbClr val="0000FF"/>
                </a:solidFill>
                <a:ea typeface="ＭＳ Ｐゴシック"/>
                <a:cs typeface="ＭＳ Ｐゴシック"/>
              </a:rPr>
              <a:t> m</a:t>
            </a:r>
            <a:r>
              <a:rPr lang="en-US" sz="2800" baseline="-25000" smtClean="0">
                <a:solidFill>
                  <a:srgbClr val="0000FF"/>
                </a:solidFill>
                <a:ea typeface="ＭＳ Ｐゴシック"/>
                <a:cs typeface="ＭＳ Ｐゴシック"/>
              </a:rPr>
              <a:t>1</a:t>
            </a:r>
            <a:r>
              <a:rPr lang="en-US" sz="2800" baseline="30000" smtClean="0">
                <a:solidFill>
                  <a:srgbClr val="0000FF"/>
                </a:solidFill>
                <a:ea typeface="ＭＳ Ｐゴシック"/>
                <a:cs typeface="ＭＳ Ｐゴシック"/>
              </a:rPr>
              <a:t>2</a:t>
            </a:r>
            <a:r>
              <a:rPr lang="en-US" sz="2800" smtClean="0">
                <a:solidFill>
                  <a:srgbClr val="0000FF"/>
                </a:solidFill>
                <a:ea typeface="ＭＳ Ｐゴシック"/>
                <a:cs typeface="ＭＳ Ｐゴシック"/>
              </a:rPr>
              <a:t> – m</a:t>
            </a:r>
            <a:r>
              <a:rPr lang="en-US" sz="2800" baseline="-25000" smtClean="0">
                <a:solidFill>
                  <a:srgbClr val="0000FF"/>
                </a:solidFill>
                <a:ea typeface="ＭＳ Ｐゴシック"/>
                <a:cs typeface="ＭＳ Ｐゴシック"/>
              </a:rPr>
              <a:t>2</a:t>
            </a:r>
            <a:r>
              <a:rPr lang="en-US" sz="2800" baseline="30000" smtClean="0">
                <a:solidFill>
                  <a:srgbClr val="0000FF"/>
                </a:solidFill>
                <a:ea typeface="ＭＳ Ｐゴシック"/>
                <a:cs typeface="ＭＳ Ｐゴシック"/>
              </a:rPr>
              <a:t>2</a:t>
            </a:r>
          </a:p>
          <a:p>
            <a:pPr>
              <a:buClr>
                <a:srgbClr val="0000FF"/>
              </a:buClr>
              <a:buFontTx/>
              <a:buNone/>
            </a:pPr>
            <a:r>
              <a:rPr lang="en-US" sz="2800" smtClean="0">
                <a:solidFill>
                  <a:srgbClr val="0000FF"/>
                </a:solidFill>
                <a:latin typeface="Symbol" pitchFamily="18" charset="2"/>
                <a:ea typeface="ＭＳ Ｐゴシック"/>
                <a:cs typeface="ＭＳ Ｐゴシック"/>
              </a:rPr>
              <a:t>D</a:t>
            </a:r>
            <a:r>
              <a:rPr lang="en-US" sz="2800" smtClean="0">
                <a:solidFill>
                  <a:srgbClr val="0000FF"/>
                </a:solidFill>
                <a:ea typeface="ＭＳ Ｐゴシック"/>
                <a:cs typeface="ＭＳ Ｐゴシック"/>
              </a:rPr>
              <a:t>m</a:t>
            </a:r>
            <a:r>
              <a:rPr lang="en-US" sz="2800" baseline="30000" smtClean="0">
                <a:solidFill>
                  <a:srgbClr val="0000FF"/>
                </a:solidFill>
                <a:ea typeface="ＭＳ Ｐゴシック"/>
                <a:cs typeface="ＭＳ Ｐゴシック"/>
              </a:rPr>
              <a:t>2</a:t>
            </a:r>
            <a:r>
              <a:rPr lang="en-US" sz="2800" baseline="-25000" smtClean="0">
                <a:solidFill>
                  <a:srgbClr val="0000FF"/>
                </a:solidFill>
                <a:ea typeface="ＭＳ Ｐゴシック"/>
                <a:cs typeface="ＭＳ Ｐゴシック"/>
              </a:rPr>
              <a:t>21</a:t>
            </a:r>
            <a:r>
              <a:rPr lang="en-US" sz="2800" smtClean="0">
                <a:solidFill>
                  <a:srgbClr val="0000FF"/>
                </a:solidFill>
                <a:ea typeface="ＭＳ Ｐゴシック"/>
                <a:cs typeface="ＭＳ Ｐゴシック"/>
              </a:rPr>
              <a:t> </a:t>
            </a:r>
            <a:r>
              <a:rPr lang="en-US" sz="2800" smtClean="0">
                <a:solidFill>
                  <a:srgbClr val="0000FF"/>
                </a:solidFill>
                <a:ea typeface="ＭＳ Ｐゴシック"/>
                <a:cs typeface="ＭＳ Ｐゴシック"/>
                <a:sym typeface="Symbol" pitchFamily="18" charset="2"/>
              </a:rPr>
              <a:t></a:t>
            </a:r>
            <a:r>
              <a:rPr lang="en-US" sz="2800" smtClean="0">
                <a:solidFill>
                  <a:srgbClr val="0000FF"/>
                </a:solidFill>
                <a:ea typeface="ＭＳ Ｐゴシック"/>
                <a:cs typeface="ＭＳ Ｐゴシック"/>
              </a:rPr>
              <a:t> m</a:t>
            </a:r>
            <a:r>
              <a:rPr lang="en-US" sz="2800" baseline="-25000" smtClean="0">
                <a:solidFill>
                  <a:srgbClr val="0000FF"/>
                </a:solidFill>
                <a:ea typeface="ＭＳ Ｐゴシック"/>
                <a:cs typeface="ＭＳ Ｐゴシック"/>
              </a:rPr>
              <a:t>2</a:t>
            </a:r>
            <a:r>
              <a:rPr lang="en-US" sz="2800" baseline="30000" smtClean="0">
                <a:solidFill>
                  <a:srgbClr val="0000FF"/>
                </a:solidFill>
                <a:ea typeface="ＭＳ Ｐゴシック"/>
                <a:cs typeface="ＭＳ Ｐゴシック"/>
              </a:rPr>
              <a:t>2</a:t>
            </a:r>
            <a:r>
              <a:rPr lang="en-US" sz="2800" smtClean="0">
                <a:solidFill>
                  <a:srgbClr val="0000FF"/>
                </a:solidFill>
                <a:ea typeface="ＭＳ Ｐゴシック"/>
                <a:cs typeface="ＭＳ Ｐゴシック"/>
              </a:rPr>
              <a:t> – m</a:t>
            </a:r>
            <a:r>
              <a:rPr lang="en-US" sz="2800" baseline="-25000" smtClean="0">
                <a:solidFill>
                  <a:srgbClr val="0000FF"/>
                </a:solidFill>
                <a:ea typeface="ＭＳ Ｐゴシック"/>
                <a:cs typeface="ＭＳ Ｐゴシック"/>
              </a:rPr>
              <a:t>1</a:t>
            </a:r>
            <a:r>
              <a:rPr lang="en-US" sz="2800" baseline="30000" smtClean="0">
                <a:solidFill>
                  <a:srgbClr val="0000FF"/>
                </a:solidFill>
                <a:ea typeface="ＭＳ Ｐゴシック"/>
                <a:cs typeface="ＭＳ Ｐゴシック"/>
              </a:rPr>
              <a:t>2</a:t>
            </a:r>
          </a:p>
          <a:p>
            <a:pPr>
              <a:buClr>
                <a:srgbClr val="0000FF"/>
              </a:buClr>
              <a:buFontTx/>
              <a:buNone/>
            </a:pPr>
            <a:r>
              <a:rPr lang="en-US" sz="2800" smtClean="0">
                <a:solidFill>
                  <a:srgbClr val="0000FF"/>
                </a:solidFill>
                <a:latin typeface="Symbol" pitchFamily="18" charset="2"/>
                <a:ea typeface="ＭＳ Ｐゴシック"/>
                <a:cs typeface="ＭＳ Ｐゴシック"/>
              </a:rPr>
              <a:t>D</a:t>
            </a:r>
            <a:r>
              <a:rPr lang="en-US" sz="2800" smtClean="0">
                <a:solidFill>
                  <a:srgbClr val="0000FF"/>
                </a:solidFill>
                <a:ea typeface="ＭＳ Ｐゴシック"/>
                <a:cs typeface="ＭＳ Ｐゴシック"/>
              </a:rPr>
              <a:t>m</a:t>
            </a:r>
            <a:r>
              <a:rPr lang="en-US" sz="2800" baseline="30000" smtClean="0">
                <a:solidFill>
                  <a:srgbClr val="0000FF"/>
                </a:solidFill>
                <a:ea typeface="ＭＳ Ｐゴシック"/>
                <a:cs typeface="ＭＳ Ｐゴシック"/>
              </a:rPr>
              <a:t>2</a:t>
            </a:r>
            <a:r>
              <a:rPr lang="en-US" sz="2800" baseline="-25000" smtClean="0">
                <a:solidFill>
                  <a:srgbClr val="0000FF"/>
                </a:solidFill>
                <a:ea typeface="ＭＳ Ｐゴシック"/>
                <a:cs typeface="ＭＳ Ｐゴシック"/>
              </a:rPr>
              <a:t>13</a:t>
            </a:r>
            <a:r>
              <a:rPr lang="en-US" sz="2800" smtClean="0">
                <a:solidFill>
                  <a:srgbClr val="0000FF"/>
                </a:solidFill>
                <a:ea typeface="ＭＳ Ｐゴシック"/>
                <a:cs typeface="ＭＳ Ｐゴシック"/>
              </a:rPr>
              <a:t> </a:t>
            </a:r>
            <a:r>
              <a:rPr lang="en-US" sz="2800" smtClean="0">
                <a:solidFill>
                  <a:srgbClr val="0000FF"/>
                </a:solidFill>
                <a:ea typeface="ＭＳ Ｐゴシック"/>
                <a:cs typeface="ＭＳ Ｐゴシック"/>
                <a:sym typeface="Symbol" pitchFamily="18" charset="2"/>
              </a:rPr>
              <a:t></a:t>
            </a:r>
            <a:r>
              <a:rPr lang="en-US" sz="2800" smtClean="0">
                <a:solidFill>
                  <a:srgbClr val="0000FF"/>
                </a:solidFill>
                <a:ea typeface="ＭＳ Ｐゴシック"/>
                <a:cs typeface="ＭＳ Ｐゴシック"/>
              </a:rPr>
              <a:t> m</a:t>
            </a:r>
            <a:r>
              <a:rPr lang="en-US" sz="2800" baseline="-25000" smtClean="0">
                <a:solidFill>
                  <a:srgbClr val="0000FF"/>
                </a:solidFill>
                <a:ea typeface="ＭＳ Ｐゴシック"/>
                <a:cs typeface="ＭＳ Ｐゴシック"/>
              </a:rPr>
              <a:t>1</a:t>
            </a:r>
            <a:r>
              <a:rPr lang="en-US" sz="2800" baseline="30000" smtClean="0">
                <a:solidFill>
                  <a:srgbClr val="0000FF"/>
                </a:solidFill>
                <a:ea typeface="ＭＳ Ｐゴシック"/>
                <a:cs typeface="ＭＳ Ｐゴシック"/>
              </a:rPr>
              <a:t>2</a:t>
            </a:r>
            <a:r>
              <a:rPr lang="en-US" sz="2800" smtClean="0">
                <a:solidFill>
                  <a:srgbClr val="0000FF"/>
                </a:solidFill>
                <a:ea typeface="ＭＳ Ｐゴシック"/>
                <a:cs typeface="ＭＳ Ｐゴシック"/>
              </a:rPr>
              <a:t> – m</a:t>
            </a:r>
            <a:r>
              <a:rPr lang="en-US" sz="2800" baseline="-25000" smtClean="0">
                <a:solidFill>
                  <a:srgbClr val="0000FF"/>
                </a:solidFill>
                <a:ea typeface="ＭＳ Ｐゴシック"/>
                <a:cs typeface="ＭＳ Ｐゴシック"/>
              </a:rPr>
              <a:t>3</a:t>
            </a:r>
            <a:r>
              <a:rPr lang="en-US" sz="2800" baseline="30000" smtClean="0">
                <a:solidFill>
                  <a:srgbClr val="0000FF"/>
                </a:solidFill>
                <a:ea typeface="ＭＳ Ｐゴシック"/>
                <a:cs typeface="ＭＳ Ｐゴシック"/>
              </a:rPr>
              <a:t>2</a:t>
            </a:r>
          </a:p>
          <a:p>
            <a:pPr>
              <a:buClr>
                <a:srgbClr val="0000FF"/>
              </a:buClr>
              <a:buFontTx/>
              <a:buNone/>
            </a:pPr>
            <a:r>
              <a:rPr lang="en-US" sz="2800" smtClean="0">
                <a:solidFill>
                  <a:srgbClr val="0000FF"/>
                </a:solidFill>
                <a:latin typeface="Symbol" pitchFamily="18" charset="2"/>
                <a:ea typeface="ＭＳ Ｐゴシック"/>
                <a:cs typeface="ＭＳ Ｐゴシック"/>
              </a:rPr>
              <a:t>D</a:t>
            </a:r>
            <a:r>
              <a:rPr lang="en-US" sz="2800" smtClean="0">
                <a:solidFill>
                  <a:srgbClr val="0000FF"/>
                </a:solidFill>
                <a:ea typeface="ＭＳ Ｐゴシック"/>
                <a:cs typeface="ＭＳ Ｐゴシック"/>
              </a:rPr>
              <a:t>m</a:t>
            </a:r>
            <a:r>
              <a:rPr lang="en-US" sz="2800" baseline="30000" smtClean="0">
                <a:solidFill>
                  <a:srgbClr val="0000FF"/>
                </a:solidFill>
                <a:ea typeface="ＭＳ Ｐゴシック"/>
                <a:cs typeface="ＭＳ Ｐゴシック"/>
              </a:rPr>
              <a:t>2</a:t>
            </a:r>
            <a:r>
              <a:rPr lang="en-US" sz="2800" baseline="-25000" smtClean="0">
                <a:solidFill>
                  <a:srgbClr val="0000FF"/>
                </a:solidFill>
                <a:ea typeface="ＭＳ Ｐゴシック"/>
                <a:cs typeface="ＭＳ Ｐゴシック"/>
              </a:rPr>
              <a:t>31</a:t>
            </a:r>
            <a:r>
              <a:rPr lang="en-US" sz="2800" smtClean="0">
                <a:solidFill>
                  <a:srgbClr val="0000FF"/>
                </a:solidFill>
                <a:ea typeface="ＭＳ Ｐゴシック"/>
                <a:cs typeface="ＭＳ Ｐゴシック"/>
              </a:rPr>
              <a:t> </a:t>
            </a:r>
            <a:r>
              <a:rPr lang="en-US" sz="2800" smtClean="0">
                <a:solidFill>
                  <a:srgbClr val="0000FF"/>
                </a:solidFill>
                <a:ea typeface="ＭＳ Ｐゴシック"/>
                <a:cs typeface="ＭＳ Ｐゴシック"/>
                <a:sym typeface="Symbol" pitchFamily="18" charset="2"/>
              </a:rPr>
              <a:t></a:t>
            </a:r>
            <a:r>
              <a:rPr lang="en-US" sz="2800" smtClean="0">
                <a:solidFill>
                  <a:srgbClr val="0000FF"/>
                </a:solidFill>
                <a:ea typeface="ＭＳ Ｐゴシック"/>
                <a:cs typeface="ＭＳ Ｐゴシック"/>
              </a:rPr>
              <a:t> m</a:t>
            </a:r>
            <a:r>
              <a:rPr lang="en-US" sz="2800" baseline="-25000" smtClean="0">
                <a:solidFill>
                  <a:srgbClr val="0000FF"/>
                </a:solidFill>
                <a:ea typeface="ＭＳ Ｐゴシック"/>
                <a:cs typeface="ＭＳ Ｐゴシック"/>
              </a:rPr>
              <a:t>3</a:t>
            </a:r>
            <a:r>
              <a:rPr lang="en-US" sz="2800" baseline="30000" smtClean="0">
                <a:solidFill>
                  <a:srgbClr val="0000FF"/>
                </a:solidFill>
                <a:ea typeface="ＭＳ Ｐゴシック"/>
                <a:cs typeface="ＭＳ Ｐゴシック"/>
              </a:rPr>
              <a:t>2</a:t>
            </a:r>
            <a:r>
              <a:rPr lang="en-US" sz="2800" smtClean="0">
                <a:solidFill>
                  <a:srgbClr val="0000FF"/>
                </a:solidFill>
                <a:ea typeface="ＭＳ Ｐゴシック"/>
                <a:cs typeface="ＭＳ Ｐゴシック"/>
              </a:rPr>
              <a:t> – m</a:t>
            </a:r>
            <a:r>
              <a:rPr lang="en-US" sz="2800" baseline="-25000" smtClean="0">
                <a:solidFill>
                  <a:srgbClr val="0000FF"/>
                </a:solidFill>
                <a:ea typeface="ＭＳ Ｐゴシック"/>
                <a:cs typeface="ＭＳ Ｐゴシック"/>
              </a:rPr>
              <a:t>1</a:t>
            </a:r>
            <a:r>
              <a:rPr lang="en-US" sz="2800" baseline="30000" smtClean="0">
                <a:solidFill>
                  <a:srgbClr val="0000FF"/>
                </a:solidFill>
                <a:ea typeface="ＭＳ Ｐゴシック"/>
                <a:cs typeface="ＭＳ Ｐゴシック"/>
              </a:rPr>
              <a:t>2</a:t>
            </a:r>
          </a:p>
          <a:p>
            <a:pPr>
              <a:buClr>
                <a:srgbClr val="0000FF"/>
              </a:buClr>
              <a:buFontTx/>
              <a:buNone/>
            </a:pPr>
            <a:r>
              <a:rPr lang="en-US" sz="2800" smtClean="0">
                <a:solidFill>
                  <a:srgbClr val="0000FF"/>
                </a:solidFill>
                <a:latin typeface="Symbol" pitchFamily="18" charset="2"/>
                <a:ea typeface="ＭＳ Ｐゴシック"/>
                <a:cs typeface="ＭＳ Ｐゴシック"/>
              </a:rPr>
              <a:t>D</a:t>
            </a:r>
            <a:r>
              <a:rPr lang="en-US" sz="2800" smtClean="0">
                <a:solidFill>
                  <a:srgbClr val="0000FF"/>
                </a:solidFill>
                <a:ea typeface="ＭＳ Ｐゴシック"/>
                <a:cs typeface="ＭＳ Ｐゴシック"/>
              </a:rPr>
              <a:t>m</a:t>
            </a:r>
            <a:r>
              <a:rPr lang="en-US" sz="2800" baseline="30000" smtClean="0">
                <a:solidFill>
                  <a:srgbClr val="0000FF"/>
                </a:solidFill>
                <a:ea typeface="ＭＳ Ｐゴシック"/>
                <a:cs typeface="ＭＳ Ｐゴシック"/>
              </a:rPr>
              <a:t>2</a:t>
            </a:r>
            <a:r>
              <a:rPr lang="en-US" sz="2800" baseline="-25000" smtClean="0">
                <a:solidFill>
                  <a:srgbClr val="0000FF"/>
                </a:solidFill>
                <a:ea typeface="ＭＳ Ｐゴシック"/>
                <a:cs typeface="ＭＳ Ｐゴシック"/>
              </a:rPr>
              <a:t>23</a:t>
            </a:r>
            <a:r>
              <a:rPr lang="en-US" sz="2800" smtClean="0">
                <a:solidFill>
                  <a:srgbClr val="0000FF"/>
                </a:solidFill>
                <a:ea typeface="ＭＳ Ｐゴシック"/>
                <a:cs typeface="ＭＳ Ｐゴシック"/>
              </a:rPr>
              <a:t> </a:t>
            </a:r>
            <a:r>
              <a:rPr lang="en-US" sz="2800" smtClean="0">
                <a:solidFill>
                  <a:srgbClr val="0000FF"/>
                </a:solidFill>
                <a:ea typeface="ＭＳ Ｐゴシック"/>
                <a:cs typeface="ＭＳ Ｐゴシック"/>
                <a:sym typeface="Symbol" pitchFamily="18" charset="2"/>
              </a:rPr>
              <a:t></a:t>
            </a:r>
            <a:r>
              <a:rPr lang="en-US" sz="2800" smtClean="0">
                <a:solidFill>
                  <a:srgbClr val="0000FF"/>
                </a:solidFill>
                <a:ea typeface="ＭＳ Ｐゴシック"/>
                <a:cs typeface="ＭＳ Ｐゴシック"/>
              </a:rPr>
              <a:t> m</a:t>
            </a:r>
            <a:r>
              <a:rPr lang="en-US" sz="2800" baseline="-25000" smtClean="0">
                <a:solidFill>
                  <a:srgbClr val="0000FF"/>
                </a:solidFill>
                <a:ea typeface="ＭＳ Ｐゴシック"/>
                <a:cs typeface="ＭＳ Ｐゴシック"/>
              </a:rPr>
              <a:t>2</a:t>
            </a:r>
            <a:r>
              <a:rPr lang="en-US" sz="2800" baseline="30000" smtClean="0">
                <a:solidFill>
                  <a:srgbClr val="0000FF"/>
                </a:solidFill>
                <a:ea typeface="ＭＳ Ｐゴシック"/>
                <a:cs typeface="ＭＳ Ｐゴシック"/>
              </a:rPr>
              <a:t>2</a:t>
            </a:r>
            <a:r>
              <a:rPr lang="en-US" sz="2800" smtClean="0">
                <a:solidFill>
                  <a:srgbClr val="0000FF"/>
                </a:solidFill>
                <a:ea typeface="ＭＳ Ｐゴシック"/>
                <a:cs typeface="ＭＳ Ｐゴシック"/>
              </a:rPr>
              <a:t> – m</a:t>
            </a:r>
            <a:r>
              <a:rPr lang="en-US" sz="2800" baseline="-25000" smtClean="0">
                <a:solidFill>
                  <a:srgbClr val="0000FF"/>
                </a:solidFill>
                <a:ea typeface="ＭＳ Ｐゴシック"/>
                <a:cs typeface="ＭＳ Ｐゴシック"/>
              </a:rPr>
              <a:t>3</a:t>
            </a:r>
            <a:r>
              <a:rPr lang="en-US" sz="2800" baseline="30000" smtClean="0">
                <a:solidFill>
                  <a:srgbClr val="0000FF"/>
                </a:solidFill>
                <a:ea typeface="ＭＳ Ｐゴシック"/>
                <a:cs typeface="ＭＳ Ｐゴシック"/>
              </a:rPr>
              <a:t>2</a:t>
            </a:r>
          </a:p>
          <a:p>
            <a:pPr>
              <a:buClr>
                <a:srgbClr val="0000FF"/>
              </a:buClr>
              <a:buFontTx/>
              <a:buNone/>
            </a:pPr>
            <a:r>
              <a:rPr lang="en-US" sz="2800" smtClean="0">
                <a:solidFill>
                  <a:srgbClr val="0000FF"/>
                </a:solidFill>
                <a:latin typeface="Symbol" pitchFamily="18" charset="2"/>
                <a:ea typeface="ＭＳ Ｐゴシック"/>
                <a:cs typeface="ＭＳ Ｐゴシック"/>
              </a:rPr>
              <a:t>D</a:t>
            </a:r>
            <a:r>
              <a:rPr lang="en-US" sz="2800" smtClean="0">
                <a:solidFill>
                  <a:srgbClr val="0000FF"/>
                </a:solidFill>
                <a:ea typeface="ＭＳ Ｐゴシック"/>
                <a:cs typeface="ＭＳ Ｐゴシック"/>
              </a:rPr>
              <a:t>m</a:t>
            </a:r>
            <a:r>
              <a:rPr lang="en-US" sz="2800" baseline="30000" smtClean="0">
                <a:solidFill>
                  <a:srgbClr val="0000FF"/>
                </a:solidFill>
                <a:ea typeface="ＭＳ Ｐゴシック"/>
                <a:cs typeface="ＭＳ Ｐゴシック"/>
              </a:rPr>
              <a:t>2</a:t>
            </a:r>
            <a:r>
              <a:rPr lang="en-US" sz="2800" baseline="-25000" smtClean="0">
                <a:solidFill>
                  <a:srgbClr val="0000FF"/>
                </a:solidFill>
                <a:ea typeface="ＭＳ Ｐゴシック"/>
                <a:cs typeface="ＭＳ Ｐゴシック"/>
              </a:rPr>
              <a:t>32</a:t>
            </a:r>
            <a:r>
              <a:rPr lang="en-US" sz="2800" smtClean="0">
                <a:solidFill>
                  <a:srgbClr val="0000FF"/>
                </a:solidFill>
                <a:ea typeface="ＭＳ Ｐゴシック"/>
                <a:cs typeface="ＭＳ Ｐゴシック"/>
              </a:rPr>
              <a:t> </a:t>
            </a:r>
            <a:r>
              <a:rPr lang="en-US" sz="2800" smtClean="0">
                <a:solidFill>
                  <a:srgbClr val="0000FF"/>
                </a:solidFill>
                <a:ea typeface="ＭＳ Ｐゴシック"/>
                <a:cs typeface="ＭＳ Ｐゴシック"/>
                <a:sym typeface="Symbol" pitchFamily="18" charset="2"/>
              </a:rPr>
              <a:t></a:t>
            </a:r>
            <a:r>
              <a:rPr lang="en-US" sz="2800" smtClean="0">
                <a:solidFill>
                  <a:srgbClr val="0000FF"/>
                </a:solidFill>
                <a:ea typeface="ＭＳ Ｐゴシック"/>
                <a:cs typeface="ＭＳ Ｐゴシック"/>
              </a:rPr>
              <a:t> m</a:t>
            </a:r>
            <a:r>
              <a:rPr lang="en-US" sz="2800" baseline="-25000" smtClean="0">
                <a:solidFill>
                  <a:srgbClr val="0000FF"/>
                </a:solidFill>
                <a:ea typeface="ＭＳ Ｐゴシック"/>
                <a:cs typeface="ＭＳ Ｐゴシック"/>
              </a:rPr>
              <a:t>3</a:t>
            </a:r>
            <a:r>
              <a:rPr lang="en-US" sz="2800" baseline="30000" smtClean="0">
                <a:solidFill>
                  <a:srgbClr val="0000FF"/>
                </a:solidFill>
                <a:ea typeface="ＭＳ Ｐゴシック"/>
                <a:cs typeface="ＭＳ Ｐゴシック"/>
              </a:rPr>
              <a:t>2</a:t>
            </a:r>
            <a:r>
              <a:rPr lang="en-US" sz="2800" smtClean="0">
                <a:solidFill>
                  <a:srgbClr val="0000FF"/>
                </a:solidFill>
                <a:ea typeface="ＭＳ Ｐゴシック"/>
                <a:cs typeface="ＭＳ Ｐゴシック"/>
              </a:rPr>
              <a:t> – m</a:t>
            </a:r>
            <a:r>
              <a:rPr lang="en-US" sz="2800" baseline="-25000" smtClean="0">
                <a:solidFill>
                  <a:srgbClr val="0000FF"/>
                </a:solidFill>
                <a:ea typeface="ＭＳ Ｐゴシック"/>
                <a:cs typeface="ＭＳ Ｐゴシック"/>
              </a:rPr>
              <a:t>2</a:t>
            </a:r>
            <a:r>
              <a:rPr lang="en-US" sz="2800" baseline="30000" smtClean="0">
                <a:solidFill>
                  <a:srgbClr val="0000FF"/>
                </a:solidFill>
                <a:ea typeface="ＭＳ Ｐゴシック"/>
                <a:cs typeface="ＭＳ Ｐゴシック"/>
              </a:rPr>
              <a:t>2</a:t>
            </a:r>
          </a:p>
          <a:p>
            <a:endParaRPr lang="en-US" sz="2800" baseline="30000" smtClean="0">
              <a:ea typeface="ＭＳ Ｐゴシック"/>
              <a:cs typeface="ＭＳ Ｐゴシック"/>
            </a:endParaRPr>
          </a:p>
          <a:p>
            <a:pPr>
              <a:buClr>
                <a:schemeClr val="folHlink"/>
              </a:buClr>
              <a:buFont typeface="Webdings" pitchFamily="18" charset="2"/>
              <a:buChar char="~"/>
            </a:pPr>
            <a:r>
              <a:rPr lang="en-US" sz="2400" smtClean="0">
                <a:solidFill>
                  <a:schemeClr val="folHlink"/>
                </a:solidFill>
                <a:latin typeface="Symbol" pitchFamily="18" charset="2"/>
                <a:ea typeface="ＭＳ Ｐゴシック"/>
                <a:cs typeface="ＭＳ Ｐゴシック"/>
              </a:rPr>
              <a:t>D</a:t>
            </a:r>
            <a:r>
              <a:rPr lang="en-US" sz="2400" smtClean="0">
                <a:solidFill>
                  <a:schemeClr val="folHlink"/>
                </a:solidFill>
                <a:ea typeface="ＭＳ Ｐゴシック"/>
                <a:cs typeface="ＭＳ Ｐゴシック"/>
              </a:rPr>
              <a:t>m</a:t>
            </a:r>
            <a:r>
              <a:rPr lang="en-US" sz="2400" baseline="30000" smtClean="0">
                <a:solidFill>
                  <a:schemeClr val="folHlink"/>
                </a:solidFill>
                <a:ea typeface="ＭＳ Ｐゴシック"/>
                <a:cs typeface="ＭＳ Ｐゴシック"/>
              </a:rPr>
              <a:t>2</a:t>
            </a:r>
            <a:r>
              <a:rPr lang="en-US" sz="2400" baseline="-25000" smtClean="0">
                <a:solidFill>
                  <a:schemeClr val="folHlink"/>
                </a:solidFill>
                <a:ea typeface="ＭＳ Ｐゴシック"/>
                <a:cs typeface="ＭＳ Ｐゴシック"/>
              </a:rPr>
              <a:t>12 </a:t>
            </a:r>
            <a:r>
              <a:rPr lang="en-US" sz="2400" smtClean="0">
                <a:solidFill>
                  <a:schemeClr val="folHlink"/>
                </a:solidFill>
                <a:ea typeface="ＭＳ Ｐゴシック"/>
                <a:cs typeface="ＭＳ Ｐゴシック"/>
              </a:rPr>
              <a:t>+</a:t>
            </a:r>
            <a:r>
              <a:rPr lang="en-US" sz="2400" baseline="-25000" smtClean="0">
                <a:solidFill>
                  <a:schemeClr val="folHlink"/>
                </a:solidFill>
                <a:ea typeface="ＭＳ Ｐゴシック"/>
                <a:cs typeface="ＭＳ Ｐゴシック"/>
              </a:rPr>
              <a:t> </a:t>
            </a:r>
            <a:r>
              <a:rPr lang="en-US" sz="2400" smtClean="0">
                <a:solidFill>
                  <a:schemeClr val="folHlink"/>
                </a:solidFill>
                <a:latin typeface="Symbol" pitchFamily="18" charset="2"/>
                <a:ea typeface="ＭＳ Ｐゴシック"/>
                <a:cs typeface="ＭＳ Ｐゴシック"/>
              </a:rPr>
              <a:t>D</a:t>
            </a:r>
            <a:r>
              <a:rPr lang="en-US" sz="2400" smtClean="0">
                <a:solidFill>
                  <a:schemeClr val="folHlink"/>
                </a:solidFill>
                <a:ea typeface="ＭＳ Ｐゴシック"/>
                <a:cs typeface="ＭＳ Ｐゴシック"/>
              </a:rPr>
              <a:t>m</a:t>
            </a:r>
            <a:r>
              <a:rPr lang="en-US" sz="2400" baseline="30000" smtClean="0">
                <a:solidFill>
                  <a:schemeClr val="folHlink"/>
                </a:solidFill>
                <a:ea typeface="ＭＳ Ｐゴシック"/>
                <a:cs typeface="ＭＳ Ｐゴシック"/>
              </a:rPr>
              <a:t>2</a:t>
            </a:r>
            <a:r>
              <a:rPr lang="en-US" sz="2400" baseline="-25000" smtClean="0">
                <a:solidFill>
                  <a:schemeClr val="folHlink"/>
                </a:solidFill>
                <a:ea typeface="ＭＳ Ｐゴシック"/>
                <a:cs typeface="ＭＳ Ｐゴシック"/>
              </a:rPr>
              <a:t>23 </a:t>
            </a:r>
            <a:r>
              <a:rPr lang="en-US" sz="2400" smtClean="0">
                <a:solidFill>
                  <a:schemeClr val="folHlink"/>
                </a:solidFill>
                <a:ea typeface="ＭＳ Ｐゴシック"/>
                <a:cs typeface="ＭＳ Ｐゴシック"/>
              </a:rPr>
              <a:t>+</a:t>
            </a:r>
            <a:r>
              <a:rPr lang="en-US" sz="2400" baseline="-25000" smtClean="0">
                <a:solidFill>
                  <a:schemeClr val="folHlink"/>
                </a:solidFill>
                <a:ea typeface="ＭＳ Ｐゴシック"/>
                <a:cs typeface="ＭＳ Ｐゴシック"/>
              </a:rPr>
              <a:t> </a:t>
            </a:r>
            <a:r>
              <a:rPr lang="en-US" sz="2400" smtClean="0">
                <a:solidFill>
                  <a:schemeClr val="folHlink"/>
                </a:solidFill>
                <a:latin typeface="Symbol" pitchFamily="18" charset="2"/>
                <a:ea typeface="ＭＳ Ｐゴシック"/>
                <a:cs typeface="ＭＳ Ｐゴシック"/>
              </a:rPr>
              <a:t>D</a:t>
            </a:r>
            <a:r>
              <a:rPr lang="en-US" sz="2400" smtClean="0">
                <a:solidFill>
                  <a:schemeClr val="folHlink"/>
                </a:solidFill>
                <a:ea typeface="ＭＳ Ｐゴシック"/>
                <a:cs typeface="ＭＳ Ｐゴシック"/>
              </a:rPr>
              <a:t>m</a:t>
            </a:r>
            <a:r>
              <a:rPr lang="en-US" sz="2400" baseline="30000" smtClean="0">
                <a:solidFill>
                  <a:schemeClr val="folHlink"/>
                </a:solidFill>
                <a:ea typeface="ＭＳ Ｐゴシック"/>
                <a:cs typeface="ＭＳ Ｐゴシック"/>
              </a:rPr>
              <a:t>2</a:t>
            </a:r>
            <a:r>
              <a:rPr lang="en-US" sz="2400" baseline="-25000" smtClean="0">
                <a:solidFill>
                  <a:schemeClr val="folHlink"/>
                </a:solidFill>
                <a:ea typeface="ＭＳ Ｐゴシック"/>
                <a:cs typeface="ＭＳ Ｐゴシック"/>
              </a:rPr>
              <a:t>31 </a:t>
            </a:r>
            <a:r>
              <a:rPr lang="en-US" sz="2400" smtClean="0">
                <a:solidFill>
                  <a:schemeClr val="folHlink"/>
                </a:solidFill>
                <a:ea typeface="ＭＳ Ｐゴシック"/>
                <a:cs typeface="ＭＳ Ｐゴシック"/>
              </a:rPr>
              <a:t>= 0</a:t>
            </a:r>
          </a:p>
        </p:txBody>
      </p:sp>
      <p:sp>
        <p:nvSpPr>
          <p:cNvPr id="174084" name="Oval 5"/>
          <p:cNvSpPr>
            <a:spLocks noChangeArrowheads="1"/>
          </p:cNvSpPr>
          <p:nvPr/>
        </p:nvSpPr>
        <p:spPr bwMode="auto">
          <a:xfrm>
            <a:off x="1905000" y="4724400"/>
            <a:ext cx="1066800" cy="533400"/>
          </a:xfrm>
          <a:prstGeom prst="ellipse">
            <a:avLst/>
          </a:prstGeom>
          <a:noFill/>
          <a:ln w="12700">
            <a:solidFill>
              <a:srgbClr val="6699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085" name="Text Box 6"/>
          <p:cNvSpPr txBox="1">
            <a:spLocks noChangeArrowheads="1"/>
          </p:cNvSpPr>
          <p:nvPr/>
        </p:nvSpPr>
        <p:spPr bwMode="auto">
          <a:xfrm>
            <a:off x="0" y="6448425"/>
            <a:ext cx="2911475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5" name="Rectangle 2"/>
          <p:cNvSpPr>
            <a:spLocks noGrp="1" noChangeArrowheads="1"/>
          </p:cNvSpPr>
          <p:nvPr>
            <p:ph type="title" idx="4294967295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en-US" sz="4000" smtClean="0">
                <a:solidFill>
                  <a:schemeClr val="tx1"/>
                </a:solidFill>
                <a:ea typeface="ＭＳ Ｐゴシック"/>
                <a:cs typeface="ＭＳ Ｐゴシック"/>
              </a:rPr>
              <a:t>Issue for PDG</a:t>
            </a:r>
            <a:br>
              <a:rPr lang="en-US" sz="4000" smtClean="0">
                <a:solidFill>
                  <a:schemeClr val="tx1"/>
                </a:solidFill>
                <a:ea typeface="ＭＳ Ｐゴシック"/>
                <a:cs typeface="ＭＳ Ｐゴシック"/>
              </a:rPr>
            </a:br>
            <a:r>
              <a:rPr lang="en-US" sz="4000" smtClean="0">
                <a:solidFill>
                  <a:schemeClr val="tx1"/>
                </a:solidFill>
                <a:ea typeface="ＭＳ Ｐゴシック"/>
                <a:cs typeface="ＭＳ Ｐゴシック"/>
              </a:rPr>
              <a:t>What to encode?</a:t>
            </a:r>
          </a:p>
        </p:txBody>
      </p:sp>
      <p:sp>
        <p:nvSpPr>
          <p:cNvPr id="175106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>
              <a:buClr>
                <a:schemeClr val="tx1"/>
              </a:buClr>
              <a:buFont typeface="Wingdings" pitchFamily="2" charset="2"/>
              <a:buChar char="Ø"/>
            </a:pPr>
            <a:r>
              <a:rPr lang="en-US" sz="2800" smtClean="0">
                <a:ea typeface="ＭＳ Ｐゴシック"/>
                <a:cs typeface="ＭＳ Ｐゴシック"/>
              </a:rPr>
              <a:t>Through 2004, we encoded 2</a:t>
            </a:r>
            <a:r>
              <a:rPr lang="en-US" sz="2800" smtClean="0">
                <a:latin typeface="Symbol" pitchFamily="18" charset="2"/>
                <a:ea typeface="ＭＳ Ｐゴシック"/>
                <a:cs typeface="ＭＳ Ｐゴシック"/>
              </a:rPr>
              <a:t>n </a:t>
            </a:r>
            <a:r>
              <a:rPr lang="en-US" sz="2800" smtClean="0">
                <a:ea typeface="ＭＳ Ｐゴシック"/>
                <a:cs typeface="ＭＳ Ｐゴシック"/>
              </a:rPr>
              <a:t>limits, most irrelevant now</a:t>
            </a:r>
          </a:p>
          <a:p>
            <a:pPr>
              <a:buClr>
                <a:schemeClr val="tx1"/>
              </a:buClr>
              <a:buFont typeface="Wingdings" pitchFamily="2" charset="2"/>
              <a:buChar char="Ø"/>
            </a:pPr>
            <a:r>
              <a:rPr lang="en-US" sz="2800" smtClean="0">
                <a:ea typeface="ＭＳ Ｐゴシック"/>
                <a:cs typeface="ＭＳ Ｐゴシック"/>
              </a:rPr>
              <a:t>We currently encode mixing angles and parameters in the 3 neutrino paradigm</a:t>
            </a:r>
          </a:p>
          <a:p>
            <a:pPr lvl="1"/>
            <a:r>
              <a:rPr lang="en-US" smtClean="0">
                <a:ea typeface="ＭＳ Ｐゴシック"/>
              </a:rPr>
              <a:t>Also LSND regions</a:t>
            </a:r>
          </a:p>
          <a:p>
            <a:endParaRPr lang="en-US" sz="2000" smtClean="0">
              <a:ea typeface="ＭＳ Ｐゴシック"/>
              <a:cs typeface="ＭＳ Ｐゴシック"/>
            </a:endParaRPr>
          </a:p>
        </p:txBody>
      </p:sp>
      <p:sp>
        <p:nvSpPr>
          <p:cNvPr id="175107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84700" y="1824038"/>
            <a:ext cx="4392613" cy="4114800"/>
          </a:xfrm>
        </p:spPr>
        <p:txBody>
          <a:bodyPr/>
          <a:lstStyle/>
          <a:p>
            <a:r>
              <a:rPr lang="en-US" sz="2800" smtClean="0">
                <a:ea typeface="ＭＳ Ｐゴシック"/>
                <a:cs typeface="ＭＳ Ｐゴシック"/>
              </a:rPr>
              <a:t>Many measurements test outside that paradigm</a:t>
            </a:r>
          </a:p>
          <a:p>
            <a:pPr lvl="1">
              <a:buClr>
                <a:srgbClr val="0066CC"/>
              </a:buClr>
              <a:buFont typeface="Wingdings 3" pitchFamily="18" charset="2"/>
              <a:buChar char="A"/>
            </a:pPr>
            <a:r>
              <a:rPr lang="en-US" sz="2400" smtClean="0">
                <a:latin typeface="Symbol" pitchFamily="18" charset="2"/>
                <a:ea typeface="ＭＳ Ｐゴシック"/>
              </a:rPr>
              <a:t>n</a:t>
            </a:r>
            <a:r>
              <a:rPr lang="en-US" sz="2400" smtClean="0">
                <a:ea typeface="ＭＳ Ｐゴシック"/>
              </a:rPr>
              <a:t> vs </a:t>
            </a:r>
            <a:r>
              <a:rPr lang="en-US" sz="2400" smtClean="0">
                <a:latin typeface="Symbol" pitchFamily="18" charset="2"/>
                <a:ea typeface="ＭＳ Ｐゴシック"/>
              </a:rPr>
              <a:t>n</a:t>
            </a:r>
          </a:p>
          <a:p>
            <a:pPr lvl="1">
              <a:buClr>
                <a:srgbClr val="0066CC"/>
              </a:buClr>
              <a:buFont typeface="Wingdings 3" pitchFamily="18" charset="2"/>
              <a:buChar char="A"/>
            </a:pPr>
            <a:r>
              <a:rPr lang="en-US" sz="2400" smtClean="0">
                <a:latin typeface="Symbol" pitchFamily="18" charset="2"/>
                <a:ea typeface="ＭＳ Ｐゴシック"/>
              </a:rPr>
              <a:t>4 n</a:t>
            </a:r>
          </a:p>
          <a:p>
            <a:pPr lvl="1">
              <a:buClr>
                <a:srgbClr val="0066CC"/>
              </a:buClr>
              <a:buFont typeface="Wingdings 3" pitchFamily="18" charset="2"/>
              <a:buChar char="A"/>
            </a:pPr>
            <a:r>
              <a:rPr lang="en-US" sz="2400" smtClean="0">
                <a:latin typeface="Symbol" pitchFamily="18" charset="2"/>
                <a:ea typeface="ＭＳ Ｐゴシック"/>
              </a:rPr>
              <a:t>5 n</a:t>
            </a:r>
          </a:p>
          <a:p>
            <a:pPr lvl="1">
              <a:buClr>
                <a:srgbClr val="0066CC"/>
              </a:buClr>
              <a:buFont typeface="Wingdings 3" pitchFamily="18" charset="2"/>
              <a:buChar char="A"/>
            </a:pPr>
            <a:r>
              <a:rPr lang="en-US" sz="2400" smtClean="0">
                <a:ea typeface="ＭＳ Ｐゴシック"/>
              </a:rPr>
              <a:t>Lorentz violation</a:t>
            </a:r>
          </a:p>
          <a:p>
            <a:pPr lvl="1">
              <a:buClr>
                <a:srgbClr val="0066CC"/>
              </a:buClr>
              <a:buFont typeface="Wingdings 3" pitchFamily="18" charset="2"/>
              <a:buChar char="A"/>
            </a:pPr>
            <a:r>
              <a:rPr lang="en-US" sz="2400" smtClean="0">
                <a:ea typeface="ＭＳ Ｐゴシック"/>
              </a:rPr>
              <a:t>Sterile fractions</a:t>
            </a:r>
          </a:p>
          <a:p>
            <a:pPr lvl="1">
              <a:buClr>
                <a:srgbClr val="0066CC"/>
              </a:buClr>
              <a:buFont typeface="Wingdings 3" pitchFamily="18" charset="2"/>
              <a:buChar char="A"/>
            </a:pPr>
            <a:r>
              <a:rPr lang="en-US" sz="2400" smtClean="0">
                <a:ea typeface="ＭＳ Ｐゴシック"/>
              </a:rPr>
              <a:t>NSI</a:t>
            </a:r>
          </a:p>
          <a:p>
            <a:pPr lvl="1">
              <a:buClr>
                <a:srgbClr val="0066CC"/>
              </a:buClr>
              <a:buFont typeface="Wingdings 3" pitchFamily="18" charset="2"/>
              <a:buChar char="A"/>
            </a:pPr>
            <a:r>
              <a:rPr lang="en-US" sz="2400" smtClean="0">
                <a:ea typeface="ＭＳ Ｐゴシック"/>
              </a:rPr>
              <a:t>…</a:t>
            </a:r>
          </a:p>
          <a:p>
            <a:pPr lvl="1">
              <a:buClr>
                <a:srgbClr val="0066CC"/>
              </a:buClr>
              <a:buFont typeface="Wingdings 3" pitchFamily="18" charset="2"/>
              <a:buNone/>
            </a:pPr>
            <a:r>
              <a:rPr lang="en-US" sz="2400" smtClean="0">
                <a:ea typeface="ＭＳ Ｐゴシック"/>
              </a:rPr>
              <a:t>What is useful?</a:t>
            </a:r>
          </a:p>
          <a:p>
            <a:pPr lvl="1"/>
            <a:endParaRPr lang="en-US" sz="2400" smtClean="0">
              <a:ea typeface="ＭＳ Ｐゴシック"/>
            </a:endParaRPr>
          </a:p>
        </p:txBody>
      </p:sp>
      <p:sp>
        <p:nvSpPr>
          <p:cNvPr id="175108" name="Line 5"/>
          <p:cNvSpPr>
            <a:spLocks noChangeShapeType="1"/>
          </p:cNvSpPr>
          <p:nvPr/>
        </p:nvSpPr>
        <p:spPr bwMode="auto">
          <a:xfrm>
            <a:off x="5976938" y="2892425"/>
            <a:ext cx="2286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5109" name="Text Box 6"/>
          <p:cNvSpPr txBox="1">
            <a:spLocks noChangeArrowheads="1"/>
          </p:cNvSpPr>
          <p:nvPr/>
        </p:nvSpPr>
        <p:spPr bwMode="auto">
          <a:xfrm>
            <a:off x="0" y="6448425"/>
            <a:ext cx="2911475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Content Placeholder 5" descr="CAN_MG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-58738" y="9525"/>
            <a:ext cx="9202738" cy="6823075"/>
          </a:xfrm>
        </p:spPr>
      </p:pic>
      <p:sp>
        <p:nvSpPr>
          <p:cNvPr id="24578" name="Rectangle 434"/>
          <p:cNvSpPr>
            <a:spLocks noChangeArrowheads="1"/>
          </p:cNvSpPr>
          <p:nvPr/>
        </p:nvSpPr>
        <p:spPr bwMode="auto">
          <a:xfrm>
            <a:off x="0" y="2463800"/>
            <a:ext cx="9144000" cy="627063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round/>
            <a:headEnd/>
            <a:tailEnd type="triangle" w="sm" len="lg"/>
          </a:ln>
        </p:spPr>
        <p:txBody>
          <a:bodyPr/>
          <a:lstStyle/>
          <a:p>
            <a:endParaRPr lang="en-US"/>
          </a:p>
        </p:txBody>
      </p:sp>
      <p:sp>
        <p:nvSpPr>
          <p:cNvPr id="26628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76200" y="6324600"/>
            <a:ext cx="4724400" cy="381000"/>
          </a:xfrm>
        </p:spPr>
        <p:txBody>
          <a:bodyPr/>
          <a:lstStyle/>
          <a:p>
            <a:pPr algn="l">
              <a:defRPr/>
            </a:pPr>
            <a:fld id="{05FBFBBD-F946-4CB8-A601-81AC0F65F4DF}" type="slidenum">
              <a:rPr lang="en-US">
                <a:latin typeface="Times New Roman" charset="0"/>
              </a:rPr>
              <a:pPr algn="l">
                <a:defRPr/>
              </a:pPr>
              <a:t>5</a:t>
            </a:fld>
            <a:r>
              <a:rPr lang="en-US">
                <a:latin typeface="Times New Roman" charset="0"/>
              </a:rPr>
              <a:t>/38</a:t>
            </a:r>
          </a:p>
        </p:txBody>
      </p:sp>
      <p:pic>
        <p:nvPicPr>
          <p:cNvPr id="24580" name="Picture 12" descr="engravers-old-english-large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801" t="33719" r="87300" b="51570"/>
          <a:stretch>
            <a:fillRect/>
          </a:stretch>
        </p:blipFill>
        <p:spPr bwMode="auto">
          <a:xfrm>
            <a:off x="611188" y="30163"/>
            <a:ext cx="1014412" cy="12382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24581" name="Picture 12" descr="engravers-old-english-large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801" t="49586" r="91800" b="35703"/>
          <a:stretch>
            <a:fillRect/>
          </a:stretch>
        </p:blipFill>
        <p:spPr bwMode="auto">
          <a:xfrm>
            <a:off x="2466975" y="65088"/>
            <a:ext cx="533400" cy="111283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grpSp>
        <p:nvGrpSpPr>
          <p:cNvPr id="24582" name="Group 4"/>
          <p:cNvGrpSpPr>
            <a:grpSpLocks noChangeAspect="1"/>
          </p:cNvGrpSpPr>
          <p:nvPr/>
        </p:nvGrpSpPr>
        <p:grpSpPr bwMode="auto">
          <a:xfrm>
            <a:off x="0" y="3425825"/>
            <a:ext cx="7545388" cy="3432175"/>
            <a:chOff x="158" y="1026"/>
            <a:chExt cx="4128" cy="2934"/>
          </a:xfrm>
        </p:grpSpPr>
        <p:sp>
          <p:nvSpPr>
            <p:cNvPr id="11" name="AutoShape 5"/>
            <p:cNvSpPr>
              <a:spLocks noChangeAspect="1" noChangeArrowheads="1" noTextEdit="1"/>
            </p:cNvSpPr>
            <p:nvPr/>
          </p:nvSpPr>
          <p:spPr bwMode="auto">
            <a:xfrm>
              <a:off x="158" y="1026"/>
              <a:ext cx="4128" cy="29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ja-JP" altLang="en-US" sz="28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ea typeface="ＭＳ Ｐゴシック" charset="-128"/>
                <a:cs typeface="ＭＳ Ｐゴシック" charset="-128"/>
              </a:endParaRPr>
            </a:p>
          </p:txBody>
        </p:sp>
        <p:grpSp>
          <p:nvGrpSpPr>
            <p:cNvPr id="24592" name="Group 6"/>
            <p:cNvGrpSpPr>
              <a:grpSpLocks/>
            </p:cNvGrpSpPr>
            <p:nvPr/>
          </p:nvGrpSpPr>
          <p:grpSpPr bwMode="auto">
            <a:xfrm>
              <a:off x="158" y="1026"/>
              <a:ext cx="4128" cy="2934"/>
              <a:chOff x="158" y="1026"/>
              <a:chExt cx="4128" cy="2934"/>
            </a:xfrm>
          </p:grpSpPr>
          <p:sp>
            <p:nvSpPr>
              <p:cNvPr id="229" name="Rectangle 7"/>
              <p:cNvSpPr>
                <a:spLocks noChangeArrowheads="1"/>
              </p:cNvSpPr>
              <p:nvPr/>
            </p:nvSpPr>
            <p:spPr bwMode="auto">
              <a:xfrm>
                <a:off x="158" y="1026"/>
                <a:ext cx="4128" cy="2934"/>
              </a:xfrm>
              <a:prstGeom prst="rect">
                <a:avLst/>
              </a:prstGeom>
              <a:noFill/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ja-JP" altLang="en-US" sz="2800" b="1">
                  <a:solidFill>
                    <a:srgbClr val="FFFFFF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Helvetica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230" name="Rectangle 8"/>
              <p:cNvSpPr>
                <a:spLocks noChangeArrowheads="1"/>
              </p:cNvSpPr>
              <p:nvPr/>
            </p:nvSpPr>
            <p:spPr bwMode="auto">
              <a:xfrm>
                <a:off x="158" y="1026"/>
                <a:ext cx="4128" cy="2934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ja-JP" altLang="en-US" sz="2800" b="1">
                  <a:solidFill>
                    <a:srgbClr val="FFFFFF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Helvetica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231" name="Rectangle 9"/>
              <p:cNvSpPr>
                <a:spLocks noChangeArrowheads="1"/>
              </p:cNvSpPr>
              <p:nvPr/>
            </p:nvSpPr>
            <p:spPr bwMode="auto">
              <a:xfrm>
                <a:off x="571" y="1320"/>
                <a:ext cx="3299" cy="2345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ja-JP" altLang="en-US" sz="2800" b="1">
                  <a:solidFill>
                    <a:srgbClr val="FFFFFF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Helvetica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232" name="Rectangle 10"/>
              <p:cNvSpPr>
                <a:spLocks noChangeArrowheads="1"/>
              </p:cNvSpPr>
              <p:nvPr/>
            </p:nvSpPr>
            <p:spPr bwMode="auto">
              <a:xfrm>
                <a:off x="571" y="1320"/>
                <a:ext cx="3299" cy="2345"/>
              </a:xfrm>
              <a:prstGeom prst="rect">
                <a:avLst/>
              </a:prstGeom>
              <a:noFill/>
              <a:ln w="793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ja-JP" altLang="en-US" sz="2800" b="1">
                  <a:solidFill>
                    <a:srgbClr val="FFFFFF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Helvetica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233" name="Rectangle 11"/>
              <p:cNvSpPr>
                <a:spLocks noChangeArrowheads="1"/>
              </p:cNvSpPr>
              <p:nvPr/>
            </p:nvSpPr>
            <p:spPr bwMode="auto">
              <a:xfrm>
                <a:off x="571" y="1320"/>
                <a:ext cx="3299" cy="2345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ja-JP" altLang="en-US" sz="2800" b="1">
                  <a:solidFill>
                    <a:srgbClr val="FFFFFF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Helvetica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234" name="Rectangle 12"/>
              <p:cNvSpPr>
                <a:spLocks noChangeArrowheads="1"/>
              </p:cNvSpPr>
              <p:nvPr/>
            </p:nvSpPr>
            <p:spPr bwMode="auto">
              <a:xfrm>
                <a:off x="571" y="1320"/>
                <a:ext cx="3299" cy="2345"/>
              </a:xfrm>
              <a:prstGeom prst="rect">
                <a:avLst/>
              </a:prstGeom>
              <a:noFill/>
              <a:ln w="793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ja-JP" altLang="en-US" sz="2800" b="1">
                  <a:solidFill>
                    <a:srgbClr val="FFFFFF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Helvetica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235" name="Line 13"/>
              <p:cNvSpPr>
                <a:spLocks noChangeShapeType="1"/>
              </p:cNvSpPr>
              <p:nvPr/>
            </p:nvSpPr>
            <p:spPr bwMode="auto">
              <a:xfrm>
                <a:off x="571" y="3667"/>
                <a:ext cx="3299" cy="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ja-JP" altLang="en-US" sz="28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elvetica" pitchFamily="34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236" name="Freeform 14"/>
              <p:cNvSpPr>
                <a:spLocks/>
              </p:cNvSpPr>
              <p:nvPr/>
            </p:nvSpPr>
            <p:spPr bwMode="auto">
              <a:xfrm>
                <a:off x="3829" y="3809"/>
                <a:ext cx="36" cy="122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0"/>
                  </a:cxn>
                  <a:cxn ang="0">
                    <a:pos x="9" y="4"/>
                  </a:cxn>
                  <a:cxn ang="0">
                    <a:pos x="17" y="11"/>
                  </a:cxn>
                  <a:cxn ang="0">
                    <a:pos x="22" y="18"/>
                  </a:cxn>
                  <a:cxn ang="0">
                    <a:pos x="27" y="25"/>
                  </a:cxn>
                  <a:cxn ang="0">
                    <a:pos x="31" y="33"/>
                  </a:cxn>
                  <a:cxn ang="0">
                    <a:pos x="35" y="45"/>
                  </a:cxn>
                  <a:cxn ang="0">
                    <a:pos x="37" y="60"/>
                  </a:cxn>
                  <a:cxn ang="0">
                    <a:pos x="33" y="80"/>
                  </a:cxn>
                  <a:cxn ang="0">
                    <a:pos x="26" y="96"/>
                  </a:cxn>
                  <a:cxn ang="0">
                    <a:pos x="18" y="107"/>
                  </a:cxn>
                  <a:cxn ang="0">
                    <a:pos x="9" y="115"/>
                  </a:cxn>
                  <a:cxn ang="0">
                    <a:pos x="0" y="122"/>
                  </a:cxn>
                  <a:cxn ang="0">
                    <a:pos x="0" y="118"/>
                  </a:cxn>
                  <a:cxn ang="0">
                    <a:pos x="7" y="113"/>
                  </a:cxn>
                  <a:cxn ang="0">
                    <a:pos x="13" y="105"/>
                  </a:cxn>
                  <a:cxn ang="0">
                    <a:pos x="18" y="98"/>
                  </a:cxn>
                  <a:cxn ang="0">
                    <a:pos x="20" y="87"/>
                  </a:cxn>
                  <a:cxn ang="0">
                    <a:pos x="22" y="75"/>
                  </a:cxn>
                  <a:cxn ang="0">
                    <a:pos x="24" y="62"/>
                  </a:cxn>
                  <a:cxn ang="0">
                    <a:pos x="24" y="49"/>
                  </a:cxn>
                  <a:cxn ang="0">
                    <a:pos x="22" y="36"/>
                  </a:cxn>
                  <a:cxn ang="0">
                    <a:pos x="20" y="29"/>
                  </a:cxn>
                  <a:cxn ang="0">
                    <a:pos x="17" y="22"/>
                  </a:cxn>
                  <a:cxn ang="0">
                    <a:pos x="15" y="16"/>
                  </a:cxn>
                  <a:cxn ang="0">
                    <a:pos x="11" y="11"/>
                  </a:cxn>
                  <a:cxn ang="0">
                    <a:pos x="6" y="7"/>
                  </a:cxn>
                  <a:cxn ang="0">
                    <a:pos x="0" y="2"/>
                  </a:cxn>
                </a:cxnLst>
                <a:rect l="0" t="0" r="r" b="b"/>
                <a:pathLst>
                  <a:path w="37" h="122">
                    <a:moveTo>
                      <a:pt x="0" y="2"/>
                    </a:moveTo>
                    <a:lnTo>
                      <a:pt x="0" y="0"/>
                    </a:lnTo>
                    <a:lnTo>
                      <a:pt x="9" y="4"/>
                    </a:lnTo>
                    <a:lnTo>
                      <a:pt x="17" y="11"/>
                    </a:lnTo>
                    <a:lnTo>
                      <a:pt x="22" y="18"/>
                    </a:lnTo>
                    <a:lnTo>
                      <a:pt x="27" y="25"/>
                    </a:lnTo>
                    <a:lnTo>
                      <a:pt x="31" y="33"/>
                    </a:lnTo>
                    <a:lnTo>
                      <a:pt x="35" y="45"/>
                    </a:lnTo>
                    <a:lnTo>
                      <a:pt x="37" y="60"/>
                    </a:lnTo>
                    <a:lnTo>
                      <a:pt x="33" y="80"/>
                    </a:lnTo>
                    <a:lnTo>
                      <a:pt x="26" y="96"/>
                    </a:lnTo>
                    <a:lnTo>
                      <a:pt x="18" y="107"/>
                    </a:lnTo>
                    <a:lnTo>
                      <a:pt x="9" y="115"/>
                    </a:lnTo>
                    <a:lnTo>
                      <a:pt x="0" y="122"/>
                    </a:lnTo>
                    <a:lnTo>
                      <a:pt x="0" y="118"/>
                    </a:lnTo>
                    <a:lnTo>
                      <a:pt x="7" y="113"/>
                    </a:lnTo>
                    <a:lnTo>
                      <a:pt x="13" y="105"/>
                    </a:lnTo>
                    <a:lnTo>
                      <a:pt x="18" y="98"/>
                    </a:lnTo>
                    <a:lnTo>
                      <a:pt x="20" y="87"/>
                    </a:lnTo>
                    <a:lnTo>
                      <a:pt x="22" y="75"/>
                    </a:lnTo>
                    <a:lnTo>
                      <a:pt x="24" y="62"/>
                    </a:lnTo>
                    <a:lnTo>
                      <a:pt x="24" y="49"/>
                    </a:lnTo>
                    <a:lnTo>
                      <a:pt x="22" y="36"/>
                    </a:lnTo>
                    <a:lnTo>
                      <a:pt x="20" y="29"/>
                    </a:lnTo>
                    <a:lnTo>
                      <a:pt x="17" y="22"/>
                    </a:lnTo>
                    <a:lnTo>
                      <a:pt x="15" y="16"/>
                    </a:lnTo>
                    <a:lnTo>
                      <a:pt x="11" y="11"/>
                    </a:lnTo>
                    <a:lnTo>
                      <a:pt x="6" y="7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ja-JP" altLang="en-US" sz="2800" b="1">
                  <a:solidFill>
                    <a:srgbClr val="FFFFFF"/>
                  </a:solidFill>
                  <a:effectLst>
                    <a:outerShdw blurRad="38100" dist="38100" dir="2700000" algn="tl">
                      <a:srgbClr val="808080"/>
                    </a:outerShdw>
                  </a:effectLst>
                  <a:latin typeface="Helvetica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237" name="Rectangle 15"/>
              <p:cNvSpPr>
                <a:spLocks noChangeArrowheads="1"/>
              </p:cNvSpPr>
              <p:nvPr/>
            </p:nvSpPr>
            <p:spPr bwMode="auto">
              <a:xfrm>
                <a:off x="3764" y="3831"/>
                <a:ext cx="23" cy="9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ja-JP" altLang="en-US" sz="2800" b="1">
                  <a:solidFill>
                    <a:srgbClr val="FFFFFF"/>
                  </a:solidFill>
                  <a:effectLst>
                    <a:outerShdw blurRad="38100" dist="38100" dir="2700000" algn="tl">
                      <a:srgbClr val="808080"/>
                    </a:outerShdw>
                  </a:effectLst>
                  <a:latin typeface="Helvetica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238" name="Freeform 16"/>
              <p:cNvSpPr>
                <a:spLocks/>
              </p:cNvSpPr>
              <p:nvPr/>
            </p:nvSpPr>
            <p:spPr bwMode="auto">
              <a:xfrm>
                <a:off x="3800" y="3794"/>
                <a:ext cx="24" cy="61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15" y="0"/>
                  </a:cxn>
                  <a:cxn ang="0">
                    <a:pos x="16" y="0"/>
                  </a:cxn>
                  <a:cxn ang="0">
                    <a:pos x="16" y="51"/>
                  </a:cxn>
                  <a:cxn ang="0">
                    <a:pos x="16" y="57"/>
                  </a:cxn>
                  <a:cxn ang="0">
                    <a:pos x="16" y="59"/>
                  </a:cxn>
                  <a:cxn ang="0">
                    <a:pos x="18" y="60"/>
                  </a:cxn>
                  <a:cxn ang="0">
                    <a:pos x="18" y="60"/>
                  </a:cxn>
                  <a:cxn ang="0">
                    <a:pos x="22" y="60"/>
                  </a:cxn>
                  <a:cxn ang="0">
                    <a:pos x="24" y="60"/>
                  </a:cxn>
                  <a:cxn ang="0">
                    <a:pos x="24" y="62"/>
                  </a:cxn>
                  <a:cxn ang="0">
                    <a:pos x="2" y="62"/>
                  </a:cxn>
                  <a:cxn ang="0">
                    <a:pos x="2" y="60"/>
                  </a:cxn>
                  <a:cxn ang="0">
                    <a:pos x="5" y="60"/>
                  </a:cxn>
                  <a:cxn ang="0">
                    <a:pos x="7" y="60"/>
                  </a:cxn>
                  <a:cxn ang="0">
                    <a:pos x="7" y="60"/>
                  </a:cxn>
                  <a:cxn ang="0">
                    <a:pos x="9" y="59"/>
                  </a:cxn>
                  <a:cxn ang="0">
                    <a:pos x="9" y="57"/>
                  </a:cxn>
                  <a:cxn ang="0">
                    <a:pos x="9" y="51"/>
                  </a:cxn>
                  <a:cxn ang="0">
                    <a:pos x="9" y="19"/>
                  </a:cxn>
                  <a:cxn ang="0">
                    <a:pos x="9" y="13"/>
                  </a:cxn>
                  <a:cxn ang="0">
                    <a:pos x="9" y="9"/>
                  </a:cxn>
                  <a:cxn ang="0">
                    <a:pos x="9" y="8"/>
                  </a:cxn>
                  <a:cxn ang="0">
                    <a:pos x="7" y="8"/>
                  </a:cxn>
                  <a:cxn ang="0">
                    <a:pos x="7" y="8"/>
                  </a:cxn>
                  <a:cxn ang="0">
                    <a:pos x="5" y="8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8"/>
                  </a:cxn>
                </a:cxnLst>
                <a:rect l="0" t="0" r="r" b="b"/>
                <a:pathLst>
                  <a:path w="24" h="62">
                    <a:moveTo>
                      <a:pt x="0" y="8"/>
                    </a:moveTo>
                    <a:lnTo>
                      <a:pt x="15" y="0"/>
                    </a:lnTo>
                    <a:lnTo>
                      <a:pt x="16" y="0"/>
                    </a:lnTo>
                    <a:lnTo>
                      <a:pt x="16" y="51"/>
                    </a:lnTo>
                    <a:lnTo>
                      <a:pt x="16" y="57"/>
                    </a:lnTo>
                    <a:lnTo>
                      <a:pt x="16" y="59"/>
                    </a:lnTo>
                    <a:lnTo>
                      <a:pt x="18" y="60"/>
                    </a:lnTo>
                    <a:lnTo>
                      <a:pt x="18" y="60"/>
                    </a:lnTo>
                    <a:lnTo>
                      <a:pt x="22" y="60"/>
                    </a:lnTo>
                    <a:lnTo>
                      <a:pt x="24" y="60"/>
                    </a:lnTo>
                    <a:lnTo>
                      <a:pt x="24" y="62"/>
                    </a:lnTo>
                    <a:lnTo>
                      <a:pt x="2" y="62"/>
                    </a:lnTo>
                    <a:lnTo>
                      <a:pt x="2" y="60"/>
                    </a:lnTo>
                    <a:lnTo>
                      <a:pt x="5" y="60"/>
                    </a:lnTo>
                    <a:lnTo>
                      <a:pt x="7" y="60"/>
                    </a:lnTo>
                    <a:lnTo>
                      <a:pt x="7" y="60"/>
                    </a:lnTo>
                    <a:lnTo>
                      <a:pt x="9" y="59"/>
                    </a:lnTo>
                    <a:lnTo>
                      <a:pt x="9" y="57"/>
                    </a:lnTo>
                    <a:lnTo>
                      <a:pt x="9" y="51"/>
                    </a:lnTo>
                    <a:lnTo>
                      <a:pt x="9" y="19"/>
                    </a:lnTo>
                    <a:lnTo>
                      <a:pt x="9" y="13"/>
                    </a:lnTo>
                    <a:lnTo>
                      <a:pt x="9" y="9"/>
                    </a:lnTo>
                    <a:lnTo>
                      <a:pt x="9" y="8"/>
                    </a:lnTo>
                    <a:lnTo>
                      <a:pt x="7" y="8"/>
                    </a:lnTo>
                    <a:lnTo>
                      <a:pt x="7" y="8"/>
                    </a:lnTo>
                    <a:lnTo>
                      <a:pt x="5" y="8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ja-JP" altLang="en-US" sz="2800" b="1">
                  <a:solidFill>
                    <a:srgbClr val="FFFFFF"/>
                  </a:solidFill>
                  <a:effectLst>
                    <a:outerShdw blurRad="38100" dist="38100" dir="2700000" algn="tl">
                      <a:srgbClr val="808080"/>
                    </a:outerShdw>
                  </a:effectLst>
                  <a:latin typeface="Helvetica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239" name="Freeform 17"/>
              <p:cNvSpPr>
                <a:spLocks/>
              </p:cNvSpPr>
              <p:nvPr/>
            </p:nvSpPr>
            <p:spPr bwMode="auto">
              <a:xfrm>
                <a:off x="3718" y="3841"/>
                <a:ext cx="40" cy="64"/>
              </a:xfrm>
              <a:custGeom>
                <a:avLst/>
                <a:gdLst/>
                <a:ahLst/>
                <a:cxnLst>
                  <a:cxn ang="0">
                    <a:pos x="37" y="20"/>
                  </a:cxn>
                  <a:cxn ang="0">
                    <a:pos x="33" y="14"/>
                  </a:cxn>
                  <a:cxn ang="0">
                    <a:pos x="29" y="7"/>
                  </a:cxn>
                  <a:cxn ang="0">
                    <a:pos x="18" y="4"/>
                  </a:cxn>
                  <a:cxn ang="0">
                    <a:pos x="11" y="5"/>
                  </a:cxn>
                  <a:cxn ang="0">
                    <a:pos x="7" y="11"/>
                  </a:cxn>
                  <a:cxn ang="0">
                    <a:pos x="9" y="18"/>
                  </a:cxn>
                  <a:cxn ang="0">
                    <a:pos x="18" y="24"/>
                  </a:cxn>
                  <a:cxn ang="0">
                    <a:pos x="33" y="31"/>
                  </a:cxn>
                  <a:cxn ang="0">
                    <a:pos x="40" y="40"/>
                  </a:cxn>
                  <a:cxn ang="0">
                    <a:pos x="40" y="51"/>
                  </a:cxn>
                  <a:cxn ang="0">
                    <a:pos x="35" y="58"/>
                  </a:cxn>
                  <a:cxn ang="0">
                    <a:pos x="20" y="64"/>
                  </a:cxn>
                  <a:cxn ang="0">
                    <a:pos x="7" y="62"/>
                  </a:cxn>
                  <a:cxn ang="0">
                    <a:pos x="4" y="60"/>
                  </a:cxn>
                  <a:cxn ang="0">
                    <a:pos x="0" y="64"/>
                  </a:cxn>
                  <a:cxn ang="0">
                    <a:pos x="0" y="42"/>
                  </a:cxn>
                  <a:cxn ang="0">
                    <a:pos x="2" y="47"/>
                  </a:cxn>
                  <a:cxn ang="0">
                    <a:pos x="7" y="54"/>
                  </a:cxn>
                  <a:cxn ang="0">
                    <a:pos x="20" y="58"/>
                  </a:cxn>
                  <a:cxn ang="0">
                    <a:pos x="27" y="56"/>
                  </a:cxn>
                  <a:cxn ang="0">
                    <a:pos x="31" y="49"/>
                  </a:cxn>
                  <a:cxn ang="0">
                    <a:pos x="27" y="42"/>
                  </a:cxn>
                  <a:cxn ang="0">
                    <a:pos x="20" y="38"/>
                  </a:cxn>
                  <a:cxn ang="0">
                    <a:pos x="9" y="31"/>
                  </a:cxn>
                  <a:cxn ang="0">
                    <a:pos x="2" y="25"/>
                  </a:cxn>
                  <a:cxn ang="0">
                    <a:pos x="0" y="16"/>
                  </a:cxn>
                  <a:cxn ang="0">
                    <a:pos x="2" y="7"/>
                  </a:cxn>
                  <a:cxn ang="0">
                    <a:pos x="9" y="2"/>
                  </a:cxn>
                  <a:cxn ang="0">
                    <a:pos x="18" y="0"/>
                  </a:cxn>
                  <a:cxn ang="0">
                    <a:pos x="27" y="2"/>
                  </a:cxn>
                  <a:cxn ang="0">
                    <a:pos x="31" y="2"/>
                  </a:cxn>
                  <a:cxn ang="0">
                    <a:pos x="33" y="2"/>
                  </a:cxn>
                  <a:cxn ang="0">
                    <a:pos x="35" y="0"/>
                  </a:cxn>
                </a:cxnLst>
                <a:rect l="0" t="0" r="r" b="b"/>
                <a:pathLst>
                  <a:path w="40" h="64">
                    <a:moveTo>
                      <a:pt x="37" y="0"/>
                    </a:moveTo>
                    <a:lnTo>
                      <a:pt x="37" y="20"/>
                    </a:lnTo>
                    <a:lnTo>
                      <a:pt x="35" y="20"/>
                    </a:lnTo>
                    <a:lnTo>
                      <a:pt x="33" y="14"/>
                    </a:lnTo>
                    <a:lnTo>
                      <a:pt x="31" y="11"/>
                    </a:lnTo>
                    <a:lnTo>
                      <a:pt x="29" y="7"/>
                    </a:lnTo>
                    <a:lnTo>
                      <a:pt x="24" y="5"/>
                    </a:lnTo>
                    <a:lnTo>
                      <a:pt x="18" y="4"/>
                    </a:lnTo>
                    <a:lnTo>
                      <a:pt x="15" y="4"/>
                    </a:lnTo>
                    <a:lnTo>
                      <a:pt x="11" y="5"/>
                    </a:lnTo>
                    <a:lnTo>
                      <a:pt x="9" y="9"/>
                    </a:lnTo>
                    <a:lnTo>
                      <a:pt x="7" y="11"/>
                    </a:lnTo>
                    <a:lnTo>
                      <a:pt x="9" y="14"/>
                    </a:lnTo>
                    <a:lnTo>
                      <a:pt x="9" y="18"/>
                    </a:lnTo>
                    <a:lnTo>
                      <a:pt x="13" y="20"/>
                    </a:lnTo>
                    <a:lnTo>
                      <a:pt x="18" y="24"/>
                    </a:lnTo>
                    <a:lnTo>
                      <a:pt x="27" y="27"/>
                    </a:lnTo>
                    <a:lnTo>
                      <a:pt x="33" y="31"/>
                    </a:lnTo>
                    <a:lnTo>
                      <a:pt x="37" y="34"/>
                    </a:lnTo>
                    <a:lnTo>
                      <a:pt x="40" y="40"/>
                    </a:lnTo>
                    <a:lnTo>
                      <a:pt x="40" y="45"/>
                    </a:lnTo>
                    <a:lnTo>
                      <a:pt x="40" y="51"/>
                    </a:lnTo>
                    <a:lnTo>
                      <a:pt x="38" y="54"/>
                    </a:lnTo>
                    <a:lnTo>
                      <a:pt x="35" y="58"/>
                    </a:lnTo>
                    <a:lnTo>
                      <a:pt x="27" y="62"/>
                    </a:lnTo>
                    <a:lnTo>
                      <a:pt x="20" y="64"/>
                    </a:lnTo>
                    <a:lnTo>
                      <a:pt x="15" y="62"/>
                    </a:lnTo>
                    <a:lnTo>
                      <a:pt x="7" y="62"/>
                    </a:lnTo>
                    <a:lnTo>
                      <a:pt x="6" y="60"/>
                    </a:lnTo>
                    <a:lnTo>
                      <a:pt x="4" y="60"/>
                    </a:lnTo>
                    <a:lnTo>
                      <a:pt x="2" y="62"/>
                    </a:lnTo>
                    <a:lnTo>
                      <a:pt x="0" y="64"/>
                    </a:lnTo>
                    <a:lnTo>
                      <a:pt x="0" y="64"/>
                    </a:lnTo>
                    <a:lnTo>
                      <a:pt x="0" y="42"/>
                    </a:lnTo>
                    <a:lnTo>
                      <a:pt x="0" y="42"/>
                    </a:lnTo>
                    <a:lnTo>
                      <a:pt x="2" y="47"/>
                    </a:lnTo>
                    <a:lnTo>
                      <a:pt x="6" y="51"/>
                    </a:lnTo>
                    <a:lnTo>
                      <a:pt x="7" y="54"/>
                    </a:lnTo>
                    <a:lnTo>
                      <a:pt x="13" y="58"/>
                    </a:lnTo>
                    <a:lnTo>
                      <a:pt x="20" y="58"/>
                    </a:lnTo>
                    <a:lnTo>
                      <a:pt x="24" y="58"/>
                    </a:lnTo>
                    <a:lnTo>
                      <a:pt x="27" y="56"/>
                    </a:lnTo>
                    <a:lnTo>
                      <a:pt x="29" y="53"/>
                    </a:lnTo>
                    <a:lnTo>
                      <a:pt x="31" y="49"/>
                    </a:lnTo>
                    <a:lnTo>
                      <a:pt x="29" y="45"/>
                    </a:lnTo>
                    <a:lnTo>
                      <a:pt x="27" y="42"/>
                    </a:lnTo>
                    <a:lnTo>
                      <a:pt x="26" y="40"/>
                    </a:lnTo>
                    <a:lnTo>
                      <a:pt x="20" y="38"/>
                    </a:lnTo>
                    <a:lnTo>
                      <a:pt x="15" y="34"/>
                    </a:lnTo>
                    <a:lnTo>
                      <a:pt x="9" y="31"/>
                    </a:lnTo>
                    <a:lnTo>
                      <a:pt x="6" y="29"/>
                    </a:lnTo>
                    <a:lnTo>
                      <a:pt x="2" y="25"/>
                    </a:lnTo>
                    <a:lnTo>
                      <a:pt x="0" y="22"/>
                    </a:lnTo>
                    <a:lnTo>
                      <a:pt x="0" y="16"/>
                    </a:lnTo>
                    <a:lnTo>
                      <a:pt x="0" y="13"/>
                    </a:lnTo>
                    <a:lnTo>
                      <a:pt x="2" y="7"/>
                    </a:lnTo>
                    <a:lnTo>
                      <a:pt x="6" y="4"/>
                    </a:lnTo>
                    <a:lnTo>
                      <a:pt x="9" y="2"/>
                    </a:lnTo>
                    <a:lnTo>
                      <a:pt x="13" y="0"/>
                    </a:lnTo>
                    <a:lnTo>
                      <a:pt x="18" y="0"/>
                    </a:lnTo>
                    <a:lnTo>
                      <a:pt x="22" y="0"/>
                    </a:lnTo>
                    <a:lnTo>
                      <a:pt x="27" y="2"/>
                    </a:lnTo>
                    <a:lnTo>
                      <a:pt x="29" y="2"/>
                    </a:lnTo>
                    <a:lnTo>
                      <a:pt x="31" y="2"/>
                    </a:lnTo>
                    <a:lnTo>
                      <a:pt x="33" y="2"/>
                    </a:lnTo>
                    <a:lnTo>
                      <a:pt x="33" y="2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ja-JP" altLang="en-US" sz="2800" b="1">
                  <a:solidFill>
                    <a:srgbClr val="FFFFFF"/>
                  </a:solidFill>
                  <a:effectLst>
                    <a:outerShdw blurRad="38100" dist="38100" dir="2700000" algn="tl">
                      <a:srgbClr val="808080"/>
                    </a:outerShdw>
                  </a:effectLst>
                  <a:latin typeface="Helvetica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240" name="Rectangle 18"/>
              <p:cNvSpPr>
                <a:spLocks noChangeArrowheads="1"/>
              </p:cNvSpPr>
              <p:nvPr/>
            </p:nvSpPr>
            <p:spPr bwMode="auto">
              <a:xfrm>
                <a:off x="3602" y="3831"/>
                <a:ext cx="23" cy="9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ja-JP" altLang="en-US" sz="2800" b="1">
                  <a:solidFill>
                    <a:srgbClr val="FFFFFF"/>
                  </a:solidFill>
                  <a:effectLst>
                    <a:outerShdw blurRad="38100" dist="38100" dir="2700000" algn="tl">
                      <a:srgbClr val="808080"/>
                    </a:outerShdw>
                  </a:effectLst>
                  <a:latin typeface="Helvetica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241" name="Freeform 19"/>
              <p:cNvSpPr>
                <a:spLocks/>
              </p:cNvSpPr>
              <p:nvPr/>
            </p:nvSpPr>
            <p:spPr bwMode="auto">
              <a:xfrm>
                <a:off x="3631" y="3794"/>
                <a:ext cx="40" cy="61"/>
              </a:xfrm>
              <a:custGeom>
                <a:avLst/>
                <a:gdLst/>
                <a:ahLst/>
                <a:cxnLst>
                  <a:cxn ang="0">
                    <a:pos x="40" y="51"/>
                  </a:cxn>
                  <a:cxn ang="0">
                    <a:pos x="34" y="62"/>
                  </a:cxn>
                  <a:cxn ang="0">
                    <a:pos x="0" y="62"/>
                  </a:cxn>
                  <a:cxn ang="0">
                    <a:pos x="0" y="60"/>
                  </a:cxn>
                  <a:cxn ang="0">
                    <a:pos x="9" y="51"/>
                  </a:cxn>
                  <a:cxn ang="0">
                    <a:pos x="16" y="44"/>
                  </a:cxn>
                  <a:cxn ang="0">
                    <a:pos x="22" y="37"/>
                  </a:cxn>
                  <a:cxn ang="0">
                    <a:pos x="25" y="31"/>
                  </a:cxn>
                  <a:cxn ang="0">
                    <a:pos x="27" y="26"/>
                  </a:cxn>
                  <a:cxn ang="0">
                    <a:pos x="27" y="20"/>
                  </a:cxn>
                  <a:cxn ang="0">
                    <a:pos x="27" y="15"/>
                  </a:cxn>
                  <a:cxn ang="0">
                    <a:pos x="23" y="11"/>
                  </a:cxn>
                  <a:cxn ang="0">
                    <a:pos x="20" y="8"/>
                  </a:cxn>
                  <a:cxn ang="0">
                    <a:pos x="16" y="8"/>
                  </a:cxn>
                  <a:cxn ang="0">
                    <a:pos x="11" y="8"/>
                  </a:cxn>
                  <a:cxn ang="0">
                    <a:pos x="7" y="9"/>
                  </a:cxn>
                  <a:cxn ang="0">
                    <a:pos x="3" y="13"/>
                  </a:cxn>
                  <a:cxn ang="0">
                    <a:pos x="2" y="19"/>
                  </a:cxn>
                  <a:cxn ang="0">
                    <a:pos x="0" y="19"/>
                  </a:cxn>
                  <a:cxn ang="0">
                    <a:pos x="2" y="13"/>
                  </a:cxn>
                  <a:cxn ang="0">
                    <a:pos x="3" y="8"/>
                  </a:cxn>
                  <a:cxn ang="0">
                    <a:pos x="5" y="6"/>
                  </a:cxn>
                  <a:cxn ang="0">
                    <a:pos x="11" y="2"/>
                  </a:cxn>
                  <a:cxn ang="0">
                    <a:pos x="18" y="0"/>
                  </a:cxn>
                  <a:cxn ang="0">
                    <a:pos x="25" y="2"/>
                  </a:cxn>
                  <a:cxn ang="0">
                    <a:pos x="31" y="6"/>
                  </a:cxn>
                  <a:cxn ang="0">
                    <a:pos x="34" y="11"/>
                  </a:cxn>
                  <a:cxn ang="0">
                    <a:pos x="34" y="17"/>
                  </a:cxn>
                  <a:cxn ang="0">
                    <a:pos x="34" y="20"/>
                  </a:cxn>
                  <a:cxn ang="0">
                    <a:pos x="33" y="26"/>
                  </a:cxn>
                  <a:cxn ang="0">
                    <a:pos x="29" y="33"/>
                  </a:cxn>
                  <a:cxn ang="0">
                    <a:pos x="22" y="40"/>
                  </a:cxn>
                  <a:cxn ang="0">
                    <a:pos x="18" y="46"/>
                  </a:cxn>
                  <a:cxn ang="0">
                    <a:pos x="13" y="51"/>
                  </a:cxn>
                  <a:cxn ang="0">
                    <a:pos x="11" y="53"/>
                  </a:cxn>
                  <a:cxn ang="0">
                    <a:pos x="7" y="55"/>
                  </a:cxn>
                  <a:cxn ang="0">
                    <a:pos x="23" y="55"/>
                  </a:cxn>
                  <a:cxn ang="0">
                    <a:pos x="29" y="55"/>
                  </a:cxn>
                  <a:cxn ang="0">
                    <a:pos x="31" y="55"/>
                  </a:cxn>
                  <a:cxn ang="0">
                    <a:pos x="33" y="55"/>
                  </a:cxn>
                  <a:cxn ang="0">
                    <a:pos x="34" y="53"/>
                  </a:cxn>
                  <a:cxn ang="0">
                    <a:pos x="36" y="53"/>
                  </a:cxn>
                  <a:cxn ang="0">
                    <a:pos x="36" y="51"/>
                  </a:cxn>
                  <a:cxn ang="0">
                    <a:pos x="40" y="51"/>
                  </a:cxn>
                </a:cxnLst>
                <a:rect l="0" t="0" r="r" b="b"/>
                <a:pathLst>
                  <a:path w="40" h="62">
                    <a:moveTo>
                      <a:pt x="40" y="51"/>
                    </a:moveTo>
                    <a:lnTo>
                      <a:pt x="34" y="62"/>
                    </a:lnTo>
                    <a:lnTo>
                      <a:pt x="0" y="62"/>
                    </a:lnTo>
                    <a:lnTo>
                      <a:pt x="0" y="60"/>
                    </a:lnTo>
                    <a:lnTo>
                      <a:pt x="9" y="51"/>
                    </a:lnTo>
                    <a:lnTo>
                      <a:pt x="16" y="44"/>
                    </a:lnTo>
                    <a:lnTo>
                      <a:pt x="22" y="37"/>
                    </a:lnTo>
                    <a:lnTo>
                      <a:pt x="25" y="31"/>
                    </a:lnTo>
                    <a:lnTo>
                      <a:pt x="27" y="26"/>
                    </a:lnTo>
                    <a:lnTo>
                      <a:pt x="27" y="20"/>
                    </a:lnTo>
                    <a:lnTo>
                      <a:pt x="27" y="15"/>
                    </a:lnTo>
                    <a:lnTo>
                      <a:pt x="23" y="11"/>
                    </a:lnTo>
                    <a:lnTo>
                      <a:pt x="20" y="8"/>
                    </a:lnTo>
                    <a:lnTo>
                      <a:pt x="16" y="8"/>
                    </a:lnTo>
                    <a:lnTo>
                      <a:pt x="11" y="8"/>
                    </a:lnTo>
                    <a:lnTo>
                      <a:pt x="7" y="9"/>
                    </a:lnTo>
                    <a:lnTo>
                      <a:pt x="3" y="13"/>
                    </a:lnTo>
                    <a:lnTo>
                      <a:pt x="2" y="19"/>
                    </a:lnTo>
                    <a:lnTo>
                      <a:pt x="0" y="19"/>
                    </a:lnTo>
                    <a:lnTo>
                      <a:pt x="2" y="13"/>
                    </a:lnTo>
                    <a:lnTo>
                      <a:pt x="3" y="8"/>
                    </a:lnTo>
                    <a:lnTo>
                      <a:pt x="5" y="6"/>
                    </a:lnTo>
                    <a:lnTo>
                      <a:pt x="11" y="2"/>
                    </a:lnTo>
                    <a:lnTo>
                      <a:pt x="18" y="0"/>
                    </a:lnTo>
                    <a:lnTo>
                      <a:pt x="25" y="2"/>
                    </a:lnTo>
                    <a:lnTo>
                      <a:pt x="31" y="6"/>
                    </a:lnTo>
                    <a:lnTo>
                      <a:pt x="34" y="11"/>
                    </a:lnTo>
                    <a:lnTo>
                      <a:pt x="34" y="17"/>
                    </a:lnTo>
                    <a:lnTo>
                      <a:pt x="34" y="20"/>
                    </a:lnTo>
                    <a:lnTo>
                      <a:pt x="33" y="26"/>
                    </a:lnTo>
                    <a:lnTo>
                      <a:pt x="29" y="33"/>
                    </a:lnTo>
                    <a:lnTo>
                      <a:pt x="22" y="40"/>
                    </a:lnTo>
                    <a:lnTo>
                      <a:pt x="18" y="46"/>
                    </a:lnTo>
                    <a:lnTo>
                      <a:pt x="13" y="51"/>
                    </a:lnTo>
                    <a:lnTo>
                      <a:pt x="11" y="53"/>
                    </a:lnTo>
                    <a:lnTo>
                      <a:pt x="7" y="55"/>
                    </a:lnTo>
                    <a:lnTo>
                      <a:pt x="23" y="55"/>
                    </a:lnTo>
                    <a:lnTo>
                      <a:pt x="29" y="55"/>
                    </a:lnTo>
                    <a:lnTo>
                      <a:pt x="31" y="55"/>
                    </a:lnTo>
                    <a:lnTo>
                      <a:pt x="33" y="55"/>
                    </a:lnTo>
                    <a:lnTo>
                      <a:pt x="34" y="53"/>
                    </a:lnTo>
                    <a:lnTo>
                      <a:pt x="36" y="53"/>
                    </a:lnTo>
                    <a:lnTo>
                      <a:pt x="36" y="51"/>
                    </a:lnTo>
                    <a:lnTo>
                      <a:pt x="40" y="5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ja-JP" altLang="en-US" sz="2800" b="1">
                  <a:solidFill>
                    <a:srgbClr val="FFFFFF"/>
                  </a:solidFill>
                  <a:effectLst>
                    <a:outerShdw blurRad="38100" dist="38100" dir="2700000" algn="tl">
                      <a:srgbClr val="808080"/>
                    </a:outerShdw>
                  </a:effectLst>
                  <a:latin typeface="Helvetica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242" name="Freeform 20"/>
              <p:cNvSpPr>
                <a:spLocks/>
              </p:cNvSpPr>
              <p:nvPr/>
            </p:nvSpPr>
            <p:spPr bwMode="auto">
              <a:xfrm>
                <a:off x="3434" y="3841"/>
                <a:ext cx="51" cy="64"/>
              </a:xfrm>
              <a:custGeom>
                <a:avLst/>
                <a:gdLst/>
                <a:ahLst/>
                <a:cxnLst>
                  <a:cxn ang="0">
                    <a:pos x="51" y="36"/>
                  </a:cxn>
                  <a:cxn ang="0">
                    <a:pos x="49" y="45"/>
                  </a:cxn>
                  <a:cxn ang="0">
                    <a:pos x="46" y="53"/>
                  </a:cxn>
                  <a:cxn ang="0">
                    <a:pos x="42" y="56"/>
                  </a:cxn>
                  <a:cxn ang="0">
                    <a:pos x="37" y="60"/>
                  </a:cxn>
                  <a:cxn ang="0">
                    <a:pos x="31" y="62"/>
                  </a:cxn>
                  <a:cxn ang="0">
                    <a:pos x="26" y="64"/>
                  </a:cxn>
                  <a:cxn ang="0">
                    <a:pos x="20" y="62"/>
                  </a:cxn>
                  <a:cxn ang="0">
                    <a:pos x="13" y="60"/>
                  </a:cxn>
                  <a:cxn ang="0">
                    <a:pos x="7" y="54"/>
                  </a:cxn>
                  <a:cxn ang="0">
                    <a:pos x="4" y="49"/>
                  </a:cxn>
                  <a:cxn ang="0">
                    <a:pos x="2" y="40"/>
                  </a:cxn>
                  <a:cxn ang="0">
                    <a:pos x="0" y="31"/>
                  </a:cxn>
                  <a:cxn ang="0">
                    <a:pos x="2" y="22"/>
                  </a:cxn>
                  <a:cxn ang="0">
                    <a:pos x="4" y="14"/>
                  </a:cxn>
                  <a:cxn ang="0">
                    <a:pos x="9" y="9"/>
                  </a:cxn>
                  <a:cxn ang="0">
                    <a:pos x="15" y="4"/>
                  </a:cxn>
                  <a:cxn ang="0">
                    <a:pos x="22" y="0"/>
                  </a:cxn>
                  <a:cxn ang="0">
                    <a:pos x="29" y="0"/>
                  </a:cxn>
                  <a:cxn ang="0">
                    <a:pos x="35" y="0"/>
                  </a:cxn>
                  <a:cxn ang="0">
                    <a:pos x="38" y="2"/>
                  </a:cxn>
                  <a:cxn ang="0">
                    <a:pos x="42" y="4"/>
                  </a:cxn>
                  <a:cxn ang="0">
                    <a:pos x="48" y="9"/>
                  </a:cxn>
                  <a:cxn ang="0">
                    <a:pos x="49" y="14"/>
                  </a:cxn>
                  <a:cxn ang="0">
                    <a:pos x="48" y="16"/>
                  </a:cxn>
                  <a:cxn ang="0">
                    <a:pos x="48" y="18"/>
                  </a:cxn>
                  <a:cxn ang="0">
                    <a:pos x="46" y="18"/>
                  </a:cxn>
                  <a:cxn ang="0">
                    <a:pos x="42" y="20"/>
                  </a:cxn>
                  <a:cxn ang="0">
                    <a:pos x="40" y="18"/>
                  </a:cxn>
                  <a:cxn ang="0">
                    <a:pos x="38" y="16"/>
                  </a:cxn>
                  <a:cxn ang="0">
                    <a:pos x="37" y="14"/>
                  </a:cxn>
                  <a:cxn ang="0">
                    <a:pos x="35" y="11"/>
                  </a:cxn>
                  <a:cxn ang="0">
                    <a:pos x="35" y="7"/>
                  </a:cxn>
                  <a:cxn ang="0">
                    <a:pos x="33" y="5"/>
                  </a:cxn>
                  <a:cxn ang="0">
                    <a:pos x="31" y="4"/>
                  </a:cxn>
                  <a:cxn ang="0">
                    <a:pos x="27" y="4"/>
                  </a:cxn>
                  <a:cxn ang="0">
                    <a:pos x="22" y="5"/>
                  </a:cxn>
                  <a:cxn ang="0">
                    <a:pos x="17" y="9"/>
                  </a:cxn>
                  <a:cxn ang="0">
                    <a:pos x="15" y="13"/>
                  </a:cxn>
                  <a:cxn ang="0">
                    <a:pos x="13" y="18"/>
                  </a:cxn>
                  <a:cxn ang="0">
                    <a:pos x="11" y="25"/>
                  </a:cxn>
                  <a:cxn ang="0">
                    <a:pos x="13" y="33"/>
                  </a:cxn>
                  <a:cxn ang="0">
                    <a:pos x="15" y="38"/>
                  </a:cxn>
                  <a:cxn ang="0">
                    <a:pos x="17" y="44"/>
                  </a:cxn>
                  <a:cxn ang="0">
                    <a:pos x="20" y="49"/>
                  </a:cxn>
                  <a:cxn ang="0">
                    <a:pos x="26" y="51"/>
                  </a:cxn>
                  <a:cxn ang="0">
                    <a:pos x="31" y="53"/>
                  </a:cxn>
                  <a:cxn ang="0">
                    <a:pos x="37" y="51"/>
                  </a:cxn>
                  <a:cxn ang="0">
                    <a:pos x="42" y="47"/>
                  </a:cxn>
                  <a:cxn ang="0">
                    <a:pos x="46" y="44"/>
                  </a:cxn>
                  <a:cxn ang="0">
                    <a:pos x="49" y="36"/>
                  </a:cxn>
                  <a:cxn ang="0">
                    <a:pos x="51" y="36"/>
                  </a:cxn>
                </a:cxnLst>
                <a:rect l="0" t="0" r="r" b="b"/>
                <a:pathLst>
                  <a:path w="51" h="64">
                    <a:moveTo>
                      <a:pt x="51" y="36"/>
                    </a:moveTo>
                    <a:lnTo>
                      <a:pt x="49" y="45"/>
                    </a:lnTo>
                    <a:lnTo>
                      <a:pt x="46" y="53"/>
                    </a:lnTo>
                    <a:lnTo>
                      <a:pt x="42" y="56"/>
                    </a:lnTo>
                    <a:lnTo>
                      <a:pt x="37" y="60"/>
                    </a:lnTo>
                    <a:lnTo>
                      <a:pt x="31" y="62"/>
                    </a:lnTo>
                    <a:lnTo>
                      <a:pt x="26" y="64"/>
                    </a:lnTo>
                    <a:lnTo>
                      <a:pt x="20" y="62"/>
                    </a:lnTo>
                    <a:lnTo>
                      <a:pt x="13" y="60"/>
                    </a:lnTo>
                    <a:lnTo>
                      <a:pt x="7" y="54"/>
                    </a:lnTo>
                    <a:lnTo>
                      <a:pt x="4" y="49"/>
                    </a:lnTo>
                    <a:lnTo>
                      <a:pt x="2" y="40"/>
                    </a:lnTo>
                    <a:lnTo>
                      <a:pt x="0" y="31"/>
                    </a:lnTo>
                    <a:lnTo>
                      <a:pt x="2" y="22"/>
                    </a:lnTo>
                    <a:lnTo>
                      <a:pt x="4" y="14"/>
                    </a:lnTo>
                    <a:lnTo>
                      <a:pt x="9" y="9"/>
                    </a:lnTo>
                    <a:lnTo>
                      <a:pt x="15" y="4"/>
                    </a:lnTo>
                    <a:lnTo>
                      <a:pt x="22" y="0"/>
                    </a:lnTo>
                    <a:lnTo>
                      <a:pt x="29" y="0"/>
                    </a:lnTo>
                    <a:lnTo>
                      <a:pt x="35" y="0"/>
                    </a:lnTo>
                    <a:lnTo>
                      <a:pt x="38" y="2"/>
                    </a:lnTo>
                    <a:lnTo>
                      <a:pt x="42" y="4"/>
                    </a:lnTo>
                    <a:lnTo>
                      <a:pt x="48" y="9"/>
                    </a:lnTo>
                    <a:lnTo>
                      <a:pt x="49" y="14"/>
                    </a:lnTo>
                    <a:lnTo>
                      <a:pt x="48" y="16"/>
                    </a:lnTo>
                    <a:lnTo>
                      <a:pt x="48" y="18"/>
                    </a:lnTo>
                    <a:lnTo>
                      <a:pt x="46" y="18"/>
                    </a:lnTo>
                    <a:lnTo>
                      <a:pt x="42" y="20"/>
                    </a:lnTo>
                    <a:lnTo>
                      <a:pt x="40" y="18"/>
                    </a:lnTo>
                    <a:lnTo>
                      <a:pt x="38" y="16"/>
                    </a:lnTo>
                    <a:lnTo>
                      <a:pt x="37" y="14"/>
                    </a:lnTo>
                    <a:lnTo>
                      <a:pt x="35" y="11"/>
                    </a:lnTo>
                    <a:lnTo>
                      <a:pt x="35" y="7"/>
                    </a:lnTo>
                    <a:lnTo>
                      <a:pt x="33" y="5"/>
                    </a:lnTo>
                    <a:lnTo>
                      <a:pt x="31" y="4"/>
                    </a:lnTo>
                    <a:lnTo>
                      <a:pt x="27" y="4"/>
                    </a:lnTo>
                    <a:lnTo>
                      <a:pt x="22" y="5"/>
                    </a:lnTo>
                    <a:lnTo>
                      <a:pt x="17" y="9"/>
                    </a:lnTo>
                    <a:lnTo>
                      <a:pt x="15" y="13"/>
                    </a:lnTo>
                    <a:lnTo>
                      <a:pt x="13" y="18"/>
                    </a:lnTo>
                    <a:lnTo>
                      <a:pt x="11" y="25"/>
                    </a:lnTo>
                    <a:lnTo>
                      <a:pt x="13" y="33"/>
                    </a:lnTo>
                    <a:lnTo>
                      <a:pt x="15" y="38"/>
                    </a:lnTo>
                    <a:lnTo>
                      <a:pt x="17" y="44"/>
                    </a:lnTo>
                    <a:lnTo>
                      <a:pt x="20" y="49"/>
                    </a:lnTo>
                    <a:lnTo>
                      <a:pt x="26" y="51"/>
                    </a:lnTo>
                    <a:lnTo>
                      <a:pt x="31" y="53"/>
                    </a:lnTo>
                    <a:lnTo>
                      <a:pt x="37" y="51"/>
                    </a:lnTo>
                    <a:lnTo>
                      <a:pt x="42" y="47"/>
                    </a:lnTo>
                    <a:lnTo>
                      <a:pt x="46" y="44"/>
                    </a:lnTo>
                    <a:lnTo>
                      <a:pt x="49" y="36"/>
                    </a:lnTo>
                    <a:lnTo>
                      <a:pt x="51" y="3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ja-JP" altLang="en-US" sz="2800" b="1">
                  <a:solidFill>
                    <a:srgbClr val="FFFFFF"/>
                  </a:solidFill>
                  <a:effectLst>
                    <a:outerShdw blurRad="38100" dist="38100" dir="2700000" algn="tl">
                      <a:srgbClr val="808080"/>
                    </a:outerShdw>
                  </a:effectLst>
                  <a:latin typeface="Helvetica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243" name="Freeform 21"/>
              <p:cNvSpPr>
                <a:spLocks/>
              </p:cNvSpPr>
              <p:nvPr/>
            </p:nvSpPr>
            <p:spPr bwMode="auto">
              <a:xfrm>
                <a:off x="3492" y="3841"/>
                <a:ext cx="102" cy="61"/>
              </a:xfrm>
              <a:custGeom>
                <a:avLst/>
                <a:gdLst/>
                <a:ahLst/>
                <a:cxnLst>
                  <a:cxn ang="0">
                    <a:pos x="24" y="9"/>
                  </a:cxn>
                  <a:cxn ang="0">
                    <a:pos x="28" y="5"/>
                  </a:cxn>
                  <a:cxn ang="0">
                    <a:pos x="35" y="0"/>
                  </a:cxn>
                  <a:cxn ang="0">
                    <a:pos x="42" y="0"/>
                  </a:cxn>
                  <a:cxn ang="0">
                    <a:pos x="51" y="4"/>
                  </a:cxn>
                  <a:cxn ang="0">
                    <a:pos x="57" y="13"/>
                  </a:cxn>
                  <a:cxn ang="0">
                    <a:pos x="66" y="4"/>
                  </a:cxn>
                  <a:cxn ang="0">
                    <a:pos x="73" y="0"/>
                  </a:cxn>
                  <a:cxn ang="0">
                    <a:pos x="82" y="0"/>
                  </a:cxn>
                  <a:cxn ang="0">
                    <a:pos x="90" y="5"/>
                  </a:cxn>
                  <a:cxn ang="0">
                    <a:pos x="93" y="14"/>
                  </a:cxn>
                  <a:cxn ang="0">
                    <a:pos x="95" y="47"/>
                  </a:cxn>
                  <a:cxn ang="0">
                    <a:pos x="95" y="56"/>
                  </a:cxn>
                  <a:cxn ang="0">
                    <a:pos x="97" y="60"/>
                  </a:cxn>
                  <a:cxn ang="0">
                    <a:pos x="102" y="60"/>
                  </a:cxn>
                  <a:cxn ang="0">
                    <a:pos x="75" y="62"/>
                  </a:cxn>
                  <a:cxn ang="0">
                    <a:pos x="75" y="60"/>
                  </a:cxn>
                  <a:cxn ang="0">
                    <a:pos x="81" y="58"/>
                  </a:cxn>
                  <a:cxn ang="0">
                    <a:pos x="82" y="54"/>
                  </a:cxn>
                  <a:cxn ang="0">
                    <a:pos x="82" y="47"/>
                  </a:cxn>
                  <a:cxn ang="0">
                    <a:pos x="82" y="16"/>
                  </a:cxn>
                  <a:cxn ang="0">
                    <a:pos x="77" y="9"/>
                  </a:cxn>
                  <a:cxn ang="0">
                    <a:pos x="70" y="9"/>
                  </a:cxn>
                  <a:cxn ang="0">
                    <a:pos x="62" y="13"/>
                  </a:cxn>
                  <a:cxn ang="0">
                    <a:pos x="57" y="16"/>
                  </a:cxn>
                  <a:cxn ang="0">
                    <a:pos x="57" y="47"/>
                  </a:cxn>
                  <a:cxn ang="0">
                    <a:pos x="59" y="56"/>
                  </a:cxn>
                  <a:cxn ang="0">
                    <a:pos x="60" y="60"/>
                  </a:cxn>
                  <a:cxn ang="0">
                    <a:pos x="66" y="60"/>
                  </a:cxn>
                  <a:cxn ang="0">
                    <a:pos x="37" y="62"/>
                  </a:cxn>
                  <a:cxn ang="0">
                    <a:pos x="40" y="60"/>
                  </a:cxn>
                  <a:cxn ang="0">
                    <a:pos x="44" y="58"/>
                  </a:cxn>
                  <a:cxn ang="0">
                    <a:pos x="46" y="53"/>
                  </a:cxn>
                  <a:cxn ang="0">
                    <a:pos x="46" y="22"/>
                  </a:cxn>
                  <a:cxn ang="0">
                    <a:pos x="44" y="13"/>
                  </a:cxn>
                  <a:cxn ang="0">
                    <a:pos x="35" y="7"/>
                  </a:cxn>
                  <a:cxn ang="0">
                    <a:pos x="30" y="9"/>
                  </a:cxn>
                  <a:cxn ang="0">
                    <a:pos x="20" y="16"/>
                  </a:cxn>
                  <a:cxn ang="0">
                    <a:pos x="20" y="53"/>
                  </a:cxn>
                  <a:cxn ang="0">
                    <a:pos x="22" y="58"/>
                  </a:cxn>
                  <a:cxn ang="0">
                    <a:pos x="26" y="60"/>
                  </a:cxn>
                  <a:cxn ang="0">
                    <a:pos x="30" y="62"/>
                  </a:cxn>
                  <a:cxn ang="0">
                    <a:pos x="0" y="60"/>
                  </a:cxn>
                  <a:cxn ang="0">
                    <a:pos x="6" y="60"/>
                  </a:cxn>
                  <a:cxn ang="0">
                    <a:pos x="8" y="56"/>
                  </a:cxn>
                  <a:cxn ang="0">
                    <a:pos x="10" y="47"/>
                  </a:cxn>
                  <a:cxn ang="0">
                    <a:pos x="10" y="18"/>
                  </a:cxn>
                  <a:cxn ang="0">
                    <a:pos x="8" y="11"/>
                  </a:cxn>
                  <a:cxn ang="0">
                    <a:pos x="8" y="7"/>
                  </a:cxn>
                  <a:cxn ang="0">
                    <a:pos x="6" y="7"/>
                  </a:cxn>
                  <a:cxn ang="0">
                    <a:pos x="0" y="7"/>
                  </a:cxn>
                  <a:cxn ang="0">
                    <a:pos x="17" y="0"/>
                  </a:cxn>
                  <a:cxn ang="0">
                    <a:pos x="20" y="13"/>
                  </a:cxn>
                </a:cxnLst>
                <a:rect l="0" t="0" r="r" b="b"/>
                <a:pathLst>
                  <a:path w="102" h="62">
                    <a:moveTo>
                      <a:pt x="20" y="13"/>
                    </a:moveTo>
                    <a:lnTo>
                      <a:pt x="24" y="9"/>
                    </a:lnTo>
                    <a:lnTo>
                      <a:pt x="28" y="5"/>
                    </a:lnTo>
                    <a:lnTo>
                      <a:pt x="28" y="5"/>
                    </a:lnTo>
                    <a:lnTo>
                      <a:pt x="31" y="2"/>
                    </a:lnTo>
                    <a:lnTo>
                      <a:pt x="35" y="0"/>
                    </a:lnTo>
                    <a:lnTo>
                      <a:pt x="39" y="0"/>
                    </a:lnTo>
                    <a:lnTo>
                      <a:pt x="42" y="0"/>
                    </a:lnTo>
                    <a:lnTo>
                      <a:pt x="48" y="0"/>
                    </a:lnTo>
                    <a:lnTo>
                      <a:pt x="51" y="4"/>
                    </a:lnTo>
                    <a:lnTo>
                      <a:pt x="55" y="7"/>
                    </a:lnTo>
                    <a:lnTo>
                      <a:pt x="57" y="13"/>
                    </a:lnTo>
                    <a:lnTo>
                      <a:pt x="60" y="7"/>
                    </a:lnTo>
                    <a:lnTo>
                      <a:pt x="66" y="4"/>
                    </a:lnTo>
                    <a:lnTo>
                      <a:pt x="68" y="2"/>
                    </a:lnTo>
                    <a:lnTo>
                      <a:pt x="73" y="0"/>
                    </a:lnTo>
                    <a:lnTo>
                      <a:pt x="79" y="0"/>
                    </a:lnTo>
                    <a:lnTo>
                      <a:pt x="82" y="0"/>
                    </a:lnTo>
                    <a:lnTo>
                      <a:pt x="86" y="2"/>
                    </a:lnTo>
                    <a:lnTo>
                      <a:pt x="90" y="5"/>
                    </a:lnTo>
                    <a:lnTo>
                      <a:pt x="93" y="9"/>
                    </a:lnTo>
                    <a:lnTo>
                      <a:pt x="93" y="14"/>
                    </a:lnTo>
                    <a:lnTo>
                      <a:pt x="95" y="22"/>
                    </a:lnTo>
                    <a:lnTo>
                      <a:pt x="95" y="47"/>
                    </a:lnTo>
                    <a:lnTo>
                      <a:pt x="95" y="53"/>
                    </a:lnTo>
                    <a:lnTo>
                      <a:pt x="95" y="56"/>
                    </a:lnTo>
                    <a:lnTo>
                      <a:pt x="95" y="58"/>
                    </a:lnTo>
                    <a:lnTo>
                      <a:pt x="97" y="60"/>
                    </a:lnTo>
                    <a:lnTo>
                      <a:pt x="99" y="60"/>
                    </a:lnTo>
                    <a:lnTo>
                      <a:pt x="102" y="60"/>
                    </a:lnTo>
                    <a:lnTo>
                      <a:pt x="102" y="62"/>
                    </a:lnTo>
                    <a:lnTo>
                      <a:pt x="75" y="62"/>
                    </a:lnTo>
                    <a:lnTo>
                      <a:pt x="75" y="60"/>
                    </a:lnTo>
                    <a:lnTo>
                      <a:pt x="75" y="60"/>
                    </a:lnTo>
                    <a:lnTo>
                      <a:pt x="79" y="60"/>
                    </a:lnTo>
                    <a:lnTo>
                      <a:pt x="81" y="58"/>
                    </a:lnTo>
                    <a:lnTo>
                      <a:pt x="82" y="56"/>
                    </a:lnTo>
                    <a:lnTo>
                      <a:pt x="82" y="54"/>
                    </a:lnTo>
                    <a:lnTo>
                      <a:pt x="82" y="53"/>
                    </a:lnTo>
                    <a:lnTo>
                      <a:pt x="82" y="47"/>
                    </a:lnTo>
                    <a:lnTo>
                      <a:pt x="82" y="22"/>
                    </a:lnTo>
                    <a:lnTo>
                      <a:pt x="82" y="16"/>
                    </a:lnTo>
                    <a:lnTo>
                      <a:pt x="81" y="13"/>
                    </a:lnTo>
                    <a:lnTo>
                      <a:pt x="77" y="9"/>
                    </a:lnTo>
                    <a:lnTo>
                      <a:pt x="73" y="7"/>
                    </a:lnTo>
                    <a:lnTo>
                      <a:pt x="70" y="9"/>
                    </a:lnTo>
                    <a:lnTo>
                      <a:pt x="66" y="9"/>
                    </a:lnTo>
                    <a:lnTo>
                      <a:pt x="62" y="13"/>
                    </a:lnTo>
                    <a:lnTo>
                      <a:pt x="57" y="16"/>
                    </a:lnTo>
                    <a:lnTo>
                      <a:pt x="57" y="16"/>
                    </a:lnTo>
                    <a:lnTo>
                      <a:pt x="57" y="20"/>
                    </a:lnTo>
                    <a:lnTo>
                      <a:pt x="57" y="47"/>
                    </a:lnTo>
                    <a:lnTo>
                      <a:pt x="57" y="53"/>
                    </a:lnTo>
                    <a:lnTo>
                      <a:pt x="59" y="56"/>
                    </a:lnTo>
                    <a:lnTo>
                      <a:pt x="59" y="58"/>
                    </a:lnTo>
                    <a:lnTo>
                      <a:pt x="60" y="60"/>
                    </a:lnTo>
                    <a:lnTo>
                      <a:pt x="62" y="60"/>
                    </a:lnTo>
                    <a:lnTo>
                      <a:pt x="66" y="60"/>
                    </a:lnTo>
                    <a:lnTo>
                      <a:pt x="66" y="62"/>
                    </a:lnTo>
                    <a:lnTo>
                      <a:pt x="37" y="62"/>
                    </a:lnTo>
                    <a:lnTo>
                      <a:pt x="37" y="60"/>
                    </a:lnTo>
                    <a:lnTo>
                      <a:pt x="40" y="60"/>
                    </a:lnTo>
                    <a:lnTo>
                      <a:pt x="44" y="58"/>
                    </a:lnTo>
                    <a:lnTo>
                      <a:pt x="44" y="58"/>
                    </a:lnTo>
                    <a:lnTo>
                      <a:pt x="46" y="54"/>
                    </a:lnTo>
                    <a:lnTo>
                      <a:pt x="46" y="53"/>
                    </a:lnTo>
                    <a:lnTo>
                      <a:pt x="46" y="47"/>
                    </a:lnTo>
                    <a:lnTo>
                      <a:pt x="46" y="22"/>
                    </a:lnTo>
                    <a:lnTo>
                      <a:pt x="46" y="16"/>
                    </a:lnTo>
                    <a:lnTo>
                      <a:pt x="44" y="13"/>
                    </a:lnTo>
                    <a:lnTo>
                      <a:pt x="40" y="9"/>
                    </a:lnTo>
                    <a:lnTo>
                      <a:pt x="35" y="7"/>
                    </a:lnTo>
                    <a:lnTo>
                      <a:pt x="31" y="9"/>
                    </a:lnTo>
                    <a:lnTo>
                      <a:pt x="30" y="9"/>
                    </a:lnTo>
                    <a:lnTo>
                      <a:pt x="24" y="13"/>
                    </a:lnTo>
                    <a:lnTo>
                      <a:pt x="20" y="16"/>
                    </a:lnTo>
                    <a:lnTo>
                      <a:pt x="20" y="47"/>
                    </a:lnTo>
                    <a:lnTo>
                      <a:pt x="20" y="53"/>
                    </a:lnTo>
                    <a:lnTo>
                      <a:pt x="20" y="56"/>
                    </a:lnTo>
                    <a:lnTo>
                      <a:pt x="22" y="58"/>
                    </a:lnTo>
                    <a:lnTo>
                      <a:pt x="24" y="60"/>
                    </a:lnTo>
                    <a:lnTo>
                      <a:pt x="26" y="60"/>
                    </a:lnTo>
                    <a:lnTo>
                      <a:pt x="30" y="60"/>
                    </a:lnTo>
                    <a:lnTo>
                      <a:pt x="30" y="62"/>
                    </a:lnTo>
                    <a:lnTo>
                      <a:pt x="0" y="62"/>
                    </a:lnTo>
                    <a:lnTo>
                      <a:pt x="0" y="60"/>
                    </a:lnTo>
                    <a:lnTo>
                      <a:pt x="4" y="60"/>
                    </a:lnTo>
                    <a:lnTo>
                      <a:pt x="6" y="60"/>
                    </a:lnTo>
                    <a:lnTo>
                      <a:pt x="8" y="58"/>
                    </a:lnTo>
                    <a:lnTo>
                      <a:pt x="8" y="56"/>
                    </a:lnTo>
                    <a:lnTo>
                      <a:pt x="10" y="53"/>
                    </a:lnTo>
                    <a:lnTo>
                      <a:pt x="10" y="47"/>
                    </a:lnTo>
                    <a:lnTo>
                      <a:pt x="10" y="25"/>
                    </a:lnTo>
                    <a:lnTo>
                      <a:pt x="10" y="18"/>
                    </a:lnTo>
                    <a:lnTo>
                      <a:pt x="10" y="14"/>
                    </a:lnTo>
                    <a:lnTo>
                      <a:pt x="8" y="11"/>
                    </a:lnTo>
                    <a:lnTo>
                      <a:pt x="8" y="9"/>
                    </a:lnTo>
                    <a:lnTo>
                      <a:pt x="8" y="7"/>
                    </a:lnTo>
                    <a:lnTo>
                      <a:pt x="6" y="7"/>
                    </a:lnTo>
                    <a:lnTo>
                      <a:pt x="6" y="7"/>
                    </a:lnTo>
                    <a:lnTo>
                      <a:pt x="4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17" y="0"/>
                    </a:lnTo>
                    <a:lnTo>
                      <a:pt x="20" y="0"/>
                    </a:lnTo>
                    <a:lnTo>
                      <a:pt x="20" y="1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ja-JP" altLang="en-US" sz="2800" b="1">
                  <a:solidFill>
                    <a:srgbClr val="FFFFFF"/>
                  </a:solidFill>
                  <a:effectLst>
                    <a:outerShdw blurRad="38100" dist="38100" dir="2700000" algn="tl">
                      <a:srgbClr val="808080"/>
                    </a:outerShdw>
                  </a:effectLst>
                  <a:latin typeface="Helvetica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244" name="Freeform 22"/>
              <p:cNvSpPr>
                <a:spLocks noEditPoints="1"/>
              </p:cNvSpPr>
              <p:nvPr/>
            </p:nvSpPr>
            <p:spPr bwMode="auto">
              <a:xfrm>
                <a:off x="3354" y="3774"/>
                <a:ext cx="38" cy="64"/>
              </a:xfrm>
              <a:custGeom>
                <a:avLst/>
                <a:gdLst/>
                <a:ahLst/>
                <a:cxnLst>
                  <a:cxn ang="0">
                    <a:pos x="37" y="0"/>
                  </a:cxn>
                  <a:cxn ang="0">
                    <a:pos x="37" y="2"/>
                  </a:cxn>
                  <a:cxn ang="0">
                    <a:pos x="31" y="4"/>
                  </a:cxn>
                  <a:cxn ang="0">
                    <a:pos x="27" y="6"/>
                  </a:cxn>
                  <a:cxn ang="0">
                    <a:pos x="24" y="8"/>
                  </a:cxn>
                  <a:cxn ang="0">
                    <a:pos x="20" y="9"/>
                  </a:cxn>
                  <a:cxn ang="0">
                    <a:pos x="16" y="15"/>
                  </a:cxn>
                  <a:cxn ang="0">
                    <a:pos x="15" y="19"/>
                  </a:cxn>
                  <a:cxn ang="0">
                    <a:pos x="13" y="22"/>
                  </a:cxn>
                  <a:cxn ang="0">
                    <a:pos x="11" y="29"/>
                  </a:cxn>
                  <a:cxn ang="0">
                    <a:pos x="16" y="26"/>
                  </a:cxn>
                  <a:cxn ang="0">
                    <a:pos x="24" y="24"/>
                  </a:cxn>
                  <a:cxn ang="0">
                    <a:pos x="29" y="26"/>
                  </a:cxn>
                  <a:cxn ang="0">
                    <a:pos x="33" y="29"/>
                  </a:cxn>
                  <a:cxn ang="0">
                    <a:pos x="37" y="33"/>
                  </a:cxn>
                  <a:cxn ang="0">
                    <a:pos x="38" y="37"/>
                  </a:cxn>
                  <a:cxn ang="0">
                    <a:pos x="38" y="42"/>
                  </a:cxn>
                  <a:cxn ang="0">
                    <a:pos x="37" y="49"/>
                  </a:cxn>
                  <a:cxn ang="0">
                    <a:pos x="33" y="55"/>
                  </a:cxn>
                  <a:cxn ang="0">
                    <a:pos x="29" y="60"/>
                  </a:cxn>
                  <a:cxn ang="0">
                    <a:pos x="26" y="62"/>
                  </a:cxn>
                  <a:cxn ang="0">
                    <a:pos x="18" y="64"/>
                  </a:cxn>
                  <a:cxn ang="0">
                    <a:pos x="13" y="62"/>
                  </a:cxn>
                  <a:cxn ang="0">
                    <a:pos x="9" y="59"/>
                  </a:cxn>
                  <a:cxn ang="0">
                    <a:pos x="4" y="53"/>
                  </a:cxn>
                  <a:cxn ang="0">
                    <a:pos x="2" y="46"/>
                  </a:cxn>
                  <a:cxn ang="0">
                    <a:pos x="0" y="39"/>
                  </a:cxn>
                  <a:cxn ang="0">
                    <a:pos x="2" y="31"/>
                  </a:cxn>
                  <a:cxn ang="0">
                    <a:pos x="4" y="24"/>
                  </a:cxn>
                  <a:cxn ang="0">
                    <a:pos x="7" y="17"/>
                  </a:cxn>
                  <a:cxn ang="0">
                    <a:pos x="13" y="9"/>
                  </a:cxn>
                  <a:cxn ang="0">
                    <a:pos x="18" y="6"/>
                  </a:cxn>
                  <a:cxn ang="0">
                    <a:pos x="24" y="2"/>
                  </a:cxn>
                  <a:cxn ang="0">
                    <a:pos x="29" y="0"/>
                  </a:cxn>
                  <a:cxn ang="0">
                    <a:pos x="35" y="0"/>
                  </a:cxn>
                  <a:cxn ang="0">
                    <a:pos x="37" y="0"/>
                  </a:cxn>
                  <a:cxn ang="0">
                    <a:pos x="9" y="31"/>
                  </a:cxn>
                  <a:cxn ang="0">
                    <a:pos x="9" y="37"/>
                  </a:cxn>
                  <a:cxn ang="0">
                    <a:pos x="9" y="42"/>
                  </a:cxn>
                  <a:cxn ang="0">
                    <a:pos x="9" y="46"/>
                  </a:cxn>
                  <a:cxn ang="0">
                    <a:pos x="11" y="51"/>
                  </a:cxn>
                  <a:cxn ang="0">
                    <a:pos x="13" y="55"/>
                  </a:cxn>
                  <a:cxn ang="0">
                    <a:pos x="15" y="59"/>
                  </a:cxn>
                  <a:cxn ang="0">
                    <a:pos x="16" y="60"/>
                  </a:cxn>
                  <a:cxn ang="0">
                    <a:pos x="20" y="60"/>
                  </a:cxn>
                  <a:cxn ang="0">
                    <a:pos x="24" y="59"/>
                  </a:cxn>
                  <a:cxn ang="0">
                    <a:pos x="27" y="57"/>
                  </a:cxn>
                  <a:cxn ang="0">
                    <a:pos x="29" y="53"/>
                  </a:cxn>
                  <a:cxn ang="0">
                    <a:pos x="29" y="46"/>
                  </a:cxn>
                  <a:cxn ang="0">
                    <a:pos x="29" y="40"/>
                  </a:cxn>
                  <a:cxn ang="0">
                    <a:pos x="27" y="33"/>
                  </a:cxn>
                  <a:cxn ang="0">
                    <a:pos x="24" y="31"/>
                  </a:cxn>
                  <a:cxn ang="0">
                    <a:pos x="22" y="29"/>
                  </a:cxn>
                  <a:cxn ang="0">
                    <a:pos x="18" y="28"/>
                  </a:cxn>
                  <a:cxn ang="0">
                    <a:pos x="16" y="28"/>
                  </a:cxn>
                  <a:cxn ang="0">
                    <a:pos x="15" y="29"/>
                  </a:cxn>
                  <a:cxn ang="0">
                    <a:pos x="13" y="29"/>
                  </a:cxn>
                  <a:cxn ang="0">
                    <a:pos x="9" y="31"/>
                  </a:cxn>
                </a:cxnLst>
                <a:rect l="0" t="0" r="r" b="b"/>
                <a:pathLst>
                  <a:path w="38" h="64">
                    <a:moveTo>
                      <a:pt x="37" y="0"/>
                    </a:moveTo>
                    <a:lnTo>
                      <a:pt x="37" y="2"/>
                    </a:lnTo>
                    <a:lnTo>
                      <a:pt x="31" y="4"/>
                    </a:lnTo>
                    <a:lnTo>
                      <a:pt x="27" y="6"/>
                    </a:lnTo>
                    <a:lnTo>
                      <a:pt x="24" y="8"/>
                    </a:lnTo>
                    <a:lnTo>
                      <a:pt x="20" y="9"/>
                    </a:lnTo>
                    <a:lnTo>
                      <a:pt x="16" y="15"/>
                    </a:lnTo>
                    <a:lnTo>
                      <a:pt x="15" y="19"/>
                    </a:lnTo>
                    <a:lnTo>
                      <a:pt x="13" y="22"/>
                    </a:lnTo>
                    <a:lnTo>
                      <a:pt x="11" y="29"/>
                    </a:lnTo>
                    <a:lnTo>
                      <a:pt x="16" y="26"/>
                    </a:lnTo>
                    <a:lnTo>
                      <a:pt x="24" y="24"/>
                    </a:lnTo>
                    <a:lnTo>
                      <a:pt x="29" y="26"/>
                    </a:lnTo>
                    <a:lnTo>
                      <a:pt x="33" y="29"/>
                    </a:lnTo>
                    <a:lnTo>
                      <a:pt x="37" y="33"/>
                    </a:lnTo>
                    <a:lnTo>
                      <a:pt x="38" y="37"/>
                    </a:lnTo>
                    <a:lnTo>
                      <a:pt x="38" y="42"/>
                    </a:lnTo>
                    <a:lnTo>
                      <a:pt x="37" y="49"/>
                    </a:lnTo>
                    <a:lnTo>
                      <a:pt x="33" y="55"/>
                    </a:lnTo>
                    <a:lnTo>
                      <a:pt x="29" y="60"/>
                    </a:lnTo>
                    <a:lnTo>
                      <a:pt x="26" y="62"/>
                    </a:lnTo>
                    <a:lnTo>
                      <a:pt x="18" y="64"/>
                    </a:lnTo>
                    <a:lnTo>
                      <a:pt x="13" y="62"/>
                    </a:lnTo>
                    <a:lnTo>
                      <a:pt x="9" y="59"/>
                    </a:lnTo>
                    <a:lnTo>
                      <a:pt x="4" y="53"/>
                    </a:lnTo>
                    <a:lnTo>
                      <a:pt x="2" y="46"/>
                    </a:lnTo>
                    <a:lnTo>
                      <a:pt x="0" y="39"/>
                    </a:lnTo>
                    <a:lnTo>
                      <a:pt x="2" y="31"/>
                    </a:lnTo>
                    <a:lnTo>
                      <a:pt x="4" y="24"/>
                    </a:lnTo>
                    <a:lnTo>
                      <a:pt x="7" y="17"/>
                    </a:lnTo>
                    <a:lnTo>
                      <a:pt x="13" y="9"/>
                    </a:lnTo>
                    <a:lnTo>
                      <a:pt x="18" y="6"/>
                    </a:lnTo>
                    <a:lnTo>
                      <a:pt x="24" y="2"/>
                    </a:lnTo>
                    <a:lnTo>
                      <a:pt x="29" y="0"/>
                    </a:lnTo>
                    <a:lnTo>
                      <a:pt x="35" y="0"/>
                    </a:lnTo>
                    <a:lnTo>
                      <a:pt x="37" y="0"/>
                    </a:lnTo>
                    <a:close/>
                    <a:moveTo>
                      <a:pt x="9" y="31"/>
                    </a:moveTo>
                    <a:lnTo>
                      <a:pt x="9" y="37"/>
                    </a:lnTo>
                    <a:lnTo>
                      <a:pt x="9" y="42"/>
                    </a:lnTo>
                    <a:lnTo>
                      <a:pt x="9" y="46"/>
                    </a:lnTo>
                    <a:lnTo>
                      <a:pt x="11" y="51"/>
                    </a:lnTo>
                    <a:lnTo>
                      <a:pt x="13" y="55"/>
                    </a:lnTo>
                    <a:lnTo>
                      <a:pt x="15" y="59"/>
                    </a:lnTo>
                    <a:lnTo>
                      <a:pt x="16" y="60"/>
                    </a:lnTo>
                    <a:lnTo>
                      <a:pt x="20" y="60"/>
                    </a:lnTo>
                    <a:lnTo>
                      <a:pt x="24" y="59"/>
                    </a:lnTo>
                    <a:lnTo>
                      <a:pt x="27" y="57"/>
                    </a:lnTo>
                    <a:lnTo>
                      <a:pt x="29" y="53"/>
                    </a:lnTo>
                    <a:lnTo>
                      <a:pt x="29" y="46"/>
                    </a:lnTo>
                    <a:lnTo>
                      <a:pt x="29" y="40"/>
                    </a:lnTo>
                    <a:lnTo>
                      <a:pt x="27" y="33"/>
                    </a:lnTo>
                    <a:lnTo>
                      <a:pt x="24" y="31"/>
                    </a:lnTo>
                    <a:lnTo>
                      <a:pt x="22" y="29"/>
                    </a:lnTo>
                    <a:lnTo>
                      <a:pt x="18" y="28"/>
                    </a:lnTo>
                    <a:lnTo>
                      <a:pt x="16" y="28"/>
                    </a:lnTo>
                    <a:lnTo>
                      <a:pt x="15" y="29"/>
                    </a:lnTo>
                    <a:lnTo>
                      <a:pt x="13" y="29"/>
                    </a:lnTo>
                    <a:lnTo>
                      <a:pt x="9" y="3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ja-JP" altLang="en-US" sz="2800" b="1">
                  <a:solidFill>
                    <a:srgbClr val="FFFFFF"/>
                  </a:solidFill>
                  <a:effectLst>
                    <a:outerShdw blurRad="38100" dist="38100" dir="2700000" algn="tl">
                      <a:srgbClr val="808080"/>
                    </a:outerShdw>
                  </a:effectLst>
                  <a:latin typeface="Helvetica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245" name="Freeform 23"/>
              <p:cNvSpPr>
                <a:spLocks/>
              </p:cNvSpPr>
              <p:nvPr/>
            </p:nvSpPr>
            <p:spPr bwMode="auto">
              <a:xfrm>
                <a:off x="3232" y="3809"/>
                <a:ext cx="37" cy="92"/>
              </a:xfrm>
              <a:custGeom>
                <a:avLst/>
                <a:gdLst/>
                <a:ahLst/>
                <a:cxnLst>
                  <a:cxn ang="0">
                    <a:pos x="0" y="11"/>
                  </a:cxn>
                  <a:cxn ang="0">
                    <a:pos x="22" y="0"/>
                  </a:cxn>
                  <a:cxn ang="0">
                    <a:pos x="26" y="0"/>
                  </a:cxn>
                  <a:cxn ang="0">
                    <a:pos x="26" y="76"/>
                  </a:cxn>
                  <a:cxn ang="0">
                    <a:pos x="26" y="84"/>
                  </a:cxn>
                  <a:cxn ang="0">
                    <a:pos x="26" y="87"/>
                  </a:cxn>
                  <a:cxn ang="0">
                    <a:pos x="26" y="89"/>
                  </a:cxn>
                  <a:cxn ang="0">
                    <a:pos x="27" y="91"/>
                  </a:cxn>
                  <a:cxn ang="0">
                    <a:pos x="31" y="91"/>
                  </a:cxn>
                  <a:cxn ang="0">
                    <a:pos x="37" y="91"/>
                  </a:cxn>
                  <a:cxn ang="0">
                    <a:pos x="37" y="93"/>
                  </a:cxn>
                  <a:cxn ang="0">
                    <a:pos x="2" y="93"/>
                  </a:cxn>
                  <a:cxn ang="0">
                    <a:pos x="2" y="91"/>
                  </a:cxn>
                  <a:cxn ang="0">
                    <a:pos x="7" y="91"/>
                  </a:cxn>
                  <a:cxn ang="0">
                    <a:pos x="11" y="91"/>
                  </a:cxn>
                  <a:cxn ang="0">
                    <a:pos x="11" y="89"/>
                  </a:cxn>
                  <a:cxn ang="0">
                    <a:pos x="13" y="87"/>
                  </a:cxn>
                  <a:cxn ang="0">
                    <a:pos x="13" y="85"/>
                  </a:cxn>
                  <a:cxn ang="0">
                    <a:pos x="13" y="82"/>
                  </a:cxn>
                  <a:cxn ang="0">
                    <a:pos x="13" y="76"/>
                  </a:cxn>
                  <a:cxn ang="0">
                    <a:pos x="13" y="25"/>
                  </a:cxn>
                  <a:cxn ang="0">
                    <a:pos x="13" y="20"/>
                  </a:cxn>
                  <a:cxn ang="0">
                    <a:pos x="13" y="16"/>
                  </a:cxn>
                  <a:cxn ang="0">
                    <a:pos x="13" y="14"/>
                  </a:cxn>
                  <a:cxn ang="0">
                    <a:pos x="13" y="13"/>
                  </a:cxn>
                  <a:cxn ang="0">
                    <a:pos x="11" y="11"/>
                  </a:cxn>
                  <a:cxn ang="0">
                    <a:pos x="9" y="11"/>
                  </a:cxn>
                  <a:cxn ang="0">
                    <a:pos x="7" y="9"/>
                  </a:cxn>
                  <a:cxn ang="0">
                    <a:pos x="6" y="11"/>
                  </a:cxn>
                  <a:cxn ang="0">
                    <a:pos x="2" y="13"/>
                  </a:cxn>
                  <a:cxn ang="0">
                    <a:pos x="0" y="11"/>
                  </a:cxn>
                </a:cxnLst>
                <a:rect l="0" t="0" r="r" b="b"/>
                <a:pathLst>
                  <a:path w="37" h="93">
                    <a:moveTo>
                      <a:pt x="0" y="11"/>
                    </a:moveTo>
                    <a:lnTo>
                      <a:pt x="22" y="0"/>
                    </a:lnTo>
                    <a:lnTo>
                      <a:pt x="26" y="0"/>
                    </a:lnTo>
                    <a:lnTo>
                      <a:pt x="26" y="76"/>
                    </a:lnTo>
                    <a:lnTo>
                      <a:pt x="26" y="84"/>
                    </a:lnTo>
                    <a:lnTo>
                      <a:pt x="26" y="87"/>
                    </a:lnTo>
                    <a:lnTo>
                      <a:pt x="26" y="89"/>
                    </a:lnTo>
                    <a:lnTo>
                      <a:pt x="27" y="91"/>
                    </a:lnTo>
                    <a:lnTo>
                      <a:pt x="31" y="91"/>
                    </a:lnTo>
                    <a:lnTo>
                      <a:pt x="37" y="91"/>
                    </a:lnTo>
                    <a:lnTo>
                      <a:pt x="37" y="93"/>
                    </a:lnTo>
                    <a:lnTo>
                      <a:pt x="2" y="93"/>
                    </a:lnTo>
                    <a:lnTo>
                      <a:pt x="2" y="91"/>
                    </a:lnTo>
                    <a:lnTo>
                      <a:pt x="7" y="91"/>
                    </a:lnTo>
                    <a:lnTo>
                      <a:pt x="11" y="91"/>
                    </a:lnTo>
                    <a:lnTo>
                      <a:pt x="11" y="89"/>
                    </a:lnTo>
                    <a:lnTo>
                      <a:pt x="13" y="87"/>
                    </a:lnTo>
                    <a:lnTo>
                      <a:pt x="13" y="85"/>
                    </a:lnTo>
                    <a:lnTo>
                      <a:pt x="13" y="82"/>
                    </a:lnTo>
                    <a:lnTo>
                      <a:pt x="13" y="76"/>
                    </a:lnTo>
                    <a:lnTo>
                      <a:pt x="13" y="25"/>
                    </a:lnTo>
                    <a:lnTo>
                      <a:pt x="13" y="20"/>
                    </a:lnTo>
                    <a:lnTo>
                      <a:pt x="13" y="16"/>
                    </a:lnTo>
                    <a:lnTo>
                      <a:pt x="13" y="14"/>
                    </a:lnTo>
                    <a:lnTo>
                      <a:pt x="13" y="13"/>
                    </a:lnTo>
                    <a:lnTo>
                      <a:pt x="11" y="11"/>
                    </a:lnTo>
                    <a:lnTo>
                      <a:pt x="9" y="11"/>
                    </a:lnTo>
                    <a:lnTo>
                      <a:pt x="7" y="9"/>
                    </a:lnTo>
                    <a:lnTo>
                      <a:pt x="6" y="11"/>
                    </a:lnTo>
                    <a:lnTo>
                      <a:pt x="2" y="13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ja-JP" altLang="en-US" sz="2800" b="1">
                  <a:solidFill>
                    <a:srgbClr val="FFFFFF"/>
                  </a:solidFill>
                  <a:effectLst>
                    <a:outerShdw blurRad="38100" dist="38100" dir="2700000" algn="tl">
                      <a:srgbClr val="808080"/>
                    </a:outerShdw>
                  </a:effectLst>
                  <a:latin typeface="Helvetica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246" name="Freeform 24"/>
              <p:cNvSpPr>
                <a:spLocks noEditPoints="1"/>
              </p:cNvSpPr>
              <p:nvPr/>
            </p:nvSpPr>
            <p:spPr bwMode="auto">
              <a:xfrm>
                <a:off x="3290" y="3809"/>
                <a:ext cx="57" cy="95"/>
              </a:xfrm>
              <a:custGeom>
                <a:avLst/>
                <a:gdLst/>
                <a:ahLst/>
                <a:cxnLst>
                  <a:cxn ang="0">
                    <a:pos x="0" y="47"/>
                  </a:cxn>
                  <a:cxn ang="0">
                    <a:pos x="2" y="38"/>
                  </a:cxn>
                  <a:cxn ang="0">
                    <a:pos x="2" y="29"/>
                  </a:cxn>
                  <a:cxn ang="0">
                    <a:pos x="6" y="22"/>
                  </a:cxn>
                  <a:cxn ang="0">
                    <a:pos x="10" y="14"/>
                  </a:cxn>
                  <a:cxn ang="0">
                    <a:pos x="13" y="9"/>
                  </a:cxn>
                  <a:cxn ang="0">
                    <a:pos x="17" y="5"/>
                  </a:cxn>
                  <a:cxn ang="0">
                    <a:pos x="24" y="2"/>
                  </a:cxn>
                  <a:cxn ang="0">
                    <a:pos x="30" y="0"/>
                  </a:cxn>
                  <a:cxn ang="0">
                    <a:pos x="37" y="2"/>
                  </a:cxn>
                  <a:cxn ang="0">
                    <a:pos x="42" y="5"/>
                  </a:cxn>
                  <a:cxn ang="0">
                    <a:pos x="48" y="11"/>
                  </a:cxn>
                  <a:cxn ang="0">
                    <a:pos x="55" y="27"/>
                  </a:cxn>
                  <a:cxn ang="0">
                    <a:pos x="57" y="47"/>
                  </a:cxn>
                  <a:cxn ang="0">
                    <a:pos x="57" y="56"/>
                  </a:cxn>
                  <a:cxn ang="0">
                    <a:pos x="55" y="65"/>
                  </a:cxn>
                  <a:cxn ang="0">
                    <a:pos x="53" y="73"/>
                  </a:cxn>
                  <a:cxn ang="0">
                    <a:pos x="50" y="80"/>
                  </a:cxn>
                  <a:cxn ang="0">
                    <a:pos x="46" y="85"/>
                  </a:cxn>
                  <a:cxn ang="0">
                    <a:pos x="42" y="89"/>
                  </a:cxn>
                  <a:cxn ang="0">
                    <a:pos x="35" y="93"/>
                  </a:cxn>
                  <a:cxn ang="0">
                    <a:pos x="30" y="95"/>
                  </a:cxn>
                  <a:cxn ang="0">
                    <a:pos x="22" y="93"/>
                  </a:cxn>
                  <a:cxn ang="0">
                    <a:pos x="17" y="91"/>
                  </a:cxn>
                  <a:cxn ang="0">
                    <a:pos x="13" y="85"/>
                  </a:cxn>
                  <a:cxn ang="0">
                    <a:pos x="8" y="78"/>
                  </a:cxn>
                  <a:cxn ang="0">
                    <a:pos x="2" y="65"/>
                  </a:cxn>
                  <a:cxn ang="0">
                    <a:pos x="0" y="47"/>
                  </a:cxn>
                  <a:cxn ang="0">
                    <a:pos x="13" y="49"/>
                  </a:cxn>
                  <a:cxn ang="0">
                    <a:pos x="15" y="67"/>
                  </a:cxn>
                  <a:cxn ang="0">
                    <a:pos x="19" y="80"/>
                  </a:cxn>
                  <a:cxn ang="0">
                    <a:pos x="20" y="85"/>
                  </a:cxn>
                  <a:cxn ang="0">
                    <a:pos x="24" y="89"/>
                  </a:cxn>
                  <a:cxn ang="0">
                    <a:pos x="30" y="89"/>
                  </a:cxn>
                  <a:cxn ang="0">
                    <a:pos x="33" y="89"/>
                  </a:cxn>
                  <a:cxn ang="0">
                    <a:pos x="37" y="87"/>
                  </a:cxn>
                  <a:cxn ang="0">
                    <a:pos x="40" y="82"/>
                  </a:cxn>
                  <a:cxn ang="0">
                    <a:pos x="42" y="76"/>
                  </a:cxn>
                  <a:cxn ang="0">
                    <a:pos x="44" y="62"/>
                  </a:cxn>
                  <a:cxn ang="0">
                    <a:pos x="44" y="44"/>
                  </a:cxn>
                  <a:cxn ang="0">
                    <a:pos x="44" y="35"/>
                  </a:cxn>
                  <a:cxn ang="0">
                    <a:pos x="44" y="25"/>
                  </a:cxn>
                  <a:cxn ang="0">
                    <a:pos x="42" y="18"/>
                  </a:cxn>
                  <a:cxn ang="0">
                    <a:pos x="39" y="11"/>
                  </a:cxn>
                  <a:cxn ang="0">
                    <a:pos x="35" y="7"/>
                  </a:cxn>
                  <a:cxn ang="0">
                    <a:pos x="33" y="5"/>
                  </a:cxn>
                  <a:cxn ang="0">
                    <a:pos x="30" y="5"/>
                  </a:cxn>
                  <a:cxn ang="0">
                    <a:pos x="26" y="5"/>
                  </a:cxn>
                  <a:cxn ang="0">
                    <a:pos x="22" y="9"/>
                  </a:cxn>
                  <a:cxn ang="0">
                    <a:pos x="19" y="13"/>
                  </a:cxn>
                  <a:cxn ang="0">
                    <a:pos x="17" y="18"/>
                  </a:cxn>
                  <a:cxn ang="0">
                    <a:pos x="15" y="25"/>
                  </a:cxn>
                  <a:cxn ang="0">
                    <a:pos x="15" y="38"/>
                  </a:cxn>
                  <a:cxn ang="0">
                    <a:pos x="13" y="49"/>
                  </a:cxn>
                </a:cxnLst>
                <a:rect l="0" t="0" r="r" b="b"/>
                <a:pathLst>
                  <a:path w="57" h="95">
                    <a:moveTo>
                      <a:pt x="0" y="47"/>
                    </a:moveTo>
                    <a:lnTo>
                      <a:pt x="2" y="38"/>
                    </a:lnTo>
                    <a:lnTo>
                      <a:pt x="2" y="29"/>
                    </a:lnTo>
                    <a:lnTo>
                      <a:pt x="6" y="22"/>
                    </a:lnTo>
                    <a:lnTo>
                      <a:pt x="10" y="14"/>
                    </a:lnTo>
                    <a:lnTo>
                      <a:pt x="13" y="9"/>
                    </a:lnTo>
                    <a:lnTo>
                      <a:pt x="17" y="5"/>
                    </a:lnTo>
                    <a:lnTo>
                      <a:pt x="24" y="2"/>
                    </a:lnTo>
                    <a:lnTo>
                      <a:pt x="30" y="0"/>
                    </a:lnTo>
                    <a:lnTo>
                      <a:pt x="37" y="2"/>
                    </a:lnTo>
                    <a:lnTo>
                      <a:pt x="42" y="5"/>
                    </a:lnTo>
                    <a:lnTo>
                      <a:pt x="48" y="11"/>
                    </a:lnTo>
                    <a:lnTo>
                      <a:pt x="55" y="27"/>
                    </a:lnTo>
                    <a:lnTo>
                      <a:pt x="57" y="47"/>
                    </a:lnTo>
                    <a:lnTo>
                      <a:pt x="57" y="56"/>
                    </a:lnTo>
                    <a:lnTo>
                      <a:pt x="55" y="65"/>
                    </a:lnTo>
                    <a:lnTo>
                      <a:pt x="53" y="73"/>
                    </a:lnTo>
                    <a:lnTo>
                      <a:pt x="50" y="80"/>
                    </a:lnTo>
                    <a:lnTo>
                      <a:pt x="46" y="85"/>
                    </a:lnTo>
                    <a:lnTo>
                      <a:pt x="42" y="89"/>
                    </a:lnTo>
                    <a:lnTo>
                      <a:pt x="35" y="93"/>
                    </a:lnTo>
                    <a:lnTo>
                      <a:pt x="30" y="95"/>
                    </a:lnTo>
                    <a:lnTo>
                      <a:pt x="22" y="93"/>
                    </a:lnTo>
                    <a:lnTo>
                      <a:pt x="17" y="91"/>
                    </a:lnTo>
                    <a:lnTo>
                      <a:pt x="13" y="85"/>
                    </a:lnTo>
                    <a:lnTo>
                      <a:pt x="8" y="78"/>
                    </a:lnTo>
                    <a:lnTo>
                      <a:pt x="2" y="65"/>
                    </a:lnTo>
                    <a:lnTo>
                      <a:pt x="0" y="47"/>
                    </a:lnTo>
                    <a:close/>
                    <a:moveTo>
                      <a:pt x="13" y="49"/>
                    </a:moveTo>
                    <a:lnTo>
                      <a:pt x="15" y="67"/>
                    </a:lnTo>
                    <a:lnTo>
                      <a:pt x="19" y="80"/>
                    </a:lnTo>
                    <a:lnTo>
                      <a:pt x="20" y="85"/>
                    </a:lnTo>
                    <a:lnTo>
                      <a:pt x="24" y="89"/>
                    </a:lnTo>
                    <a:lnTo>
                      <a:pt x="30" y="89"/>
                    </a:lnTo>
                    <a:lnTo>
                      <a:pt x="33" y="89"/>
                    </a:lnTo>
                    <a:lnTo>
                      <a:pt x="37" y="87"/>
                    </a:lnTo>
                    <a:lnTo>
                      <a:pt x="40" y="82"/>
                    </a:lnTo>
                    <a:lnTo>
                      <a:pt x="42" y="76"/>
                    </a:lnTo>
                    <a:lnTo>
                      <a:pt x="44" y="62"/>
                    </a:lnTo>
                    <a:lnTo>
                      <a:pt x="44" y="44"/>
                    </a:lnTo>
                    <a:lnTo>
                      <a:pt x="44" y="35"/>
                    </a:lnTo>
                    <a:lnTo>
                      <a:pt x="44" y="25"/>
                    </a:lnTo>
                    <a:lnTo>
                      <a:pt x="42" y="18"/>
                    </a:lnTo>
                    <a:lnTo>
                      <a:pt x="39" y="11"/>
                    </a:lnTo>
                    <a:lnTo>
                      <a:pt x="35" y="7"/>
                    </a:lnTo>
                    <a:lnTo>
                      <a:pt x="33" y="5"/>
                    </a:lnTo>
                    <a:lnTo>
                      <a:pt x="30" y="5"/>
                    </a:lnTo>
                    <a:lnTo>
                      <a:pt x="26" y="5"/>
                    </a:lnTo>
                    <a:lnTo>
                      <a:pt x="22" y="9"/>
                    </a:lnTo>
                    <a:lnTo>
                      <a:pt x="19" y="13"/>
                    </a:lnTo>
                    <a:lnTo>
                      <a:pt x="17" y="18"/>
                    </a:lnTo>
                    <a:lnTo>
                      <a:pt x="15" y="25"/>
                    </a:lnTo>
                    <a:lnTo>
                      <a:pt x="15" y="38"/>
                    </a:lnTo>
                    <a:lnTo>
                      <a:pt x="13" y="4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ja-JP" altLang="en-US" sz="2800" b="1">
                  <a:solidFill>
                    <a:srgbClr val="FFFFFF"/>
                  </a:solidFill>
                  <a:effectLst>
                    <a:outerShdw blurRad="38100" dist="38100" dir="2700000" algn="tl">
                      <a:srgbClr val="808080"/>
                    </a:outerShdw>
                  </a:effectLst>
                  <a:latin typeface="Helvetica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247" name="Freeform 25"/>
              <p:cNvSpPr>
                <a:spLocks/>
              </p:cNvSpPr>
              <p:nvPr/>
            </p:nvSpPr>
            <p:spPr bwMode="auto">
              <a:xfrm>
                <a:off x="3117" y="3838"/>
                <a:ext cx="59" cy="60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30" y="26"/>
                  </a:cxn>
                  <a:cxn ang="0">
                    <a:pos x="53" y="0"/>
                  </a:cxn>
                  <a:cxn ang="0">
                    <a:pos x="59" y="6"/>
                  </a:cxn>
                  <a:cxn ang="0">
                    <a:pos x="33" y="29"/>
                  </a:cxn>
                  <a:cxn ang="0">
                    <a:pos x="59" y="55"/>
                  </a:cxn>
                  <a:cxn ang="0">
                    <a:pos x="53" y="60"/>
                  </a:cxn>
                  <a:cxn ang="0">
                    <a:pos x="30" y="35"/>
                  </a:cxn>
                  <a:cxn ang="0">
                    <a:pos x="4" y="60"/>
                  </a:cxn>
                  <a:cxn ang="0">
                    <a:pos x="0" y="55"/>
                  </a:cxn>
                  <a:cxn ang="0">
                    <a:pos x="24" y="29"/>
                  </a:cxn>
                  <a:cxn ang="0">
                    <a:pos x="0" y="6"/>
                  </a:cxn>
                  <a:cxn ang="0">
                    <a:pos x="4" y="0"/>
                  </a:cxn>
                </a:cxnLst>
                <a:rect l="0" t="0" r="r" b="b"/>
                <a:pathLst>
                  <a:path w="59" h="60">
                    <a:moveTo>
                      <a:pt x="4" y="0"/>
                    </a:moveTo>
                    <a:lnTo>
                      <a:pt x="30" y="26"/>
                    </a:lnTo>
                    <a:lnTo>
                      <a:pt x="53" y="0"/>
                    </a:lnTo>
                    <a:lnTo>
                      <a:pt x="59" y="6"/>
                    </a:lnTo>
                    <a:lnTo>
                      <a:pt x="33" y="29"/>
                    </a:lnTo>
                    <a:lnTo>
                      <a:pt x="59" y="55"/>
                    </a:lnTo>
                    <a:lnTo>
                      <a:pt x="53" y="60"/>
                    </a:lnTo>
                    <a:lnTo>
                      <a:pt x="30" y="35"/>
                    </a:lnTo>
                    <a:lnTo>
                      <a:pt x="4" y="60"/>
                    </a:lnTo>
                    <a:lnTo>
                      <a:pt x="0" y="55"/>
                    </a:lnTo>
                    <a:lnTo>
                      <a:pt x="24" y="29"/>
                    </a:lnTo>
                    <a:lnTo>
                      <a:pt x="0" y="6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ja-JP" altLang="en-US" sz="2800" b="1">
                  <a:solidFill>
                    <a:srgbClr val="FFFFFF"/>
                  </a:solidFill>
                  <a:effectLst>
                    <a:outerShdw blurRad="38100" dist="38100" dir="2700000" algn="tl">
                      <a:srgbClr val="808080"/>
                    </a:outerShdw>
                  </a:effectLst>
                  <a:latin typeface="Helvetica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248" name="Freeform 26"/>
              <p:cNvSpPr>
                <a:spLocks/>
              </p:cNvSpPr>
              <p:nvPr/>
            </p:nvSpPr>
            <p:spPr bwMode="auto">
              <a:xfrm>
                <a:off x="3074" y="3809"/>
                <a:ext cx="36" cy="122"/>
              </a:xfrm>
              <a:custGeom>
                <a:avLst/>
                <a:gdLst/>
                <a:ahLst/>
                <a:cxnLst>
                  <a:cxn ang="0">
                    <a:pos x="36" y="118"/>
                  </a:cxn>
                  <a:cxn ang="0">
                    <a:pos x="36" y="122"/>
                  </a:cxn>
                  <a:cxn ang="0">
                    <a:pos x="27" y="116"/>
                  </a:cxn>
                  <a:cxn ang="0">
                    <a:pos x="20" y="109"/>
                  </a:cxn>
                  <a:cxn ang="0">
                    <a:pos x="14" y="102"/>
                  </a:cxn>
                  <a:cxn ang="0">
                    <a:pos x="9" y="95"/>
                  </a:cxn>
                  <a:cxn ang="0">
                    <a:pos x="5" y="87"/>
                  </a:cxn>
                  <a:cxn ang="0">
                    <a:pos x="2" y="75"/>
                  </a:cxn>
                  <a:cxn ang="0">
                    <a:pos x="0" y="60"/>
                  </a:cxn>
                  <a:cxn ang="0">
                    <a:pos x="2" y="40"/>
                  </a:cxn>
                  <a:cxn ang="0">
                    <a:pos x="9" y="24"/>
                  </a:cxn>
                  <a:cxn ang="0">
                    <a:pos x="18" y="13"/>
                  </a:cxn>
                  <a:cxn ang="0">
                    <a:pos x="25" y="5"/>
                  </a:cxn>
                  <a:cxn ang="0">
                    <a:pos x="36" y="0"/>
                  </a:cxn>
                  <a:cxn ang="0">
                    <a:pos x="36" y="2"/>
                  </a:cxn>
                  <a:cxn ang="0">
                    <a:pos x="29" y="7"/>
                  </a:cxn>
                  <a:cxn ang="0">
                    <a:pos x="23" y="14"/>
                  </a:cxn>
                  <a:cxn ang="0">
                    <a:pos x="18" y="24"/>
                  </a:cxn>
                  <a:cxn ang="0">
                    <a:pos x="14" y="33"/>
                  </a:cxn>
                  <a:cxn ang="0">
                    <a:pos x="13" y="45"/>
                  </a:cxn>
                  <a:cxn ang="0">
                    <a:pos x="13" y="58"/>
                  </a:cxn>
                  <a:cxn ang="0">
                    <a:pos x="13" y="71"/>
                  </a:cxn>
                  <a:cxn ang="0">
                    <a:pos x="14" y="84"/>
                  </a:cxn>
                  <a:cxn ang="0">
                    <a:pos x="16" y="93"/>
                  </a:cxn>
                  <a:cxn ang="0">
                    <a:pos x="18" y="98"/>
                  </a:cxn>
                  <a:cxn ang="0">
                    <a:pos x="22" y="104"/>
                  </a:cxn>
                  <a:cxn ang="0">
                    <a:pos x="25" y="109"/>
                  </a:cxn>
                  <a:cxn ang="0">
                    <a:pos x="31" y="113"/>
                  </a:cxn>
                  <a:cxn ang="0">
                    <a:pos x="36" y="118"/>
                  </a:cxn>
                </a:cxnLst>
                <a:rect l="0" t="0" r="r" b="b"/>
                <a:pathLst>
                  <a:path w="36" h="122">
                    <a:moveTo>
                      <a:pt x="36" y="118"/>
                    </a:moveTo>
                    <a:lnTo>
                      <a:pt x="36" y="122"/>
                    </a:lnTo>
                    <a:lnTo>
                      <a:pt x="27" y="116"/>
                    </a:lnTo>
                    <a:lnTo>
                      <a:pt x="20" y="109"/>
                    </a:lnTo>
                    <a:lnTo>
                      <a:pt x="14" y="102"/>
                    </a:lnTo>
                    <a:lnTo>
                      <a:pt x="9" y="95"/>
                    </a:lnTo>
                    <a:lnTo>
                      <a:pt x="5" y="87"/>
                    </a:lnTo>
                    <a:lnTo>
                      <a:pt x="2" y="75"/>
                    </a:lnTo>
                    <a:lnTo>
                      <a:pt x="0" y="60"/>
                    </a:lnTo>
                    <a:lnTo>
                      <a:pt x="2" y="40"/>
                    </a:lnTo>
                    <a:lnTo>
                      <a:pt x="9" y="24"/>
                    </a:lnTo>
                    <a:lnTo>
                      <a:pt x="18" y="13"/>
                    </a:lnTo>
                    <a:lnTo>
                      <a:pt x="25" y="5"/>
                    </a:lnTo>
                    <a:lnTo>
                      <a:pt x="36" y="0"/>
                    </a:lnTo>
                    <a:lnTo>
                      <a:pt x="36" y="2"/>
                    </a:lnTo>
                    <a:lnTo>
                      <a:pt x="29" y="7"/>
                    </a:lnTo>
                    <a:lnTo>
                      <a:pt x="23" y="14"/>
                    </a:lnTo>
                    <a:lnTo>
                      <a:pt x="18" y="24"/>
                    </a:lnTo>
                    <a:lnTo>
                      <a:pt x="14" y="33"/>
                    </a:lnTo>
                    <a:lnTo>
                      <a:pt x="13" y="45"/>
                    </a:lnTo>
                    <a:lnTo>
                      <a:pt x="13" y="58"/>
                    </a:lnTo>
                    <a:lnTo>
                      <a:pt x="13" y="71"/>
                    </a:lnTo>
                    <a:lnTo>
                      <a:pt x="14" y="84"/>
                    </a:lnTo>
                    <a:lnTo>
                      <a:pt x="16" y="93"/>
                    </a:lnTo>
                    <a:lnTo>
                      <a:pt x="18" y="98"/>
                    </a:lnTo>
                    <a:lnTo>
                      <a:pt x="22" y="104"/>
                    </a:lnTo>
                    <a:lnTo>
                      <a:pt x="25" y="109"/>
                    </a:lnTo>
                    <a:lnTo>
                      <a:pt x="31" y="113"/>
                    </a:lnTo>
                    <a:lnTo>
                      <a:pt x="36" y="11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ja-JP" altLang="en-US" sz="2800" b="1">
                  <a:solidFill>
                    <a:srgbClr val="FFFFFF"/>
                  </a:solidFill>
                  <a:effectLst>
                    <a:outerShdw blurRad="38100" dist="38100" dir="2700000" algn="tl">
                      <a:srgbClr val="808080"/>
                    </a:outerShdw>
                  </a:effectLst>
                  <a:latin typeface="Helvetica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249" name="Freeform 27"/>
              <p:cNvSpPr>
                <a:spLocks noEditPoints="1"/>
              </p:cNvSpPr>
              <p:nvPr/>
            </p:nvSpPr>
            <p:spPr bwMode="auto">
              <a:xfrm>
                <a:off x="2997" y="3894"/>
                <a:ext cx="33" cy="42"/>
              </a:xfrm>
              <a:custGeom>
                <a:avLst/>
                <a:gdLst/>
                <a:ahLst/>
                <a:cxnLst>
                  <a:cxn ang="0">
                    <a:pos x="6" y="16"/>
                  </a:cxn>
                  <a:cxn ang="0">
                    <a:pos x="6" y="21"/>
                  </a:cxn>
                  <a:cxn ang="0">
                    <a:pos x="8" y="27"/>
                  </a:cxn>
                  <a:cxn ang="0">
                    <a:pos x="11" y="31"/>
                  </a:cxn>
                  <a:cxn ang="0">
                    <a:pos x="15" y="34"/>
                  </a:cxn>
                  <a:cxn ang="0">
                    <a:pos x="20" y="34"/>
                  </a:cxn>
                  <a:cxn ang="0">
                    <a:pos x="24" y="34"/>
                  </a:cxn>
                  <a:cxn ang="0">
                    <a:pos x="28" y="32"/>
                  </a:cxn>
                  <a:cxn ang="0">
                    <a:pos x="31" y="31"/>
                  </a:cxn>
                  <a:cxn ang="0">
                    <a:pos x="33" y="25"/>
                  </a:cxn>
                  <a:cxn ang="0">
                    <a:pos x="33" y="27"/>
                  </a:cxn>
                  <a:cxn ang="0">
                    <a:pos x="31" y="32"/>
                  </a:cxn>
                  <a:cxn ang="0">
                    <a:pos x="28" y="38"/>
                  </a:cxn>
                  <a:cxn ang="0">
                    <a:pos x="24" y="42"/>
                  </a:cxn>
                  <a:cxn ang="0">
                    <a:pos x="17" y="43"/>
                  </a:cxn>
                  <a:cxn ang="0">
                    <a:pos x="13" y="42"/>
                  </a:cxn>
                  <a:cxn ang="0">
                    <a:pos x="8" y="40"/>
                  </a:cxn>
                  <a:cxn ang="0">
                    <a:pos x="4" y="36"/>
                  </a:cxn>
                  <a:cxn ang="0">
                    <a:pos x="2" y="32"/>
                  </a:cxn>
                  <a:cxn ang="0">
                    <a:pos x="0" y="27"/>
                  </a:cxn>
                  <a:cxn ang="0">
                    <a:pos x="0" y="21"/>
                  </a:cxn>
                  <a:cxn ang="0">
                    <a:pos x="0" y="16"/>
                  </a:cxn>
                  <a:cxn ang="0">
                    <a:pos x="2" y="11"/>
                  </a:cxn>
                  <a:cxn ang="0">
                    <a:pos x="4" y="5"/>
                  </a:cxn>
                  <a:cxn ang="0">
                    <a:pos x="9" y="3"/>
                  </a:cxn>
                  <a:cxn ang="0">
                    <a:pos x="13" y="0"/>
                  </a:cxn>
                  <a:cxn ang="0">
                    <a:pos x="19" y="0"/>
                  </a:cxn>
                  <a:cxn ang="0">
                    <a:pos x="24" y="1"/>
                  </a:cxn>
                  <a:cxn ang="0">
                    <a:pos x="29" y="5"/>
                  </a:cxn>
                  <a:cxn ang="0">
                    <a:pos x="31" y="7"/>
                  </a:cxn>
                  <a:cxn ang="0">
                    <a:pos x="33" y="11"/>
                  </a:cxn>
                  <a:cxn ang="0">
                    <a:pos x="33" y="16"/>
                  </a:cxn>
                  <a:cxn ang="0">
                    <a:pos x="6" y="16"/>
                  </a:cxn>
                  <a:cxn ang="0">
                    <a:pos x="6" y="12"/>
                  </a:cxn>
                  <a:cxn ang="0">
                    <a:pos x="24" y="12"/>
                  </a:cxn>
                  <a:cxn ang="0">
                    <a:pos x="24" y="11"/>
                  </a:cxn>
                  <a:cxn ang="0">
                    <a:pos x="24" y="7"/>
                  </a:cxn>
                  <a:cxn ang="0">
                    <a:pos x="22" y="5"/>
                  </a:cxn>
                  <a:cxn ang="0">
                    <a:pos x="20" y="3"/>
                  </a:cxn>
                  <a:cxn ang="0">
                    <a:pos x="19" y="3"/>
                  </a:cxn>
                  <a:cxn ang="0">
                    <a:pos x="15" y="3"/>
                  </a:cxn>
                  <a:cxn ang="0">
                    <a:pos x="13" y="3"/>
                  </a:cxn>
                  <a:cxn ang="0">
                    <a:pos x="9" y="5"/>
                  </a:cxn>
                  <a:cxn ang="0">
                    <a:pos x="8" y="9"/>
                  </a:cxn>
                  <a:cxn ang="0">
                    <a:pos x="6" y="12"/>
                  </a:cxn>
                </a:cxnLst>
                <a:rect l="0" t="0" r="r" b="b"/>
                <a:pathLst>
                  <a:path w="33" h="43">
                    <a:moveTo>
                      <a:pt x="6" y="16"/>
                    </a:moveTo>
                    <a:lnTo>
                      <a:pt x="6" y="21"/>
                    </a:lnTo>
                    <a:lnTo>
                      <a:pt x="8" y="27"/>
                    </a:lnTo>
                    <a:lnTo>
                      <a:pt x="11" y="31"/>
                    </a:lnTo>
                    <a:lnTo>
                      <a:pt x="15" y="34"/>
                    </a:lnTo>
                    <a:lnTo>
                      <a:pt x="20" y="34"/>
                    </a:lnTo>
                    <a:lnTo>
                      <a:pt x="24" y="34"/>
                    </a:lnTo>
                    <a:lnTo>
                      <a:pt x="28" y="32"/>
                    </a:lnTo>
                    <a:lnTo>
                      <a:pt x="31" y="31"/>
                    </a:lnTo>
                    <a:lnTo>
                      <a:pt x="33" y="25"/>
                    </a:lnTo>
                    <a:lnTo>
                      <a:pt x="33" y="27"/>
                    </a:lnTo>
                    <a:lnTo>
                      <a:pt x="31" y="32"/>
                    </a:lnTo>
                    <a:lnTo>
                      <a:pt x="28" y="38"/>
                    </a:lnTo>
                    <a:lnTo>
                      <a:pt x="24" y="42"/>
                    </a:lnTo>
                    <a:lnTo>
                      <a:pt x="17" y="43"/>
                    </a:lnTo>
                    <a:lnTo>
                      <a:pt x="13" y="42"/>
                    </a:lnTo>
                    <a:lnTo>
                      <a:pt x="8" y="40"/>
                    </a:lnTo>
                    <a:lnTo>
                      <a:pt x="4" y="36"/>
                    </a:lnTo>
                    <a:lnTo>
                      <a:pt x="2" y="32"/>
                    </a:lnTo>
                    <a:lnTo>
                      <a:pt x="0" y="27"/>
                    </a:lnTo>
                    <a:lnTo>
                      <a:pt x="0" y="21"/>
                    </a:lnTo>
                    <a:lnTo>
                      <a:pt x="0" y="16"/>
                    </a:lnTo>
                    <a:lnTo>
                      <a:pt x="2" y="11"/>
                    </a:lnTo>
                    <a:lnTo>
                      <a:pt x="4" y="5"/>
                    </a:lnTo>
                    <a:lnTo>
                      <a:pt x="9" y="3"/>
                    </a:lnTo>
                    <a:lnTo>
                      <a:pt x="13" y="0"/>
                    </a:lnTo>
                    <a:lnTo>
                      <a:pt x="19" y="0"/>
                    </a:lnTo>
                    <a:lnTo>
                      <a:pt x="24" y="1"/>
                    </a:lnTo>
                    <a:lnTo>
                      <a:pt x="29" y="5"/>
                    </a:lnTo>
                    <a:lnTo>
                      <a:pt x="31" y="7"/>
                    </a:lnTo>
                    <a:lnTo>
                      <a:pt x="33" y="11"/>
                    </a:lnTo>
                    <a:lnTo>
                      <a:pt x="33" y="16"/>
                    </a:lnTo>
                    <a:lnTo>
                      <a:pt x="6" y="16"/>
                    </a:lnTo>
                    <a:close/>
                    <a:moveTo>
                      <a:pt x="6" y="12"/>
                    </a:moveTo>
                    <a:lnTo>
                      <a:pt x="24" y="12"/>
                    </a:lnTo>
                    <a:lnTo>
                      <a:pt x="24" y="11"/>
                    </a:lnTo>
                    <a:lnTo>
                      <a:pt x="24" y="7"/>
                    </a:lnTo>
                    <a:lnTo>
                      <a:pt x="22" y="5"/>
                    </a:lnTo>
                    <a:lnTo>
                      <a:pt x="20" y="3"/>
                    </a:lnTo>
                    <a:lnTo>
                      <a:pt x="19" y="3"/>
                    </a:lnTo>
                    <a:lnTo>
                      <a:pt x="15" y="3"/>
                    </a:lnTo>
                    <a:lnTo>
                      <a:pt x="13" y="3"/>
                    </a:lnTo>
                    <a:lnTo>
                      <a:pt x="9" y="5"/>
                    </a:lnTo>
                    <a:lnTo>
                      <a:pt x="8" y="9"/>
                    </a:lnTo>
                    <a:lnTo>
                      <a:pt x="6" y="1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ja-JP" altLang="en-US" sz="2800" b="1">
                  <a:solidFill>
                    <a:srgbClr val="FFFFFF"/>
                  </a:solidFill>
                  <a:effectLst>
                    <a:outerShdw blurRad="38100" dist="38100" dir="2700000" algn="tl">
                      <a:srgbClr val="808080"/>
                    </a:outerShdw>
                  </a:effectLst>
                  <a:latin typeface="Helvetica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250" name="Freeform 28"/>
              <p:cNvSpPr>
                <a:spLocks noEditPoints="1"/>
              </p:cNvSpPr>
              <p:nvPr/>
            </p:nvSpPr>
            <p:spPr bwMode="auto">
              <a:xfrm>
                <a:off x="2926" y="3807"/>
                <a:ext cx="59" cy="125"/>
              </a:xfrm>
              <a:custGeom>
                <a:avLst/>
                <a:gdLst/>
                <a:ahLst/>
                <a:cxnLst>
                  <a:cxn ang="0">
                    <a:pos x="40" y="33"/>
                  </a:cxn>
                  <a:cxn ang="0">
                    <a:pos x="53" y="42"/>
                  </a:cxn>
                  <a:cxn ang="0">
                    <a:pos x="59" y="55"/>
                  </a:cxn>
                  <a:cxn ang="0">
                    <a:pos x="59" y="69"/>
                  </a:cxn>
                  <a:cxn ang="0">
                    <a:pos x="55" y="80"/>
                  </a:cxn>
                  <a:cxn ang="0">
                    <a:pos x="51" y="87"/>
                  </a:cxn>
                  <a:cxn ang="0">
                    <a:pos x="44" y="93"/>
                  </a:cxn>
                  <a:cxn ang="0">
                    <a:pos x="39" y="95"/>
                  </a:cxn>
                  <a:cxn ang="0">
                    <a:pos x="33" y="124"/>
                  </a:cxn>
                  <a:cxn ang="0">
                    <a:pos x="26" y="97"/>
                  </a:cxn>
                  <a:cxn ang="0">
                    <a:pos x="15" y="93"/>
                  </a:cxn>
                  <a:cxn ang="0">
                    <a:pos x="8" y="84"/>
                  </a:cxn>
                  <a:cxn ang="0">
                    <a:pos x="2" y="71"/>
                  </a:cxn>
                  <a:cxn ang="0">
                    <a:pos x="2" y="58"/>
                  </a:cxn>
                  <a:cxn ang="0">
                    <a:pos x="4" y="47"/>
                  </a:cxn>
                  <a:cxn ang="0">
                    <a:pos x="9" y="38"/>
                  </a:cxn>
                  <a:cxn ang="0">
                    <a:pos x="17" y="35"/>
                  </a:cxn>
                  <a:cxn ang="0">
                    <a:pos x="22" y="31"/>
                  </a:cxn>
                  <a:cxn ang="0">
                    <a:pos x="26" y="0"/>
                  </a:cxn>
                  <a:cxn ang="0">
                    <a:pos x="33" y="31"/>
                  </a:cxn>
                  <a:cxn ang="0">
                    <a:pos x="24" y="37"/>
                  </a:cxn>
                  <a:cxn ang="0">
                    <a:pos x="19" y="42"/>
                  </a:cxn>
                  <a:cxn ang="0">
                    <a:pos x="15" y="53"/>
                  </a:cxn>
                  <a:cxn ang="0">
                    <a:pos x="15" y="71"/>
                  </a:cxn>
                  <a:cxn ang="0">
                    <a:pos x="19" y="86"/>
                  </a:cxn>
                  <a:cxn ang="0">
                    <a:pos x="24" y="91"/>
                  </a:cxn>
                  <a:cxn ang="0">
                    <a:pos x="26" y="35"/>
                  </a:cxn>
                  <a:cxn ang="0">
                    <a:pos x="37" y="91"/>
                  </a:cxn>
                  <a:cxn ang="0">
                    <a:pos x="42" y="86"/>
                  </a:cxn>
                  <a:cxn ang="0">
                    <a:pos x="46" y="73"/>
                  </a:cxn>
                  <a:cxn ang="0">
                    <a:pos x="46" y="57"/>
                  </a:cxn>
                  <a:cxn ang="0">
                    <a:pos x="42" y="44"/>
                  </a:cxn>
                  <a:cxn ang="0">
                    <a:pos x="37" y="37"/>
                  </a:cxn>
                  <a:cxn ang="0">
                    <a:pos x="33" y="93"/>
                  </a:cxn>
                </a:cxnLst>
                <a:rect l="0" t="0" r="r" b="b"/>
                <a:pathLst>
                  <a:path w="59" h="124">
                    <a:moveTo>
                      <a:pt x="33" y="31"/>
                    </a:moveTo>
                    <a:lnTo>
                      <a:pt x="40" y="33"/>
                    </a:lnTo>
                    <a:lnTo>
                      <a:pt x="48" y="37"/>
                    </a:lnTo>
                    <a:lnTo>
                      <a:pt x="53" y="42"/>
                    </a:lnTo>
                    <a:lnTo>
                      <a:pt x="57" y="47"/>
                    </a:lnTo>
                    <a:lnTo>
                      <a:pt x="59" y="55"/>
                    </a:lnTo>
                    <a:lnTo>
                      <a:pt x="59" y="64"/>
                    </a:lnTo>
                    <a:lnTo>
                      <a:pt x="59" y="69"/>
                    </a:lnTo>
                    <a:lnTo>
                      <a:pt x="57" y="75"/>
                    </a:lnTo>
                    <a:lnTo>
                      <a:pt x="55" y="80"/>
                    </a:lnTo>
                    <a:lnTo>
                      <a:pt x="53" y="84"/>
                    </a:lnTo>
                    <a:lnTo>
                      <a:pt x="51" y="87"/>
                    </a:lnTo>
                    <a:lnTo>
                      <a:pt x="48" y="91"/>
                    </a:lnTo>
                    <a:lnTo>
                      <a:pt x="44" y="93"/>
                    </a:lnTo>
                    <a:lnTo>
                      <a:pt x="40" y="95"/>
                    </a:lnTo>
                    <a:lnTo>
                      <a:pt x="39" y="95"/>
                    </a:lnTo>
                    <a:lnTo>
                      <a:pt x="33" y="97"/>
                    </a:lnTo>
                    <a:lnTo>
                      <a:pt x="33" y="124"/>
                    </a:lnTo>
                    <a:lnTo>
                      <a:pt x="26" y="124"/>
                    </a:lnTo>
                    <a:lnTo>
                      <a:pt x="26" y="97"/>
                    </a:lnTo>
                    <a:lnTo>
                      <a:pt x="20" y="95"/>
                    </a:lnTo>
                    <a:lnTo>
                      <a:pt x="15" y="93"/>
                    </a:lnTo>
                    <a:lnTo>
                      <a:pt x="11" y="89"/>
                    </a:lnTo>
                    <a:lnTo>
                      <a:pt x="8" y="84"/>
                    </a:lnTo>
                    <a:lnTo>
                      <a:pt x="4" y="78"/>
                    </a:lnTo>
                    <a:lnTo>
                      <a:pt x="2" y="71"/>
                    </a:lnTo>
                    <a:lnTo>
                      <a:pt x="0" y="64"/>
                    </a:lnTo>
                    <a:lnTo>
                      <a:pt x="2" y="58"/>
                    </a:lnTo>
                    <a:lnTo>
                      <a:pt x="2" y="51"/>
                    </a:lnTo>
                    <a:lnTo>
                      <a:pt x="4" y="47"/>
                    </a:lnTo>
                    <a:lnTo>
                      <a:pt x="8" y="42"/>
                    </a:lnTo>
                    <a:lnTo>
                      <a:pt x="9" y="38"/>
                    </a:lnTo>
                    <a:lnTo>
                      <a:pt x="13" y="37"/>
                    </a:lnTo>
                    <a:lnTo>
                      <a:pt x="17" y="35"/>
                    </a:lnTo>
                    <a:lnTo>
                      <a:pt x="19" y="33"/>
                    </a:lnTo>
                    <a:lnTo>
                      <a:pt x="22" y="31"/>
                    </a:lnTo>
                    <a:lnTo>
                      <a:pt x="26" y="31"/>
                    </a:lnTo>
                    <a:lnTo>
                      <a:pt x="26" y="0"/>
                    </a:lnTo>
                    <a:lnTo>
                      <a:pt x="33" y="0"/>
                    </a:lnTo>
                    <a:lnTo>
                      <a:pt x="33" y="31"/>
                    </a:lnTo>
                    <a:close/>
                    <a:moveTo>
                      <a:pt x="26" y="35"/>
                    </a:moveTo>
                    <a:lnTo>
                      <a:pt x="24" y="37"/>
                    </a:lnTo>
                    <a:lnTo>
                      <a:pt x="20" y="38"/>
                    </a:lnTo>
                    <a:lnTo>
                      <a:pt x="19" y="42"/>
                    </a:lnTo>
                    <a:lnTo>
                      <a:pt x="15" y="47"/>
                    </a:lnTo>
                    <a:lnTo>
                      <a:pt x="15" y="53"/>
                    </a:lnTo>
                    <a:lnTo>
                      <a:pt x="13" y="62"/>
                    </a:lnTo>
                    <a:lnTo>
                      <a:pt x="15" y="71"/>
                    </a:lnTo>
                    <a:lnTo>
                      <a:pt x="17" y="78"/>
                    </a:lnTo>
                    <a:lnTo>
                      <a:pt x="19" y="86"/>
                    </a:lnTo>
                    <a:lnTo>
                      <a:pt x="22" y="89"/>
                    </a:lnTo>
                    <a:lnTo>
                      <a:pt x="24" y="91"/>
                    </a:lnTo>
                    <a:lnTo>
                      <a:pt x="26" y="93"/>
                    </a:lnTo>
                    <a:lnTo>
                      <a:pt x="26" y="35"/>
                    </a:lnTo>
                    <a:close/>
                    <a:moveTo>
                      <a:pt x="33" y="93"/>
                    </a:moveTo>
                    <a:lnTo>
                      <a:pt x="37" y="91"/>
                    </a:lnTo>
                    <a:lnTo>
                      <a:pt x="39" y="89"/>
                    </a:lnTo>
                    <a:lnTo>
                      <a:pt x="42" y="86"/>
                    </a:lnTo>
                    <a:lnTo>
                      <a:pt x="44" y="80"/>
                    </a:lnTo>
                    <a:lnTo>
                      <a:pt x="46" y="73"/>
                    </a:lnTo>
                    <a:lnTo>
                      <a:pt x="46" y="64"/>
                    </a:lnTo>
                    <a:lnTo>
                      <a:pt x="46" y="57"/>
                    </a:lnTo>
                    <a:lnTo>
                      <a:pt x="44" y="49"/>
                    </a:lnTo>
                    <a:lnTo>
                      <a:pt x="42" y="44"/>
                    </a:lnTo>
                    <a:lnTo>
                      <a:pt x="40" y="38"/>
                    </a:lnTo>
                    <a:lnTo>
                      <a:pt x="37" y="37"/>
                    </a:lnTo>
                    <a:lnTo>
                      <a:pt x="33" y="35"/>
                    </a:lnTo>
                    <a:lnTo>
                      <a:pt x="33" y="9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ja-JP" altLang="en-US" sz="2800" b="1">
                  <a:solidFill>
                    <a:srgbClr val="FFFFFF"/>
                  </a:solidFill>
                  <a:effectLst>
                    <a:outerShdw blurRad="38100" dist="38100" dir="2700000" algn="tl">
                      <a:srgbClr val="808080"/>
                    </a:outerShdw>
                  </a:effectLst>
                  <a:latin typeface="Helvetica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251" name="Line 29"/>
              <p:cNvSpPr>
                <a:spLocks noChangeShapeType="1"/>
              </p:cNvSpPr>
              <p:nvPr/>
            </p:nvSpPr>
            <p:spPr bwMode="auto">
              <a:xfrm>
                <a:off x="571" y="3596"/>
                <a:ext cx="0" cy="69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ja-JP" altLang="en-US" sz="28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elvetica" pitchFamily="34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252" name="Line 30"/>
              <p:cNvSpPr>
                <a:spLocks noChangeShapeType="1"/>
              </p:cNvSpPr>
              <p:nvPr/>
            </p:nvSpPr>
            <p:spPr bwMode="auto">
              <a:xfrm>
                <a:off x="666" y="3630"/>
                <a:ext cx="0" cy="35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ja-JP" altLang="en-US" sz="28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elvetica" pitchFamily="34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253" name="Line 31"/>
              <p:cNvSpPr>
                <a:spLocks noChangeShapeType="1"/>
              </p:cNvSpPr>
              <p:nvPr/>
            </p:nvSpPr>
            <p:spPr bwMode="auto">
              <a:xfrm>
                <a:off x="759" y="3630"/>
                <a:ext cx="0" cy="35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ja-JP" altLang="en-US" sz="28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elvetica" pitchFamily="34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254" name="Line 32"/>
              <p:cNvSpPr>
                <a:spLocks noChangeShapeType="1"/>
              </p:cNvSpPr>
              <p:nvPr/>
            </p:nvSpPr>
            <p:spPr bwMode="auto">
              <a:xfrm>
                <a:off x="853" y="3630"/>
                <a:ext cx="0" cy="35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ja-JP" altLang="en-US" sz="28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elvetica" pitchFamily="34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255" name="Line 33"/>
              <p:cNvSpPr>
                <a:spLocks noChangeShapeType="1"/>
              </p:cNvSpPr>
              <p:nvPr/>
            </p:nvSpPr>
            <p:spPr bwMode="auto">
              <a:xfrm>
                <a:off x="948" y="3630"/>
                <a:ext cx="0" cy="35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ja-JP" altLang="en-US" sz="28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elvetica" pitchFamily="34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256" name="Line 34"/>
              <p:cNvSpPr>
                <a:spLocks noChangeShapeType="1"/>
              </p:cNvSpPr>
              <p:nvPr/>
            </p:nvSpPr>
            <p:spPr bwMode="auto">
              <a:xfrm>
                <a:off x="1043" y="3596"/>
                <a:ext cx="0" cy="69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ja-JP" altLang="en-US" sz="28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elvetica" pitchFamily="34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257" name="Line 35"/>
              <p:cNvSpPr>
                <a:spLocks noChangeShapeType="1"/>
              </p:cNvSpPr>
              <p:nvPr/>
            </p:nvSpPr>
            <p:spPr bwMode="auto">
              <a:xfrm>
                <a:off x="1137" y="3630"/>
                <a:ext cx="0" cy="35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ja-JP" altLang="en-US" sz="28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elvetica" pitchFamily="34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258" name="Line 36"/>
              <p:cNvSpPr>
                <a:spLocks noChangeShapeType="1"/>
              </p:cNvSpPr>
              <p:nvPr/>
            </p:nvSpPr>
            <p:spPr bwMode="auto">
              <a:xfrm>
                <a:off x="1232" y="3630"/>
                <a:ext cx="0" cy="35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ja-JP" altLang="en-US" sz="28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elvetica" pitchFamily="34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259" name="Line 37"/>
              <p:cNvSpPr>
                <a:spLocks noChangeShapeType="1"/>
              </p:cNvSpPr>
              <p:nvPr/>
            </p:nvSpPr>
            <p:spPr bwMode="auto">
              <a:xfrm>
                <a:off x="1325" y="3630"/>
                <a:ext cx="0" cy="35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ja-JP" altLang="en-US" sz="28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elvetica" pitchFamily="34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260" name="Line 38"/>
              <p:cNvSpPr>
                <a:spLocks noChangeShapeType="1"/>
              </p:cNvSpPr>
              <p:nvPr/>
            </p:nvSpPr>
            <p:spPr bwMode="auto">
              <a:xfrm>
                <a:off x="1419" y="3630"/>
                <a:ext cx="0" cy="35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ja-JP" altLang="en-US" sz="28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elvetica" pitchFamily="34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261" name="Line 39"/>
              <p:cNvSpPr>
                <a:spLocks noChangeShapeType="1"/>
              </p:cNvSpPr>
              <p:nvPr/>
            </p:nvSpPr>
            <p:spPr bwMode="auto">
              <a:xfrm>
                <a:off x="1514" y="3596"/>
                <a:ext cx="0" cy="69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ja-JP" altLang="en-US" sz="28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elvetica" pitchFamily="34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262" name="Line 40"/>
              <p:cNvSpPr>
                <a:spLocks noChangeShapeType="1"/>
              </p:cNvSpPr>
              <p:nvPr/>
            </p:nvSpPr>
            <p:spPr bwMode="auto">
              <a:xfrm>
                <a:off x="1609" y="3630"/>
                <a:ext cx="0" cy="35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ja-JP" altLang="en-US" sz="28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elvetica" pitchFamily="34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263" name="Line 41"/>
              <p:cNvSpPr>
                <a:spLocks noChangeShapeType="1"/>
              </p:cNvSpPr>
              <p:nvPr/>
            </p:nvSpPr>
            <p:spPr bwMode="auto">
              <a:xfrm>
                <a:off x="1703" y="3630"/>
                <a:ext cx="0" cy="35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ja-JP" altLang="en-US" sz="28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elvetica" pitchFamily="34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264" name="Line 42"/>
              <p:cNvSpPr>
                <a:spLocks noChangeShapeType="1"/>
              </p:cNvSpPr>
              <p:nvPr/>
            </p:nvSpPr>
            <p:spPr bwMode="auto">
              <a:xfrm>
                <a:off x="1798" y="3630"/>
                <a:ext cx="0" cy="35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ja-JP" altLang="en-US" sz="28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elvetica" pitchFamily="34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265" name="Line 43"/>
              <p:cNvSpPr>
                <a:spLocks noChangeShapeType="1"/>
              </p:cNvSpPr>
              <p:nvPr/>
            </p:nvSpPr>
            <p:spPr bwMode="auto">
              <a:xfrm>
                <a:off x="1891" y="3630"/>
                <a:ext cx="0" cy="35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ja-JP" altLang="en-US" sz="28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elvetica" pitchFamily="34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266" name="Line 44"/>
              <p:cNvSpPr>
                <a:spLocks noChangeShapeType="1"/>
              </p:cNvSpPr>
              <p:nvPr/>
            </p:nvSpPr>
            <p:spPr bwMode="auto">
              <a:xfrm>
                <a:off x="1985" y="3596"/>
                <a:ext cx="0" cy="69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ja-JP" altLang="en-US" sz="28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elvetica" pitchFamily="34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267" name="Line 45"/>
              <p:cNvSpPr>
                <a:spLocks noChangeShapeType="1"/>
              </p:cNvSpPr>
              <p:nvPr/>
            </p:nvSpPr>
            <p:spPr bwMode="auto">
              <a:xfrm>
                <a:off x="2080" y="3630"/>
                <a:ext cx="0" cy="35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ja-JP" altLang="en-US" sz="28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elvetica" pitchFamily="34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268" name="Line 46"/>
              <p:cNvSpPr>
                <a:spLocks noChangeShapeType="1"/>
              </p:cNvSpPr>
              <p:nvPr/>
            </p:nvSpPr>
            <p:spPr bwMode="auto">
              <a:xfrm>
                <a:off x="2175" y="3630"/>
                <a:ext cx="0" cy="35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ja-JP" altLang="en-US" sz="28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elvetica" pitchFamily="34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269" name="Line 47"/>
              <p:cNvSpPr>
                <a:spLocks noChangeShapeType="1"/>
              </p:cNvSpPr>
              <p:nvPr/>
            </p:nvSpPr>
            <p:spPr bwMode="auto">
              <a:xfrm>
                <a:off x="2269" y="3630"/>
                <a:ext cx="0" cy="35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ja-JP" altLang="en-US" sz="28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elvetica" pitchFamily="34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270" name="Line 48"/>
              <p:cNvSpPr>
                <a:spLocks noChangeShapeType="1"/>
              </p:cNvSpPr>
              <p:nvPr/>
            </p:nvSpPr>
            <p:spPr bwMode="auto">
              <a:xfrm>
                <a:off x="2364" y="3630"/>
                <a:ext cx="0" cy="35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ja-JP" altLang="en-US" sz="28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elvetica" pitchFamily="34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271" name="Line 49"/>
              <p:cNvSpPr>
                <a:spLocks noChangeShapeType="1"/>
              </p:cNvSpPr>
              <p:nvPr/>
            </p:nvSpPr>
            <p:spPr bwMode="auto">
              <a:xfrm>
                <a:off x="2457" y="3596"/>
                <a:ext cx="0" cy="69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ja-JP" altLang="en-US" sz="28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elvetica" pitchFamily="34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272" name="Line 50"/>
              <p:cNvSpPr>
                <a:spLocks noChangeShapeType="1"/>
              </p:cNvSpPr>
              <p:nvPr/>
            </p:nvSpPr>
            <p:spPr bwMode="auto">
              <a:xfrm>
                <a:off x="2551" y="3630"/>
                <a:ext cx="0" cy="35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ja-JP" altLang="en-US" sz="28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elvetica" pitchFamily="34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273" name="Line 51"/>
              <p:cNvSpPr>
                <a:spLocks noChangeShapeType="1"/>
              </p:cNvSpPr>
              <p:nvPr/>
            </p:nvSpPr>
            <p:spPr bwMode="auto">
              <a:xfrm>
                <a:off x="2646" y="3630"/>
                <a:ext cx="0" cy="35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ja-JP" altLang="en-US" sz="28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elvetica" pitchFamily="34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274" name="Line 52"/>
              <p:cNvSpPr>
                <a:spLocks noChangeShapeType="1"/>
              </p:cNvSpPr>
              <p:nvPr/>
            </p:nvSpPr>
            <p:spPr bwMode="auto">
              <a:xfrm>
                <a:off x="2741" y="3630"/>
                <a:ext cx="0" cy="35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ja-JP" altLang="en-US" sz="28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elvetica" pitchFamily="34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275" name="Line 53"/>
              <p:cNvSpPr>
                <a:spLocks noChangeShapeType="1"/>
              </p:cNvSpPr>
              <p:nvPr/>
            </p:nvSpPr>
            <p:spPr bwMode="auto">
              <a:xfrm>
                <a:off x="2835" y="3630"/>
                <a:ext cx="0" cy="35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ja-JP" altLang="en-US" sz="28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elvetica" pitchFamily="34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276" name="Line 54"/>
              <p:cNvSpPr>
                <a:spLocks noChangeShapeType="1"/>
              </p:cNvSpPr>
              <p:nvPr/>
            </p:nvSpPr>
            <p:spPr bwMode="auto">
              <a:xfrm>
                <a:off x="2930" y="3596"/>
                <a:ext cx="0" cy="69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ja-JP" altLang="en-US" sz="28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elvetica" pitchFamily="34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277" name="Line 55"/>
              <p:cNvSpPr>
                <a:spLocks noChangeShapeType="1"/>
              </p:cNvSpPr>
              <p:nvPr/>
            </p:nvSpPr>
            <p:spPr bwMode="auto">
              <a:xfrm>
                <a:off x="3023" y="3630"/>
                <a:ext cx="0" cy="35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ja-JP" altLang="en-US" sz="28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elvetica" pitchFamily="34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278" name="Line 56"/>
              <p:cNvSpPr>
                <a:spLocks noChangeShapeType="1"/>
              </p:cNvSpPr>
              <p:nvPr/>
            </p:nvSpPr>
            <p:spPr bwMode="auto">
              <a:xfrm>
                <a:off x="3117" y="3630"/>
                <a:ext cx="0" cy="35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ja-JP" altLang="en-US" sz="28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elvetica" pitchFamily="34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279" name="Line 57"/>
              <p:cNvSpPr>
                <a:spLocks noChangeShapeType="1"/>
              </p:cNvSpPr>
              <p:nvPr/>
            </p:nvSpPr>
            <p:spPr bwMode="auto">
              <a:xfrm>
                <a:off x="3212" y="3630"/>
                <a:ext cx="0" cy="35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ja-JP" altLang="en-US" sz="28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elvetica" pitchFamily="34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280" name="Line 58"/>
              <p:cNvSpPr>
                <a:spLocks noChangeShapeType="1"/>
              </p:cNvSpPr>
              <p:nvPr/>
            </p:nvSpPr>
            <p:spPr bwMode="auto">
              <a:xfrm>
                <a:off x="3307" y="3630"/>
                <a:ext cx="0" cy="35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ja-JP" altLang="en-US" sz="28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elvetica" pitchFamily="34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281" name="Line 59"/>
              <p:cNvSpPr>
                <a:spLocks noChangeShapeType="1"/>
              </p:cNvSpPr>
              <p:nvPr/>
            </p:nvSpPr>
            <p:spPr bwMode="auto">
              <a:xfrm>
                <a:off x="3401" y="3596"/>
                <a:ext cx="0" cy="69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ja-JP" altLang="en-US" sz="28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elvetica" pitchFamily="34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282" name="Line 60"/>
              <p:cNvSpPr>
                <a:spLocks noChangeShapeType="1"/>
              </p:cNvSpPr>
              <p:nvPr/>
            </p:nvSpPr>
            <p:spPr bwMode="auto">
              <a:xfrm>
                <a:off x="3496" y="3630"/>
                <a:ext cx="0" cy="35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ja-JP" altLang="en-US" sz="28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elvetica" pitchFamily="34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283" name="Line 61"/>
              <p:cNvSpPr>
                <a:spLocks noChangeShapeType="1"/>
              </p:cNvSpPr>
              <p:nvPr/>
            </p:nvSpPr>
            <p:spPr bwMode="auto">
              <a:xfrm>
                <a:off x="3589" y="3630"/>
                <a:ext cx="0" cy="35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ja-JP" altLang="en-US" sz="28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elvetica" pitchFamily="34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284" name="Line 62"/>
              <p:cNvSpPr>
                <a:spLocks noChangeShapeType="1"/>
              </p:cNvSpPr>
              <p:nvPr/>
            </p:nvSpPr>
            <p:spPr bwMode="auto">
              <a:xfrm>
                <a:off x="3684" y="3630"/>
                <a:ext cx="0" cy="35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ja-JP" altLang="en-US" sz="28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elvetica" pitchFamily="34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285" name="Line 63"/>
              <p:cNvSpPr>
                <a:spLocks noChangeShapeType="1"/>
              </p:cNvSpPr>
              <p:nvPr/>
            </p:nvSpPr>
            <p:spPr bwMode="auto">
              <a:xfrm>
                <a:off x="3778" y="3630"/>
                <a:ext cx="0" cy="35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ja-JP" altLang="en-US" sz="28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elvetica" pitchFamily="34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286" name="Line 64"/>
              <p:cNvSpPr>
                <a:spLocks noChangeShapeType="1"/>
              </p:cNvSpPr>
              <p:nvPr/>
            </p:nvSpPr>
            <p:spPr bwMode="auto">
              <a:xfrm>
                <a:off x="3873" y="3596"/>
                <a:ext cx="0" cy="69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ja-JP" altLang="en-US" sz="28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elvetica" pitchFamily="34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287" name="Freeform 65"/>
              <p:cNvSpPr>
                <a:spLocks noEditPoints="1"/>
              </p:cNvSpPr>
              <p:nvPr/>
            </p:nvSpPr>
            <p:spPr bwMode="auto">
              <a:xfrm>
                <a:off x="546" y="3697"/>
                <a:ext cx="45" cy="77"/>
              </a:xfrm>
              <a:custGeom>
                <a:avLst/>
                <a:gdLst/>
                <a:ahLst/>
                <a:cxnLst>
                  <a:cxn ang="0">
                    <a:pos x="0" y="38"/>
                  </a:cxn>
                  <a:cxn ang="0">
                    <a:pos x="0" y="27"/>
                  </a:cxn>
                  <a:cxn ang="0">
                    <a:pos x="3" y="16"/>
                  </a:cxn>
                  <a:cxn ang="0">
                    <a:pos x="7" y="9"/>
                  </a:cxn>
                  <a:cxn ang="0">
                    <a:pos x="12" y="4"/>
                  </a:cxn>
                  <a:cxn ang="0">
                    <a:pos x="18" y="0"/>
                  </a:cxn>
                  <a:cxn ang="0">
                    <a:pos x="22" y="0"/>
                  </a:cxn>
                  <a:cxn ang="0">
                    <a:pos x="27" y="0"/>
                  </a:cxn>
                  <a:cxn ang="0">
                    <a:pos x="32" y="4"/>
                  </a:cxn>
                  <a:cxn ang="0">
                    <a:pos x="36" y="9"/>
                  </a:cxn>
                  <a:cxn ang="0">
                    <a:pos x="42" y="16"/>
                  </a:cxn>
                  <a:cxn ang="0">
                    <a:pos x="43" y="25"/>
                  </a:cxn>
                  <a:cxn ang="0">
                    <a:pos x="45" y="36"/>
                  </a:cxn>
                  <a:cxn ang="0">
                    <a:pos x="45" y="45"/>
                  </a:cxn>
                  <a:cxn ang="0">
                    <a:pos x="43" y="53"/>
                  </a:cxn>
                  <a:cxn ang="0">
                    <a:pos x="42" y="58"/>
                  </a:cxn>
                  <a:cxn ang="0">
                    <a:pos x="38" y="67"/>
                  </a:cxn>
                  <a:cxn ang="0">
                    <a:pos x="32" y="71"/>
                  </a:cxn>
                  <a:cxn ang="0">
                    <a:pos x="27" y="75"/>
                  </a:cxn>
                  <a:cxn ang="0">
                    <a:pos x="22" y="76"/>
                  </a:cxn>
                  <a:cxn ang="0">
                    <a:pos x="14" y="75"/>
                  </a:cxn>
                  <a:cxn ang="0">
                    <a:pos x="9" y="71"/>
                  </a:cxn>
                  <a:cxn ang="0">
                    <a:pos x="5" y="64"/>
                  </a:cxn>
                  <a:cxn ang="0">
                    <a:pos x="2" y="56"/>
                  </a:cxn>
                  <a:cxn ang="0">
                    <a:pos x="0" y="47"/>
                  </a:cxn>
                  <a:cxn ang="0">
                    <a:pos x="0" y="38"/>
                  </a:cxn>
                  <a:cxn ang="0">
                    <a:pos x="9" y="40"/>
                  </a:cxn>
                  <a:cxn ang="0">
                    <a:pos x="9" y="49"/>
                  </a:cxn>
                  <a:cxn ang="0">
                    <a:pos x="11" y="56"/>
                  </a:cxn>
                  <a:cxn ang="0">
                    <a:pos x="12" y="64"/>
                  </a:cxn>
                  <a:cxn ang="0">
                    <a:pos x="14" y="69"/>
                  </a:cxn>
                  <a:cxn ang="0">
                    <a:pos x="18" y="71"/>
                  </a:cxn>
                  <a:cxn ang="0">
                    <a:pos x="22" y="73"/>
                  </a:cxn>
                  <a:cxn ang="0">
                    <a:pos x="25" y="71"/>
                  </a:cxn>
                  <a:cxn ang="0">
                    <a:pos x="27" y="69"/>
                  </a:cxn>
                  <a:cxn ang="0">
                    <a:pos x="31" y="65"/>
                  </a:cxn>
                  <a:cxn ang="0">
                    <a:pos x="32" y="60"/>
                  </a:cxn>
                  <a:cxn ang="0">
                    <a:pos x="34" y="55"/>
                  </a:cxn>
                  <a:cxn ang="0">
                    <a:pos x="34" y="45"/>
                  </a:cxn>
                  <a:cxn ang="0">
                    <a:pos x="34" y="34"/>
                  </a:cxn>
                  <a:cxn ang="0">
                    <a:pos x="34" y="24"/>
                  </a:cxn>
                  <a:cxn ang="0">
                    <a:pos x="32" y="14"/>
                  </a:cxn>
                  <a:cxn ang="0">
                    <a:pos x="31" y="9"/>
                  </a:cxn>
                  <a:cxn ang="0">
                    <a:pos x="27" y="5"/>
                  </a:cxn>
                  <a:cxn ang="0">
                    <a:pos x="25" y="4"/>
                  </a:cxn>
                  <a:cxn ang="0">
                    <a:pos x="22" y="4"/>
                  </a:cxn>
                  <a:cxn ang="0">
                    <a:pos x="18" y="4"/>
                  </a:cxn>
                  <a:cxn ang="0">
                    <a:pos x="16" y="7"/>
                  </a:cxn>
                  <a:cxn ang="0">
                    <a:pos x="14" y="11"/>
                  </a:cxn>
                  <a:cxn ang="0">
                    <a:pos x="12" y="14"/>
                  </a:cxn>
                  <a:cxn ang="0">
                    <a:pos x="11" y="20"/>
                  </a:cxn>
                  <a:cxn ang="0">
                    <a:pos x="9" y="31"/>
                  </a:cxn>
                  <a:cxn ang="0">
                    <a:pos x="9" y="40"/>
                  </a:cxn>
                </a:cxnLst>
                <a:rect l="0" t="0" r="r" b="b"/>
                <a:pathLst>
                  <a:path w="45" h="76">
                    <a:moveTo>
                      <a:pt x="0" y="38"/>
                    </a:moveTo>
                    <a:lnTo>
                      <a:pt x="0" y="27"/>
                    </a:lnTo>
                    <a:lnTo>
                      <a:pt x="3" y="16"/>
                    </a:lnTo>
                    <a:lnTo>
                      <a:pt x="7" y="9"/>
                    </a:lnTo>
                    <a:lnTo>
                      <a:pt x="12" y="4"/>
                    </a:lnTo>
                    <a:lnTo>
                      <a:pt x="18" y="0"/>
                    </a:lnTo>
                    <a:lnTo>
                      <a:pt x="22" y="0"/>
                    </a:lnTo>
                    <a:lnTo>
                      <a:pt x="27" y="0"/>
                    </a:lnTo>
                    <a:lnTo>
                      <a:pt x="32" y="4"/>
                    </a:lnTo>
                    <a:lnTo>
                      <a:pt x="36" y="9"/>
                    </a:lnTo>
                    <a:lnTo>
                      <a:pt x="42" y="16"/>
                    </a:lnTo>
                    <a:lnTo>
                      <a:pt x="43" y="25"/>
                    </a:lnTo>
                    <a:lnTo>
                      <a:pt x="45" y="36"/>
                    </a:lnTo>
                    <a:lnTo>
                      <a:pt x="45" y="45"/>
                    </a:lnTo>
                    <a:lnTo>
                      <a:pt x="43" y="53"/>
                    </a:lnTo>
                    <a:lnTo>
                      <a:pt x="42" y="58"/>
                    </a:lnTo>
                    <a:lnTo>
                      <a:pt x="38" y="67"/>
                    </a:lnTo>
                    <a:lnTo>
                      <a:pt x="32" y="71"/>
                    </a:lnTo>
                    <a:lnTo>
                      <a:pt x="27" y="75"/>
                    </a:lnTo>
                    <a:lnTo>
                      <a:pt x="22" y="76"/>
                    </a:lnTo>
                    <a:lnTo>
                      <a:pt x="14" y="75"/>
                    </a:lnTo>
                    <a:lnTo>
                      <a:pt x="9" y="71"/>
                    </a:lnTo>
                    <a:lnTo>
                      <a:pt x="5" y="64"/>
                    </a:lnTo>
                    <a:lnTo>
                      <a:pt x="2" y="56"/>
                    </a:lnTo>
                    <a:lnTo>
                      <a:pt x="0" y="47"/>
                    </a:lnTo>
                    <a:lnTo>
                      <a:pt x="0" y="38"/>
                    </a:lnTo>
                    <a:close/>
                    <a:moveTo>
                      <a:pt x="9" y="40"/>
                    </a:moveTo>
                    <a:lnTo>
                      <a:pt x="9" y="49"/>
                    </a:lnTo>
                    <a:lnTo>
                      <a:pt x="11" y="56"/>
                    </a:lnTo>
                    <a:lnTo>
                      <a:pt x="12" y="64"/>
                    </a:lnTo>
                    <a:lnTo>
                      <a:pt x="14" y="69"/>
                    </a:lnTo>
                    <a:lnTo>
                      <a:pt x="18" y="71"/>
                    </a:lnTo>
                    <a:lnTo>
                      <a:pt x="22" y="73"/>
                    </a:lnTo>
                    <a:lnTo>
                      <a:pt x="25" y="71"/>
                    </a:lnTo>
                    <a:lnTo>
                      <a:pt x="27" y="69"/>
                    </a:lnTo>
                    <a:lnTo>
                      <a:pt x="31" y="65"/>
                    </a:lnTo>
                    <a:lnTo>
                      <a:pt x="32" y="60"/>
                    </a:lnTo>
                    <a:lnTo>
                      <a:pt x="34" y="55"/>
                    </a:lnTo>
                    <a:lnTo>
                      <a:pt x="34" y="45"/>
                    </a:lnTo>
                    <a:lnTo>
                      <a:pt x="34" y="34"/>
                    </a:lnTo>
                    <a:lnTo>
                      <a:pt x="34" y="24"/>
                    </a:lnTo>
                    <a:lnTo>
                      <a:pt x="32" y="14"/>
                    </a:lnTo>
                    <a:lnTo>
                      <a:pt x="31" y="9"/>
                    </a:lnTo>
                    <a:lnTo>
                      <a:pt x="27" y="5"/>
                    </a:lnTo>
                    <a:lnTo>
                      <a:pt x="25" y="4"/>
                    </a:lnTo>
                    <a:lnTo>
                      <a:pt x="22" y="4"/>
                    </a:lnTo>
                    <a:lnTo>
                      <a:pt x="18" y="4"/>
                    </a:lnTo>
                    <a:lnTo>
                      <a:pt x="16" y="7"/>
                    </a:lnTo>
                    <a:lnTo>
                      <a:pt x="14" y="11"/>
                    </a:lnTo>
                    <a:lnTo>
                      <a:pt x="12" y="14"/>
                    </a:lnTo>
                    <a:lnTo>
                      <a:pt x="11" y="20"/>
                    </a:lnTo>
                    <a:lnTo>
                      <a:pt x="9" y="31"/>
                    </a:lnTo>
                    <a:lnTo>
                      <a:pt x="9" y="4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ja-JP" altLang="en-US" sz="2800" b="1">
                  <a:solidFill>
                    <a:srgbClr val="FFFFFF"/>
                  </a:solidFill>
                  <a:effectLst>
                    <a:outerShdw blurRad="38100" dist="38100" dir="2700000" algn="tl">
                      <a:srgbClr val="808080"/>
                    </a:outerShdw>
                  </a:effectLst>
                  <a:latin typeface="Helvetica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288" name="Freeform 66"/>
              <p:cNvSpPr>
                <a:spLocks noEditPoints="1"/>
              </p:cNvSpPr>
              <p:nvPr/>
            </p:nvSpPr>
            <p:spPr bwMode="auto">
              <a:xfrm>
                <a:off x="975" y="3697"/>
                <a:ext cx="46" cy="77"/>
              </a:xfrm>
              <a:custGeom>
                <a:avLst/>
                <a:gdLst/>
                <a:ahLst/>
                <a:cxnLst>
                  <a:cxn ang="0">
                    <a:pos x="0" y="38"/>
                  </a:cxn>
                  <a:cxn ang="0">
                    <a:pos x="0" y="27"/>
                  </a:cxn>
                  <a:cxn ang="0">
                    <a:pos x="4" y="16"/>
                  </a:cxn>
                  <a:cxn ang="0">
                    <a:pos x="8" y="9"/>
                  </a:cxn>
                  <a:cxn ang="0">
                    <a:pos x="13" y="4"/>
                  </a:cxn>
                  <a:cxn ang="0">
                    <a:pos x="18" y="0"/>
                  </a:cxn>
                  <a:cxn ang="0">
                    <a:pos x="22" y="0"/>
                  </a:cxn>
                  <a:cxn ang="0">
                    <a:pos x="28" y="0"/>
                  </a:cxn>
                  <a:cxn ang="0">
                    <a:pos x="33" y="4"/>
                  </a:cxn>
                  <a:cxn ang="0">
                    <a:pos x="37" y="9"/>
                  </a:cxn>
                  <a:cxn ang="0">
                    <a:pos x="42" y="16"/>
                  </a:cxn>
                  <a:cxn ang="0">
                    <a:pos x="44" y="25"/>
                  </a:cxn>
                  <a:cxn ang="0">
                    <a:pos x="46" y="36"/>
                  </a:cxn>
                  <a:cxn ang="0">
                    <a:pos x="46" y="45"/>
                  </a:cxn>
                  <a:cxn ang="0">
                    <a:pos x="44" y="53"/>
                  </a:cxn>
                  <a:cxn ang="0">
                    <a:pos x="42" y="58"/>
                  </a:cxn>
                  <a:cxn ang="0">
                    <a:pos x="38" y="67"/>
                  </a:cxn>
                  <a:cxn ang="0">
                    <a:pos x="33" y="71"/>
                  </a:cxn>
                  <a:cxn ang="0">
                    <a:pos x="28" y="75"/>
                  </a:cxn>
                  <a:cxn ang="0">
                    <a:pos x="22" y="76"/>
                  </a:cxn>
                  <a:cxn ang="0">
                    <a:pos x="15" y="75"/>
                  </a:cxn>
                  <a:cxn ang="0">
                    <a:pos x="9" y="71"/>
                  </a:cxn>
                  <a:cxn ang="0">
                    <a:pos x="6" y="64"/>
                  </a:cxn>
                  <a:cxn ang="0">
                    <a:pos x="2" y="56"/>
                  </a:cxn>
                  <a:cxn ang="0">
                    <a:pos x="0" y="47"/>
                  </a:cxn>
                  <a:cxn ang="0">
                    <a:pos x="0" y="38"/>
                  </a:cxn>
                  <a:cxn ang="0">
                    <a:pos x="9" y="40"/>
                  </a:cxn>
                  <a:cxn ang="0">
                    <a:pos x="9" y="49"/>
                  </a:cxn>
                  <a:cxn ang="0">
                    <a:pos x="11" y="56"/>
                  </a:cxn>
                  <a:cxn ang="0">
                    <a:pos x="13" y="64"/>
                  </a:cxn>
                  <a:cxn ang="0">
                    <a:pos x="15" y="69"/>
                  </a:cxn>
                  <a:cxn ang="0">
                    <a:pos x="18" y="71"/>
                  </a:cxn>
                  <a:cxn ang="0">
                    <a:pos x="22" y="73"/>
                  </a:cxn>
                  <a:cxn ang="0">
                    <a:pos x="26" y="71"/>
                  </a:cxn>
                  <a:cxn ang="0">
                    <a:pos x="28" y="69"/>
                  </a:cxn>
                  <a:cxn ang="0">
                    <a:pos x="31" y="65"/>
                  </a:cxn>
                  <a:cxn ang="0">
                    <a:pos x="33" y="60"/>
                  </a:cxn>
                  <a:cxn ang="0">
                    <a:pos x="35" y="55"/>
                  </a:cxn>
                  <a:cxn ang="0">
                    <a:pos x="35" y="45"/>
                  </a:cxn>
                  <a:cxn ang="0">
                    <a:pos x="35" y="34"/>
                  </a:cxn>
                  <a:cxn ang="0">
                    <a:pos x="35" y="24"/>
                  </a:cxn>
                  <a:cxn ang="0">
                    <a:pos x="33" y="14"/>
                  </a:cxn>
                  <a:cxn ang="0">
                    <a:pos x="31" y="9"/>
                  </a:cxn>
                  <a:cxn ang="0">
                    <a:pos x="28" y="5"/>
                  </a:cxn>
                  <a:cxn ang="0">
                    <a:pos x="26" y="4"/>
                  </a:cxn>
                  <a:cxn ang="0">
                    <a:pos x="22" y="4"/>
                  </a:cxn>
                  <a:cxn ang="0">
                    <a:pos x="18" y="4"/>
                  </a:cxn>
                  <a:cxn ang="0">
                    <a:pos x="17" y="7"/>
                  </a:cxn>
                  <a:cxn ang="0">
                    <a:pos x="15" y="11"/>
                  </a:cxn>
                  <a:cxn ang="0">
                    <a:pos x="13" y="14"/>
                  </a:cxn>
                  <a:cxn ang="0">
                    <a:pos x="11" y="20"/>
                  </a:cxn>
                  <a:cxn ang="0">
                    <a:pos x="9" y="31"/>
                  </a:cxn>
                  <a:cxn ang="0">
                    <a:pos x="9" y="40"/>
                  </a:cxn>
                </a:cxnLst>
                <a:rect l="0" t="0" r="r" b="b"/>
                <a:pathLst>
                  <a:path w="46" h="76">
                    <a:moveTo>
                      <a:pt x="0" y="38"/>
                    </a:moveTo>
                    <a:lnTo>
                      <a:pt x="0" y="27"/>
                    </a:lnTo>
                    <a:lnTo>
                      <a:pt x="4" y="16"/>
                    </a:lnTo>
                    <a:lnTo>
                      <a:pt x="8" y="9"/>
                    </a:lnTo>
                    <a:lnTo>
                      <a:pt x="13" y="4"/>
                    </a:lnTo>
                    <a:lnTo>
                      <a:pt x="18" y="0"/>
                    </a:lnTo>
                    <a:lnTo>
                      <a:pt x="22" y="0"/>
                    </a:lnTo>
                    <a:lnTo>
                      <a:pt x="28" y="0"/>
                    </a:lnTo>
                    <a:lnTo>
                      <a:pt x="33" y="4"/>
                    </a:lnTo>
                    <a:lnTo>
                      <a:pt x="37" y="9"/>
                    </a:lnTo>
                    <a:lnTo>
                      <a:pt x="42" y="16"/>
                    </a:lnTo>
                    <a:lnTo>
                      <a:pt x="44" y="25"/>
                    </a:lnTo>
                    <a:lnTo>
                      <a:pt x="46" y="36"/>
                    </a:lnTo>
                    <a:lnTo>
                      <a:pt x="46" y="45"/>
                    </a:lnTo>
                    <a:lnTo>
                      <a:pt x="44" y="53"/>
                    </a:lnTo>
                    <a:lnTo>
                      <a:pt x="42" y="58"/>
                    </a:lnTo>
                    <a:lnTo>
                      <a:pt x="38" y="67"/>
                    </a:lnTo>
                    <a:lnTo>
                      <a:pt x="33" y="71"/>
                    </a:lnTo>
                    <a:lnTo>
                      <a:pt x="28" y="75"/>
                    </a:lnTo>
                    <a:lnTo>
                      <a:pt x="22" y="76"/>
                    </a:lnTo>
                    <a:lnTo>
                      <a:pt x="15" y="75"/>
                    </a:lnTo>
                    <a:lnTo>
                      <a:pt x="9" y="71"/>
                    </a:lnTo>
                    <a:lnTo>
                      <a:pt x="6" y="64"/>
                    </a:lnTo>
                    <a:lnTo>
                      <a:pt x="2" y="56"/>
                    </a:lnTo>
                    <a:lnTo>
                      <a:pt x="0" y="47"/>
                    </a:lnTo>
                    <a:lnTo>
                      <a:pt x="0" y="38"/>
                    </a:lnTo>
                    <a:close/>
                    <a:moveTo>
                      <a:pt x="9" y="40"/>
                    </a:moveTo>
                    <a:lnTo>
                      <a:pt x="9" y="49"/>
                    </a:lnTo>
                    <a:lnTo>
                      <a:pt x="11" y="56"/>
                    </a:lnTo>
                    <a:lnTo>
                      <a:pt x="13" y="64"/>
                    </a:lnTo>
                    <a:lnTo>
                      <a:pt x="15" y="69"/>
                    </a:lnTo>
                    <a:lnTo>
                      <a:pt x="18" y="71"/>
                    </a:lnTo>
                    <a:lnTo>
                      <a:pt x="22" y="73"/>
                    </a:lnTo>
                    <a:lnTo>
                      <a:pt x="26" y="71"/>
                    </a:lnTo>
                    <a:lnTo>
                      <a:pt x="28" y="69"/>
                    </a:lnTo>
                    <a:lnTo>
                      <a:pt x="31" y="65"/>
                    </a:lnTo>
                    <a:lnTo>
                      <a:pt x="33" y="60"/>
                    </a:lnTo>
                    <a:lnTo>
                      <a:pt x="35" y="55"/>
                    </a:lnTo>
                    <a:lnTo>
                      <a:pt x="35" y="45"/>
                    </a:lnTo>
                    <a:lnTo>
                      <a:pt x="35" y="34"/>
                    </a:lnTo>
                    <a:lnTo>
                      <a:pt x="35" y="24"/>
                    </a:lnTo>
                    <a:lnTo>
                      <a:pt x="33" y="14"/>
                    </a:lnTo>
                    <a:lnTo>
                      <a:pt x="31" y="9"/>
                    </a:lnTo>
                    <a:lnTo>
                      <a:pt x="28" y="5"/>
                    </a:lnTo>
                    <a:lnTo>
                      <a:pt x="26" y="4"/>
                    </a:lnTo>
                    <a:lnTo>
                      <a:pt x="22" y="4"/>
                    </a:lnTo>
                    <a:lnTo>
                      <a:pt x="18" y="4"/>
                    </a:lnTo>
                    <a:lnTo>
                      <a:pt x="17" y="7"/>
                    </a:lnTo>
                    <a:lnTo>
                      <a:pt x="15" y="11"/>
                    </a:lnTo>
                    <a:lnTo>
                      <a:pt x="13" y="14"/>
                    </a:lnTo>
                    <a:lnTo>
                      <a:pt x="11" y="20"/>
                    </a:lnTo>
                    <a:lnTo>
                      <a:pt x="9" y="31"/>
                    </a:lnTo>
                    <a:lnTo>
                      <a:pt x="9" y="4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ja-JP" altLang="en-US" sz="2800" b="1">
                  <a:solidFill>
                    <a:srgbClr val="FFFFFF"/>
                  </a:solidFill>
                  <a:effectLst>
                    <a:outerShdw blurRad="38100" dist="38100" dir="2700000" algn="tl">
                      <a:srgbClr val="808080"/>
                    </a:outerShdw>
                  </a:effectLst>
                  <a:latin typeface="Helvetica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289" name="Freeform 67"/>
              <p:cNvSpPr>
                <a:spLocks/>
              </p:cNvSpPr>
              <p:nvPr/>
            </p:nvSpPr>
            <p:spPr bwMode="auto">
              <a:xfrm>
                <a:off x="1033" y="3762"/>
                <a:ext cx="13" cy="12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10" y="0"/>
                  </a:cxn>
                  <a:cxn ang="0">
                    <a:pos x="11" y="1"/>
                  </a:cxn>
                  <a:cxn ang="0">
                    <a:pos x="11" y="3"/>
                  </a:cxn>
                  <a:cxn ang="0">
                    <a:pos x="13" y="5"/>
                  </a:cxn>
                  <a:cxn ang="0">
                    <a:pos x="11" y="7"/>
                  </a:cxn>
                  <a:cxn ang="0">
                    <a:pos x="11" y="11"/>
                  </a:cxn>
                  <a:cxn ang="0">
                    <a:pos x="10" y="11"/>
                  </a:cxn>
                  <a:cxn ang="0">
                    <a:pos x="6" y="12"/>
                  </a:cxn>
                  <a:cxn ang="0">
                    <a:pos x="4" y="11"/>
                  </a:cxn>
                  <a:cxn ang="0">
                    <a:pos x="2" y="11"/>
                  </a:cxn>
                  <a:cxn ang="0">
                    <a:pos x="0" y="7"/>
                  </a:cxn>
                  <a:cxn ang="0">
                    <a:pos x="0" y="5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4" y="0"/>
                  </a:cxn>
                  <a:cxn ang="0">
                    <a:pos x="6" y="0"/>
                  </a:cxn>
                </a:cxnLst>
                <a:rect l="0" t="0" r="r" b="b"/>
                <a:pathLst>
                  <a:path w="13" h="12">
                    <a:moveTo>
                      <a:pt x="6" y="0"/>
                    </a:moveTo>
                    <a:lnTo>
                      <a:pt x="10" y="0"/>
                    </a:lnTo>
                    <a:lnTo>
                      <a:pt x="11" y="1"/>
                    </a:lnTo>
                    <a:lnTo>
                      <a:pt x="11" y="3"/>
                    </a:lnTo>
                    <a:lnTo>
                      <a:pt x="13" y="5"/>
                    </a:lnTo>
                    <a:lnTo>
                      <a:pt x="11" y="7"/>
                    </a:lnTo>
                    <a:lnTo>
                      <a:pt x="11" y="11"/>
                    </a:lnTo>
                    <a:lnTo>
                      <a:pt x="10" y="11"/>
                    </a:lnTo>
                    <a:lnTo>
                      <a:pt x="6" y="12"/>
                    </a:lnTo>
                    <a:lnTo>
                      <a:pt x="4" y="11"/>
                    </a:lnTo>
                    <a:lnTo>
                      <a:pt x="2" y="11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ja-JP" altLang="en-US" sz="2800" b="1">
                  <a:solidFill>
                    <a:srgbClr val="FFFFFF"/>
                  </a:solidFill>
                  <a:effectLst>
                    <a:outerShdw blurRad="38100" dist="38100" dir="2700000" algn="tl">
                      <a:srgbClr val="808080"/>
                    </a:outerShdw>
                  </a:effectLst>
                  <a:latin typeface="Helvetica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290" name="Freeform 68"/>
              <p:cNvSpPr>
                <a:spLocks/>
              </p:cNvSpPr>
              <p:nvPr/>
            </p:nvSpPr>
            <p:spPr bwMode="auto">
              <a:xfrm>
                <a:off x="1059" y="3699"/>
                <a:ext cx="40" cy="76"/>
              </a:xfrm>
              <a:custGeom>
                <a:avLst/>
                <a:gdLst/>
                <a:ahLst/>
                <a:cxnLst>
                  <a:cxn ang="0">
                    <a:pos x="40" y="0"/>
                  </a:cxn>
                  <a:cxn ang="0">
                    <a:pos x="36" y="9"/>
                  </a:cxn>
                  <a:cxn ang="0">
                    <a:pos x="15" y="9"/>
                  </a:cxn>
                  <a:cxn ang="0">
                    <a:pos x="9" y="18"/>
                  </a:cxn>
                  <a:cxn ang="0">
                    <a:pos x="18" y="20"/>
                  </a:cxn>
                  <a:cxn ang="0">
                    <a:pos x="27" y="23"/>
                  </a:cxn>
                  <a:cxn ang="0">
                    <a:pos x="33" y="29"/>
                  </a:cxn>
                  <a:cxn ang="0">
                    <a:pos x="36" y="34"/>
                  </a:cxn>
                  <a:cxn ang="0">
                    <a:pos x="38" y="40"/>
                  </a:cxn>
                  <a:cxn ang="0">
                    <a:pos x="40" y="47"/>
                  </a:cxn>
                  <a:cxn ang="0">
                    <a:pos x="38" y="53"/>
                  </a:cxn>
                  <a:cxn ang="0">
                    <a:pos x="36" y="56"/>
                  </a:cxn>
                  <a:cxn ang="0">
                    <a:pos x="35" y="62"/>
                  </a:cxn>
                  <a:cxn ang="0">
                    <a:pos x="31" y="65"/>
                  </a:cxn>
                  <a:cxn ang="0">
                    <a:pos x="27" y="69"/>
                  </a:cxn>
                  <a:cxn ang="0">
                    <a:pos x="24" y="71"/>
                  </a:cxn>
                  <a:cxn ang="0">
                    <a:pos x="18" y="73"/>
                  </a:cxn>
                  <a:cxn ang="0">
                    <a:pos x="11" y="74"/>
                  </a:cxn>
                  <a:cxn ang="0">
                    <a:pos x="5" y="73"/>
                  </a:cxn>
                  <a:cxn ang="0">
                    <a:pos x="2" y="71"/>
                  </a:cxn>
                  <a:cxn ang="0">
                    <a:pos x="0" y="69"/>
                  </a:cxn>
                  <a:cxn ang="0">
                    <a:pos x="0" y="67"/>
                  </a:cxn>
                  <a:cxn ang="0">
                    <a:pos x="0" y="65"/>
                  </a:cxn>
                  <a:cxn ang="0">
                    <a:pos x="0" y="63"/>
                  </a:cxn>
                  <a:cxn ang="0">
                    <a:pos x="2" y="63"/>
                  </a:cxn>
                  <a:cxn ang="0">
                    <a:pos x="4" y="63"/>
                  </a:cxn>
                  <a:cxn ang="0">
                    <a:pos x="5" y="63"/>
                  </a:cxn>
                  <a:cxn ang="0">
                    <a:pos x="5" y="63"/>
                  </a:cxn>
                  <a:cxn ang="0">
                    <a:pos x="7" y="63"/>
                  </a:cxn>
                  <a:cxn ang="0">
                    <a:pos x="9" y="65"/>
                  </a:cxn>
                  <a:cxn ang="0">
                    <a:pos x="13" y="67"/>
                  </a:cxn>
                  <a:cxn ang="0">
                    <a:pos x="18" y="67"/>
                  </a:cxn>
                  <a:cxn ang="0">
                    <a:pos x="24" y="67"/>
                  </a:cxn>
                  <a:cxn ang="0">
                    <a:pos x="27" y="63"/>
                  </a:cxn>
                  <a:cxn ang="0">
                    <a:pos x="31" y="58"/>
                  </a:cxn>
                  <a:cxn ang="0">
                    <a:pos x="33" y="53"/>
                  </a:cxn>
                  <a:cxn ang="0">
                    <a:pos x="31" y="45"/>
                  </a:cxn>
                  <a:cxn ang="0">
                    <a:pos x="29" y="40"/>
                  </a:cxn>
                  <a:cxn ang="0">
                    <a:pos x="24" y="34"/>
                  </a:cxn>
                  <a:cxn ang="0">
                    <a:pos x="16" y="31"/>
                  </a:cxn>
                  <a:cxn ang="0">
                    <a:pos x="11" y="29"/>
                  </a:cxn>
                  <a:cxn ang="0">
                    <a:pos x="2" y="27"/>
                  </a:cxn>
                  <a:cxn ang="0">
                    <a:pos x="15" y="0"/>
                  </a:cxn>
                  <a:cxn ang="0">
                    <a:pos x="40" y="0"/>
                  </a:cxn>
                </a:cxnLst>
                <a:rect l="0" t="0" r="r" b="b"/>
                <a:pathLst>
                  <a:path w="40" h="74">
                    <a:moveTo>
                      <a:pt x="40" y="0"/>
                    </a:moveTo>
                    <a:lnTo>
                      <a:pt x="36" y="9"/>
                    </a:lnTo>
                    <a:lnTo>
                      <a:pt x="15" y="9"/>
                    </a:lnTo>
                    <a:lnTo>
                      <a:pt x="9" y="18"/>
                    </a:lnTo>
                    <a:lnTo>
                      <a:pt x="18" y="20"/>
                    </a:lnTo>
                    <a:lnTo>
                      <a:pt x="27" y="23"/>
                    </a:lnTo>
                    <a:lnTo>
                      <a:pt x="33" y="29"/>
                    </a:lnTo>
                    <a:lnTo>
                      <a:pt x="36" y="34"/>
                    </a:lnTo>
                    <a:lnTo>
                      <a:pt x="38" y="40"/>
                    </a:lnTo>
                    <a:lnTo>
                      <a:pt x="40" y="47"/>
                    </a:lnTo>
                    <a:lnTo>
                      <a:pt x="38" y="53"/>
                    </a:lnTo>
                    <a:lnTo>
                      <a:pt x="36" y="56"/>
                    </a:lnTo>
                    <a:lnTo>
                      <a:pt x="35" y="62"/>
                    </a:lnTo>
                    <a:lnTo>
                      <a:pt x="31" y="65"/>
                    </a:lnTo>
                    <a:lnTo>
                      <a:pt x="27" y="69"/>
                    </a:lnTo>
                    <a:lnTo>
                      <a:pt x="24" y="71"/>
                    </a:lnTo>
                    <a:lnTo>
                      <a:pt x="18" y="73"/>
                    </a:lnTo>
                    <a:lnTo>
                      <a:pt x="11" y="74"/>
                    </a:lnTo>
                    <a:lnTo>
                      <a:pt x="5" y="73"/>
                    </a:lnTo>
                    <a:lnTo>
                      <a:pt x="2" y="71"/>
                    </a:lnTo>
                    <a:lnTo>
                      <a:pt x="0" y="69"/>
                    </a:lnTo>
                    <a:lnTo>
                      <a:pt x="0" y="67"/>
                    </a:lnTo>
                    <a:lnTo>
                      <a:pt x="0" y="65"/>
                    </a:lnTo>
                    <a:lnTo>
                      <a:pt x="0" y="63"/>
                    </a:lnTo>
                    <a:lnTo>
                      <a:pt x="2" y="63"/>
                    </a:lnTo>
                    <a:lnTo>
                      <a:pt x="4" y="63"/>
                    </a:lnTo>
                    <a:lnTo>
                      <a:pt x="5" y="63"/>
                    </a:lnTo>
                    <a:lnTo>
                      <a:pt x="5" y="63"/>
                    </a:lnTo>
                    <a:lnTo>
                      <a:pt x="7" y="63"/>
                    </a:lnTo>
                    <a:lnTo>
                      <a:pt x="9" y="65"/>
                    </a:lnTo>
                    <a:lnTo>
                      <a:pt x="13" y="67"/>
                    </a:lnTo>
                    <a:lnTo>
                      <a:pt x="18" y="67"/>
                    </a:lnTo>
                    <a:lnTo>
                      <a:pt x="24" y="67"/>
                    </a:lnTo>
                    <a:lnTo>
                      <a:pt x="27" y="63"/>
                    </a:lnTo>
                    <a:lnTo>
                      <a:pt x="31" y="58"/>
                    </a:lnTo>
                    <a:lnTo>
                      <a:pt x="33" y="53"/>
                    </a:lnTo>
                    <a:lnTo>
                      <a:pt x="31" y="45"/>
                    </a:lnTo>
                    <a:lnTo>
                      <a:pt x="29" y="40"/>
                    </a:lnTo>
                    <a:lnTo>
                      <a:pt x="24" y="34"/>
                    </a:lnTo>
                    <a:lnTo>
                      <a:pt x="16" y="31"/>
                    </a:lnTo>
                    <a:lnTo>
                      <a:pt x="11" y="29"/>
                    </a:lnTo>
                    <a:lnTo>
                      <a:pt x="2" y="27"/>
                    </a:lnTo>
                    <a:lnTo>
                      <a:pt x="15" y="0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ja-JP" altLang="en-US" sz="2800" b="1">
                  <a:solidFill>
                    <a:srgbClr val="FFFFFF"/>
                  </a:solidFill>
                  <a:effectLst>
                    <a:outerShdw blurRad="38100" dist="38100" dir="2700000" algn="tl">
                      <a:srgbClr val="808080"/>
                    </a:outerShdw>
                  </a:effectLst>
                  <a:latin typeface="Helvetica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291" name="Freeform 69"/>
              <p:cNvSpPr>
                <a:spLocks/>
              </p:cNvSpPr>
              <p:nvPr/>
            </p:nvSpPr>
            <p:spPr bwMode="auto">
              <a:xfrm>
                <a:off x="1494" y="3697"/>
                <a:ext cx="30" cy="76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8" y="0"/>
                  </a:cxn>
                  <a:cxn ang="0">
                    <a:pos x="20" y="0"/>
                  </a:cxn>
                  <a:cxn ang="0">
                    <a:pos x="20" y="62"/>
                  </a:cxn>
                  <a:cxn ang="0">
                    <a:pos x="20" y="67"/>
                  </a:cxn>
                  <a:cxn ang="0">
                    <a:pos x="20" y="69"/>
                  </a:cxn>
                  <a:cxn ang="0">
                    <a:pos x="20" y="71"/>
                  </a:cxn>
                  <a:cxn ang="0">
                    <a:pos x="22" y="73"/>
                  </a:cxn>
                  <a:cxn ang="0">
                    <a:pos x="24" y="73"/>
                  </a:cxn>
                  <a:cxn ang="0">
                    <a:pos x="29" y="73"/>
                  </a:cxn>
                  <a:cxn ang="0">
                    <a:pos x="29" y="75"/>
                  </a:cxn>
                  <a:cxn ang="0">
                    <a:pos x="2" y="75"/>
                  </a:cxn>
                  <a:cxn ang="0">
                    <a:pos x="2" y="73"/>
                  </a:cxn>
                  <a:cxn ang="0">
                    <a:pos x="5" y="73"/>
                  </a:cxn>
                  <a:cxn ang="0">
                    <a:pos x="7" y="73"/>
                  </a:cxn>
                  <a:cxn ang="0">
                    <a:pos x="9" y="71"/>
                  </a:cxn>
                  <a:cxn ang="0">
                    <a:pos x="9" y="71"/>
                  </a:cxn>
                  <a:cxn ang="0">
                    <a:pos x="11" y="67"/>
                  </a:cxn>
                  <a:cxn ang="0">
                    <a:pos x="11" y="62"/>
                  </a:cxn>
                  <a:cxn ang="0">
                    <a:pos x="11" y="20"/>
                  </a:cxn>
                  <a:cxn ang="0">
                    <a:pos x="11" y="14"/>
                  </a:cxn>
                  <a:cxn ang="0">
                    <a:pos x="9" y="11"/>
                  </a:cxn>
                  <a:cxn ang="0">
                    <a:pos x="9" y="9"/>
                  </a:cxn>
                  <a:cxn ang="0">
                    <a:pos x="9" y="9"/>
                  </a:cxn>
                  <a:cxn ang="0">
                    <a:pos x="7" y="7"/>
                  </a:cxn>
                  <a:cxn ang="0">
                    <a:pos x="5" y="7"/>
                  </a:cxn>
                  <a:cxn ang="0">
                    <a:pos x="4" y="7"/>
                  </a:cxn>
                  <a:cxn ang="0">
                    <a:pos x="0" y="9"/>
                  </a:cxn>
                  <a:cxn ang="0">
                    <a:pos x="0" y="7"/>
                  </a:cxn>
                </a:cxnLst>
                <a:rect l="0" t="0" r="r" b="b"/>
                <a:pathLst>
                  <a:path w="29" h="75">
                    <a:moveTo>
                      <a:pt x="0" y="7"/>
                    </a:moveTo>
                    <a:lnTo>
                      <a:pt x="18" y="0"/>
                    </a:lnTo>
                    <a:lnTo>
                      <a:pt x="20" y="0"/>
                    </a:lnTo>
                    <a:lnTo>
                      <a:pt x="20" y="62"/>
                    </a:lnTo>
                    <a:lnTo>
                      <a:pt x="20" y="67"/>
                    </a:lnTo>
                    <a:lnTo>
                      <a:pt x="20" y="69"/>
                    </a:lnTo>
                    <a:lnTo>
                      <a:pt x="20" y="71"/>
                    </a:lnTo>
                    <a:lnTo>
                      <a:pt x="22" y="73"/>
                    </a:lnTo>
                    <a:lnTo>
                      <a:pt x="24" y="73"/>
                    </a:lnTo>
                    <a:lnTo>
                      <a:pt x="29" y="73"/>
                    </a:lnTo>
                    <a:lnTo>
                      <a:pt x="29" y="75"/>
                    </a:lnTo>
                    <a:lnTo>
                      <a:pt x="2" y="75"/>
                    </a:lnTo>
                    <a:lnTo>
                      <a:pt x="2" y="73"/>
                    </a:lnTo>
                    <a:lnTo>
                      <a:pt x="5" y="73"/>
                    </a:lnTo>
                    <a:lnTo>
                      <a:pt x="7" y="73"/>
                    </a:lnTo>
                    <a:lnTo>
                      <a:pt x="9" y="71"/>
                    </a:lnTo>
                    <a:lnTo>
                      <a:pt x="9" y="71"/>
                    </a:lnTo>
                    <a:lnTo>
                      <a:pt x="11" y="67"/>
                    </a:lnTo>
                    <a:lnTo>
                      <a:pt x="11" y="62"/>
                    </a:lnTo>
                    <a:lnTo>
                      <a:pt x="11" y="20"/>
                    </a:lnTo>
                    <a:lnTo>
                      <a:pt x="11" y="14"/>
                    </a:lnTo>
                    <a:lnTo>
                      <a:pt x="9" y="11"/>
                    </a:lnTo>
                    <a:lnTo>
                      <a:pt x="9" y="9"/>
                    </a:lnTo>
                    <a:lnTo>
                      <a:pt x="9" y="9"/>
                    </a:lnTo>
                    <a:lnTo>
                      <a:pt x="7" y="7"/>
                    </a:lnTo>
                    <a:lnTo>
                      <a:pt x="5" y="7"/>
                    </a:lnTo>
                    <a:lnTo>
                      <a:pt x="4" y="7"/>
                    </a:lnTo>
                    <a:lnTo>
                      <a:pt x="0" y="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ja-JP" altLang="en-US" sz="2800" b="1">
                  <a:solidFill>
                    <a:srgbClr val="FFFFFF"/>
                  </a:solidFill>
                  <a:effectLst>
                    <a:outerShdw blurRad="38100" dist="38100" dir="2700000" algn="tl">
                      <a:srgbClr val="808080"/>
                    </a:outerShdw>
                  </a:effectLst>
                  <a:latin typeface="Helvetica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292" name="Freeform 70"/>
              <p:cNvSpPr>
                <a:spLocks/>
              </p:cNvSpPr>
              <p:nvPr/>
            </p:nvSpPr>
            <p:spPr bwMode="auto">
              <a:xfrm>
                <a:off x="1924" y="3697"/>
                <a:ext cx="30" cy="76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8" y="0"/>
                  </a:cxn>
                  <a:cxn ang="0">
                    <a:pos x="20" y="0"/>
                  </a:cxn>
                  <a:cxn ang="0">
                    <a:pos x="20" y="62"/>
                  </a:cxn>
                  <a:cxn ang="0">
                    <a:pos x="20" y="67"/>
                  </a:cxn>
                  <a:cxn ang="0">
                    <a:pos x="20" y="69"/>
                  </a:cxn>
                  <a:cxn ang="0">
                    <a:pos x="20" y="71"/>
                  </a:cxn>
                  <a:cxn ang="0">
                    <a:pos x="21" y="73"/>
                  </a:cxn>
                  <a:cxn ang="0">
                    <a:pos x="23" y="73"/>
                  </a:cxn>
                  <a:cxn ang="0">
                    <a:pos x="29" y="73"/>
                  </a:cxn>
                  <a:cxn ang="0">
                    <a:pos x="29" y="75"/>
                  </a:cxn>
                  <a:cxn ang="0">
                    <a:pos x="1" y="75"/>
                  </a:cxn>
                  <a:cxn ang="0">
                    <a:pos x="1" y="73"/>
                  </a:cxn>
                  <a:cxn ang="0">
                    <a:pos x="5" y="73"/>
                  </a:cxn>
                  <a:cxn ang="0">
                    <a:pos x="7" y="73"/>
                  </a:cxn>
                  <a:cxn ang="0">
                    <a:pos x="9" y="71"/>
                  </a:cxn>
                  <a:cxn ang="0">
                    <a:pos x="9" y="71"/>
                  </a:cxn>
                  <a:cxn ang="0">
                    <a:pos x="10" y="67"/>
                  </a:cxn>
                  <a:cxn ang="0">
                    <a:pos x="10" y="62"/>
                  </a:cxn>
                  <a:cxn ang="0">
                    <a:pos x="10" y="20"/>
                  </a:cxn>
                  <a:cxn ang="0">
                    <a:pos x="10" y="14"/>
                  </a:cxn>
                  <a:cxn ang="0">
                    <a:pos x="9" y="11"/>
                  </a:cxn>
                  <a:cxn ang="0">
                    <a:pos x="9" y="9"/>
                  </a:cxn>
                  <a:cxn ang="0">
                    <a:pos x="9" y="9"/>
                  </a:cxn>
                  <a:cxn ang="0">
                    <a:pos x="7" y="7"/>
                  </a:cxn>
                  <a:cxn ang="0">
                    <a:pos x="5" y="7"/>
                  </a:cxn>
                  <a:cxn ang="0">
                    <a:pos x="3" y="7"/>
                  </a:cxn>
                  <a:cxn ang="0">
                    <a:pos x="0" y="9"/>
                  </a:cxn>
                  <a:cxn ang="0">
                    <a:pos x="0" y="7"/>
                  </a:cxn>
                </a:cxnLst>
                <a:rect l="0" t="0" r="r" b="b"/>
                <a:pathLst>
                  <a:path w="29" h="75">
                    <a:moveTo>
                      <a:pt x="0" y="7"/>
                    </a:moveTo>
                    <a:lnTo>
                      <a:pt x="18" y="0"/>
                    </a:lnTo>
                    <a:lnTo>
                      <a:pt x="20" y="0"/>
                    </a:lnTo>
                    <a:lnTo>
                      <a:pt x="20" y="62"/>
                    </a:lnTo>
                    <a:lnTo>
                      <a:pt x="20" y="67"/>
                    </a:lnTo>
                    <a:lnTo>
                      <a:pt x="20" y="69"/>
                    </a:lnTo>
                    <a:lnTo>
                      <a:pt x="20" y="71"/>
                    </a:lnTo>
                    <a:lnTo>
                      <a:pt x="21" y="73"/>
                    </a:lnTo>
                    <a:lnTo>
                      <a:pt x="23" y="73"/>
                    </a:lnTo>
                    <a:lnTo>
                      <a:pt x="29" y="73"/>
                    </a:lnTo>
                    <a:lnTo>
                      <a:pt x="29" y="75"/>
                    </a:lnTo>
                    <a:lnTo>
                      <a:pt x="1" y="75"/>
                    </a:lnTo>
                    <a:lnTo>
                      <a:pt x="1" y="73"/>
                    </a:lnTo>
                    <a:lnTo>
                      <a:pt x="5" y="73"/>
                    </a:lnTo>
                    <a:lnTo>
                      <a:pt x="7" y="73"/>
                    </a:lnTo>
                    <a:lnTo>
                      <a:pt x="9" y="71"/>
                    </a:lnTo>
                    <a:lnTo>
                      <a:pt x="9" y="71"/>
                    </a:lnTo>
                    <a:lnTo>
                      <a:pt x="10" y="67"/>
                    </a:lnTo>
                    <a:lnTo>
                      <a:pt x="10" y="62"/>
                    </a:lnTo>
                    <a:lnTo>
                      <a:pt x="10" y="20"/>
                    </a:lnTo>
                    <a:lnTo>
                      <a:pt x="10" y="14"/>
                    </a:lnTo>
                    <a:lnTo>
                      <a:pt x="9" y="11"/>
                    </a:lnTo>
                    <a:lnTo>
                      <a:pt x="9" y="9"/>
                    </a:lnTo>
                    <a:lnTo>
                      <a:pt x="9" y="9"/>
                    </a:lnTo>
                    <a:lnTo>
                      <a:pt x="7" y="7"/>
                    </a:lnTo>
                    <a:lnTo>
                      <a:pt x="5" y="7"/>
                    </a:lnTo>
                    <a:lnTo>
                      <a:pt x="3" y="7"/>
                    </a:lnTo>
                    <a:lnTo>
                      <a:pt x="0" y="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ja-JP" altLang="en-US" sz="2800" b="1">
                  <a:solidFill>
                    <a:srgbClr val="FFFFFF"/>
                  </a:solidFill>
                  <a:effectLst>
                    <a:outerShdw blurRad="38100" dist="38100" dir="2700000" algn="tl">
                      <a:srgbClr val="808080"/>
                    </a:outerShdw>
                  </a:effectLst>
                  <a:latin typeface="Helvetica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293" name="Freeform 71"/>
              <p:cNvSpPr>
                <a:spLocks/>
              </p:cNvSpPr>
              <p:nvPr/>
            </p:nvSpPr>
            <p:spPr bwMode="auto">
              <a:xfrm>
                <a:off x="1974" y="3762"/>
                <a:ext cx="13" cy="12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10" y="0"/>
                  </a:cxn>
                  <a:cxn ang="0">
                    <a:pos x="11" y="1"/>
                  </a:cxn>
                  <a:cxn ang="0">
                    <a:pos x="11" y="3"/>
                  </a:cxn>
                  <a:cxn ang="0">
                    <a:pos x="13" y="5"/>
                  </a:cxn>
                  <a:cxn ang="0">
                    <a:pos x="11" y="7"/>
                  </a:cxn>
                  <a:cxn ang="0">
                    <a:pos x="11" y="11"/>
                  </a:cxn>
                  <a:cxn ang="0">
                    <a:pos x="10" y="11"/>
                  </a:cxn>
                  <a:cxn ang="0">
                    <a:pos x="6" y="12"/>
                  </a:cxn>
                  <a:cxn ang="0">
                    <a:pos x="4" y="11"/>
                  </a:cxn>
                  <a:cxn ang="0">
                    <a:pos x="2" y="11"/>
                  </a:cxn>
                  <a:cxn ang="0">
                    <a:pos x="0" y="7"/>
                  </a:cxn>
                  <a:cxn ang="0">
                    <a:pos x="0" y="5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4" y="0"/>
                  </a:cxn>
                  <a:cxn ang="0">
                    <a:pos x="6" y="0"/>
                  </a:cxn>
                </a:cxnLst>
                <a:rect l="0" t="0" r="r" b="b"/>
                <a:pathLst>
                  <a:path w="13" h="12">
                    <a:moveTo>
                      <a:pt x="6" y="0"/>
                    </a:moveTo>
                    <a:lnTo>
                      <a:pt x="10" y="0"/>
                    </a:lnTo>
                    <a:lnTo>
                      <a:pt x="11" y="1"/>
                    </a:lnTo>
                    <a:lnTo>
                      <a:pt x="11" y="3"/>
                    </a:lnTo>
                    <a:lnTo>
                      <a:pt x="13" y="5"/>
                    </a:lnTo>
                    <a:lnTo>
                      <a:pt x="11" y="7"/>
                    </a:lnTo>
                    <a:lnTo>
                      <a:pt x="11" y="11"/>
                    </a:lnTo>
                    <a:lnTo>
                      <a:pt x="10" y="11"/>
                    </a:lnTo>
                    <a:lnTo>
                      <a:pt x="6" y="12"/>
                    </a:lnTo>
                    <a:lnTo>
                      <a:pt x="4" y="11"/>
                    </a:lnTo>
                    <a:lnTo>
                      <a:pt x="2" y="11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ja-JP" altLang="en-US" sz="2800" b="1">
                  <a:solidFill>
                    <a:srgbClr val="FFFFFF"/>
                  </a:solidFill>
                  <a:effectLst>
                    <a:outerShdw blurRad="38100" dist="38100" dir="2700000" algn="tl">
                      <a:srgbClr val="808080"/>
                    </a:outerShdw>
                  </a:effectLst>
                  <a:latin typeface="Helvetica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294" name="Freeform 72"/>
              <p:cNvSpPr>
                <a:spLocks/>
              </p:cNvSpPr>
              <p:nvPr/>
            </p:nvSpPr>
            <p:spPr bwMode="auto">
              <a:xfrm>
                <a:off x="2000" y="3699"/>
                <a:ext cx="40" cy="76"/>
              </a:xfrm>
              <a:custGeom>
                <a:avLst/>
                <a:gdLst/>
                <a:ahLst/>
                <a:cxnLst>
                  <a:cxn ang="0">
                    <a:pos x="40" y="0"/>
                  </a:cxn>
                  <a:cxn ang="0">
                    <a:pos x="36" y="9"/>
                  </a:cxn>
                  <a:cxn ang="0">
                    <a:pos x="15" y="9"/>
                  </a:cxn>
                  <a:cxn ang="0">
                    <a:pos x="9" y="18"/>
                  </a:cxn>
                  <a:cxn ang="0">
                    <a:pos x="18" y="20"/>
                  </a:cxn>
                  <a:cxn ang="0">
                    <a:pos x="27" y="23"/>
                  </a:cxn>
                  <a:cxn ang="0">
                    <a:pos x="33" y="29"/>
                  </a:cxn>
                  <a:cxn ang="0">
                    <a:pos x="36" y="34"/>
                  </a:cxn>
                  <a:cxn ang="0">
                    <a:pos x="38" y="40"/>
                  </a:cxn>
                  <a:cxn ang="0">
                    <a:pos x="40" y="47"/>
                  </a:cxn>
                  <a:cxn ang="0">
                    <a:pos x="38" y="53"/>
                  </a:cxn>
                  <a:cxn ang="0">
                    <a:pos x="36" y="56"/>
                  </a:cxn>
                  <a:cxn ang="0">
                    <a:pos x="35" y="62"/>
                  </a:cxn>
                  <a:cxn ang="0">
                    <a:pos x="31" y="65"/>
                  </a:cxn>
                  <a:cxn ang="0">
                    <a:pos x="27" y="69"/>
                  </a:cxn>
                  <a:cxn ang="0">
                    <a:pos x="24" y="71"/>
                  </a:cxn>
                  <a:cxn ang="0">
                    <a:pos x="18" y="73"/>
                  </a:cxn>
                  <a:cxn ang="0">
                    <a:pos x="11" y="74"/>
                  </a:cxn>
                  <a:cxn ang="0">
                    <a:pos x="5" y="73"/>
                  </a:cxn>
                  <a:cxn ang="0">
                    <a:pos x="2" y="71"/>
                  </a:cxn>
                  <a:cxn ang="0">
                    <a:pos x="0" y="69"/>
                  </a:cxn>
                  <a:cxn ang="0">
                    <a:pos x="0" y="67"/>
                  </a:cxn>
                  <a:cxn ang="0">
                    <a:pos x="0" y="65"/>
                  </a:cxn>
                  <a:cxn ang="0">
                    <a:pos x="0" y="63"/>
                  </a:cxn>
                  <a:cxn ang="0">
                    <a:pos x="2" y="63"/>
                  </a:cxn>
                  <a:cxn ang="0">
                    <a:pos x="4" y="63"/>
                  </a:cxn>
                  <a:cxn ang="0">
                    <a:pos x="5" y="63"/>
                  </a:cxn>
                  <a:cxn ang="0">
                    <a:pos x="5" y="63"/>
                  </a:cxn>
                  <a:cxn ang="0">
                    <a:pos x="7" y="63"/>
                  </a:cxn>
                  <a:cxn ang="0">
                    <a:pos x="9" y="65"/>
                  </a:cxn>
                  <a:cxn ang="0">
                    <a:pos x="13" y="67"/>
                  </a:cxn>
                  <a:cxn ang="0">
                    <a:pos x="18" y="67"/>
                  </a:cxn>
                  <a:cxn ang="0">
                    <a:pos x="24" y="67"/>
                  </a:cxn>
                  <a:cxn ang="0">
                    <a:pos x="27" y="63"/>
                  </a:cxn>
                  <a:cxn ang="0">
                    <a:pos x="31" y="58"/>
                  </a:cxn>
                  <a:cxn ang="0">
                    <a:pos x="33" y="53"/>
                  </a:cxn>
                  <a:cxn ang="0">
                    <a:pos x="31" y="45"/>
                  </a:cxn>
                  <a:cxn ang="0">
                    <a:pos x="29" y="40"/>
                  </a:cxn>
                  <a:cxn ang="0">
                    <a:pos x="24" y="34"/>
                  </a:cxn>
                  <a:cxn ang="0">
                    <a:pos x="16" y="31"/>
                  </a:cxn>
                  <a:cxn ang="0">
                    <a:pos x="11" y="29"/>
                  </a:cxn>
                  <a:cxn ang="0">
                    <a:pos x="2" y="27"/>
                  </a:cxn>
                  <a:cxn ang="0">
                    <a:pos x="15" y="0"/>
                  </a:cxn>
                  <a:cxn ang="0">
                    <a:pos x="40" y="0"/>
                  </a:cxn>
                </a:cxnLst>
                <a:rect l="0" t="0" r="r" b="b"/>
                <a:pathLst>
                  <a:path w="40" h="74">
                    <a:moveTo>
                      <a:pt x="40" y="0"/>
                    </a:moveTo>
                    <a:lnTo>
                      <a:pt x="36" y="9"/>
                    </a:lnTo>
                    <a:lnTo>
                      <a:pt x="15" y="9"/>
                    </a:lnTo>
                    <a:lnTo>
                      <a:pt x="9" y="18"/>
                    </a:lnTo>
                    <a:lnTo>
                      <a:pt x="18" y="20"/>
                    </a:lnTo>
                    <a:lnTo>
                      <a:pt x="27" y="23"/>
                    </a:lnTo>
                    <a:lnTo>
                      <a:pt x="33" y="29"/>
                    </a:lnTo>
                    <a:lnTo>
                      <a:pt x="36" y="34"/>
                    </a:lnTo>
                    <a:lnTo>
                      <a:pt x="38" y="40"/>
                    </a:lnTo>
                    <a:lnTo>
                      <a:pt x="40" y="47"/>
                    </a:lnTo>
                    <a:lnTo>
                      <a:pt x="38" y="53"/>
                    </a:lnTo>
                    <a:lnTo>
                      <a:pt x="36" y="56"/>
                    </a:lnTo>
                    <a:lnTo>
                      <a:pt x="35" y="62"/>
                    </a:lnTo>
                    <a:lnTo>
                      <a:pt x="31" y="65"/>
                    </a:lnTo>
                    <a:lnTo>
                      <a:pt x="27" y="69"/>
                    </a:lnTo>
                    <a:lnTo>
                      <a:pt x="24" y="71"/>
                    </a:lnTo>
                    <a:lnTo>
                      <a:pt x="18" y="73"/>
                    </a:lnTo>
                    <a:lnTo>
                      <a:pt x="11" y="74"/>
                    </a:lnTo>
                    <a:lnTo>
                      <a:pt x="5" y="73"/>
                    </a:lnTo>
                    <a:lnTo>
                      <a:pt x="2" y="71"/>
                    </a:lnTo>
                    <a:lnTo>
                      <a:pt x="0" y="69"/>
                    </a:lnTo>
                    <a:lnTo>
                      <a:pt x="0" y="67"/>
                    </a:lnTo>
                    <a:lnTo>
                      <a:pt x="0" y="65"/>
                    </a:lnTo>
                    <a:lnTo>
                      <a:pt x="0" y="63"/>
                    </a:lnTo>
                    <a:lnTo>
                      <a:pt x="2" y="63"/>
                    </a:lnTo>
                    <a:lnTo>
                      <a:pt x="4" y="63"/>
                    </a:lnTo>
                    <a:lnTo>
                      <a:pt x="5" y="63"/>
                    </a:lnTo>
                    <a:lnTo>
                      <a:pt x="5" y="63"/>
                    </a:lnTo>
                    <a:lnTo>
                      <a:pt x="7" y="63"/>
                    </a:lnTo>
                    <a:lnTo>
                      <a:pt x="9" y="65"/>
                    </a:lnTo>
                    <a:lnTo>
                      <a:pt x="13" y="67"/>
                    </a:lnTo>
                    <a:lnTo>
                      <a:pt x="18" y="67"/>
                    </a:lnTo>
                    <a:lnTo>
                      <a:pt x="24" y="67"/>
                    </a:lnTo>
                    <a:lnTo>
                      <a:pt x="27" y="63"/>
                    </a:lnTo>
                    <a:lnTo>
                      <a:pt x="31" y="58"/>
                    </a:lnTo>
                    <a:lnTo>
                      <a:pt x="33" y="53"/>
                    </a:lnTo>
                    <a:lnTo>
                      <a:pt x="31" y="45"/>
                    </a:lnTo>
                    <a:lnTo>
                      <a:pt x="29" y="40"/>
                    </a:lnTo>
                    <a:lnTo>
                      <a:pt x="24" y="34"/>
                    </a:lnTo>
                    <a:lnTo>
                      <a:pt x="16" y="31"/>
                    </a:lnTo>
                    <a:lnTo>
                      <a:pt x="11" y="29"/>
                    </a:lnTo>
                    <a:lnTo>
                      <a:pt x="2" y="27"/>
                    </a:lnTo>
                    <a:lnTo>
                      <a:pt x="15" y="0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ja-JP" altLang="en-US" sz="2800" b="1">
                  <a:solidFill>
                    <a:srgbClr val="FFFFFF"/>
                  </a:solidFill>
                  <a:effectLst>
                    <a:outerShdw blurRad="38100" dist="38100" dir="2700000" algn="tl">
                      <a:srgbClr val="808080"/>
                    </a:outerShdw>
                  </a:effectLst>
                  <a:latin typeface="Helvetica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295" name="Freeform 73"/>
              <p:cNvSpPr>
                <a:spLocks/>
              </p:cNvSpPr>
              <p:nvPr/>
            </p:nvSpPr>
            <p:spPr bwMode="auto">
              <a:xfrm>
                <a:off x="2431" y="3697"/>
                <a:ext cx="50" cy="76"/>
              </a:xfrm>
              <a:custGeom>
                <a:avLst/>
                <a:gdLst/>
                <a:ahLst/>
                <a:cxnLst>
                  <a:cxn ang="0">
                    <a:pos x="49" y="60"/>
                  </a:cxn>
                  <a:cxn ang="0">
                    <a:pos x="44" y="75"/>
                  </a:cxn>
                  <a:cxn ang="0">
                    <a:pos x="0" y="75"/>
                  </a:cxn>
                  <a:cxn ang="0">
                    <a:pos x="0" y="73"/>
                  </a:cxn>
                  <a:cxn ang="0">
                    <a:pos x="9" y="64"/>
                  </a:cxn>
                  <a:cxn ang="0">
                    <a:pos x="17" y="56"/>
                  </a:cxn>
                  <a:cxn ang="0">
                    <a:pos x="22" y="51"/>
                  </a:cxn>
                  <a:cxn ang="0">
                    <a:pos x="28" y="44"/>
                  </a:cxn>
                  <a:cxn ang="0">
                    <a:pos x="31" y="36"/>
                  </a:cxn>
                  <a:cxn ang="0">
                    <a:pos x="35" y="31"/>
                  </a:cxn>
                  <a:cxn ang="0">
                    <a:pos x="35" y="24"/>
                  </a:cxn>
                  <a:cxn ang="0">
                    <a:pos x="35" y="18"/>
                  </a:cxn>
                  <a:cxn ang="0">
                    <a:pos x="31" y="13"/>
                  </a:cxn>
                  <a:cxn ang="0">
                    <a:pos x="26" y="9"/>
                  </a:cxn>
                  <a:cxn ang="0">
                    <a:pos x="20" y="7"/>
                  </a:cxn>
                  <a:cxn ang="0">
                    <a:pos x="15" y="9"/>
                  </a:cxn>
                  <a:cxn ang="0">
                    <a:pos x="11" y="11"/>
                  </a:cxn>
                  <a:cxn ang="0">
                    <a:pos x="6" y="14"/>
                  </a:cxn>
                  <a:cxn ang="0">
                    <a:pos x="4" y="20"/>
                  </a:cxn>
                  <a:cxn ang="0">
                    <a:pos x="2" y="20"/>
                  </a:cxn>
                  <a:cxn ang="0">
                    <a:pos x="4" y="14"/>
                  </a:cxn>
                  <a:cxn ang="0">
                    <a:pos x="6" y="9"/>
                  </a:cxn>
                  <a:cxn ang="0">
                    <a:pos x="9" y="5"/>
                  </a:cxn>
                  <a:cxn ang="0">
                    <a:pos x="13" y="2"/>
                  </a:cxn>
                  <a:cxn ang="0">
                    <a:pos x="19" y="0"/>
                  </a:cxn>
                  <a:cxn ang="0">
                    <a:pos x="24" y="0"/>
                  </a:cxn>
                  <a:cxn ang="0">
                    <a:pos x="29" y="0"/>
                  </a:cxn>
                  <a:cxn ang="0">
                    <a:pos x="35" y="2"/>
                  </a:cxn>
                  <a:cxn ang="0">
                    <a:pos x="39" y="5"/>
                  </a:cxn>
                  <a:cxn ang="0">
                    <a:pos x="42" y="9"/>
                  </a:cxn>
                  <a:cxn ang="0">
                    <a:pos x="44" y="14"/>
                  </a:cxn>
                  <a:cxn ang="0">
                    <a:pos x="44" y="20"/>
                  </a:cxn>
                  <a:cxn ang="0">
                    <a:pos x="44" y="25"/>
                  </a:cxn>
                  <a:cxn ang="0">
                    <a:pos x="42" y="31"/>
                  </a:cxn>
                  <a:cxn ang="0">
                    <a:pos x="37" y="40"/>
                  </a:cxn>
                  <a:cxn ang="0">
                    <a:pos x="29" y="49"/>
                  </a:cxn>
                  <a:cxn ang="0">
                    <a:pos x="22" y="55"/>
                  </a:cxn>
                  <a:cxn ang="0">
                    <a:pos x="19" y="60"/>
                  </a:cxn>
                  <a:cxn ang="0">
                    <a:pos x="13" y="64"/>
                  </a:cxn>
                  <a:cxn ang="0">
                    <a:pos x="11" y="67"/>
                  </a:cxn>
                  <a:cxn ang="0">
                    <a:pos x="31" y="67"/>
                  </a:cxn>
                  <a:cxn ang="0">
                    <a:pos x="37" y="67"/>
                  </a:cxn>
                  <a:cxn ang="0">
                    <a:pos x="39" y="65"/>
                  </a:cxn>
                  <a:cxn ang="0">
                    <a:pos x="42" y="65"/>
                  </a:cxn>
                  <a:cxn ang="0">
                    <a:pos x="44" y="64"/>
                  </a:cxn>
                  <a:cxn ang="0">
                    <a:pos x="46" y="64"/>
                  </a:cxn>
                  <a:cxn ang="0">
                    <a:pos x="48" y="60"/>
                  </a:cxn>
                  <a:cxn ang="0">
                    <a:pos x="49" y="60"/>
                  </a:cxn>
                </a:cxnLst>
                <a:rect l="0" t="0" r="r" b="b"/>
                <a:pathLst>
                  <a:path w="49" h="75">
                    <a:moveTo>
                      <a:pt x="49" y="60"/>
                    </a:moveTo>
                    <a:lnTo>
                      <a:pt x="44" y="75"/>
                    </a:lnTo>
                    <a:lnTo>
                      <a:pt x="0" y="75"/>
                    </a:lnTo>
                    <a:lnTo>
                      <a:pt x="0" y="73"/>
                    </a:lnTo>
                    <a:lnTo>
                      <a:pt x="9" y="64"/>
                    </a:lnTo>
                    <a:lnTo>
                      <a:pt x="17" y="56"/>
                    </a:lnTo>
                    <a:lnTo>
                      <a:pt x="22" y="51"/>
                    </a:lnTo>
                    <a:lnTo>
                      <a:pt x="28" y="44"/>
                    </a:lnTo>
                    <a:lnTo>
                      <a:pt x="31" y="36"/>
                    </a:lnTo>
                    <a:lnTo>
                      <a:pt x="35" y="31"/>
                    </a:lnTo>
                    <a:lnTo>
                      <a:pt x="35" y="24"/>
                    </a:lnTo>
                    <a:lnTo>
                      <a:pt x="35" y="18"/>
                    </a:lnTo>
                    <a:lnTo>
                      <a:pt x="31" y="13"/>
                    </a:lnTo>
                    <a:lnTo>
                      <a:pt x="26" y="9"/>
                    </a:lnTo>
                    <a:lnTo>
                      <a:pt x="20" y="7"/>
                    </a:lnTo>
                    <a:lnTo>
                      <a:pt x="15" y="9"/>
                    </a:lnTo>
                    <a:lnTo>
                      <a:pt x="11" y="11"/>
                    </a:lnTo>
                    <a:lnTo>
                      <a:pt x="6" y="14"/>
                    </a:lnTo>
                    <a:lnTo>
                      <a:pt x="4" y="20"/>
                    </a:lnTo>
                    <a:lnTo>
                      <a:pt x="2" y="20"/>
                    </a:lnTo>
                    <a:lnTo>
                      <a:pt x="4" y="14"/>
                    </a:lnTo>
                    <a:lnTo>
                      <a:pt x="6" y="9"/>
                    </a:lnTo>
                    <a:lnTo>
                      <a:pt x="9" y="5"/>
                    </a:lnTo>
                    <a:lnTo>
                      <a:pt x="13" y="2"/>
                    </a:lnTo>
                    <a:lnTo>
                      <a:pt x="19" y="0"/>
                    </a:lnTo>
                    <a:lnTo>
                      <a:pt x="24" y="0"/>
                    </a:lnTo>
                    <a:lnTo>
                      <a:pt x="29" y="0"/>
                    </a:lnTo>
                    <a:lnTo>
                      <a:pt x="35" y="2"/>
                    </a:lnTo>
                    <a:lnTo>
                      <a:pt x="39" y="5"/>
                    </a:lnTo>
                    <a:lnTo>
                      <a:pt x="42" y="9"/>
                    </a:lnTo>
                    <a:lnTo>
                      <a:pt x="44" y="14"/>
                    </a:lnTo>
                    <a:lnTo>
                      <a:pt x="44" y="20"/>
                    </a:lnTo>
                    <a:lnTo>
                      <a:pt x="44" y="25"/>
                    </a:lnTo>
                    <a:lnTo>
                      <a:pt x="42" y="31"/>
                    </a:lnTo>
                    <a:lnTo>
                      <a:pt x="37" y="40"/>
                    </a:lnTo>
                    <a:lnTo>
                      <a:pt x="29" y="49"/>
                    </a:lnTo>
                    <a:lnTo>
                      <a:pt x="22" y="55"/>
                    </a:lnTo>
                    <a:lnTo>
                      <a:pt x="19" y="60"/>
                    </a:lnTo>
                    <a:lnTo>
                      <a:pt x="13" y="64"/>
                    </a:lnTo>
                    <a:lnTo>
                      <a:pt x="11" y="67"/>
                    </a:lnTo>
                    <a:lnTo>
                      <a:pt x="31" y="67"/>
                    </a:lnTo>
                    <a:lnTo>
                      <a:pt x="37" y="67"/>
                    </a:lnTo>
                    <a:lnTo>
                      <a:pt x="39" y="65"/>
                    </a:lnTo>
                    <a:lnTo>
                      <a:pt x="42" y="65"/>
                    </a:lnTo>
                    <a:lnTo>
                      <a:pt x="44" y="64"/>
                    </a:lnTo>
                    <a:lnTo>
                      <a:pt x="46" y="64"/>
                    </a:lnTo>
                    <a:lnTo>
                      <a:pt x="48" y="60"/>
                    </a:lnTo>
                    <a:lnTo>
                      <a:pt x="49" y="6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ja-JP" altLang="en-US" sz="2800" b="1">
                  <a:solidFill>
                    <a:srgbClr val="FFFFFF"/>
                  </a:solidFill>
                  <a:effectLst>
                    <a:outerShdw blurRad="38100" dist="38100" dir="2700000" algn="tl">
                      <a:srgbClr val="808080"/>
                    </a:outerShdw>
                  </a:effectLst>
                  <a:latin typeface="Helvetica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296" name="Freeform 74"/>
              <p:cNvSpPr>
                <a:spLocks/>
              </p:cNvSpPr>
              <p:nvPr/>
            </p:nvSpPr>
            <p:spPr bwMode="auto">
              <a:xfrm>
                <a:off x="2859" y="3697"/>
                <a:ext cx="49" cy="76"/>
              </a:xfrm>
              <a:custGeom>
                <a:avLst/>
                <a:gdLst/>
                <a:ahLst/>
                <a:cxnLst>
                  <a:cxn ang="0">
                    <a:pos x="49" y="60"/>
                  </a:cxn>
                  <a:cxn ang="0">
                    <a:pos x="44" y="75"/>
                  </a:cxn>
                  <a:cxn ang="0">
                    <a:pos x="0" y="75"/>
                  </a:cxn>
                  <a:cxn ang="0">
                    <a:pos x="0" y="73"/>
                  </a:cxn>
                  <a:cxn ang="0">
                    <a:pos x="9" y="64"/>
                  </a:cxn>
                  <a:cxn ang="0">
                    <a:pos x="16" y="56"/>
                  </a:cxn>
                  <a:cxn ang="0">
                    <a:pos x="22" y="51"/>
                  </a:cxn>
                  <a:cxn ang="0">
                    <a:pos x="27" y="44"/>
                  </a:cxn>
                  <a:cxn ang="0">
                    <a:pos x="31" y="36"/>
                  </a:cxn>
                  <a:cxn ang="0">
                    <a:pos x="35" y="31"/>
                  </a:cxn>
                  <a:cxn ang="0">
                    <a:pos x="35" y="24"/>
                  </a:cxn>
                  <a:cxn ang="0">
                    <a:pos x="35" y="18"/>
                  </a:cxn>
                  <a:cxn ang="0">
                    <a:pos x="31" y="13"/>
                  </a:cxn>
                  <a:cxn ang="0">
                    <a:pos x="26" y="9"/>
                  </a:cxn>
                  <a:cxn ang="0">
                    <a:pos x="20" y="7"/>
                  </a:cxn>
                  <a:cxn ang="0">
                    <a:pos x="15" y="9"/>
                  </a:cxn>
                  <a:cxn ang="0">
                    <a:pos x="11" y="11"/>
                  </a:cxn>
                  <a:cxn ang="0">
                    <a:pos x="5" y="14"/>
                  </a:cxn>
                  <a:cxn ang="0">
                    <a:pos x="4" y="20"/>
                  </a:cxn>
                  <a:cxn ang="0">
                    <a:pos x="2" y="20"/>
                  </a:cxn>
                  <a:cxn ang="0">
                    <a:pos x="4" y="14"/>
                  </a:cxn>
                  <a:cxn ang="0">
                    <a:pos x="5" y="9"/>
                  </a:cxn>
                  <a:cxn ang="0">
                    <a:pos x="9" y="5"/>
                  </a:cxn>
                  <a:cxn ang="0">
                    <a:pos x="13" y="2"/>
                  </a:cxn>
                  <a:cxn ang="0">
                    <a:pos x="18" y="0"/>
                  </a:cxn>
                  <a:cxn ang="0">
                    <a:pos x="24" y="0"/>
                  </a:cxn>
                  <a:cxn ang="0">
                    <a:pos x="29" y="0"/>
                  </a:cxn>
                  <a:cxn ang="0">
                    <a:pos x="35" y="2"/>
                  </a:cxn>
                  <a:cxn ang="0">
                    <a:pos x="38" y="5"/>
                  </a:cxn>
                  <a:cxn ang="0">
                    <a:pos x="42" y="9"/>
                  </a:cxn>
                  <a:cxn ang="0">
                    <a:pos x="44" y="14"/>
                  </a:cxn>
                  <a:cxn ang="0">
                    <a:pos x="44" y="20"/>
                  </a:cxn>
                  <a:cxn ang="0">
                    <a:pos x="44" y="25"/>
                  </a:cxn>
                  <a:cxn ang="0">
                    <a:pos x="42" y="31"/>
                  </a:cxn>
                  <a:cxn ang="0">
                    <a:pos x="36" y="40"/>
                  </a:cxn>
                  <a:cxn ang="0">
                    <a:pos x="29" y="49"/>
                  </a:cxn>
                  <a:cxn ang="0">
                    <a:pos x="22" y="55"/>
                  </a:cxn>
                  <a:cxn ang="0">
                    <a:pos x="18" y="60"/>
                  </a:cxn>
                  <a:cxn ang="0">
                    <a:pos x="13" y="64"/>
                  </a:cxn>
                  <a:cxn ang="0">
                    <a:pos x="11" y="67"/>
                  </a:cxn>
                  <a:cxn ang="0">
                    <a:pos x="31" y="67"/>
                  </a:cxn>
                  <a:cxn ang="0">
                    <a:pos x="36" y="67"/>
                  </a:cxn>
                  <a:cxn ang="0">
                    <a:pos x="38" y="65"/>
                  </a:cxn>
                  <a:cxn ang="0">
                    <a:pos x="42" y="65"/>
                  </a:cxn>
                  <a:cxn ang="0">
                    <a:pos x="44" y="64"/>
                  </a:cxn>
                  <a:cxn ang="0">
                    <a:pos x="46" y="64"/>
                  </a:cxn>
                  <a:cxn ang="0">
                    <a:pos x="47" y="60"/>
                  </a:cxn>
                  <a:cxn ang="0">
                    <a:pos x="49" y="60"/>
                  </a:cxn>
                </a:cxnLst>
                <a:rect l="0" t="0" r="r" b="b"/>
                <a:pathLst>
                  <a:path w="49" h="75">
                    <a:moveTo>
                      <a:pt x="49" y="60"/>
                    </a:moveTo>
                    <a:lnTo>
                      <a:pt x="44" y="75"/>
                    </a:lnTo>
                    <a:lnTo>
                      <a:pt x="0" y="75"/>
                    </a:lnTo>
                    <a:lnTo>
                      <a:pt x="0" y="73"/>
                    </a:lnTo>
                    <a:lnTo>
                      <a:pt x="9" y="64"/>
                    </a:lnTo>
                    <a:lnTo>
                      <a:pt x="16" y="56"/>
                    </a:lnTo>
                    <a:lnTo>
                      <a:pt x="22" y="51"/>
                    </a:lnTo>
                    <a:lnTo>
                      <a:pt x="27" y="44"/>
                    </a:lnTo>
                    <a:lnTo>
                      <a:pt x="31" y="36"/>
                    </a:lnTo>
                    <a:lnTo>
                      <a:pt x="35" y="31"/>
                    </a:lnTo>
                    <a:lnTo>
                      <a:pt x="35" y="24"/>
                    </a:lnTo>
                    <a:lnTo>
                      <a:pt x="35" y="18"/>
                    </a:lnTo>
                    <a:lnTo>
                      <a:pt x="31" y="13"/>
                    </a:lnTo>
                    <a:lnTo>
                      <a:pt x="26" y="9"/>
                    </a:lnTo>
                    <a:lnTo>
                      <a:pt x="20" y="7"/>
                    </a:lnTo>
                    <a:lnTo>
                      <a:pt x="15" y="9"/>
                    </a:lnTo>
                    <a:lnTo>
                      <a:pt x="11" y="11"/>
                    </a:lnTo>
                    <a:lnTo>
                      <a:pt x="5" y="14"/>
                    </a:lnTo>
                    <a:lnTo>
                      <a:pt x="4" y="20"/>
                    </a:lnTo>
                    <a:lnTo>
                      <a:pt x="2" y="20"/>
                    </a:lnTo>
                    <a:lnTo>
                      <a:pt x="4" y="14"/>
                    </a:lnTo>
                    <a:lnTo>
                      <a:pt x="5" y="9"/>
                    </a:lnTo>
                    <a:lnTo>
                      <a:pt x="9" y="5"/>
                    </a:lnTo>
                    <a:lnTo>
                      <a:pt x="13" y="2"/>
                    </a:lnTo>
                    <a:lnTo>
                      <a:pt x="18" y="0"/>
                    </a:lnTo>
                    <a:lnTo>
                      <a:pt x="24" y="0"/>
                    </a:lnTo>
                    <a:lnTo>
                      <a:pt x="29" y="0"/>
                    </a:lnTo>
                    <a:lnTo>
                      <a:pt x="35" y="2"/>
                    </a:lnTo>
                    <a:lnTo>
                      <a:pt x="38" y="5"/>
                    </a:lnTo>
                    <a:lnTo>
                      <a:pt x="42" y="9"/>
                    </a:lnTo>
                    <a:lnTo>
                      <a:pt x="44" y="14"/>
                    </a:lnTo>
                    <a:lnTo>
                      <a:pt x="44" y="20"/>
                    </a:lnTo>
                    <a:lnTo>
                      <a:pt x="44" y="25"/>
                    </a:lnTo>
                    <a:lnTo>
                      <a:pt x="42" y="31"/>
                    </a:lnTo>
                    <a:lnTo>
                      <a:pt x="36" y="40"/>
                    </a:lnTo>
                    <a:lnTo>
                      <a:pt x="29" y="49"/>
                    </a:lnTo>
                    <a:lnTo>
                      <a:pt x="22" y="55"/>
                    </a:lnTo>
                    <a:lnTo>
                      <a:pt x="18" y="60"/>
                    </a:lnTo>
                    <a:lnTo>
                      <a:pt x="13" y="64"/>
                    </a:lnTo>
                    <a:lnTo>
                      <a:pt x="11" y="67"/>
                    </a:lnTo>
                    <a:lnTo>
                      <a:pt x="31" y="67"/>
                    </a:lnTo>
                    <a:lnTo>
                      <a:pt x="36" y="67"/>
                    </a:lnTo>
                    <a:lnTo>
                      <a:pt x="38" y="65"/>
                    </a:lnTo>
                    <a:lnTo>
                      <a:pt x="42" y="65"/>
                    </a:lnTo>
                    <a:lnTo>
                      <a:pt x="44" y="64"/>
                    </a:lnTo>
                    <a:lnTo>
                      <a:pt x="46" y="64"/>
                    </a:lnTo>
                    <a:lnTo>
                      <a:pt x="47" y="60"/>
                    </a:lnTo>
                    <a:lnTo>
                      <a:pt x="49" y="6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ja-JP" altLang="en-US" sz="2800" b="1">
                  <a:solidFill>
                    <a:srgbClr val="FFFFFF"/>
                  </a:solidFill>
                  <a:effectLst>
                    <a:outerShdw blurRad="38100" dist="38100" dir="2700000" algn="tl">
                      <a:srgbClr val="808080"/>
                    </a:outerShdw>
                  </a:effectLst>
                  <a:latin typeface="Helvetica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297" name="Freeform 75"/>
              <p:cNvSpPr>
                <a:spLocks/>
              </p:cNvSpPr>
              <p:nvPr/>
            </p:nvSpPr>
            <p:spPr bwMode="auto">
              <a:xfrm>
                <a:off x="2921" y="3762"/>
                <a:ext cx="13" cy="12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9" y="0"/>
                  </a:cxn>
                  <a:cxn ang="0">
                    <a:pos x="11" y="1"/>
                  </a:cxn>
                  <a:cxn ang="0">
                    <a:pos x="11" y="3"/>
                  </a:cxn>
                  <a:cxn ang="0">
                    <a:pos x="13" y="5"/>
                  </a:cxn>
                  <a:cxn ang="0">
                    <a:pos x="11" y="7"/>
                  </a:cxn>
                  <a:cxn ang="0">
                    <a:pos x="11" y="11"/>
                  </a:cxn>
                  <a:cxn ang="0">
                    <a:pos x="9" y="11"/>
                  </a:cxn>
                  <a:cxn ang="0">
                    <a:pos x="5" y="12"/>
                  </a:cxn>
                  <a:cxn ang="0">
                    <a:pos x="4" y="11"/>
                  </a:cxn>
                  <a:cxn ang="0">
                    <a:pos x="2" y="11"/>
                  </a:cxn>
                  <a:cxn ang="0">
                    <a:pos x="0" y="7"/>
                  </a:cxn>
                  <a:cxn ang="0">
                    <a:pos x="0" y="5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4" y="0"/>
                  </a:cxn>
                  <a:cxn ang="0">
                    <a:pos x="5" y="0"/>
                  </a:cxn>
                </a:cxnLst>
                <a:rect l="0" t="0" r="r" b="b"/>
                <a:pathLst>
                  <a:path w="13" h="12">
                    <a:moveTo>
                      <a:pt x="5" y="0"/>
                    </a:moveTo>
                    <a:lnTo>
                      <a:pt x="9" y="0"/>
                    </a:lnTo>
                    <a:lnTo>
                      <a:pt x="11" y="1"/>
                    </a:lnTo>
                    <a:lnTo>
                      <a:pt x="11" y="3"/>
                    </a:lnTo>
                    <a:lnTo>
                      <a:pt x="13" y="5"/>
                    </a:lnTo>
                    <a:lnTo>
                      <a:pt x="11" y="7"/>
                    </a:lnTo>
                    <a:lnTo>
                      <a:pt x="11" y="11"/>
                    </a:lnTo>
                    <a:lnTo>
                      <a:pt x="9" y="11"/>
                    </a:lnTo>
                    <a:lnTo>
                      <a:pt x="5" y="12"/>
                    </a:lnTo>
                    <a:lnTo>
                      <a:pt x="4" y="11"/>
                    </a:lnTo>
                    <a:lnTo>
                      <a:pt x="2" y="11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ja-JP" altLang="en-US" sz="2800" b="1">
                  <a:solidFill>
                    <a:srgbClr val="FFFFFF"/>
                  </a:solidFill>
                  <a:effectLst>
                    <a:outerShdw blurRad="38100" dist="38100" dir="2700000" algn="tl">
                      <a:srgbClr val="808080"/>
                    </a:outerShdw>
                  </a:effectLst>
                  <a:latin typeface="Helvetica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298" name="Freeform 76"/>
              <p:cNvSpPr>
                <a:spLocks/>
              </p:cNvSpPr>
              <p:nvPr/>
            </p:nvSpPr>
            <p:spPr bwMode="auto">
              <a:xfrm>
                <a:off x="2946" y="3699"/>
                <a:ext cx="40" cy="76"/>
              </a:xfrm>
              <a:custGeom>
                <a:avLst/>
                <a:gdLst/>
                <a:ahLst/>
                <a:cxnLst>
                  <a:cxn ang="0">
                    <a:pos x="40" y="0"/>
                  </a:cxn>
                  <a:cxn ang="0">
                    <a:pos x="37" y="9"/>
                  </a:cxn>
                  <a:cxn ang="0">
                    <a:pos x="15" y="9"/>
                  </a:cxn>
                  <a:cxn ang="0">
                    <a:pos x="10" y="18"/>
                  </a:cxn>
                  <a:cxn ang="0">
                    <a:pos x="19" y="20"/>
                  </a:cxn>
                  <a:cxn ang="0">
                    <a:pos x="28" y="23"/>
                  </a:cxn>
                  <a:cxn ang="0">
                    <a:pos x="33" y="29"/>
                  </a:cxn>
                  <a:cxn ang="0">
                    <a:pos x="37" y="34"/>
                  </a:cxn>
                  <a:cxn ang="0">
                    <a:pos x="39" y="40"/>
                  </a:cxn>
                  <a:cxn ang="0">
                    <a:pos x="40" y="47"/>
                  </a:cxn>
                  <a:cxn ang="0">
                    <a:pos x="39" y="53"/>
                  </a:cxn>
                  <a:cxn ang="0">
                    <a:pos x="37" y="56"/>
                  </a:cxn>
                  <a:cxn ang="0">
                    <a:pos x="35" y="62"/>
                  </a:cxn>
                  <a:cxn ang="0">
                    <a:pos x="31" y="65"/>
                  </a:cxn>
                  <a:cxn ang="0">
                    <a:pos x="28" y="69"/>
                  </a:cxn>
                  <a:cxn ang="0">
                    <a:pos x="24" y="71"/>
                  </a:cxn>
                  <a:cxn ang="0">
                    <a:pos x="19" y="73"/>
                  </a:cxn>
                  <a:cxn ang="0">
                    <a:pos x="11" y="74"/>
                  </a:cxn>
                  <a:cxn ang="0">
                    <a:pos x="6" y="73"/>
                  </a:cxn>
                  <a:cxn ang="0">
                    <a:pos x="2" y="71"/>
                  </a:cxn>
                  <a:cxn ang="0">
                    <a:pos x="0" y="69"/>
                  </a:cxn>
                  <a:cxn ang="0">
                    <a:pos x="0" y="67"/>
                  </a:cxn>
                  <a:cxn ang="0">
                    <a:pos x="0" y="65"/>
                  </a:cxn>
                  <a:cxn ang="0">
                    <a:pos x="0" y="63"/>
                  </a:cxn>
                  <a:cxn ang="0">
                    <a:pos x="2" y="63"/>
                  </a:cxn>
                  <a:cxn ang="0">
                    <a:pos x="4" y="63"/>
                  </a:cxn>
                  <a:cxn ang="0">
                    <a:pos x="6" y="63"/>
                  </a:cxn>
                  <a:cxn ang="0">
                    <a:pos x="6" y="63"/>
                  </a:cxn>
                  <a:cxn ang="0">
                    <a:pos x="8" y="63"/>
                  </a:cxn>
                  <a:cxn ang="0">
                    <a:pos x="10" y="65"/>
                  </a:cxn>
                  <a:cxn ang="0">
                    <a:pos x="13" y="67"/>
                  </a:cxn>
                  <a:cxn ang="0">
                    <a:pos x="19" y="67"/>
                  </a:cxn>
                  <a:cxn ang="0">
                    <a:pos x="24" y="67"/>
                  </a:cxn>
                  <a:cxn ang="0">
                    <a:pos x="28" y="63"/>
                  </a:cxn>
                  <a:cxn ang="0">
                    <a:pos x="31" y="58"/>
                  </a:cxn>
                  <a:cxn ang="0">
                    <a:pos x="33" y="53"/>
                  </a:cxn>
                  <a:cxn ang="0">
                    <a:pos x="31" y="45"/>
                  </a:cxn>
                  <a:cxn ang="0">
                    <a:pos x="30" y="40"/>
                  </a:cxn>
                  <a:cxn ang="0">
                    <a:pos x="24" y="34"/>
                  </a:cxn>
                  <a:cxn ang="0">
                    <a:pos x="17" y="31"/>
                  </a:cxn>
                  <a:cxn ang="0">
                    <a:pos x="11" y="29"/>
                  </a:cxn>
                  <a:cxn ang="0">
                    <a:pos x="2" y="27"/>
                  </a:cxn>
                  <a:cxn ang="0">
                    <a:pos x="15" y="0"/>
                  </a:cxn>
                  <a:cxn ang="0">
                    <a:pos x="40" y="0"/>
                  </a:cxn>
                </a:cxnLst>
                <a:rect l="0" t="0" r="r" b="b"/>
                <a:pathLst>
                  <a:path w="40" h="74">
                    <a:moveTo>
                      <a:pt x="40" y="0"/>
                    </a:moveTo>
                    <a:lnTo>
                      <a:pt x="37" y="9"/>
                    </a:lnTo>
                    <a:lnTo>
                      <a:pt x="15" y="9"/>
                    </a:lnTo>
                    <a:lnTo>
                      <a:pt x="10" y="18"/>
                    </a:lnTo>
                    <a:lnTo>
                      <a:pt x="19" y="20"/>
                    </a:lnTo>
                    <a:lnTo>
                      <a:pt x="28" y="23"/>
                    </a:lnTo>
                    <a:lnTo>
                      <a:pt x="33" y="29"/>
                    </a:lnTo>
                    <a:lnTo>
                      <a:pt x="37" y="34"/>
                    </a:lnTo>
                    <a:lnTo>
                      <a:pt x="39" y="40"/>
                    </a:lnTo>
                    <a:lnTo>
                      <a:pt x="40" y="47"/>
                    </a:lnTo>
                    <a:lnTo>
                      <a:pt x="39" y="53"/>
                    </a:lnTo>
                    <a:lnTo>
                      <a:pt x="37" y="56"/>
                    </a:lnTo>
                    <a:lnTo>
                      <a:pt x="35" y="62"/>
                    </a:lnTo>
                    <a:lnTo>
                      <a:pt x="31" y="65"/>
                    </a:lnTo>
                    <a:lnTo>
                      <a:pt x="28" y="69"/>
                    </a:lnTo>
                    <a:lnTo>
                      <a:pt x="24" y="71"/>
                    </a:lnTo>
                    <a:lnTo>
                      <a:pt x="19" y="73"/>
                    </a:lnTo>
                    <a:lnTo>
                      <a:pt x="11" y="74"/>
                    </a:lnTo>
                    <a:lnTo>
                      <a:pt x="6" y="73"/>
                    </a:lnTo>
                    <a:lnTo>
                      <a:pt x="2" y="71"/>
                    </a:lnTo>
                    <a:lnTo>
                      <a:pt x="0" y="69"/>
                    </a:lnTo>
                    <a:lnTo>
                      <a:pt x="0" y="67"/>
                    </a:lnTo>
                    <a:lnTo>
                      <a:pt x="0" y="65"/>
                    </a:lnTo>
                    <a:lnTo>
                      <a:pt x="0" y="63"/>
                    </a:lnTo>
                    <a:lnTo>
                      <a:pt x="2" y="63"/>
                    </a:lnTo>
                    <a:lnTo>
                      <a:pt x="4" y="63"/>
                    </a:lnTo>
                    <a:lnTo>
                      <a:pt x="6" y="63"/>
                    </a:lnTo>
                    <a:lnTo>
                      <a:pt x="6" y="63"/>
                    </a:lnTo>
                    <a:lnTo>
                      <a:pt x="8" y="63"/>
                    </a:lnTo>
                    <a:lnTo>
                      <a:pt x="10" y="65"/>
                    </a:lnTo>
                    <a:lnTo>
                      <a:pt x="13" y="67"/>
                    </a:lnTo>
                    <a:lnTo>
                      <a:pt x="19" y="67"/>
                    </a:lnTo>
                    <a:lnTo>
                      <a:pt x="24" y="67"/>
                    </a:lnTo>
                    <a:lnTo>
                      <a:pt x="28" y="63"/>
                    </a:lnTo>
                    <a:lnTo>
                      <a:pt x="31" y="58"/>
                    </a:lnTo>
                    <a:lnTo>
                      <a:pt x="33" y="53"/>
                    </a:lnTo>
                    <a:lnTo>
                      <a:pt x="31" y="45"/>
                    </a:lnTo>
                    <a:lnTo>
                      <a:pt x="30" y="40"/>
                    </a:lnTo>
                    <a:lnTo>
                      <a:pt x="24" y="34"/>
                    </a:lnTo>
                    <a:lnTo>
                      <a:pt x="17" y="31"/>
                    </a:lnTo>
                    <a:lnTo>
                      <a:pt x="11" y="29"/>
                    </a:lnTo>
                    <a:lnTo>
                      <a:pt x="2" y="27"/>
                    </a:lnTo>
                    <a:lnTo>
                      <a:pt x="15" y="0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ja-JP" altLang="en-US" sz="2800" b="1">
                  <a:solidFill>
                    <a:srgbClr val="FFFFFF"/>
                  </a:solidFill>
                  <a:effectLst>
                    <a:outerShdw blurRad="38100" dist="38100" dir="2700000" algn="tl">
                      <a:srgbClr val="808080"/>
                    </a:outerShdw>
                  </a:effectLst>
                  <a:latin typeface="Helvetica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299" name="Freeform 77"/>
              <p:cNvSpPr>
                <a:spLocks/>
              </p:cNvSpPr>
              <p:nvPr/>
            </p:nvSpPr>
            <p:spPr bwMode="auto">
              <a:xfrm>
                <a:off x="3376" y="3697"/>
                <a:ext cx="40" cy="77"/>
              </a:xfrm>
              <a:custGeom>
                <a:avLst/>
                <a:gdLst/>
                <a:ahLst/>
                <a:cxnLst>
                  <a:cxn ang="0">
                    <a:pos x="4" y="9"/>
                  </a:cxn>
                  <a:cxn ang="0">
                    <a:pos x="13" y="0"/>
                  </a:cxn>
                  <a:cxn ang="0">
                    <a:pos x="25" y="0"/>
                  </a:cxn>
                  <a:cxn ang="0">
                    <a:pos x="33" y="5"/>
                  </a:cxn>
                  <a:cxn ang="0">
                    <a:pos x="36" y="14"/>
                  </a:cxn>
                  <a:cxn ang="0">
                    <a:pos x="33" y="25"/>
                  </a:cxn>
                  <a:cxn ang="0">
                    <a:pos x="33" y="34"/>
                  </a:cxn>
                  <a:cxn ang="0">
                    <a:pos x="40" y="44"/>
                  </a:cxn>
                  <a:cxn ang="0">
                    <a:pos x="40" y="56"/>
                  </a:cxn>
                  <a:cxn ang="0">
                    <a:pos x="35" y="67"/>
                  </a:cxn>
                  <a:cxn ang="0">
                    <a:pos x="20" y="75"/>
                  </a:cxn>
                  <a:cxn ang="0">
                    <a:pos x="5" y="75"/>
                  </a:cxn>
                  <a:cxn ang="0">
                    <a:pos x="0" y="73"/>
                  </a:cxn>
                  <a:cxn ang="0">
                    <a:pos x="0" y="69"/>
                  </a:cxn>
                  <a:cxn ang="0">
                    <a:pos x="2" y="67"/>
                  </a:cxn>
                  <a:cxn ang="0">
                    <a:pos x="5" y="67"/>
                  </a:cxn>
                  <a:cxn ang="0">
                    <a:pos x="7" y="67"/>
                  </a:cxn>
                  <a:cxn ang="0">
                    <a:pos x="13" y="69"/>
                  </a:cxn>
                  <a:cxn ang="0">
                    <a:pos x="16" y="71"/>
                  </a:cxn>
                  <a:cxn ang="0">
                    <a:pos x="24" y="71"/>
                  </a:cxn>
                  <a:cxn ang="0">
                    <a:pos x="31" y="62"/>
                  </a:cxn>
                  <a:cxn ang="0">
                    <a:pos x="33" y="53"/>
                  </a:cxn>
                  <a:cxn ang="0">
                    <a:pos x="29" y="45"/>
                  </a:cxn>
                  <a:cxn ang="0">
                    <a:pos x="25" y="42"/>
                  </a:cxn>
                  <a:cxn ang="0">
                    <a:pos x="18" y="38"/>
                  </a:cxn>
                  <a:cxn ang="0">
                    <a:pos x="11" y="38"/>
                  </a:cxn>
                  <a:cxn ang="0">
                    <a:pos x="16" y="36"/>
                  </a:cxn>
                  <a:cxn ang="0">
                    <a:pos x="24" y="31"/>
                  </a:cxn>
                  <a:cxn ang="0">
                    <a:pos x="29" y="24"/>
                  </a:cxn>
                  <a:cxn ang="0">
                    <a:pos x="27" y="14"/>
                  </a:cxn>
                  <a:cxn ang="0">
                    <a:pos x="22" y="7"/>
                  </a:cxn>
                  <a:cxn ang="0">
                    <a:pos x="11" y="7"/>
                  </a:cxn>
                  <a:cxn ang="0">
                    <a:pos x="2" y="16"/>
                  </a:cxn>
                </a:cxnLst>
                <a:rect l="0" t="0" r="r" b="b"/>
                <a:pathLst>
                  <a:path w="40" h="76">
                    <a:moveTo>
                      <a:pt x="0" y="14"/>
                    </a:moveTo>
                    <a:lnTo>
                      <a:pt x="4" y="9"/>
                    </a:lnTo>
                    <a:lnTo>
                      <a:pt x="7" y="4"/>
                    </a:lnTo>
                    <a:lnTo>
                      <a:pt x="13" y="0"/>
                    </a:lnTo>
                    <a:lnTo>
                      <a:pt x="20" y="0"/>
                    </a:lnTo>
                    <a:lnTo>
                      <a:pt x="25" y="0"/>
                    </a:lnTo>
                    <a:lnTo>
                      <a:pt x="29" y="2"/>
                    </a:lnTo>
                    <a:lnTo>
                      <a:pt x="33" y="5"/>
                    </a:lnTo>
                    <a:lnTo>
                      <a:pt x="36" y="11"/>
                    </a:lnTo>
                    <a:lnTo>
                      <a:pt x="36" y="14"/>
                    </a:lnTo>
                    <a:lnTo>
                      <a:pt x="36" y="20"/>
                    </a:lnTo>
                    <a:lnTo>
                      <a:pt x="33" y="25"/>
                    </a:lnTo>
                    <a:lnTo>
                      <a:pt x="27" y="31"/>
                    </a:lnTo>
                    <a:lnTo>
                      <a:pt x="33" y="34"/>
                    </a:lnTo>
                    <a:lnTo>
                      <a:pt x="36" y="38"/>
                    </a:lnTo>
                    <a:lnTo>
                      <a:pt x="40" y="44"/>
                    </a:lnTo>
                    <a:lnTo>
                      <a:pt x="40" y="51"/>
                    </a:lnTo>
                    <a:lnTo>
                      <a:pt x="40" y="56"/>
                    </a:lnTo>
                    <a:lnTo>
                      <a:pt x="38" y="62"/>
                    </a:lnTo>
                    <a:lnTo>
                      <a:pt x="35" y="67"/>
                    </a:lnTo>
                    <a:lnTo>
                      <a:pt x="29" y="71"/>
                    </a:lnTo>
                    <a:lnTo>
                      <a:pt x="20" y="75"/>
                    </a:lnTo>
                    <a:lnTo>
                      <a:pt x="11" y="76"/>
                    </a:lnTo>
                    <a:lnTo>
                      <a:pt x="5" y="75"/>
                    </a:lnTo>
                    <a:lnTo>
                      <a:pt x="2" y="75"/>
                    </a:lnTo>
                    <a:lnTo>
                      <a:pt x="0" y="73"/>
                    </a:lnTo>
                    <a:lnTo>
                      <a:pt x="0" y="71"/>
                    </a:lnTo>
                    <a:lnTo>
                      <a:pt x="0" y="69"/>
                    </a:lnTo>
                    <a:lnTo>
                      <a:pt x="0" y="67"/>
                    </a:lnTo>
                    <a:lnTo>
                      <a:pt x="2" y="67"/>
                    </a:lnTo>
                    <a:lnTo>
                      <a:pt x="4" y="67"/>
                    </a:lnTo>
                    <a:lnTo>
                      <a:pt x="5" y="67"/>
                    </a:lnTo>
                    <a:lnTo>
                      <a:pt x="5" y="67"/>
                    </a:lnTo>
                    <a:lnTo>
                      <a:pt x="7" y="67"/>
                    </a:lnTo>
                    <a:lnTo>
                      <a:pt x="11" y="69"/>
                    </a:lnTo>
                    <a:lnTo>
                      <a:pt x="13" y="69"/>
                    </a:lnTo>
                    <a:lnTo>
                      <a:pt x="15" y="71"/>
                    </a:lnTo>
                    <a:lnTo>
                      <a:pt x="16" y="71"/>
                    </a:lnTo>
                    <a:lnTo>
                      <a:pt x="18" y="71"/>
                    </a:lnTo>
                    <a:lnTo>
                      <a:pt x="24" y="71"/>
                    </a:lnTo>
                    <a:lnTo>
                      <a:pt x="29" y="67"/>
                    </a:lnTo>
                    <a:lnTo>
                      <a:pt x="31" y="62"/>
                    </a:lnTo>
                    <a:lnTo>
                      <a:pt x="33" y="56"/>
                    </a:lnTo>
                    <a:lnTo>
                      <a:pt x="33" y="53"/>
                    </a:lnTo>
                    <a:lnTo>
                      <a:pt x="31" y="47"/>
                    </a:lnTo>
                    <a:lnTo>
                      <a:pt x="29" y="45"/>
                    </a:lnTo>
                    <a:lnTo>
                      <a:pt x="27" y="44"/>
                    </a:lnTo>
                    <a:lnTo>
                      <a:pt x="25" y="42"/>
                    </a:lnTo>
                    <a:lnTo>
                      <a:pt x="22" y="40"/>
                    </a:lnTo>
                    <a:lnTo>
                      <a:pt x="18" y="38"/>
                    </a:lnTo>
                    <a:lnTo>
                      <a:pt x="13" y="38"/>
                    </a:lnTo>
                    <a:lnTo>
                      <a:pt x="11" y="38"/>
                    </a:lnTo>
                    <a:lnTo>
                      <a:pt x="11" y="36"/>
                    </a:lnTo>
                    <a:lnTo>
                      <a:pt x="16" y="36"/>
                    </a:lnTo>
                    <a:lnTo>
                      <a:pt x="20" y="33"/>
                    </a:lnTo>
                    <a:lnTo>
                      <a:pt x="24" y="31"/>
                    </a:lnTo>
                    <a:lnTo>
                      <a:pt x="27" y="27"/>
                    </a:lnTo>
                    <a:lnTo>
                      <a:pt x="29" y="24"/>
                    </a:lnTo>
                    <a:lnTo>
                      <a:pt x="29" y="20"/>
                    </a:lnTo>
                    <a:lnTo>
                      <a:pt x="27" y="14"/>
                    </a:lnTo>
                    <a:lnTo>
                      <a:pt x="25" y="11"/>
                    </a:lnTo>
                    <a:lnTo>
                      <a:pt x="22" y="7"/>
                    </a:lnTo>
                    <a:lnTo>
                      <a:pt x="16" y="7"/>
                    </a:lnTo>
                    <a:lnTo>
                      <a:pt x="11" y="7"/>
                    </a:lnTo>
                    <a:lnTo>
                      <a:pt x="5" y="11"/>
                    </a:lnTo>
                    <a:lnTo>
                      <a:pt x="2" y="16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ja-JP" altLang="en-US" sz="2800" b="1">
                  <a:solidFill>
                    <a:srgbClr val="FFFFFF"/>
                  </a:solidFill>
                  <a:effectLst>
                    <a:outerShdw blurRad="38100" dist="38100" dir="2700000" algn="tl">
                      <a:srgbClr val="808080"/>
                    </a:outerShdw>
                  </a:effectLst>
                  <a:latin typeface="Helvetica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300" name="Freeform 78"/>
              <p:cNvSpPr>
                <a:spLocks/>
              </p:cNvSpPr>
              <p:nvPr/>
            </p:nvSpPr>
            <p:spPr bwMode="auto">
              <a:xfrm>
                <a:off x="3804" y="3697"/>
                <a:ext cx="40" cy="77"/>
              </a:xfrm>
              <a:custGeom>
                <a:avLst/>
                <a:gdLst/>
                <a:ahLst/>
                <a:cxnLst>
                  <a:cxn ang="0">
                    <a:pos x="3" y="9"/>
                  </a:cxn>
                  <a:cxn ang="0">
                    <a:pos x="12" y="0"/>
                  </a:cxn>
                  <a:cxn ang="0">
                    <a:pos x="25" y="0"/>
                  </a:cxn>
                  <a:cxn ang="0">
                    <a:pos x="32" y="5"/>
                  </a:cxn>
                  <a:cxn ang="0">
                    <a:pos x="36" y="14"/>
                  </a:cxn>
                  <a:cxn ang="0">
                    <a:pos x="32" y="25"/>
                  </a:cxn>
                  <a:cxn ang="0">
                    <a:pos x="32" y="34"/>
                  </a:cxn>
                  <a:cxn ang="0">
                    <a:pos x="40" y="44"/>
                  </a:cxn>
                  <a:cxn ang="0">
                    <a:pos x="40" y="56"/>
                  </a:cxn>
                  <a:cxn ang="0">
                    <a:pos x="34" y="67"/>
                  </a:cxn>
                  <a:cxn ang="0">
                    <a:pos x="20" y="75"/>
                  </a:cxn>
                  <a:cxn ang="0">
                    <a:pos x="5" y="75"/>
                  </a:cxn>
                  <a:cxn ang="0">
                    <a:pos x="0" y="73"/>
                  </a:cxn>
                  <a:cxn ang="0">
                    <a:pos x="0" y="69"/>
                  </a:cxn>
                  <a:cxn ang="0">
                    <a:pos x="1" y="67"/>
                  </a:cxn>
                  <a:cxn ang="0">
                    <a:pos x="5" y="67"/>
                  </a:cxn>
                  <a:cxn ang="0">
                    <a:pos x="7" y="67"/>
                  </a:cxn>
                  <a:cxn ang="0">
                    <a:pos x="12" y="69"/>
                  </a:cxn>
                  <a:cxn ang="0">
                    <a:pos x="16" y="71"/>
                  </a:cxn>
                  <a:cxn ang="0">
                    <a:pos x="23" y="71"/>
                  </a:cxn>
                  <a:cxn ang="0">
                    <a:pos x="31" y="62"/>
                  </a:cxn>
                  <a:cxn ang="0">
                    <a:pos x="32" y="53"/>
                  </a:cxn>
                  <a:cxn ang="0">
                    <a:pos x="29" y="45"/>
                  </a:cxn>
                  <a:cxn ang="0">
                    <a:pos x="25" y="42"/>
                  </a:cxn>
                  <a:cxn ang="0">
                    <a:pos x="18" y="38"/>
                  </a:cxn>
                  <a:cxn ang="0">
                    <a:pos x="11" y="38"/>
                  </a:cxn>
                  <a:cxn ang="0">
                    <a:pos x="16" y="36"/>
                  </a:cxn>
                  <a:cxn ang="0">
                    <a:pos x="23" y="31"/>
                  </a:cxn>
                  <a:cxn ang="0">
                    <a:pos x="29" y="24"/>
                  </a:cxn>
                  <a:cxn ang="0">
                    <a:pos x="27" y="14"/>
                  </a:cxn>
                  <a:cxn ang="0">
                    <a:pos x="22" y="7"/>
                  </a:cxn>
                  <a:cxn ang="0">
                    <a:pos x="11" y="7"/>
                  </a:cxn>
                  <a:cxn ang="0">
                    <a:pos x="1" y="16"/>
                  </a:cxn>
                </a:cxnLst>
                <a:rect l="0" t="0" r="r" b="b"/>
                <a:pathLst>
                  <a:path w="40" h="76">
                    <a:moveTo>
                      <a:pt x="0" y="14"/>
                    </a:moveTo>
                    <a:lnTo>
                      <a:pt x="3" y="9"/>
                    </a:lnTo>
                    <a:lnTo>
                      <a:pt x="7" y="4"/>
                    </a:lnTo>
                    <a:lnTo>
                      <a:pt x="12" y="0"/>
                    </a:lnTo>
                    <a:lnTo>
                      <a:pt x="20" y="0"/>
                    </a:lnTo>
                    <a:lnTo>
                      <a:pt x="25" y="0"/>
                    </a:lnTo>
                    <a:lnTo>
                      <a:pt x="29" y="2"/>
                    </a:lnTo>
                    <a:lnTo>
                      <a:pt x="32" y="5"/>
                    </a:lnTo>
                    <a:lnTo>
                      <a:pt x="36" y="11"/>
                    </a:lnTo>
                    <a:lnTo>
                      <a:pt x="36" y="14"/>
                    </a:lnTo>
                    <a:lnTo>
                      <a:pt x="36" y="20"/>
                    </a:lnTo>
                    <a:lnTo>
                      <a:pt x="32" y="25"/>
                    </a:lnTo>
                    <a:lnTo>
                      <a:pt x="27" y="31"/>
                    </a:lnTo>
                    <a:lnTo>
                      <a:pt x="32" y="34"/>
                    </a:lnTo>
                    <a:lnTo>
                      <a:pt x="36" y="38"/>
                    </a:lnTo>
                    <a:lnTo>
                      <a:pt x="40" y="44"/>
                    </a:lnTo>
                    <a:lnTo>
                      <a:pt x="40" y="51"/>
                    </a:lnTo>
                    <a:lnTo>
                      <a:pt x="40" y="56"/>
                    </a:lnTo>
                    <a:lnTo>
                      <a:pt x="38" y="62"/>
                    </a:lnTo>
                    <a:lnTo>
                      <a:pt x="34" y="67"/>
                    </a:lnTo>
                    <a:lnTo>
                      <a:pt x="29" y="71"/>
                    </a:lnTo>
                    <a:lnTo>
                      <a:pt x="20" y="75"/>
                    </a:lnTo>
                    <a:lnTo>
                      <a:pt x="11" y="76"/>
                    </a:lnTo>
                    <a:lnTo>
                      <a:pt x="5" y="75"/>
                    </a:lnTo>
                    <a:lnTo>
                      <a:pt x="1" y="75"/>
                    </a:lnTo>
                    <a:lnTo>
                      <a:pt x="0" y="73"/>
                    </a:lnTo>
                    <a:lnTo>
                      <a:pt x="0" y="71"/>
                    </a:lnTo>
                    <a:lnTo>
                      <a:pt x="0" y="69"/>
                    </a:lnTo>
                    <a:lnTo>
                      <a:pt x="0" y="67"/>
                    </a:lnTo>
                    <a:lnTo>
                      <a:pt x="1" y="67"/>
                    </a:lnTo>
                    <a:lnTo>
                      <a:pt x="3" y="67"/>
                    </a:lnTo>
                    <a:lnTo>
                      <a:pt x="5" y="67"/>
                    </a:lnTo>
                    <a:lnTo>
                      <a:pt x="5" y="67"/>
                    </a:lnTo>
                    <a:lnTo>
                      <a:pt x="7" y="67"/>
                    </a:lnTo>
                    <a:lnTo>
                      <a:pt x="11" y="69"/>
                    </a:lnTo>
                    <a:lnTo>
                      <a:pt x="12" y="69"/>
                    </a:lnTo>
                    <a:lnTo>
                      <a:pt x="14" y="71"/>
                    </a:lnTo>
                    <a:lnTo>
                      <a:pt x="16" y="71"/>
                    </a:lnTo>
                    <a:lnTo>
                      <a:pt x="18" y="71"/>
                    </a:lnTo>
                    <a:lnTo>
                      <a:pt x="23" y="71"/>
                    </a:lnTo>
                    <a:lnTo>
                      <a:pt x="29" y="67"/>
                    </a:lnTo>
                    <a:lnTo>
                      <a:pt x="31" y="62"/>
                    </a:lnTo>
                    <a:lnTo>
                      <a:pt x="32" y="56"/>
                    </a:lnTo>
                    <a:lnTo>
                      <a:pt x="32" y="53"/>
                    </a:lnTo>
                    <a:lnTo>
                      <a:pt x="31" y="47"/>
                    </a:lnTo>
                    <a:lnTo>
                      <a:pt x="29" y="45"/>
                    </a:lnTo>
                    <a:lnTo>
                      <a:pt x="27" y="44"/>
                    </a:lnTo>
                    <a:lnTo>
                      <a:pt x="25" y="42"/>
                    </a:lnTo>
                    <a:lnTo>
                      <a:pt x="22" y="40"/>
                    </a:lnTo>
                    <a:lnTo>
                      <a:pt x="18" y="38"/>
                    </a:lnTo>
                    <a:lnTo>
                      <a:pt x="12" y="38"/>
                    </a:lnTo>
                    <a:lnTo>
                      <a:pt x="11" y="38"/>
                    </a:lnTo>
                    <a:lnTo>
                      <a:pt x="11" y="36"/>
                    </a:lnTo>
                    <a:lnTo>
                      <a:pt x="16" y="36"/>
                    </a:lnTo>
                    <a:lnTo>
                      <a:pt x="20" y="33"/>
                    </a:lnTo>
                    <a:lnTo>
                      <a:pt x="23" y="31"/>
                    </a:lnTo>
                    <a:lnTo>
                      <a:pt x="27" y="27"/>
                    </a:lnTo>
                    <a:lnTo>
                      <a:pt x="29" y="24"/>
                    </a:lnTo>
                    <a:lnTo>
                      <a:pt x="29" y="20"/>
                    </a:lnTo>
                    <a:lnTo>
                      <a:pt x="27" y="14"/>
                    </a:lnTo>
                    <a:lnTo>
                      <a:pt x="25" y="11"/>
                    </a:lnTo>
                    <a:lnTo>
                      <a:pt x="22" y="7"/>
                    </a:lnTo>
                    <a:lnTo>
                      <a:pt x="16" y="7"/>
                    </a:lnTo>
                    <a:lnTo>
                      <a:pt x="11" y="7"/>
                    </a:lnTo>
                    <a:lnTo>
                      <a:pt x="5" y="11"/>
                    </a:lnTo>
                    <a:lnTo>
                      <a:pt x="1" y="16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ja-JP" altLang="en-US" sz="2800" b="1">
                  <a:solidFill>
                    <a:srgbClr val="FFFFFF"/>
                  </a:solidFill>
                  <a:effectLst>
                    <a:outerShdw blurRad="38100" dist="38100" dir="2700000" algn="tl">
                      <a:srgbClr val="808080"/>
                    </a:outerShdw>
                  </a:effectLst>
                  <a:latin typeface="Helvetica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301" name="Freeform 79"/>
              <p:cNvSpPr>
                <a:spLocks/>
              </p:cNvSpPr>
              <p:nvPr/>
            </p:nvSpPr>
            <p:spPr bwMode="auto">
              <a:xfrm>
                <a:off x="3862" y="3762"/>
                <a:ext cx="13" cy="12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9" y="0"/>
                  </a:cxn>
                  <a:cxn ang="0">
                    <a:pos x="11" y="1"/>
                  </a:cxn>
                  <a:cxn ang="0">
                    <a:pos x="11" y="3"/>
                  </a:cxn>
                  <a:cxn ang="0">
                    <a:pos x="13" y="5"/>
                  </a:cxn>
                  <a:cxn ang="0">
                    <a:pos x="11" y="7"/>
                  </a:cxn>
                  <a:cxn ang="0">
                    <a:pos x="11" y="11"/>
                  </a:cxn>
                  <a:cxn ang="0">
                    <a:pos x="9" y="11"/>
                  </a:cxn>
                  <a:cxn ang="0">
                    <a:pos x="5" y="12"/>
                  </a:cxn>
                  <a:cxn ang="0">
                    <a:pos x="4" y="11"/>
                  </a:cxn>
                  <a:cxn ang="0">
                    <a:pos x="2" y="11"/>
                  </a:cxn>
                  <a:cxn ang="0">
                    <a:pos x="0" y="7"/>
                  </a:cxn>
                  <a:cxn ang="0">
                    <a:pos x="0" y="5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4" y="0"/>
                  </a:cxn>
                  <a:cxn ang="0">
                    <a:pos x="5" y="0"/>
                  </a:cxn>
                </a:cxnLst>
                <a:rect l="0" t="0" r="r" b="b"/>
                <a:pathLst>
                  <a:path w="13" h="12">
                    <a:moveTo>
                      <a:pt x="5" y="0"/>
                    </a:moveTo>
                    <a:lnTo>
                      <a:pt x="9" y="0"/>
                    </a:lnTo>
                    <a:lnTo>
                      <a:pt x="11" y="1"/>
                    </a:lnTo>
                    <a:lnTo>
                      <a:pt x="11" y="3"/>
                    </a:lnTo>
                    <a:lnTo>
                      <a:pt x="13" y="5"/>
                    </a:lnTo>
                    <a:lnTo>
                      <a:pt x="11" y="7"/>
                    </a:lnTo>
                    <a:lnTo>
                      <a:pt x="11" y="11"/>
                    </a:lnTo>
                    <a:lnTo>
                      <a:pt x="9" y="11"/>
                    </a:lnTo>
                    <a:lnTo>
                      <a:pt x="5" y="12"/>
                    </a:lnTo>
                    <a:lnTo>
                      <a:pt x="4" y="11"/>
                    </a:lnTo>
                    <a:lnTo>
                      <a:pt x="2" y="11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ja-JP" altLang="en-US" sz="2800" b="1">
                  <a:solidFill>
                    <a:srgbClr val="FFFFFF"/>
                  </a:solidFill>
                  <a:effectLst>
                    <a:outerShdw blurRad="38100" dist="38100" dir="2700000" algn="tl">
                      <a:srgbClr val="808080"/>
                    </a:outerShdw>
                  </a:effectLst>
                  <a:latin typeface="Helvetica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302" name="Freeform 80"/>
              <p:cNvSpPr>
                <a:spLocks/>
              </p:cNvSpPr>
              <p:nvPr/>
            </p:nvSpPr>
            <p:spPr bwMode="auto">
              <a:xfrm>
                <a:off x="3887" y="3699"/>
                <a:ext cx="40" cy="76"/>
              </a:xfrm>
              <a:custGeom>
                <a:avLst/>
                <a:gdLst/>
                <a:ahLst/>
                <a:cxnLst>
                  <a:cxn ang="0">
                    <a:pos x="40" y="0"/>
                  </a:cxn>
                  <a:cxn ang="0">
                    <a:pos x="37" y="9"/>
                  </a:cxn>
                  <a:cxn ang="0">
                    <a:pos x="15" y="9"/>
                  </a:cxn>
                  <a:cxn ang="0">
                    <a:pos x="9" y="18"/>
                  </a:cxn>
                  <a:cxn ang="0">
                    <a:pos x="19" y="20"/>
                  </a:cxn>
                  <a:cxn ang="0">
                    <a:pos x="28" y="23"/>
                  </a:cxn>
                  <a:cxn ang="0">
                    <a:pos x="33" y="29"/>
                  </a:cxn>
                  <a:cxn ang="0">
                    <a:pos x="37" y="34"/>
                  </a:cxn>
                  <a:cxn ang="0">
                    <a:pos x="39" y="40"/>
                  </a:cxn>
                  <a:cxn ang="0">
                    <a:pos x="40" y="47"/>
                  </a:cxn>
                  <a:cxn ang="0">
                    <a:pos x="39" y="53"/>
                  </a:cxn>
                  <a:cxn ang="0">
                    <a:pos x="37" y="56"/>
                  </a:cxn>
                  <a:cxn ang="0">
                    <a:pos x="35" y="62"/>
                  </a:cxn>
                  <a:cxn ang="0">
                    <a:pos x="31" y="65"/>
                  </a:cxn>
                  <a:cxn ang="0">
                    <a:pos x="28" y="69"/>
                  </a:cxn>
                  <a:cxn ang="0">
                    <a:pos x="24" y="71"/>
                  </a:cxn>
                  <a:cxn ang="0">
                    <a:pos x="19" y="73"/>
                  </a:cxn>
                  <a:cxn ang="0">
                    <a:pos x="11" y="74"/>
                  </a:cxn>
                  <a:cxn ang="0">
                    <a:pos x="6" y="73"/>
                  </a:cxn>
                  <a:cxn ang="0">
                    <a:pos x="2" y="71"/>
                  </a:cxn>
                  <a:cxn ang="0">
                    <a:pos x="0" y="69"/>
                  </a:cxn>
                  <a:cxn ang="0">
                    <a:pos x="0" y="67"/>
                  </a:cxn>
                  <a:cxn ang="0">
                    <a:pos x="0" y="65"/>
                  </a:cxn>
                  <a:cxn ang="0">
                    <a:pos x="0" y="63"/>
                  </a:cxn>
                  <a:cxn ang="0">
                    <a:pos x="2" y="63"/>
                  </a:cxn>
                  <a:cxn ang="0">
                    <a:pos x="4" y="63"/>
                  </a:cxn>
                  <a:cxn ang="0">
                    <a:pos x="6" y="63"/>
                  </a:cxn>
                  <a:cxn ang="0">
                    <a:pos x="6" y="63"/>
                  </a:cxn>
                  <a:cxn ang="0">
                    <a:pos x="8" y="63"/>
                  </a:cxn>
                  <a:cxn ang="0">
                    <a:pos x="9" y="65"/>
                  </a:cxn>
                  <a:cxn ang="0">
                    <a:pos x="13" y="67"/>
                  </a:cxn>
                  <a:cxn ang="0">
                    <a:pos x="19" y="67"/>
                  </a:cxn>
                  <a:cxn ang="0">
                    <a:pos x="24" y="67"/>
                  </a:cxn>
                  <a:cxn ang="0">
                    <a:pos x="28" y="63"/>
                  </a:cxn>
                  <a:cxn ang="0">
                    <a:pos x="31" y="58"/>
                  </a:cxn>
                  <a:cxn ang="0">
                    <a:pos x="33" y="53"/>
                  </a:cxn>
                  <a:cxn ang="0">
                    <a:pos x="31" y="45"/>
                  </a:cxn>
                  <a:cxn ang="0">
                    <a:pos x="30" y="40"/>
                  </a:cxn>
                  <a:cxn ang="0">
                    <a:pos x="24" y="34"/>
                  </a:cxn>
                  <a:cxn ang="0">
                    <a:pos x="17" y="31"/>
                  </a:cxn>
                  <a:cxn ang="0">
                    <a:pos x="11" y="29"/>
                  </a:cxn>
                  <a:cxn ang="0">
                    <a:pos x="2" y="27"/>
                  </a:cxn>
                  <a:cxn ang="0">
                    <a:pos x="15" y="0"/>
                  </a:cxn>
                  <a:cxn ang="0">
                    <a:pos x="40" y="0"/>
                  </a:cxn>
                </a:cxnLst>
                <a:rect l="0" t="0" r="r" b="b"/>
                <a:pathLst>
                  <a:path w="40" h="74">
                    <a:moveTo>
                      <a:pt x="40" y="0"/>
                    </a:moveTo>
                    <a:lnTo>
                      <a:pt x="37" y="9"/>
                    </a:lnTo>
                    <a:lnTo>
                      <a:pt x="15" y="9"/>
                    </a:lnTo>
                    <a:lnTo>
                      <a:pt x="9" y="18"/>
                    </a:lnTo>
                    <a:lnTo>
                      <a:pt x="19" y="20"/>
                    </a:lnTo>
                    <a:lnTo>
                      <a:pt x="28" y="23"/>
                    </a:lnTo>
                    <a:lnTo>
                      <a:pt x="33" y="29"/>
                    </a:lnTo>
                    <a:lnTo>
                      <a:pt x="37" y="34"/>
                    </a:lnTo>
                    <a:lnTo>
                      <a:pt x="39" y="40"/>
                    </a:lnTo>
                    <a:lnTo>
                      <a:pt x="40" y="47"/>
                    </a:lnTo>
                    <a:lnTo>
                      <a:pt x="39" y="53"/>
                    </a:lnTo>
                    <a:lnTo>
                      <a:pt x="37" y="56"/>
                    </a:lnTo>
                    <a:lnTo>
                      <a:pt x="35" y="62"/>
                    </a:lnTo>
                    <a:lnTo>
                      <a:pt x="31" y="65"/>
                    </a:lnTo>
                    <a:lnTo>
                      <a:pt x="28" y="69"/>
                    </a:lnTo>
                    <a:lnTo>
                      <a:pt x="24" y="71"/>
                    </a:lnTo>
                    <a:lnTo>
                      <a:pt x="19" y="73"/>
                    </a:lnTo>
                    <a:lnTo>
                      <a:pt x="11" y="74"/>
                    </a:lnTo>
                    <a:lnTo>
                      <a:pt x="6" y="73"/>
                    </a:lnTo>
                    <a:lnTo>
                      <a:pt x="2" y="71"/>
                    </a:lnTo>
                    <a:lnTo>
                      <a:pt x="0" y="69"/>
                    </a:lnTo>
                    <a:lnTo>
                      <a:pt x="0" y="67"/>
                    </a:lnTo>
                    <a:lnTo>
                      <a:pt x="0" y="65"/>
                    </a:lnTo>
                    <a:lnTo>
                      <a:pt x="0" y="63"/>
                    </a:lnTo>
                    <a:lnTo>
                      <a:pt x="2" y="63"/>
                    </a:lnTo>
                    <a:lnTo>
                      <a:pt x="4" y="63"/>
                    </a:lnTo>
                    <a:lnTo>
                      <a:pt x="6" y="63"/>
                    </a:lnTo>
                    <a:lnTo>
                      <a:pt x="6" y="63"/>
                    </a:lnTo>
                    <a:lnTo>
                      <a:pt x="8" y="63"/>
                    </a:lnTo>
                    <a:lnTo>
                      <a:pt x="9" y="65"/>
                    </a:lnTo>
                    <a:lnTo>
                      <a:pt x="13" y="67"/>
                    </a:lnTo>
                    <a:lnTo>
                      <a:pt x="19" y="67"/>
                    </a:lnTo>
                    <a:lnTo>
                      <a:pt x="24" y="67"/>
                    </a:lnTo>
                    <a:lnTo>
                      <a:pt x="28" y="63"/>
                    </a:lnTo>
                    <a:lnTo>
                      <a:pt x="31" y="58"/>
                    </a:lnTo>
                    <a:lnTo>
                      <a:pt x="33" y="53"/>
                    </a:lnTo>
                    <a:lnTo>
                      <a:pt x="31" y="45"/>
                    </a:lnTo>
                    <a:lnTo>
                      <a:pt x="30" y="40"/>
                    </a:lnTo>
                    <a:lnTo>
                      <a:pt x="24" y="34"/>
                    </a:lnTo>
                    <a:lnTo>
                      <a:pt x="17" y="31"/>
                    </a:lnTo>
                    <a:lnTo>
                      <a:pt x="11" y="29"/>
                    </a:lnTo>
                    <a:lnTo>
                      <a:pt x="2" y="27"/>
                    </a:lnTo>
                    <a:lnTo>
                      <a:pt x="15" y="0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ja-JP" altLang="en-US" sz="2800" b="1">
                  <a:solidFill>
                    <a:srgbClr val="FFFFFF"/>
                  </a:solidFill>
                  <a:effectLst>
                    <a:outerShdw blurRad="38100" dist="38100" dir="2700000" algn="tl">
                      <a:srgbClr val="808080"/>
                    </a:outerShdw>
                  </a:effectLst>
                  <a:latin typeface="Helvetica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303" name="Line 81"/>
              <p:cNvSpPr>
                <a:spLocks noChangeShapeType="1"/>
              </p:cNvSpPr>
              <p:nvPr/>
            </p:nvSpPr>
            <p:spPr bwMode="auto">
              <a:xfrm flipV="1">
                <a:off x="571" y="1320"/>
                <a:ext cx="0" cy="2345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ja-JP" altLang="en-US" sz="28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elvetica" pitchFamily="34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304" name="Freeform 82"/>
              <p:cNvSpPr>
                <a:spLocks/>
              </p:cNvSpPr>
              <p:nvPr/>
            </p:nvSpPr>
            <p:spPr bwMode="auto">
              <a:xfrm>
                <a:off x="227" y="1325"/>
                <a:ext cx="122" cy="38"/>
              </a:xfrm>
              <a:custGeom>
                <a:avLst/>
                <a:gdLst/>
                <a:ahLst/>
                <a:cxnLst>
                  <a:cxn ang="0">
                    <a:pos x="2" y="37"/>
                  </a:cxn>
                  <a:cxn ang="0">
                    <a:pos x="0" y="37"/>
                  </a:cxn>
                  <a:cxn ang="0">
                    <a:pos x="4" y="28"/>
                  </a:cxn>
                  <a:cxn ang="0">
                    <a:pos x="11" y="21"/>
                  </a:cxn>
                  <a:cxn ang="0">
                    <a:pos x="18" y="15"/>
                  </a:cxn>
                  <a:cxn ang="0">
                    <a:pos x="26" y="10"/>
                  </a:cxn>
                  <a:cxn ang="0">
                    <a:pos x="33" y="6"/>
                  </a:cxn>
                  <a:cxn ang="0">
                    <a:pos x="46" y="2"/>
                  </a:cxn>
                  <a:cxn ang="0">
                    <a:pos x="60" y="0"/>
                  </a:cxn>
                  <a:cxn ang="0">
                    <a:pos x="80" y="4"/>
                  </a:cxn>
                  <a:cxn ang="0">
                    <a:pos x="97" y="11"/>
                  </a:cxn>
                  <a:cxn ang="0">
                    <a:pos x="108" y="19"/>
                  </a:cxn>
                  <a:cxn ang="0">
                    <a:pos x="115" y="28"/>
                  </a:cxn>
                  <a:cxn ang="0">
                    <a:pos x="122" y="37"/>
                  </a:cxn>
                  <a:cxn ang="0">
                    <a:pos x="118" y="37"/>
                  </a:cxn>
                  <a:cxn ang="0">
                    <a:pos x="113" y="30"/>
                  </a:cxn>
                  <a:cxn ang="0">
                    <a:pos x="106" y="24"/>
                  </a:cxn>
                  <a:cxn ang="0">
                    <a:pos x="98" y="19"/>
                  </a:cxn>
                  <a:cxn ang="0">
                    <a:pos x="88" y="17"/>
                  </a:cxn>
                  <a:cxn ang="0">
                    <a:pos x="75" y="15"/>
                  </a:cxn>
                  <a:cxn ang="0">
                    <a:pos x="62" y="13"/>
                  </a:cxn>
                  <a:cxn ang="0">
                    <a:pos x="49" y="13"/>
                  </a:cxn>
                  <a:cxn ang="0">
                    <a:pos x="37" y="15"/>
                  </a:cxn>
                  <a:cxn ang="0">
                    <a:pos x="29" y="17"/>
                  </a:cxn>
                  <a:cxn ang="0">
                    <a:pos x="22" y="21"/>
                  </a:cxn>
                  <a:cxn ang="0">
                    <a:pos x="17" y="22"/>
                  </a:cxn>
                  <a:cxn ang="0">
                    <a:pos x="11" y="26"/>
                  </a:cxn>
                  <a:cxn ang="0">
                    <a:pos x="7" y="31"/>
                  </a:cxn>
                  <a:cxn ang="0">
                    <a:pos x="2" y="37"/>
                  </a:cxn>
                </a:cxnLst>
                <a:rect l="0" t="0" r="r" b="b"/>
                <a:pathLst>
                  <a:path w="122" h="37">
                    <a:moveTo>
                      <a:pt x="2" y="37"/>
                    </a:moveTo>
                    <a:lnTo>
                      <a:pt x="0" y="37"/>
                    </a:lnTo>
                    <a:lnTo>
                      <a:pt x="4" y="28"/>
                    </a:lnTo>
                    <a:lnTo>
                      <a:pt x="11" y="21"/>
                    </a:lnTo>
                    <a:lnTo>
                      <a:pt x="18" y="15"/>
                    </a:lnTo>
                    <a:lnTo>
                      <a:pt x="26" y="10"/>
                    </a:lnTo>
                    <a:lnTo>
                      <a:pt x="33" y="6"/>
                    </a:lnTo>
                    <a:lnTo>
                      <a:pt x="46" y="2"/>
                    </a:lnTo>
                    <a:lnTo>
                      <a:pt x="60" y="0"/>
                    </a:lnTo>
                    <a:lnTo>
                      <a:pt x="80" y="4"/>
                    </a:lnTo>
                    <a:lnTo>
                      <a:pt x="97" y="11"/>
                    </a:lnTo>
                    <a:lnTo>
                      <a:pt x="108" y="19"/>
                    </a:lnTo>
                    <a:lnTo>
                      <a:pt x="115" y="28"/>
                    </a:lnTo>
                    <a:lnTo>
                      <a:pt x="122" y="37"/>
                    </a:lnTo>
                    <a:lnTo>
                      <a:pt x="118" y="37"/>
                    </a:lnTo>
                    <a:lnTo>
                      <a:pt x="113" y="30"/>
                    </a:lnTo>
                    <a:lnTo>
                      <a:pt x="106" y="24"/>
                    </a:lnTo>
                    <a:lnTo>
                      <a:pt x="98" y="19"/>
                    </a:lnTo>
                    <a:lnTo>
                      <a:pt x="88" y="17"/>
                    </a:lnTo>
                    <a:lnTo>
                      <a:pt x="75" y="15"/>
                    </a:lnTo>
                    <a:lnTo>
                      <a:pt x="62" y="13"/>
                    </a:lnTo>
                    <a:lnTo>
                      <a:pt x="49" y="13"/>
                    </a:lnTo>
                    <a:lnTo>
                      <a:pt x="37" y="15"/>
                    </a:lnTo>
                    <a:lnTo>
                      <a:pt x="29" y="17"/>
                    </a:lnTo>
                    <a:lnTo>
                      <a:pt x="22" y="21"/>
                    </a:lnTo>
                    <a:lnTo>
                      <a:pt x="17" y="22"/>
                    </a:lnTo>
                    <a:lnTo>
                      <a:pt x="11" y="26"/>
                    </a:lnTo>
                    <a:lnTo>
                      <a:pt x="7" y="31"/>
                    </a:lnTo>
                    <a:lnTo>
                      <a:pt x="2" y="3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ja-JP" altLang="en-US" sz="2800" b="1">
                  <a:solidFill>
                    <a:srgbClr val="FFFFFF"/>
                  </a:solidFill>
                  <a:effectLst>
                    <a:outerShdw blurRad="38100" dist="38100" dir="2700000" algn="tl">
                      <a:srgbClr val="808080"/>
                    </a:outerShdw>
                  </a:effectLst>
                  <a:latin typeface="Helvetica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305" name="Rectangle 83"/>
              <p:cNvSpPr>
                <a:spLocks noChangeArrowheads="1"/>
              </p:cNvSpPr>
              <p:nvPr/>
            </p:nvSpPr>
            <p:spPr bwMode="auto">
              <a:xfrm>
                <a:off x="249" y="1395"/>
                <a:ext cx="9" cy="24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ja-JP" altLang="en-US" sz="2800" b="1">
                  <a:solidFill>
                    <a:srgbClr val="FFFFFF"/>
                  </a:solidFill>
                  <a:effectLst>
                    <a:outerShdw blurRad="38100" dist="38100" dir="2700000" algn="tl">
                      <a:srgbClr val="808080"/>
                    </a:outerShdw>
                  </a:effectLst>
                  <a:latin typeface="Helvetica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306" name="Freeform 84"/>
              <p:cNvSpPr>
                <a:spLocks/>
              </p:cNvSpPr>
              <p:nvPr/>
            </p:nvSpPr>
            <p:spPr bwMode="auto">
              <a:xfrm>
                <a:off x="213" y="1358"/>
                <a:ext cx="63" cy="23"/>
              </a:xfrm>
              <a:custGeom>
                <a:avLst/>
                <a:gdLst/>
                <a:ahLst/>
                <a:cxnLst>
                  <a:cxn ang="0">
                    <a:pos x="7" y="24"/>
                  </a:cxn>
                  <a:cxn ang="0">
                    <a:pos x="0" y="9"/>
                  </a:cxn>
                  <a:cxn ang="0">
                    <a:pos x="0" y="7"/>
                  </a:cxn>
                  <a:cxn ang="0">
                    <a:pos x="51" y="7"/>
                  </a:cxn>
                  <a:cxn ang="0">
                    <a:pos x="56" y="7"/>
                  </a:cxn>
                  <a:cxn ang="0">
                    <a:pos x="58" y="7"/>
                  </a:cxn>
                  <a:cxn ang="0">
                    <a:pos x="60" y="6"/>
                  </a:cxn>
                  <a:cxn ang="0">
                    <a:pos x="60" y="6"/>
                  </a:cxn>
                  <a:cxn ang="0">
                    <a:pos x="60" y="2"/>
                  </a:cxn>
                  <a:cxn ang="0">
                    <a:pos x="60" y="0"/>
                  </a:cxn>
                  <a:cxn ang="0">
                    <a:pos x="61" y="0"/>
                  </a:cxn>
                  <a:cxn ang="0">
                    <a:pos x="61" y="22"/>
                  </a:cxn>
                  <a:cxn ang="0">
                    <a:pos x="60" y="22"/>
                  </a:cxn>
                  <a:cxn ang="0">
                    <a:pos x="60" y="18"/>
                  </a:cxn>
                  <a:cxn ang="0">
                    <a:pos x="60" y="16"/>
                  </a:cxn>
                  <a:cxn ang="0">
                    <a:pos x="60" y="16"/>
                  </a:cxn>
                  <a:cxn ang="0">
                    <a:pos x="58" y="15"/>
                  </a:cxn>
                  <a:cxn ang="0">
                    <a:pos x="56" y="15"/>
                  </a:cxn>
                  <a:cxn ang="0">
                    <a:pos x="51" y="15"/>
                  </a:cxn>
                  <a:cxn ang="0">
                    <a:pos x="18" y="15"/>
                  </a:cxn>
                  <a:cxn ang="0">
                    <a:pos x="12" y="15"/>
                  </a:cxn>
                  <a:cxn ang="0">
                    <a:pos x="9" y="15"/>
                  </a:cxn>
                  <a:cxn ang="0">
                    <a:pos x="7" y="15"/>
                  </a:cxn>
                  <a:cxn ang="0">
                    <a:pos x="7" y="16"/>
                  </a:cxn>
                  <a:cxn ang="0">
                    <a:pos x="7" y="16"/>
                  </a:cxn>
                  <a:cxn ang="0">
                    <a:pos x="7" y="18"/>
                  </a:cxn>
                  <a:cxn ang="0">
                    <a:pos x="7" y="20"/>
                  </a:cxn>
                  <a:cxn ang="0">
                    <a:pos x="7" y="22"/>
                  </a:cxn>
                  <a:cxn ang="0">
                    <a:pos x="7" y="24"/>
                  </a:cxn>
                </a:cxnLst>
                <a:rect l="0" t="0" r="r" b="b"/>
                <a:pathLst>
                  <a:path w="61" h="24">
                    <a:moveTo>
                      <a:pt x="7" y="24"/>
                    </a:moveTo>
                    <a:lnTo>
                      <a:pt x="0" y="9"/>
                    </a:lnTo>
                    <a:lnTo>
                      <a:pt x="0" y="7"/>
                    </a:lnTo>
                    <a:lnTo>
                      <a:pt x="51" y="7"/>
                    </a:lnTo>
                    <a:lnTo>
                      <a:pt x="56" y="7"/>
                    </a:lnTo>
                    <a:lnTo>
                      <a:pt x="58" y="7"/>
                    </a:lnTo>
                    <a:lnTo>
                      <a:pt x="60" y="6"/>
                    </a:lnTo>
                    <a:lnTo>
                      <a:pt x="60" y="6"/>
                    </a:lnTo>
                    <a:lnTo>
                      <a:pt x="60" y="2"/>
                    </a:lnTo>
                    <a:lnTo>
                      <a:pt x="60" y="0"/>
                    </a:lnTo>
                    <a:lnTo>
                      <a:pt x="61" y="0"/>
                    </a:lnTo>
                    <a:lnTo>
                      <a:pt x="61" y="22"/>
                    </a:lnTo>
                    <a:lnTo>
                      <a:pt x="60" y="22"/>
                    </a:lnTo>
                    <a:lnTo>
                      <a:pt x="60" y="18"/>
                    </a:lnTo>
                    <a:lnTo>
                      <a:pt x="60" y="16"/>
                    </a:lnTo>
                    <a:lnTo>
                      <a:pt x="60" y="16"/>
                    </a:lnTo>
                    <a:lnTo>
                      <a:pt x="58" y="15"/>
                    </a:lnTo>
                    <a:lnTo>
                      <a:pt x="56" y="15"/>
                    </a:lnTo>
                    <a:lnTo>
                      <a:pt x="51" y="15"/>
                    </a:lnTo>
                    <a:lnTo>
                      <a:pt x="18" y="15"/>
                    </a:lnTo>
                    <a:lnTo>
                      <a:pt x="12" y="15"/>
                    </a:lnTo>
                    <a:lnTo>
                      <a:pt x="9" y="15"/>
                    </a:lnTo>
                    <a:lnTo>
                      <a:pt x="7" y="15"/>
                    </a:lnTo>
                    <a:lnTo>
                      <a:pt x="7" y="16"/>
                    </a:lnTo>
                    <a:lnTo>
                      <a:pt x="7" y="16"/>
                    </a:lnTo>
                    <a:lnTo>
                      <a:pt x="7" y="18"/>
                    </a:lnTo>
                    <a:lnTo>
                      <a:pt x="7" y="20"/>
                    </a:lnTo>
                    <a:lnTo>
                      <a:pt x="7" y="22"/>
                    </a:lnTo>
                    <a:lnTo>
                      <a:pt x="7" y="2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ja-JP" altLang="en-US" sz="2800" b="1">
                  <a:solidFill>
                    <a:srgbClr val="FFFFFF"/>
                  </a:solidFill>
                  <a:effectLst>
                    <a:outerShdw blurRad="38100" dist="38100" dir="2700000" algn="tl">
                      <a:srgbClr val="808080"/>
                    </a:outerShdw>
                  </a:effectLst>
                  <a:latin typeface="Helvetica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307" name="Freeform 85"/>
              <p:cNvSpPr>
                <a:spLocks/>
              </p:cNvSpPr>
              <p:nvPr/>
            </p:nvSpPr>
            <p:spPr bwMode="auto">
              <a:xfrm>
                <a:off x="258" y="1432"/>
                <a:ext cx="64" cy="41"/>
              </a:xfrm>
              <a:custGeom>
                <a:avLst/>
                <a:gdLst/>
                <a:ahLst/>
                <a:cxnLst>
                  <a:cxn ang="0">
                    <a:pos x="20" y="4"/>
                  </a:cxn>
                  <a:cxn ang="0">
                    <a:pos x="15" y="7"/>
                  </a:cxn>
                  <a:cxn ang="0">
                    <a:pos x="7" y="11"/>
                  </a:cxn>
                  <a:cxn ang="0">
                    <a:pos x="4" y="22"/>
                  </a:cxn>
                  <a:cxn ang="0">
                    <a:pos x="6" y="29"/>
                  </a:cxn>
                  <a:cxn ang="0">
                    <a:pos x="11" y="33"/>
                  </a:cxn>
                  <a:cxn ang="0">
                    <a:pos x="18" y="31"/>
                  </a:cxn>
                  <a:cxn ang="0">
                    <a:pos x="24" y="22"/>
                  </a:cxn>
                  <a:cxn ang="0">
                    <a:pos x="31" y="7"/>
                  </a:cxn>
                  <a:cxn ang="0">
                    <a:pos x="40" y="0"/>
                  </a:cxn>
                  <a:cxn ang="0">
                    <a:pos x="51" y="0"/>
                  </a:cxn>
                  <a:cxn ang="0">
                    <a:pos x="58" y="5"/>
                  </a:cxn>
                  <a:cxn ang="0">
                    <a:pos x="64" y="20"/>
                  </a:cxn>
                  <a:cxn ang="0">
                    <a:pos x="62" y="33"/>
                  </a:cxn>
                  <a:cxn ang="0">
                    <a:pos x="60" y="36"/>
                  </a:cxn>
                  <a:cxn ang="0">
                    <a:pos x="64" y="40"/>
                  </a:cxn>
                  <a:cxn ang="0">
                    <a:pos x="42" y="40"/>
                  </a:cxn>
                  <a:cxn ang="0">
                    <a:pos x="47" y="38"/>
                  </a:cxn>
                  <a:cxn ang="0">
                    <a:pos x="55" y="33"/>
                  </a:cxn>
                  <a:cxn ang="0">
                    <a:pos x="58" y="20"/>
                  </a:cxn>
                  <a:cxn ang="0">
                    <a:pos x="57" y="13"/>
                  </a:cxn>
                  <a:cxn ang="0">
                    <a:pos x="49" y="9"/>
                  </a:cxn>
                  <a:cxn ang="0">
                    <a:pos x="42" y="13"/>
                  </a:cxn>
                  <a:cxn ang="0">
                    <a:pos x="38" y="20"/>
                  </a:cxn>
                  <a:cxn ang="0">
                    <a:pos x="31" y="31"/>
                  </a:cxn>
                  <a:cxn ang="0">
                    <a:pos x="26" y="38"/>
                  </a:cxn>
                  <a:cxn ang="0">
                    <a:pos x="16" y="40"/>
                  </a:cxn>
                  <a:cxn ang="0">
                    <a:pos x="7" y="38"/>
                  </a:cxn>
                  <a:cxn ang="0">
                    <a:pos x="2" y="31"/>
                  </a:cxn>
                  <a:cxn ang="0">
                    <a:pos x="0" y="22"/>
                  </a:cxn>
                  <a:cxn ang="0">
                    <a:pos x="2" y="13"/>
                  </a:cxn>
                  <a:cxn ang="0">
                    <a:pos x="2" y="9"/>
                  </a:cxn>
                  <a:cxn ang="0">
                    <a:pos x="2" y="7"/>
                  </a:cxn>
                  <a:cxn ang="0">
                    <a:pos x="0" y="5"/>
                  </a:cxn>
                </a:cxnLst>
                <a:rect l="0" t="0" r="r" b="b"/>
                <a:pathLst>
                  <a:path w="64" h="40">
                    <a:moveTo>
                      <a:pt x="0" y="4"/>
                    </a:moveTo>
                    <a:lnTo>
                      <a:pt x="20" y="4"/>
                    </a:lnTo>
                    <a:lnTo>
                      <a:pt x="20" y="5"/>
                    </a:lnTo>
                    <a:lnTo>
                      <a:pt x="15" y="7"/>
                    </a:lnTo>
                    <a:lnTo>
                      <a:pt x="11" y="9"/>
                    </a:lnTo>
                    <a:lnTo>
                      <a:pt x="7" y="11"/>
                    </a:lnTo>
                    <a:lnTo>
                      <a:pt x="6" y="16"/>
                    </a:lnTo>
                    <a:lnTo>
                      <a:pt x="4" y="22"/>
                    </a:lnTo>
                    <a:lnTo>
                      <a:pt x="4" y="25"/>
                    </a:lnTo>
                    <a:lnTo>
                      <a:pt x="6" y="29"/>
                    </a:lnTo>
                    <a:lnTo>
                      <a:pt x="9" y="31"/>
                    </a:lnTo>
                    <a:lnTo>
                      <a:pt x="11" y="33"/>
                    </a:lnTo>
                    <a:lnTo>
                      <a:pt x="15" y="31"/>
                    </a:lnTo>
                    <a:lnTo>
                      <a:pt x="18" y="31"/>
                    </a:lnTo>
                    <a:lnTo>
                      <a:pt x="20" y="27"/>
                    </a:lnTo>
                    <a:lnTo>
                      <a:pt x="24" y="22"/>
                    </a:lnTo>
                    <a:lnTo>
                      <a:pt x="27" y="13"/>
                    </a:lnTo>
                    <a:lnTo>
                      <a:pt x="31" y="7"/>
                    </a:lnTo>
                    <a:lnTo>
                      <a:pt x="35" y="4"/>
                    </a:lnTo>
                    <a:lnTo>
                      <a:pt x="40" y="0"/>
                    </a:lnTo>
                    <a:lnTo>
                      <a:pt x="46" y="0"/>
                    </a:lnTo>
                    <a:lnTo>
                      <a:pt x="51" y="0"/>
                    </a:lnTo>
                    <a:lnTo>
                      <a:pt x="55" y="2"/>
                    </a:lnTo>
                    <a:lnTo>
                      <a:pt x="58" y="5"/>
                    </a:lnTo>
                    <a:lnTo>
                      <a:pt x="62" y="13"/>
                    </a:lnTo>
                    <a:lnTo>
                      <a:pt x="64" y="20"/>
                    </a:lnTo>
                    <a:lnTo>
                      <a:pt x="62" y="25"/>
                    </a:lnTo>
                    <a:lnTo>
                      <a:pt x="62" y="33"/>
                    </a:lnTo>
                    <a:lnTo>
                      <a:pt x="60" y="34"/>
                    </a:lnTo>
                    <a:lnTo>
                      <a:pt x="60" y="36"/>
                    </a:lnTo>
                    <a:lnTo>
                      <a:pt x="62" y="38"/>
                    </a:lnTo>
                    <a:lnTo>
                      <a:pt x="64" y="40"/>
                    </a:lnTo>
                    <a:lnTo>
                      <a:pt x="64" y="40"/>
                    </a:lnTo>
                    <a:lnTo>
                      <a:pt x="42" y="40"/>
                    </a:lnTo>
                    <a:lnTo>
                      <a:pt x="42" y="40"/>
                    </a:lnTo>
                    <a:lnTo>
                      <a:pt x="47" y="38"/>
                    </a:lnTo>
                    <a:lnTo>
                      <a:pt x="51" y="34"/>
                    </a:lnTo>
                    <a:lnTo>
                      <a:pt x="55" y="33"/>
                    </a:lnTo>
                    <a:lnTo>
                      <a:pt x="58" y="27"/>
                    </a:lnTo>
                    <a:lnTo>
                      <a:pt x="58" y="20"/>
                    </a:lnTo>
                    <a:lnTo>
                      <a:pt x="58" y="16"/>
                    </a:lnTo>
                    <a:lnTo>
                      <a:pt x="57" y="13"/>
                    </a:lnTo>
                    <a:lnTo>
                      <a:pt x="53" y="11"/>
                    </a:lnTo>
                    <a:lnTo>
                      <a:pt x="49" y="9"/>
                    </a:lnTo>
                    <a:lnTo>
                      <a:pt x="46" y="11"/>
                    </a:lnTo>
                    <a:lnTo>
                      <a:pt x="42" y="13"/>
                    </a:lnTo>
                    <a:lnTo>
                      <a:pt x="40" y="14"/>
                    </a:lnTo>
                    <a:lnTo>
                      <a:pt x="38" y="20"/>
                    </a:lnTo>
                    <a:lnTo>
                      <a:pt x="35" y="25"/>
                    </a:lnTo>
                    <a:lnTo>
                      <a:pt x="31" y="31"/>
                    </a:lnTo>
                    <a:lnTo>
                      <a:pt x="29" y="34"/>
                    </a:lnTo>
                    <a:lnTo>
                      <a:pt x="26" y="38"/>
                    </a:lnTo>
                    <a:lnTo>
                      <a:pt x="22" y="40"/>
                    </a:lnTo>
                    <a:lnTo>
                      <a:pt x="16" y="40"/>
                    </a:lnTo>
                    <a:lnTo>
                      <a:pt x="13" y="40"/>
                    </a:lnTo>
                    <a:lnTo>
                      <a:pt x="7" y="38"/>
                    </a:lnTo>
                    <a:lnTo>
                      <a:pt x="4" y="34"/>
                    </a:lnTo>
                    <a:lnTo>
                      <a:pt x="2" y="31"/>
                    </a:lnTo>
                    <a:lnTo>
                      <a:pt x="0" y="27"/>
                    </a:lnTo>
                    <a:lnTo>
                      <a:pt x="0" y="22"/>
                    </a:lnTo>
                    <a:lnTo>
                      <a:pt x="0" y="18"/>
                    </a:lnTo>
                    <a:lnTo>
                      <a:pt x="2" y="13"/>
                    </a:lnTo>
                    <a:lnTo>
                      <a:pt x="2" y="11"/>
                    </a:lnTo>
                    <a:lnTo>
                      <a:pt x="2" y="9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ja-JP" altLang="en-US" sz="2800" b="1">
                  <a:solidFill>
                    <a:srgbClr val="FFFFFF"/>
                  </a:solidFill>
                  <a:effectLst>
                    <a:outerShdw blurRad="38100" dist="38100" dir="2700000" algn="tl">
                      <a:srgbClr val="808080"/>
                    </a:outerShdw>
                  </a:effectLst>
                  <a:latin typeface="Helvetica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308" name="Rectangle 86"/>
              <p:cNvSpPr>
                <a:spLocks noChangeArrowheads="1"/>
              </p:cNvSpPr>
              <p:nvPr/>
            </p:nvSpPr>
            <p:spPr bwMode="auto">
              <a:xfrm>
                <a:off x="249" y="1557"/>
                <a:ext cx="9" cy="24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ja-JP" altLang="en-US" sz="2800" b="1">
                  <a:solidFill>
                    <a:srgbClr val="FFFFFF"/>
                  </a:solidFill>
                  <a:effectLst>
                    <a:outerShdw blurRad="38100" dist="38100" dir="2700000" algn="tl">
                      <a:srgbClr val="808080"/>
                    </a:outerShdw>
                  </a:effectLst>
                  <a:latin typeface="Helvetica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309" name="Freeform 87"/>
              <p:cNvSpPr>
                <a:spLocks/>
              </p:cNvSpPr>
              <p:nvPr/>
            </p:nvSpPr>
            <p:spPr bwMode="auto">
              <a:xfrm>
                <a:off x="213" y="1512"/>
                <a:ext cx="63" cy="42"/>
              </a:xfrm>
              <a:custGeom>
                <a:avLst/>
                <a:gdLst/>
                <a:ahLst/>
                <a:cxnLst>
                  <a:cxn ang="0">
                    <a:pos x="51" y="0"/>
                  </a:cxn>
                  <a:cxn ang="0">
                    <a:pos x="61" y="5"/>
                  </a:cxn>
                  <a:cxn ang="0">
                    <a:pos x="61" y="40"/>
                  </a:cxn>
                  <a:cxn ang="0">
                    <a:pos x="60" y="40"/>
                  </a:cxn>
                  <a:cxn ang="0">
                    <a:pos x="51" y="31"/>
                  </a:cxn>
                  <a:cxn ang="0">
                    <a:pos x="43" y="24"/>
                  </a:cxn>
                  <a:cxn ang="0">
                    <a:pos x="36" y="18"/>
                  </a:cxn>
                  <a:cxn ang="0">
                    <a:pos x="31" y="15"/>
                  </a:cxn>
                  <a:cxn ang="0">
                    <a:pos x="25" y="13"/>
                  </a:cxn>
                  <a:cxn ang="0">
                    <a:pos x="20" y="13"/>
                  </a:cxn>
                  <a:cxn ang="0">
                    <a:pos x="14" y="13"/>
                  </a:cxn>
                  <a:cxn ang="0">
                    <a:pos x="11" y="16"/>
                  </a:cxn>
                  <a:cxn ang="0">
                    <a:pos x="7" y="20"/>
                  </a:cxn>
                  <a:cxn ang="0">
                    <a:pos x="7" y="24"/>
                  </a:cxn>
                  <a:cxn ang="0">
                    <a:pos x="7" y="29"/>
                  </a:cxn>
                  <a:cxn ang="0">
                    <a:pos x="9" y="33"/>
                  </a:cxn>
                  <a:cxn ang="0">
                    <a:pos x="12" y="36"/>
                  </a:cxn>
                  <a:cxn ang="0">
                    <a:pos x="18" y="38"/>
                  </a:cxn>
                  <a:cxn ang="0">
                    <a:pos x="18" y="40"/>
                  </a:cxn>
                  <a:cxn ang="0">
                    <a:pos x="12" y="38"/>
                  </a:cxn>
                  <a:cxn ang="0">
                    <a:pos x="7" y="36"/>
                  </a:cxn>
                  <a:cxn ang="0">
                    <a:pos x="5" y="35"/>
                  </a:cxn>
                  <a:cxn ang="0">
                    <a:pos x="1" y="29"/>
                  </a:cxn>
                  <a:cxn ang="0">
                    <a:pos x="0" y="22"/>
                  </a:cxn>
                  <a:cxn ang="0">
                    <a:pos x="1" y="15"/>
                  </a:cxn>
                  <a:cxn ang="0">
                    <a:pos x="5" y="9"/>
                  </a:cxn>
                  <a:cxn ang="0">
                    <a:pos x="11" y="5"/>
                  </a:cxn>
                  <a:cxn ang="0">
                    <a:pos x="16" y="5"/>
                  </a:cxn>
                  <a:cxn ang="0">
                    <a:pos x="20" y="5"/>
                  </a:cxn>
                  <a:cxn ang="0">
                    <a:pos x="25" y="7"/>
                  </a:cxn>
                  <a:cxn ang="0">
                    <a:pos x="32" y="11"/>
                  </a:cxn>
                  <a:cxn ang="0">
                    <a:pos x="40" y="18"/>
                  </a:cxn>
                  <a:cxn ang="0">
                    <a:pos x="45" y="22"/>
                  </a:cxn>
                  <a:cxn ang="0">
                    <a:pos x="51" y="27"/>
                  </a:cxn>
                  <a:cxn ang="0">
                    <a:pos x="52" y="29"/>
                  </a:cxn>
                  <a:cxn ang="0">
                    <a:pos x="54" y="33"/>
                  </a:cxn>
                  <a:cxn ang="0">
                    <a:pos x="54" y="16"/>
                  </a:cxn>
                  <a:cxn ang="0">
                    <a:pos x="54" y="11"/>
                  </a:cxn>
                  <a:cxn ang="0">
                    <a:pos x="54" y="9"/>
                  </a:cxn>
                  <a:cxn ang="0">
                    <a:pos x="54" y="7"/>
                  </a:cxn>
                  <a:cxn ang="0">
                    <a:pos x="52" y="5"/>
                  </a:cxn>
                  <a:cxn ang="0">
                    <a:pos x="52" y="4"/>
                  </a:cxn>
                  <a:cxn ang="0">
                    <a:pos x="51" y="4"/>
                  </a:cxn>
                  <a:cxn ang="0">
                    <a:pos x="51" y="0"/>
                  </a:cxn>
                </a:cxnLst>
                <a:rect l="0" t="0" r="r" b="b"/>
                <a:pathLst>
                  <a:path w="61" h="40">
                    <a:moveTo>
                      <a:pt x="51" y="0"/>
                    </a:moveTo>
                    <a:lnTo>
                      <a:pt x="61" y="5"/>
                    </a:lnTo>
                    <a:lnTo>
                      <a:pt x="61" y="40"/>
                    </a:lnTo>
                    <a:lnTo>
                      <a:pt x="60" y="40"/>
                    </a:lnTo>
                    <a:lnTo>
                      <a:pt x="51" y="31"/>
                    </a:lnTo>
                    <a:lnTo>
                      <a:pt x="43" y="24"/>
                    </a:lnTo>
                    <a:lnTo>
                      <a:pt x="36" y="18"/>
                    </a:lnTo>
                    <a:lnTo>
                      <a:pt x="31" y="15"/>
                    </a:lnTo>
                    <a:lnTo>
                      <a:pt x="25" y="13"/>
                    </a:lnTo>
                    <a:lnTo>
                      <a:pt x="20" y="13"/>
                    </a:lnTo>
                    <a:lnTo>
                      <a:pt x="14" y="13"/>
                    </a:lnTo>
                    <a:lnTo>
                      <a:pt x="11" y="16"/>
                    </a:lnTo>
                    <a:lnTo>
                      <a:pt x="7" y="20"/>
                    </a:lnTo>
                    <a:lnTo>
                      <a:pt x="7" y="24"/>
                    </a:lnTo>
                    <a:lnTo>
                      <a:pt x="7" y="29"/>
                    </a:lnTo>
                    <a:lnTo>
                      <a:pt x="9" y="33"/>
                    </a:lnTo>
                    <a:lnTo>
                      <a:pt x="12" y="36"/>
                    </a:lnTo>
                    <a:lnTo>
                      <a:pt x="18" y="38"/>
                    </a:lnTo>
                    <a:lnTo>
                      <a:pt x="18" y="40"/>
                    </a:lnTo>
                    <a:lnTo>
                      <a:pt x="12" y="38"/>
                    </a:lnTo>
                    <a:lnTo>
                      <a:pt x="7" y="36"/>
                    </a:lnTo>
                    <a:lnTo>
                      <a:pt x="5" y="35"/>
                    </a:lnTo>
                    <a:lnTo>
                      <a:pt x="1" y="29"/>
                    </a:lnTo>
                    <a:lnTo>
                      <a:pt x="0" y="22"/>
                    </a:lnTo>
                    <a:lnTo>
                      <a:pt x="1" y="15"/>
                    </a:lnTo>
                    <a:lnTo>
                      <a:pt x="5" y="9"/>
                    </a:lnTo>
                    <a:lnTo>
                      <a:pt x="11" y="5"/>
                    </a:lnTo>
                    <a:lnTo>
                      <a:pt x="16" y="5"/>
                    </a:lnTo>
                    <a:lnTo>
                      <a:pt x="20" y="5"/>
                    </a:lnTo>
                    <a:lnTo>
                      <a:pt x="25" y="7"/>
                    </a:lnTo>
                    <a:lnTo>
                      <a:pt x="32" y="11"/>
                    </a:lnTo>
                    <a:lnTo>
                      <a:pt x="40" y="18"/>
                    </a:lnTo>
                    <a:lnTo>
                      <a:pt x="45" y="22"/>
                    </a:lnTo>
                    <a:lnTo>
                      <a:pt x="51" y="27"/>
                    </a:lnTo>
                    <a:lnTo>
                      <a:pt x="52" y="29"/>
                    </a:lnTo>
                    <a:lnTo>
                      <a:pt x="54" y="33"/>
                    </a:lnTo>
                    <a:lnTo>
                      <a:pt x="54" y="16"/>
                    </a:lnTo>
                    <a:lnTo>
                      <a:pt x="54" y="11"/>
                    </a:lnTo>
                    <a:lnTo>
                      <a:pt x="54" y="9"/>
                    </a:lnTo>
                    <a:lnTo>
                      <a:pt x="54" y="7"/>
                    </a:lnTo>
                    <a:lnTo>
                      <a:pt x="52" y="5"/>
                    </a:lnTo>
                    <a:lnTo>
                      <a:pt x="52" y="4"/>
                    </a:lnTo>
                    <a:lnTo>
                      <a:pt x="51" y="4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ja-JP" altLang="en-US" sz="2800" b="1">
                  <a:solidFill>
                    <a:srgbClr val="FFFFFF"/>
                  </a:solidFill>
                  <a:effectLst>
                    <a:outerShdw blurRad="38100" dist="38100" dir="2700000" algn="tl">
                      <a:srgbClr val="808080"/>
                    </a:outerShdw>
                  </a:effectLst>
                  <a:latin typeface="Helvetica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310" name="Freeform 88"/>
              <p:cNvSpPr>
                <a:spLocks/>
              </p:cNvSpPr>
              <p:nvPr/>
            </p:nvSpPr>
            <p:spPr bwMode="auto">
              <a:xfrm>
                <a:off x="258" y="1703"/>
                <a:ext cx="64" cy="53"/>
              </a:xfrm>
              <a:custGeom>
                <a:avLst/>
                <a:gdLst/>
                <a:ahLst/>
                <a:cxnLst>
                  <a:cxn ang="0">
                    <a:pos x="37" y="0"/>
                  </a:cxn>
                  <a:cxn ang="0">
                    <a:pos x="46" y="2"/>
                  </a:cxn>
                  <a:cxn ang="0">
                    <a:pos x="53" y="6"/>
                  </a:cxn>
                  <a:cxn ang="0">
                    <a:pos x="57" y="9"/>
                  </a:cxn>
                  <a:cxn ang="0">
                    <a:pos x="60" y="15"/>
                  </a:cxn>
                  <a:cxn ang="0">
                    <a:pos x="62" y="20"/>
                  </a:cxn>
                  <a:cxn ang="0">
                    <a:pos x="64" y="26"/>
                  </a:cxn>
                  <a:cxn ang="0">
                    <a:pos x="62" y="31"/>
                  </a:cxn>
                  <a:cxn ang="0">
                    <a:pos x="60" y="38"/>
                  </a:cxn>
                  <a:cxn ang="0">
                    <a:pos x="55" y="44"/>
                  </a:cxn>
                  <a:cxn ang="0">
                    <a:pos x="49" y="47"/>
                  </a:cxn>
                  <a:cxn ang="0">
                    <a:pos x="40" y="49"/>
                  </a:cxn>
                  <a:cxn ang="0">
                    <a:pos x="31" y="51"/>
                  </a:cxn>
                  <a:cxn ang="0">
                    <a:pos x="22" y="49"/>
                  </a:cxn>
                  <a:cxn ang="0">
                    <a:pos x="15" y="47"/>
                  </a:cxn>
                  <a:cxn ang="0">
                    <a:pos x="9" y="42"/>
                  </a:cxn>
                  <a:cxn ang="0">
                    <a:pos x="4" y="36"/>
                  </a:cxn>
                  <a:cxn ang="0">
                    <a:pos x="0" y="29"/>
                  </a:cxn>
                  <a:cxn ang="0">
                    <a:pos x="0" y="22"/>
                  </a:cxn>
                  <a:cxn ang="0">
                    <a:pos x="0" y="16"/>
                  </a:cxn>
                  <a:cxn ang="0">
                    <a:pos x="2" y="13"/>
                  </a:cxn>
                  <a:cxn ang="0">
                    <a:pos x="4" y="9"/>
                  </a:cxn>
                  <a:cxn ang="0">
                    <a:pos x="9" y="4"/>
                  </a:cxn>
                  <a:cxn ang="0">
                    <a:pos x="15" y="2"/>
                  </a:cxn>
                  <a:cxn ang="0">
                    <a:pos x="16" y="4"/>
                  </a:cxn>
                  <a:cxn ang="0">
                    <a:pos x="18" y="4"/>
                  </a:cxn>
                  <a:cxn ang="0">
                    <a:pos x="18" y="6"/>
                  </a:cxn>
                  <a:cxn ang="0">
                    <a:pos x="20" y="9"/>
                  </a:cxn>
                  <a:cxn ang="0">
                    <a:pos x="18" y="11"/>
                  </a:cxn>
                  <a:cxn ang="0">
                    <a:pos x="16" y="13"/>
                  </a:cxn>
                  <a:cxn ang="0">
                    <a:pos x="15" y="15"/>
                  </a:cxn>
                  <a:cxn ang="0">
                    <a:pos x="11" y="16"/>
                  </a:cxn>
                  <a:cxn ang="0">
                    <a:pos x="7" y="16"/>
                  </a:cxn>
                  <a:cxn ang="0">
                    <a:pos x="6" y="18"/>
                  </a:cxn>
                  <a:cxn ang="0">
                    <a:pos x="4" y="20"/>
                  </a:cxn>
                  <a:cxn ang="0">
                    <a:pos x="4" y="24"/>
                  </a:cxn>
                  <a:cxn ang="0">
                    <a:pos x="6" y="29"/>
                  </a:cxn>
                  <a:cxn ang="0">
                    <a:pos x="9" y="35"/>
                  </a:cxn>
                  <a:cxn ang="0">
                    <a:pos x="13" y="36"/>
                  </a:cxn>
                  <a:cxn ang="0">
                    <a:pos x="18" y="38"/>
                  </a:cxn>
                  <a:cxn ang="0">
                    <a:pos x="26" y="40"/>
                  </a:cxn>
                  <a:cxn ang="0">
                    <a:pos x="33" y="38"/>
                  </a:cxn>
                  <a:cxn ang="0">
                    <a:pos x="38" y="36"/>
                  </a:cxn>
                  <a:cxn ang="0">
                    <a:pos x="44" y="35"/>
                  </a:cxn>
                  <a:cxn ang="0">
                    <a:pos x="49" y="31"/>
                  </a:cxn>
                  <a:cxn ang="0">
                    <a:pos x="51" y="26"/>
                  </a:cxn>
                  <a:cxn ang="0">
                    <a:pos x="53" y="20"/>
                  </a:cxn>
                  <a:cxn ang="0">
                    <a:pos x="51" y="15"/>
                  </a:cxn>
                  <a:cxn ang="0">
                    <a:pos x="47" y="9"/>
                  </a:cxn>
                  <a:cxn ang="0">
                    <a:pos x="44" y="6"/>
                  </a:cxn>
                  <a:cxn ang="0">
                    <a:pos x="37" y="2"/>
                  </a:cxn>
                  <a:cxn ang="0">
                    <a:pos x="37" y="0"/>
                  </a:cxn>
                </a:cxnLst>
                <a:rect l="0" t="0" r="r" b="b"/>
                <a:pathLst>
                  <a:path w="64" h="51">
                    <a:moveTo>
                      <a:pt x="37" y="0"/>
                    </a:moveTo>
                    <a:lnTo>
                      <a:pt x="46" y="2"/>
                    </a:lnTo>
                    <a:lnTo>
                      <a:pt x="53" y="6"/>
                    </a:lnTo>
                    <a:lnTo>
                      <a:pt x="57" y="9"/>
                    </a:lnTo>
                    <a:lnTo>
                      <a:pt x="60" y="15"/>
                    </a:lnTo>
                    <a:lnTo>
                      <a:pt x="62" y="20"/>
                    </a:lnTo>
                    <a:lnTo>
                      <a:pt x="64" y="26"/>
                    </a:lnTo>
                    <a:lnTo>
                      <a:pt x="62" y="31"/>
                    </a:lnTo>
                    <a:lnTo>
                      <a:pt x="60" y="38"/>
                    </a:lnTo>
                    <a:lnTo>
                      <a:pt x="55" y="44"/>
                    </a:lnTo>
                    <a:lnTo>
                      <a:pt x="49" y="47"/>
                    </a:lnTo>
                    <a:lnTo>
                      <a:pt x="40" y="49"/>
                    </a:lnTo>
                    <a:lnTo>
                      <a:pt x="31" y="51"/>
                    </a:lnTo>
                    <a:lnTo>
                      <a:pt x="22" y="49"/>
                    </a:lnTo>
                    <a:lnTo>
                      <a:pt x="15" y="47"/>
                    </a:lnTo>
                    <a:lnTo>
                      <a:pt x="9" y="42"/>
                    </a:lnTo>
                    <a:lnTo>
                      <a:pt x="4" y="36"/>
                    </a:lnTo>
                    <a:lnTo>
                      <a:pt x="0" y="29"/>
                    </a:lnTo>
                    <a:lnTo>
                      <a:pt x="0" y="22"/>
                    </a:lnTo>
                    <a:lnTo>
                      <a:pt x="0" y="16"/>
                    </a:lnTo>
                    <a:lnTo>
                      <a:pt x="2" y="13"/>
                    </a:lnTo>
                    <a:lnTo>
                      <a:pt x="4" y="9"/>
                    </a:lnTo>
                    <a:lnTo>
                      <a:pt x="9" y="4"/>
                    </a:lnTo>
                    <a:lnTo>
                      <a:pt x="15" y="2"/>
                    </a:lnTo>
                    <a:lnTo>
                      <a:pt x="16" y="4"/>
                    </a:lnTo>
                    <a:lnTo>
                      <a:pt x="18" y="4"/>
                    </a:lnTo>
                    <a:lnTo>
                      <a:pt x="18" y="6"/>
                    </a:lnTo>
                    <a:lnTo>
                      <a:pt x="20" y="9"/>
                    </a:lnTo>
                    <a:lnTo>
                      <a:pt x="18" y="11"/>
                    </a:lnTo>
                    <a:lnTo>
                      <a:pt x="16" y="13"/>
                    </a:lnTo>
                    <a:lnTo>
                      <a:pt x="15" y="15"/>
                    </a:lnTo>
                    <a:lnTo>
                      <a:pt x="11" y="16"/>
                    </a:lnTo>
                    <a:lnTo>
                      <a:pt x="7" y="16"/>
                    </a:lnTo>
                    <a:lnTo>
                      <a:pt x="6" y="18"/>
                    </a:lnTo>
                    <a:lnTo>
                      <a:pt x="4" y="20"/>
                    </a:lnTo>
                    <a:lnTo>
                      <a:pt x="4" y="24"/>
                    </a:lnTo>
                    <a:lnTo>
                      <a:pt x="6" y="29"/>
                    </a:lnTo>
                    <a:lnTo>
                      <a:pt x="9" y="35"/>
                    </a:lnTo>
                    <a:lnTo>
                      <a:pt x="13" y="36"/>
                    </a:lnTo>
                    <a:lnTo>
                      <a:pt x="18" y="38"/>
                    </a:lnTo>
                    <a:lnTo>
                      <a:pt x="26" y="40"/>
                    </a:lnTo>
                    <a:lnTo>
                      <a:pt x="33" y="38"/>
                    </a:lnTo>
                    <a:lnTo>
                      <a:pt x="38" y="36"/>
                    </a:lnTo>
                    <a:lnTo>
                      <a:pt x="44" y="35"/>
                    </a:lnTo>
                    <a:lnTo>
                      <a:pt x="49" y="31"/>
                    </a:lnTo>
                    <a:lnTo>
                      <a:pt x="51" y="26"/>
                    </a:lnTo>
                    <a:lnTo>
                      <a:pt x="53" y="20"/>
                    </a:lnTo>
                    <a:lnTo>
                      <a:pt x="51" y="15"/>
                    </a:lnTo>
                    <a:lnTo>
                      <a:pt x="47" y="9"/>
                    </a:lnTo>
                    <a:lnTo>
                      <a:pt x="44" y="6"/>
                    </a:lnTo>
                    <a:lnTo>
                      <a:pt x="37" y="2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ja-JP" altLang="en-US" sz="2800" b="1">
                  <a:solidFill>
                    <a:srgbClr val="FFFFFF"/>
                  </a:solidFill>
                  <a:effectLst>
                    <a:outerShdw blurRad="38100" dist="38100" dir="2700000" algn="tl">
                      <a:srgbClr val="808080"/>
                    </a:outerShdw>
                  </a:effectLst>
                  <a:latin typeface="Helvetica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311" name="Freeform 89"/>
              <p:cNvSpPr>
                <a:spLocks/>
              </p:cNvSpPr>
              <p:nvPr/>
            </p:nvSpPr>
            <p:spPr bwMode="auto">
              <a:xfrm>
                <a:off x="258" y="1595"/>
                <a:ext cx="63" cy="102"/>
              </a:xfrm>
              <a:custGeom>
                <a:avLst/>
                <a:gdLst/>
                <a:ahLst/>
                <a:cxnLst>
                  <a:cxn ang="0">
                    <a:pos x="9" y="78"/>
                  </a:cxn>
                  <a:cxn ang="0">
                    <a:pos x="6" y="74"/>
                  </a:cxn>
                  <a:cxn ang="0">
                    <a:pos x="0" y="67"/>
                  </a:cxn>
                  <a:cxn ang="0">
                    <a:pos x="0" y="60"/>
                  </a:cxn>
                  <a:cxn ang="0">
                    <a:pos x="4" y="51"/>
                  </a:cxn>
                  <a:cxn ang="0">
                    <a:pos x="13" y="45"/>
                  </a:cxn>
                  <a:cxn ang="0">
                    <a:pos x="4" y="36"/>
                  </a:cxn>
                  <a:cxn ang="0">
                    <a:pos x="0" y="29"/>
                  </a:cxn>
                  <a:cxn ang="0">
                    <a:pos x="0" y="20"/>
                  </a:cxn>
                  <a:cxn ang="0">
                    <a:pos x="6" y="13"/>
                  </a:cxn>
                  <a:cxn ang="0">
                    <a:pos x="15" y="9"/>
                  </a:cxn>
                  <a:cxn ang="0">
                    <a:pos x="47" y="7"/>
                  </a:cxn>
                  <a:cxn ang="0">
                    <a:pos x="57" y="7"/>
                  </a:cxn>
                  <a:cxn ang="0">
                    <a:pos x="60" y="5"/>
                  </a:cxn>
                  <a:cxn ang="0">
                    <a:pos x="60" y="0"/>
                  </a:cxn>
                  <a:cxn ang="0">
                    <a:pos x="62" y="27"/>
                  </a:cxn>
                  <a:cxn ang="0">
                    <a:pos x="60" y="27"/>
                  </a:cxn>
                  <a:cxn ang="0">
                    <a:pos x="58" y="22"/>
                  </a:cxn>
                  <a:cxn ang="0">
                    <a:pos x="55" y="20"/>
                  </a:cxn>
                  <a:cxn ang="0">
                    <a:pos x="47" y="20"/>
                  </a:cxn>
                  <a:cxn ang="0">
                    <a:pos x="16" y="20"/>
                  </a:cxn>
                  <a:cxn ang="0">
                    <a:pos x="9" y="25"/>
                  </a:cxn>
                  <a:cxn ang="0">
                    <a:pos x="9" y="33"/>
                  </a:cxn>
                  <a:cxn ang="0">
                    <a:pos x="13" y="40"/>
                  </a:cxn>
                  <a:cxn ang="0">
                    <a:pos x="16" y="45"/>
                  </a:cxn>
                  <a:cxn ang="0">
                    <a:pos x="47" y="45"/>
                  </a:cxn>
                  <a:cxn ang="0">
                    <a:pos x="57" y="44"/>
                  </a:cxn>
                  <a:cxn ang="0">
                    <a:pos x="60" y="42"/>
                  </a:cxn>
                  <a:cxn ang="0">
                    <a:pos x="60" y="36"/>
                  </a:cxn>
                  <a:cxn ang="0">
                    <a:pos x="62" y="65"/>
                  </a:cxn>
                  <a:cxn ang="0">
                    <a:pos x="60" y="62"/>
                  </a:cxn>
                  <a:cxn ang="0">
                    <a:pos x="58" y="58"/>
                  </a:cxn>
                  <a:cxn ang="0">
                    <a:pos x="53" y="56"/>
                  </a:cxn>
                  <a:cxn ang="0">
                    <a:pos x="22" y="56"/>
                  </a:cxn>
                  <a:cxn ang="0">
                    <a:pos x="13" y="58"/>
                  </a:cxn>
                  <a:cxn ang="0">
                    <a:pos x="7" y="67"/>
                  </a:cxn>
                  <a:cxn ang="0">
                    <a:pos x="9" y="73"/>
                  </a:cxn>
                  <a:cxn ang="0">
                    <a:pos x="16" y="82"/>
                  </a:cxn>
                  <a:cxn ang="0">
                    <a:pos x="53" y="82"/>
                  </a:cxn>
                  <a:cxn ang="0">
                    <a:pos x="58" y="80"/>
                  </a:cxn>
                  <a:cxn ang="0">
                    <a:pos x="60" y="76"/>
                  </a:cxn>
                  <a:cxn ang="0">
                    <a:pos x="62" y="73"/>
                  </a:cxn>
                  <a:cxn ang="0">
                    <a:pos x="60" y="102"/>
                  </a:cxn>
                  <a:cxn ang="0">
                    <a:pos x="60" y="96"/>
                  </a:cxn>
                  <a:cxn ang="0">
                    <a:pos x="57" y="95"/>
                  </a:cxn>
                  <a:cxn ang="0">
                    <a:pos x="47" y="93"/>
                  </a:cxn>
                  <a:cxn ang="0">
                    <a:pos x="18" y="93"/>
                  </a:cxn>
                  <a:cxn ang="0">
                    <a:pos x="11" y="95"/>
                  </a:cxn>
                  <a:cxn ang="0">
                    <a:pos x="7" y="95"/>
                  </a:cxn>
                  <a:cxn ang="0">
                    <a:pos x="7" y="96"/>
                  </a:cxn>
                  <a:cxn ang="0">
                    <a:pos x="7" y="102"/>
                  </a:cxn>
                  <a:cxn ang="0">
                    <a:pos x="0" y="85"/>
                  </a:cxn>
                  <a:cxn ang="0">
                    <a:pos x="13" y="82"/>
                  </a:cxn>
                </a:cxnLst>
                <a:rect l="0" t="0" r="r" b="b"/>
                <a:pathLst>
                  <a:path w="62" h="102">
                    <a:moveTo>
                      <a:pt x="13" y="82"/>
                    </a:moveTo>
                    <a:lnTo>
                      <a:pt x="9" y="78"/>
                    </a:lnTo>
                    <a:lnTo>
                      <a:pt x="6" y="74"/>
                    </a:lnTo>
                    <a:lnTo>
                      <a:pt x="6" y="74"/>
                    </a:lnTo>
                    <a:lnTo>
                      <a:pt x="2" y="71"/>
                    </a:lnTo>
                    <a:lnTo>
                      <a:pt x="0" y="67"/>
                    </a:lnTo>
                    <a:lnTo>
                      <a:pt x="0" y="64"/>
                    </a:lnTo>
                    <a:lnTo>
                      <a:pt x="0" y="60"/>
                    </a:lnTo>
                    <a:lnTo>
                      <a:pt x="0" y="54"/>
                    </a:lnTo>
                    <a:lnTo>
                      <a:pt x="4" y="51"/>
                    </a:lnTo>
                    <a:lnTo>
                      <a:pt x="7" y="47"/>
                    </a:lnTo>
                    <a:lnTo>
                      <a:pt x="13" y="45"/>
                    </a:lnTo>
                    <a:lnTo>
                      <a:pt x="7" y="42"/>
                    </a:lnTo>
                    <a:lnTo>
                      <a:pt x="4" y="36"/>
                    </a:lnTo>
                    <a:lnTo>
                      <a:pt x="2" y="34"/>
                    </a:lnTo>
                    <a:lnTo>
                      <a:pt x="0" y="29"/>
                    </a:lnTo>
                    <a:lnTo>
                      <a:pt x="0" y="24"/>
                    </a:lnTo>
                    <a:lnTo>
                      <a:pt x="0" y="20"/>
                    </a:lnTo>
                    <a:lnTo>
                      <a:pt x="2" y="16"/>
                    </a:lnTo>
                    <a:lnTo>
                      <a:pt x="6" y="13"/>
                    </a:lnTo>
                    <a:lnTo>
                      <a:pt x="9" y="9"/>
                    </a:lnTo>
                    <a:lnTo>
                      <a:pt x="15" y="9"/>
                    </a:lnTo>
                    <a:lnTo>
                      <a:pt x="22" y="7"/>
                    </a:lnTo>
                    <a:lnTo>
                      <a:pt x="47" y="7"/>
                    </a:lnTo>
                    <a:lnTo>
                      <a:pt x="53" y="7"/>
                    </a:lnTo>
                    <a:lnTo>
                      <a:pt x="57" y="7"/>
                    </a:lnTo>
                    <a:lnTo>
                      <a:pt x="58" y="7"/>
                    </a:lnTo>
                    <a:lnTo>
                      <a:pt x="60" y="5"/>
                    </a:lnTo>
                    <a:lnTo>
                      <a:pt x="60" y="4"/>
                    </a:lnTo>
                    <a:lnTo>
                      <a:pt x="60" y="0"/>
                    </a:lnTo>
                    <a:lnTo>
                      <a:pt x="62" y="0"/>
                    </a:lnTo>
                    <a:lnTo>
                      <a:pt x="62" y="27"/>
                    </a:lnTo>
                    <a:lnTo>
                      <a:pt x="60" y="27"/>
                    </a:lnTo>
                    <a:lnTo>
                      <a:pt x="60" y="27"/>
                    </a:lnTo>
                    <a:lnTo>
                      <a:pt x="60" y="24"/>
                    </a:lnTo>
                    <a:lnTo>
                      <a:pt x="58" y="22"/>
                    </a:lnTo>
                    <a:lnTo>
                      <a:pt x="57" y="20"/>
                    </a:lnTo>
                    <a:lnTo>
                      <a:pt x="55" y="20"/>
                    </a:lnTo>
                    <a:lnTo>
                      <a:pt x="53" y="20"/>
                    </a:lnTo>
                    <a:lnTo>
                      <a:pt x="47" y="20"/>
                    </a:lnTo>
                    <a:lnTo>
                      <a:pt x="22" y="20"/>
                    </a:lnTo>
                    <a:lnTo>
                      <a:pt x="16" y="20"/>
                    </a:lnTo>
                    <a:lnTo>
                      <a:pt x="13" y="22"/>
                    </a:lnTo>
                    <a:lnTo>
                      <a:pt x="9" y="25"/>
                    </a:lnTo>
                    <a:lnTo>
                      <a:pt x="7" y="29"/>
                    </a:lnTo>
                    <a:lnTo>
                      <a:pt x="9" y="33"/>
                    </a:lnTo>
                    <a:lnTo>
                      <a:pt x="9" y="36"/>
                    </a:lnTo>
                    <a:lnTo>
                      <a:pt x="13" y="40"/>
                    </a:lnTo>
                    <a:lnTo>
                      <a:pt x="16" y="45"/>
                    </a:lnTo>
                    <a:lnTo>
                      <a:pt x="16" y="45"/>
                    </a:lnTo>
                    <a:lnTo>
                      <a:pt x="20" y="45"/>
                    </a:lnTo>
                    <a:lnTo>
                      <a:pt x="47" y="45"/>
                    </a:lnTo>
                    <a:lnTo>
                      <a:pt x="53" y="45"/>
                    </a:lnTo>
                    <a:lnTo>
                      <a:pt x="57" y="44"/>
                    </a:lnTo>
                    <a:lnTo>
                      <a:pt x="58" y="44"/>
                    </a:lnTo>
                    <a:lnTo>
                      <a:pt x="60" y="42"/>
                    </a:lnTo>
                    <a:lnTo>
                      <a:pt x="60" y="40"/>
                    </a:lnTo>
                    <a:lnTo>
                      <a:pt x="60" y="36"/>
                    </a:lnTo>
                    <a:lnTo>
                      <a:pt x="62" y="36"/>
                    </a:lnTo>
                    <a:lnTo>
                      <a:pt x="62" y="65"/>
                    </a:lnTo>
                    <a:lnTo>
                      <a:pt x="60" y="65"/>
                    </a:lnTo>
                    <a:lnTo>
                      <a:pt x="60" y="62"/>
                    </a:lnTo>
                    <a:lnTo>
                      <a:pt x="58" y="58"/>
                    </a:lnTo>
                    <a:lnTo>
                      <a:pt x="58" y="58"/>
                    </a:lnTo>
                    <a:lnTo>
                      <a:pt x="55" y="56"/>
                    </a:lnTo>
                    <a:lnTo>
                      <a:pt x="53" y="56"/>
                    </a:lnTo>
                    <a:lnTo>
                      <a:pt x="47" y="56"/>
                    </a:lnTo>
                    <a:lnTo>
                      <a:pt x="22" y="56"/>
                    </a:lnTo>
                    <a:lnTo>
                      <a:pt x="16" y="56"/>
                    </a:lnTo>
                    <a:lnTo>
                      <a:pt x="13" y="58"/>
                    </a:lnTo>
                    <a:lnTo>
                      <a:pt x="9" y="62"/>
                    </a:lnTo>
                    <a:lnTo>
                      <a:pt x="7" y="67"/>
                    </a:lnTo>
                    <a:lnTo>
                      <a:pt x="9" y="71"/>
                    </a:lnTo>
                    <a:lnTo>
                      <a:pt x="9" y="73"/>
                    </a:lnTo>
                    <a:lnTo>
                      <a:pt x="13" y="78"/>
                    </a:lnTo>
                    <a:lnTo>
                      <a:pt x="16" y="82"/>
                    </a:lnTo>
                    <a:lnTo>
                      <a:pt x="47" y="82"/>
                    </a:lnTo>
                    <a:lnTo>
                      <a:pt x="53" y="82"/>
                    </a:lnTo>
                    <a:lnTo>
                      <a:pt x="57" y="82"/>
                    </a:lnTo>
                    <a:lnTo>
                      <a:pt x="58" y="80"/>
                    </a:lnTo>
                    <a:lnTo>
                      <a:pt x="60" y="78"/>
                    </a:lnTo>
                    <a:lnTo>
                      <a:pt x="60" y="76"/>
                    </a:lnTo>
                    <a:lnTo>
                      <a:pt x="60" y="73"/>
                    </a:lnTo>
                    <a:lnTo>
                      <a:pt x="62" y="73"/>
                    </a:lnTo>
                    <a:lnTo>
                      <a:pt x="62" y="102"/>
                    </a:lnTo>
                    <a:lnTo>
                      <a:pt x="60" y="102"/>
                    </a:lnTo>
                    <a:lnTo>
                      <a:pt x="60" y="98"/>
                    </a:lnTo>
                    <a:lnTo>
                      <a:pt x="60" y="96"/>
                    </a:lnTo>
                    <a:lnTo>
                      <a:pt x="58" y="95"/>
                    </a:lnTo>
                    <a:lnTo>
                      <a:pt x="57" y="95"/>
                    </a:lnTo>
                    <a:lnTo>
                      <a:pt x="53" y="93"/>
                    </a:lnTo>
                    <a:lnTo>
                      <a:pt x="47" y="93"/>
                    </a:lnTo>
                    <a:lnTo>
                      <a:pt x="26" y="93"/>
                    </a:lnTo>
                    <a:lnTo>
                      <a:pt x="18" y="93"/>
                    </a:lnTo>
                    <a:lnTo>
                      <a:pt x="15" y="93"/>
                    </a:lnTo>
                    <a:lnTo>
                      <a:pt x="11" y="95"/>
                    </a:lnTo>
                    <a:lnTo>
                      <a:pt x="9" y="95"/>
                    </a:lnTo>
                    <a:lnTo>
                      <a:pt x="7" y="95"/>
                    </a:lnTo>
                    <a:lnTo>
                      <a:pt x="7" y="96"/>
                    </a:lnTo>
                    <a:lnTo>
                      <a:pt x="7" y="96"/>
                    </a:lnTo>
                    <a:lnTo>
                      <a:pt x="7" y="98"/>
                    </a:lnTo>
                    <a:lnTo>
                      <a:pt x="7" y="102"/>
                    </a:lnTo>
                    <a:lnTo>
                      <a:pt x="7" y="102"/>
                    </a:lnTo>
                    <a:lnTo>
                      <a:pt x="0" y="85"/>
                    </a:lnTo>
                    <a:lnTo>
                      <a:pt x="0" y="82"/>
                    </a:lnTo>
                    <a:lnTo>
                      <a:pt x="13" y="8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ja-JP" altLang="en-US" sz="2800" b="1">
                  <a:solidFill>
                    <a:srgbClr val="FFFFFF"/>
                  </a:solidFill>
                  <a:effectLst>
                    <a:outerShdw blurRad="38100" dist="38100" dir="2700000" algn="tl">
                      <a:srgbClr val="808080"/>
                    </a:outerShdw>
                  </a:effectLst>
                  <a:latin typeface="Helvetica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312" name="Freeform 90"/>
              <p:cNvSpPr>
                <a:spLocks noEditPoints="1"/>
              </p:cNvSpPr>
              <p:nvPr/>
            </p:nvSpPr>
            <p:spPr bwMode="auto">
              <a:xfrm>
                <a:off x="193" y="1789"/>
                <a:ext cx="63" cy="38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1" y="1"/>
                  </a:cxn>
                  <a:cxn ang="0">
                    <a:pos x="3" y="7"/>
                  </a:cxn>
                  <a:cxn ang="0">
                    <a:pos x="5" y="11"/>
                  </a:cxn>
                  <a:cxn ang="0">
                    <a:pos x="7" y="14"/>
                  </a:cxn>
                  <a:cxn ang="0">
                    <a:pos x="9" y="18"/>
                  </a:cxn>
                  <a:cxn ang="0">
                    <a:pos x="14" y="21"/>
                  </a:cxn>
                  <a:cxn ang="0">
                    <a:pos x="18" y="23"/>
                  </a:cxn>
                  <a:cxn ang="0">
                    <a:pos x="21" y="25"/>
                  </a:cxn>
                  <a:cxn ang="0">
                    <a:pos x="29" y="27"/>
                  </a:cxn>
                  <a:cxn ang="0">
                    <a:pos x="25" y="21"/>
                  </a:cxn>
                  <a:cxn ang="0">
                    <a:pos x="23" y="14"/>
                  </a:cxn>
                  <a:cxn ang="0">
                    <a:pos x="25" y="9"/>
                  </a:cxn>
                  <a:cxn ang="0">
                    <a:pos x="29" y="5"/>
                  </a:cxn>
                  <a:cxn ang="0">
                    <a:pos x="32" y="1"/>
                  </a:cxn>
                  <a:cxn ang="0">
                    <a:pos x="36" y="0"/>
                  </a:cxn>
                  <a:cxn ang="0">
                    <a:pos x="41" y="0"/>
                  </a:cxn>
                  <a:cxn ang="0">
                    <a:pos x="49" y="1"/>
                  </a:cxn>
                  <a:cxn ang="0">
                    <a:pos x="54" y="5"/>
                  </a:cxn>
                  <a:cxn ang="0">
                    <a:pos x="60" y="9"/>
                  </a:cxn>
                  <a:cxn ang="0">
                    <a:pos x="61" y="12"/>
                  </a:cxn>
                  <a:cxn ang="0">
                    <a:pos x="63" y="20"/>
                  </a:cxn>
                  <a:cxn ang="0">
                    <a:pos x="61" y="25"/>
                  </a:cxn>
                  <a:cxn ang="0">
                    <a:pos x="58" y="29"/>
                  </a:cxn>
                  <a:cxn ang="0">
                    <a:pos x="52" y="34"/>
                  </a:cxn>
                  <a:cxn ang="0">
                    <a:pos x="45" y="36"/>
                  </a:cxn>
                  <a:cxn ang="0">
                    <a:pos x="38" y="38"/>
                  </a:cxn>
                  <a:cxn ang="0">
                    <a:pos x="31" y="36"/>
                  </a:cxn>
                  <a:cxn ang="0">
                    <a:pos x="23" y="34"/>
                  </a:cxn>
                  <a:cxn ang="0">
                    <a:pos x="16" y="31"/>
                  </a:cxn>
                  <a:cxn ang="0">
                    <a:pos x="9" y="25"/>
                  </a:cxn>
                  <a:cxn ang="0">
                    <a:pos x="5" y="20"/>
                  </a:cxn>
                  <a:cxn ang="0">
                    <a:pos x="1" y="14"/>
                  </a:cxn>
                  <a:cxn ang="0">
                    <a:pos x="0" y="9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31" y="29"/>
                  </a:cxn>
                  <a:cxn ang="0">
                    <a:pos x="36" y="29"/>
                  </a:cxn>
                  <a:cxn ang="0">
                    <a:pos x="41" y="29"/>
                  </a:cxn>
                  <a:cxn ang="0">
                    <a:pos x="45" y="29"/>
                  </a:cxn>
                  <a:cxn ang="0">
                    <a:pos x="51" y="27"/>
                  </a:cxn>
                  <a:cxn ang="0">
                    <a:pos x="54" y="25"/>
                  </a:cxn>
                  <a:cxn ang="0">
                    <a:pos x="58" y="23"/>
                  </a:cxn>
                  <a:cxn ang="0">
                    <a:pos x="60" y="21"/>
                  </a:cxn>
                  <a:cxn ang="0">
                    <a:pos x="60" y="18"/>
                  </a:cxn>
                  <a:cxn ang="0">
                    <a:pos x="58" y="14"/>
                  </a:cxn>
                  <a:cxn ang="0">
                    <a:pos x="56" y="11"/>
                  </a:cxn>
                  <a:cxn ang="0">
                    <a:pos x="52" y="9"/>
                  </a:cxn>
                  <a:cxn ang="0">
                    <a:pos x="45" y="9"/>
                  </a:cxn>
                  <a:cxn ang="0">
                    <a:pos x="40" y="9"/>
                  </a:cxn>
                  <a:cxn ang="0">
                    <a:pos x="32" y="11"/>
                  </a:cxn>
                  <a:cxn ang="0">
                    <a:pos x="31" y="14"/>
                  </a:cxn>
                  <a:cxn ang="0">
                    <a:pos x="29" y="16"/>
                  </a:cxn>
                  <a:cxn ang="0">
                    <a:pos x="27" y="20"/>
                  </a:cxn>
                  <a:cxn ang="0">
                    <a:pos x="27" y="21"/>
                  </a:cxn>
                  <a:cxn ang="0">
                    <a:pos x="29" y="23"/>
                  </a:cxn>
                  <a:cxn ang="0">
                    <a:pos x="29" y="25"/>
                  </a:cxn>
                  <a:cxn ang="0">
                    <a:pos x="31" y="29"/>
                  </a:cxn>
                </a:cxnLst>
                <a:rect l="0" t="0" r="r" b="b"/>
                <a:pathLst>
                  <a:path w="63" h="38">
                    <a:moveTo>
                      <a:pt x="0" y="1"/>
                    </a:moveTo>
                    <a:lnTo>
                      <a:pt x="1" y="1"/>
                    </a:lnTo>
                    <a:lnTo>
                      <a:pt x="3" y="7"/>
                    </a:lnTo>
                    <a:lnTo>
                      <a:pt x="5" y="11"/>
                    </a:lnTo>
                    <a:lnTo>
                      <a:pt x="7" y="14"/>
                    </a:lnTo>
                    <a:lnTo>
                      <a:pt x="9" y="18"/>
                    </a:lnTo>
                    <a:lnTo>
                      <a:pt x="14" y="21"/>
                    </a:lnTo>
                    <a:lnTo>
                      <a:pt x="18" y="23"/>
                    </a:lnTo>
                    <a:lnTo>
                      <a:pt x="21" y="25"/>
                    </a:lnTo>
                    <a:lnTo>
                      <a:pt x="29" y="27"/>
                    </a:lnTo>
                    <a:lnTo>
                      <a:pt x="25" y="21"/>
                    </a:lnTo>
                    <a:lnTo>
                      <a:pt x="23" y="14"/>
                    </a:lnTo>
                    <a:lnTo>
                      <a:pt x="25" y="9"/>
                    </a:lnTo>
                    <a:lnTo>
                      <a:pt x="29" y="5"/>
                    </a:lnTo>
                    <a:lnTo>
                      <a:pt x="32" y="1"/>
                    </a:lnTo>
                    <a:lnTo>
                      <a:pt x="36" y="0"/>
                    </a:lnTo>
                    <a:lnTo>
                      <a:pt x="41" y="0"/>
                    </a:lnTo>
                    <a:lnTo>
                      <a:pt x="49" y="1"/>
                    </a:lnTo>
                    <a:lnTo>
                      <a:pt x="54" y="5"/>
                    </a:lnTo>
                    <a:lnTo>
                      <a:pt x="60" y="9"/>
                    </a:lnTo>
                    <a:lnTo>
                      <a:pt x="61" y="12"/>
                    </a:lnTo>
                    <a:lnTo>
                      <a:pt x="63" y="20"/>
                    </a:lnTo>
                    <a:lnTo>
                      <a:pt x="61" y="25"/>
                    </a:lnTo>
                    <a:lnTo>
                      <a:pt x="58" y="29"/>
                    </a:lnTo>
                    <a:lnTo>
                      <a:pt x="52" y="34"/>
                    </a:lnTo>
                    <a:lnTo>
                      <a:pt x="45" y="36"/>
                    </a:lnTo>
                    <a:lnTo>
                      <a:pt x="38" y="38"/>
                    </a:lnTo>
                    <a:lnTo>
                      <a:pt x="31" y="36"/>
                    </a:lnTo>
                    <a:lnTo>
                      <a:pt x="23" y="34"/>
                    </a:lnTo>
                    <a:lnTo>
                      <a:pt x="16" y="31"/>
                    </a:lnTo>
                    <a:lnTo>
                      <a:pt x="9" y="25"/>
                    </a:lnTo>
                    <a:lnTo>
                      <a:pt x="5" y="20"/>
                    </a:lnTo>
                    <a:lnTo>
                      <a:pt x="1" y="14"/>
                    </a:lnTo>
                    <a:lnTo>
                      <a:pt x="0" y="9"/>
                    </a:lnTo>
                    <a:lnTo>
                      <a:pt x="0" y="3"/>
                    </a:lnTo>
                    <a:lnTo>
                      <a:pt x="0" y="1"/>
                    </a:lnTo>
                    <a:close/>
                    <a:moveTo>
                      <a:pt x="31" y="29"/>
                    </a:moveTo>
                    <a:lnTo>
                      <a:pt x="36" y="29"/>
                    </a:lnTo>
                    <a:lnTo>
                      <a:pt x="41" y="29"/>
                    </a:lnTo>
                    <a:lnTo>
                      <a:pt x="45" y="29"/>
                    </a:lnTo>
                    <a:lnTo>
                      <a:pt x="51" y="27"/>
                    </a:lnTo>
                    <a:lnTo>
                      <a:pt x="54" y="25"/>
                    </a:lnTo>
                    <a:lnTo>
                      <a:pt x="58" y="23"/>
                    </a:lnTo>
                    <a:lnTo>
                      <a:pt x="60" y="21"/>
                    </a:lnTo>
                    <a:lnTo>
                      <a:pt x="60" y="18"/>
                    </a:lnTo>
                    <a:lnTo>
                      <a:pt x="58" y="14"/>
                    </a:lnTo>
                    <a:lnTo>
                      <a:pt x="56" y="11"/>
                    </a:lnTo>
                    <a:lnTo>
                      <a:pt x="52" y="9"/>
                    </a:lnTo>
                    <a:lnTo>
                      <a:pt x="45" y="9"/>
                    </a:lnTo>
                    <a:lnTo>
                      <a:pt x="40" y="9"/>
                    </a:lnTo>
                    <a:lnTo>
                      <a:pt x="32" y="11"/>
                    </a:lnTo>
                    <a:lnTo>
                      <a:pt x="31" y="14"/>
                    </a:lnTo>
                    <a:lnTo>
                      <a:pt x="29" y="16"/>
                    </a:lnTo>
                    <a:lnTo>
                      <a:pt x="27" y="20"/>
                    </a:lnTo>
                    <a:lnTo>
                      <a:pt x="27" y="21"/>
                    </a:lnTo>
                    <a:lnTo>
                      <a:pt x="29" y="23"/>
                    </a:lnTo>
                    <a:lnTo>
                      <a:pt x="29" y="25"/>
                    </a:lnTo>
                    <a:lnTo>
                      <a:pt x="31" y="2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ja-JP" altLang="en-US" sz="2800" b="1">
                  <a:solidFill>
                    <a:srgbClr val="FFFFFF"/>
                  </a:solidFill>
                  <a:effectLst>
                    <a:outerShdw blurRad="38100" dist="38100" dir="2700000" algn="tl">
                      <a:srgbClr val="808080"/>
                    </a:outerShdw>
                  </a:effectLst>
                  <a:latin typeface="Helvetica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313" name="Freeform 91"/>
              <p:cNvSpPr>
                <a:spLocks/>
              </p:cNvSpPr>
              <p:nvPr/>
            </p:nvSpPr>
            <p:spPr bwMode="auto">
              <a:xfrm>
                <a:off x="227" y="1920"/>
                <a:ext cx="96" cy="35"/>
              </a:xfrm>
              <a:custGeom>
                <a:avLst/>
                <a:gdLst/>
                <a:ahLst/>
                <a:cxnLst>
                  <a:cxn ang="0">
                    <a:pos x="11" y="36"/>
                  </a:cxn>
                  <a:cxn ang="0">
                    <a:pos x="0" y="14"/>
                  </a:cxn>
                  <a:cxn ang="0">
                    <a:pos x="0" y="12"/>
                  </a:cxn>
                  <a:cxn ang="0">
                    <a:pos x="77" y="12"/>
                  </a:cxn>
                  <a:cxn ang="0">
                    <a:pos x="84" y="12"/>
                  </a:cxn>
                  <a:cxn ang="0">
                    <a:pos x="88" y="11"/>
                  </a:cxn>
                  <a:cxn ang="0">
                    <a:pos x="89" y="11"/>
                  </a:cxn>
                  <a:cxn ang="0">
                    <a:pos x="91" y="9"/>
                  </a:cxn>
                  <a:cxn ang="0">
                    <a:pos x="91" y="5"/>
                  </a:cxn>
                  <a:cxn ang="0">
                    <a:pos x="91" y="0"/>
                  </a:cxn>
                  <a:cxn ang="0">
                    <a:pos x="93" y="0"/>
                  </a:cxn>
                  <a:cxn ang="0">
                    <a:pos x="93" y="34"/>
                  </a:cxn>
                  <a:cxn ang="0">
                    <a:pos x="91" y="34"/>
                  </a:cxn>
                  <a:cxn ang="0">
                    <a:pos x="91" y="29"/>
                  </a:cxn>
                  <a:cxn ang="0">
                    <a:pos x="91" y="27"/>
                  </a:cxn>
                  <a:cxn ang="0">
                    <a:pos x="89" y="25"/>
                  </a:cxn>
                  <a:cxn ang="0">
                    <a:pos x="88" y="23"/>
                  </a:cxn>
                  <a:cxn ang="0">
                    <a:pos x="86" y="23"/>
                  </a:cxn>
                  <a:cxn ang="0">
                    <a:pos x="82" y="23"/>
                  </a:cxn>
                  <a:cxn ang="0">
                    <a:pos x="77" y="23"/>
                  </a:cxn>
                  <a:cxn ang="0">
                    <a:pos x="26" y="23"/>
                  </a:cxn>
                  <a:cxn ang="0">
                    <a:pos x="20" y="23"/>
                  </a:cxn>
                  <a:cxn ang="0">
                    <a:pos x="17" y="23"/>
                  </a:cxn>
                  <a:cxn ang="0">
                    <a:pos x="15" y="23"/>
                  </a:cxn>
                  <a:cxn ang="0">
                    <a:pos x="13" y="25"/>
                  </a:cxn>
                  <a:cxn ang="0">
                    <a:pos x="11" y="25"/>
                  </a:cxn>
                  <a:cxn ang="0">
                    <a:pos x="11" y="27"/>
                  </a:cxn>
                  <a:cxn ang="0">
                    <a:pos x="9" y="29"/>
                  </a:cxn>
                  <a:cxn ang="0">
                    <a:pos x="11" y="31"/>
                  </a:cxn>
                  <a:cxn ang="0">
                    <a:pos x="13" y="34"/>
                  </a:cxn>
                  <a:cxn ang="0">
                    <a:pos x="11" y="36"/>
                  </a:cxn>
                </a:cxnLst>
                <a:rect l="0" t="0" r="r" b="b"/>
                <a:pathLst>
                  <a:path w="93" h="36">
                    <a:moveTo>
                      <a:pt x="11" y="36"/>
                    </a:moveTo>
                    <a:lnTo>
                      <a:pt x="0" y="14"/>
                    </a:lnTo>
                    <a:lnTo>
                      <a:pt x="0" y="12"/>
                    </a:lnTo>
                    <a:lnTo>
                      <a:pt x="77" y="12"/>
                    </a:lnTo>
                    <a:lnTo>
                      <a:pt x="84" y="12"/>
                    </a:lnTo>
                    <a:lnTo>
                      <a:pt x="88" y="11"/>
                    </a:lnTo>
                    <a:lnTo>
                      <a:pt x="89" y="11"/>
                    </a:lnTo>
                    <a:lnTo>
                      <a:pt x="91" y="9"/>
                    </a:lnTo>
                    <a:lnTo>
                      <a:pt x="91" y="5"/>
                    </a:lnTo>
                    <a:lnTo>
                      <a:pt x="91" y="0"/>
                    </a:lnTo>
                    <a:lnTo>
                      <a:pt x="93" y="0"/>
                    </a:lnTo>
                    <a:lnTo>
                      <a:pt x="93" y="34"/>
                    </a:lnTo>
                    <a:lnTo>
                      <a:pt x="91" y="34"/>
                    </a:lnTo>
                    <a:lnTo>
                      <a:pt x="91" y="29"/>
                    </a:lnTo>
                    <a:lnTo>
                      <a:pt x="91" y="27"/>
                    </a:lnTo>
                    <a:lnTo>
                      <a:pt x="89" y="25"/>
                    </a:lnTo>
                    <a:lnTo>
                      <a:pt x="88" y="23"/>
                    </a:lnTo>
                    <a:lnTo>
                      <a:pt x="86" y="23"/>
                    </a:lnTo>
                    <a:lnTo>
                      <a:pt x="82" y="23"/>
                    </a:lnTo>
                    <a:lnTo>
                      <a:pt x="77" y="23"/>
                    </a:lnTo>
                    <a:lnTo>
                      <a:pt x="26" y="23"/>
                    </a:lnTo>
                    <a:lnTo>
                      <a:pt x="20" y="23"/>
                    </a:lnTo>
                    <a:lnTo>
                      <a:pt x="17" y="23"/>
                    </a:lnTo>
                    <a:lnTo>
                      <a:pt x="15" y="23"/>
                    </a:lnTo>
                    <a:lnTo>
                      <a:pt x="13" y="25"/>
                    </a:lnTo>
                    <a:lnTo>
                      <a:pt x="11" y="25"/>
                    </a:lnTo>
                    <a:lnTo>
                      <a:pt x="11" y="27"/>
                    </a:lnTo>
                    <a:lnTo>
                      <a:pt x="9" y="29"/>
                    </a:lnTo>
                    <a:lnTo>
                      <a:pt x="11" y="31"/>
                    </a:lnTo>
                    <a:lnTo>
                      <a:pt x="13" y="34"/>
                    </a:lnTo>
                    <a:lnTo>
                      <a:pt x="11" y="3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ja-JP" altLang="en-US" sz="2800" b="1">
                  <a:solidFill>
                    <a:srgbClr val="FFFFFF"/>
                  </a:solidFill>
                  <a:effectLst>
                    <a:outerShdw blurRad="38100" dist="38100" dir="2700000" algn="tl">
                      <a:srgbClr val="808080"/>
                    </a:outerShdw>
                  </a:effectLst>
                  <a:latin typeface="Helvetica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314" name="Freeform 92"/>
              <p:cNvSpPr>
                <a:spLocks noEditPoints="1"/>
              </p:cNvSpPr>
              <p:nvPr/>
            </p:nvSpPr>
            <p:spPr bwMode="auto">
              <a:xfrm>
                <a:off x="227" y="1842"/>
                <a:ext cx="96" cy="57"/>
              </a:xfrm>
              <a:custGeom>
                <a:avLst/>
                <a:gdLst/>
                <a:ahLst/>
                <a:cxnLst>
                  <a:cxn ang="0">
                    <a:pos x="47" y="57"/>
                  </a:cxn>
                  <a:cxn ang="0">
                    <a:pos x="38" y="57"/>
                  </a:cxn>
                  <a:cxn ang="0">
                    <a:pos x="29" y="55"/>
                  </a:cxn>
                  <a:cxn ang="0">
                    <a:pos x="22" y="53"/>
                  </a:cxn>
                  <a:cxn ang="0">
                    <a:pos x="15" y="50"/>
                  </a:cxn>
                  <a:cxn ang="0">
                    <a:pos x="9" y="44"/>
                  </a:cxn>
                  <a:cxn ang="0">
                    <a:pos x="6" y="40"/>
                  </a:cxn>
                  <a:cxn ang="0">
                    <a:pos x="2" y="35"/>
                  </a:cxn>
                  <a:cxn ang="0">
                    <a:pos x="0" y="28"/>
                  </a:cxn>
                  <a:cxn ang="0">
                    <a:pos x="2" y="22"/>
                  </a:cxn>
                  <a:cxn ang="0">
                    <a:pos x="6" y="15"/>
                  </a:cxn>
                  <a:cxn ang="0">
                    <a:pos x="11" y="10"/>
                  </a:cxn>
                  <a:cxn ang="0">
                    <a:pos x="27" y="2"/>
                  </a:cxn>
                  <a:cxn ang="0">
                    <a:pos x="47" y="0"/>
                  </a:cxn>
                  <a:cxn ang="0">
                    <a:pos x="57" y="0"/>
                  </a:cxn>
                  <a:cxn ang="0">
                    <a:pos x="66" y="2"/>
                  </a:cxn>
                  <a:cxn ang="0">
                    <a:pos x="73" y="4"/>
                  </a:cxn>
                  <a:cxn ang="0">
                    <a:pos x="80" y="8"/>
                  </a:cxn>
                  <a:cxn ang="0">
                    <a:pos x="86" y="11"/>
                  </a:cxn>
                  <a:cxn ang="0">
                    <a:pos x="89" y="15"/>
                  </a:cxn>
                  <a:cxn ang="0">
                    <a:pos x="93" y="22"/>
                  </a:cxn>
                  <a:cxn ang="0">
                    <a:pos x="95" y="30"/>
                  </a:cxn>
                  <a:cxn ang="0">
                    <a:pos x="93" y="35"/>
                  </a:cxn>
                  <a:cxn ang="0">
                    <a:pos x="91" y="40"/>
                  </a:cxn>
                  <a:cxn ang="0">
                    <a:pos x="86" y="46"/>
                  </a:cxn>
                  <a:cxn ang="0">
                    <a:pos x="78" y="50"/>
                  </a:cxn>
                  <a:cxn ang="0">
                    <a:pos x="66" y="55"/>
                  </a:cxn>
                  <a:cxn ang="0">
                    <a:pos x="47" y="57"/>
                  </a:cxn>
                  <a:cxn ang="0">
                    <a:pos x="49" y="44"/>
                  </a:cxn>
                  <a:cxn ang="0">
                    <a:pos x="68" y="42"/>
                  </a:cxn>
                  <a:cxn ang="0">
                    <a:pos x="80" y="40"/>
                  </a:cxn>
                  <a:cxn ang="0">
                    <a:pos x="86" y="37"/>
                  </a:cxn>
                  <a:cxn ang="0">
                    <a:pos x="89" y="33"/>
                  </a:cxn>
                  <a:cxn ang="0">
                    <a:pos x="89" y="30"/>
                  </a:cxn>
                  <a:cxn ang="0">
                    <a:pos x="89" y="26"/>
                  </a:cxn>
                  <a:cxn ang="0">
                    <a:pos x="88" y="22"/>
                  </a:cxn>
                  <a:cxn ang="0">
                    <a:pos x="82" y="19"/>
                  </a:cxn>
                  <a:cxn ang="0">
                    <a:pos x="77" y="15"/>
                  </a:cxn>
                  <a:cxn ang="0">
                    <a:pos x="62" y="13"/>
                  </a:cxn>
                  <a:cxn ang="0">
                    <a:pos x="44" y="13"/>
                  </a:cxn>
                  <a:cxn ang="0">
                    <a:pos x="35" y="13"/>
                  </a:cxn>
                  <a:cxn ang="0">
                    <a:pos x="26" y="15"/>
                  </a:cxn>
                  <a:cxn ang="0">
                    <a:pos x="18" y="17"/>
                  </a:cxn>
                  <a:cxn ang="0">
                    <a:pos x="11" y="19"/>
                  </a:cxn>
                  <a:cxn ang="0">
                    <a:pos x="7" y="22"/>
                  </a:cxn>
                  <a:cxn ang="0">
                    <a:pos x="6" y="24"/>
                  </a:cxn>
                  <a:cxn ang="0">
                    <a:pos x="6" y="28"/>
                  </a:cxn>
                  <a:cxn ang="0">
                    <a:pos x="6" y="33"/>
                  </a:cxn>
                  <a:cxn ang="0">
                    <a:pos x="9" y="37"/>
                  </a:cxn>
                  <a:cxn ang="0">
                    <a:pos x="13" y="39"/>
                  </a:cxn>
                  <a:cxn ang="0">
                    <a:pos x="18" y="40"/>
                  </a:cxn>
                  <a:cxn ang="0">
                    <a:pos x="26" y="42"/>
                  </a:cxn>
                  <a:cxn ang="0">
                    <a:pos x="38" y="44"/>
                  </a:cxn>
                  <a:cxn ang="0">
                    <a:pos x="49" y="44"/>
                  </a:cxn>
                </a:cxnLst>
                <a:rect l="0" t="0" r="r" b="b"/>
                <a:pathLst>
                  <a:path w="95" h="57">
                    <a:moveTo>
                      <a:pt x="47" y="57"/>
                    </a:moveTo>
                    <a:lnTo>
                      <a:pt x="38" y="57"/>
                    </a:lnTo>
                    <a:lnTo>
                      <a:pt x="29" y="55"/>
                    </a:lnTo>
                    <a:lnTo>
                      <a:pt x="22" y="53"/>
                    </a:lnTo>
                    <a:lnTo>
                      <a:pt x="15" y="50"/>
                    </a:lnTo>
                    <a:lnTo>
                      <a:pt x="9" y="44"/>
                    </a:lnTo>
                    <a:lnTo>
                      <a:pt x="6" y="40"/>
                    </a:lnTo>
                    <a:lnTo>
                      <a:pt x="2" y="35"/>
                    </a:lnTo>
                    <a:lnTo>
                      <a:pt x="0" y="28"/>
                    </a:lnTo>
                    <a:lnTo>
                      <a:pt x="2" y="22"/>
                    </a:lnTo>
                    <a:lnTo>
                      <a:pt x="6" y="15"/>
                    </a:lnTo>
                    <a:lnTo>
                      <a:pt x="11" y="10"/>
                    </a:lnTo>
                    <a:lnTo>
                      <a:pt x="27" y="2"/>
                    </a:lnTo>
                    <a:lnTo>
                      <a:pt x="47" y="0"/>
                    </a:lnTo>
                    <a:lnTo>
                      <a:pt x="57" y="0"/>
                    </a:lnTo>
                    <a:lnTo>
                      <a:pt x="66" y="2"/>
                    </a:lnTo>
                    <a:lnTo>
                      <a:pt x="73" y="4"/>
                    </a:lnTo>
                    <a:lnTo>
                      <a:pt x="80" y="8"/>
                    </a:lnTo>
                    <a:lnTo>
                      <a:pt x="86" y="11"/>
                    </a:lnTo>
                    <a:lnTo>
                      <a:pt x="89" y="15"/>
                    </a:lnTo>
                    <a:lnTo>
                      <a:pt x="93" y="22"/>
                    </a:lnTo>
                    <a:lnTo>
                      <a:pt x="95" y="30"/>
                    </a:lnTo>
                    <a:lnTo>
                      <a:pt x="93" y="35"/>
                    </a:lnTo>
                    <a:lnTo>
                      <a:pt x="91" y="40"/>
                    </a:lnTo>
                    <a:lnTo>
                      <a:pt x="86" y="46"/>
                    </a:lnTo>
                    <a:lnTo>
                      <a:pt x="78" y="50"/>
                    </a:lnTo>
                    <a:lnTo>
                      <a:pt x="66" y="55"/>
                    </a:lnTo>
                    <a:lnTo>
                      <a:pt x="47" y="57"/>
                    </a:lnTo>
                    <a:close/>
                    <a:moveTo>
                      <a:pt x="49" y="44"/>
                    </a:moveTo>
                    <a:lnTo>
                      <a:pt x="68" y="42"/>
                    </a:lnTo>
                    <a:lnTo>
                      <a:pt x="80" y="40"/>
                    </a:lnTo>
                    <a:lnTo>
                      <a:pt x="86" y="37"/>
                    </a:lnTo>
                    <a:lnTo>
                      <a:pt x="89" y="33"/>
                    </a:lnTo>
                    <a:lnTo>
                      <a:pt x="89" y="30"/>
                    </a:lnTo>
                    <a:lnTo>
                      <a:pt x="89" y="26"/>
                    </a:lnTo>
                    <a:lnTo>
                      <a:pt x="88" y="22"/>
                    </a:lnTo>
                    <a:lnTo>
                      <a:pt x="82" y="19"/>
                    </a:lnTo>
                    <a:lnTo>
                      <a:pt x="77" y="15"/>
                    </a:lnTo>
                    <a:lnTo>
                      <a:pt x="62" y="13"/>
                    </a:lnTo>
                    <a:lnTo>
                      <a:pt x="44" y="13"/>
                    </a:lnTo>
                    <a:lnTo>
                      <a:pt x="35" y="13"/>
                    </a:lnTo>
                    <a:lnTo>
                      <a:pt x="26" y="15"/>
                    </a:lnTo>
                    <a:lnTo>
                      <a:pt x="18" y="17"/>
                    </a:lnTo>
                    <a:lnTo>
                      <a:pt x="11" y="19"/>
                    </a:lnTo>
                    <a:lnTo>
                      <a:pt x="7" y="22"/>
                    </a:lnTo>
                    <a:lnTo>
                      <a:pt x="6" y="24"/>
                    </a:lnTo>
                    <a:lnTo>
                      <a:pt x="6" y="28"/>
                    </a:lnTo>
                    <a:lnTo>
                      <a:pt x="6" y="33"/>
                    </a:lnTo>
                    <a:lnTo>
                      <a:pt x="9" y="37"/>
                    </a:lnTo>
                    <a:lnTo>
                      <a:pt x="13" y="39"/>
                    </a:lnTo>
                    <a:lnTo>
                      <a:pt x="18" y="40"/>
                    </a:lnTo>
                    <a:lnTo>
                      <a:pt x="26" y="42"/>
                    </a:lnTo>
                    <a:lnTo>
                      <a:pt x="38" y="44"/>
                    </a:lnTo>
                    <a:lnTo>
                      <a:pt x="49" y="4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ja-JP" altLang="en-US" sz="2800" b="1">
                  <a:solidFill>
                    <a:srgbClr val="FFFFFF"/>
                  </a:solidFill>
                  <a:effectLst>
                    <a:outerShdw blurRad="38100" dist="38100" dir="2700000" algn="tl">
                      <a:srgbClr val="808080"/>
                    </a:outerShdw>
                  </a:effectLst>
                  <a:latin typeface="Helvetica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315" name="Freeform 93"/>
              <p:cNvSpPr>
                <a:spLocks/>
              </p:cNvSpPr>
              <p:nvPr/>
            </p:nvSpPr>
            <p:spPr bwMode="auto">
              <a:xfrm>
                <a:off x="256" y="2045"/>
                <a:ext cx="60" cy="57"/>
              </a:xfrm>
              <a:custGeom>
                <a:avLst/>
                <a:gdLst/>
                <a:ahLst/>
                <a:cxnLst>
                  <a:cxn ang="0">
                    <a:pos x="0" y="55"/>
                  </a:cxn>
                  <a:cxn ang="0">
                    <a:pos x="26" y="29"/>
                  </a:cxn>
                  <a:cxn ang="0">
                    <a:pos x="0" y="6"/>
                  </a:cxn>
                  <a:cxn ang="0">
                    <a:pos x="6" y="0"/>
                  </a:cxn>
                  <a:cxn ang="0">
                    <a:pos x="29" y="26"/>
                  </a:cxn>
                  <a:cxn ang="0">
                    <a:pos x="55" y="0"/>
                  </a:cxn>
                  <a:cxn ang="0">
                    <a:pos x="60" y="6"/>
                  </a:cxn>
                  <a:cxn ang="0">
                    <a:pos x="35" y="29"/>
                  </a:cxn>
                  <a:cxn ang="0">
                    <a:pos x="60" y="55"/>
                  </a:cxn>
                  <a:cxn ang="0">
                    <a:pos x="55" y="58"/>
                  </a:cxn>
                  <a:cxn ang="0">
                    <a:pos x="29" y="35"/>
                  </a:cxn>
                  <a:cxn ang="0">
                    <a:pos x="6" y="58"/>
                  </a:cxn>
                  <a:cxn ang="0">
                    <a:pos x="0" y="55"/>
                  </a:cxn>
                </a:cxnLst>
                <a:rect l="0" t="0" r="r" b="b"/>
                <a:pathLst>
                  <a:path w="60" h="58">
                    <a:moveTo>
                      <a:pt x="0" y="55"/>
                    </a:moveTo>
                    <a:lnTo>
                      <a:pt x="26" y="29"/>
                    </a:lnTo>
                    <a:lnTo>
                      <a:pt x="0" y="6"/>
                    </a:lnTo>
                    <a:lnTo>
                      <a:pt x="6" y="0"/>
                    </a:lnTo>
                    <a:lnTo>
                      <a:pt x="29" y="26"/>
                    </a:lnTo>
                    <a:lnTo>
                      <a:pt x="55" y="0"/>
                    </a:lnTo>
                    <a:lnTo>
                      <a:pt x="60" y="6"/>
                    </a:lnTo>
                    <a:lnTo>
                      <a:pt x="35" y="29"/>
                    </a:lnTo>
                    <a:lnTo>
                      <a:pt x="60" y="55"/>
                    </a:lnTo>
                    <a:lnTo>
                      <a:pt x="55" y="58"/>
                    </a:lnTo>
                    <a:lnTo>
                      <a:pt x="29" y="35"/>
                    </a:lnTo>
                    <a:lnTo>
                      <a:pt x="6" y="58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ja-JP" altLang="en-US" sz="2800" b="1">
                  <a:solidFill>
                    <a:srgbClr val="FFFFFF"/>
                  </a:solidFill>
                  <a:effectLst>
                    <a:outerShdw blurRad="38100" dist="38100" dir="2700000" algn="tl">
                      <a:srgbClr val="808080"/>
                    </a:outerShdw>
                  </a:effectLst>
                  <a:latin typeface="Helvetica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316" name="Freeform 94"/>
              <p:cNvSpPr>
                <a:spLocks/>
              </p:cNvSpPr>
              <p:nvPr/>
            </p:nvSpPr>
            <p:spPr bwMode="auto">
              <a:xfrm>
                <a:off x="227" y="2113"/>
                <a:ext cx="122" cy="34"/>
              </a:xfrm>
              <a:custGeom>
                <a:avLst/>
                <a:gdLst/>
                <a:ahLst/>
                <a:cxnLst>
                  <a:cxn ang="0">
                    <a:pos x="118" y="0"/>
                  </a:cxn>
                  <a:cxn ang="0">
                    <a:pos x="122" y="0"/>
                  </a:cxn>
                  <a:cxn ang="0">
                    <a:pos x="117" y="9"/>
                  </a:cxn>
                  <a:cxn ang="0">
                    <a:pos x="109" y="16"/>
                  </a:cxn>
                  <a:cxn ang="0">
                    <a:pos x="102" y="21"/>
                  </a:cxn>
                  <a:cxn ang="0">
                    <a:pos x="95" y="27"/>
                  </a:cxn>
                  <a:cxn ang="0">
                    <a:pos x="88" y="31"/>
                  </a:cxn>
                  <a:cxn ang="0">
                    <a:pos x="75" y="34"/>
                  </a:cxn>
                  <a:cxn ang="0">
                    <a:pos x="60" y="36"/>
                  </a:cxn>
                  <a:cxn ang="0">
                    <a:pos x="40" y="34"/>
                  </a:cxn>
                  <a:cxn ang="0">
                    <a:pos x="24" y="27"/>
                  </a:cxn>
                  <a:cxn ang="0">
                    <a:pos x="13" y="18"/>
                  </a:cxn>
                  <a:cxn ang="0">
                    <a:pos x="6" y="11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7" y="7"/>
                  </a:cxn>
                  <a:cxn ang="0">
                    <a:pos x="15" y="12"/>
                  </a:cxn>
                  <a:cxn ang="0">
                    <a:pos x="24" y="18"/>
                  </a:cxn>
                  <a:cxn ang="0">
                    <a:pos x="33" y="21"/>
                  </a:cxn>
                  <a:cxn ang="0">
                    <a:pos x="46" y="23"/>
                  </a:cxn>
                  <a:cxn ang="0">
                    <a:pos x="58" y="23"/>
                  </a:cxn>
                  <a:cxn ang="0">
                    <a:pos x="71" y="23"/>
                  </a:cxn>
                  <a:cxn ang="0">
                    <a:pos x="84" y="21"/>
                  </a:cxn>
                  <a:cxn ang="0">
                    <a:pos x="93" y="20"/>
                  </a:cxn>
                  <a:cxn ang="0">
                    <a:pos x="98" y="18"/>
                  </a:cxn>
                  <a:cxn ang="0">
                    <a:pos x="104" y="14"/>
                  </a:cxn>
                  <a:cxn ang="0">
                    <a:pos x="109" y="11"/>
                  </a:cxn>
                  <a:cxn ang="0">
                    <a:pos x="113" y="5"/>
                  </a:cxn>
                  <a:cxn ang="0">
                    <a:pos x="118" y="0"/>
                  </a:cxn>
                </a:cxnLst>
                <a:rect l="0" t="0" r="r" b="b"/>
                <a:pathLst>
                  <a:path w="122" h="36">
                    <a:moveTo>
                      <a:pt x="118" y="0"/>
                    </a:moveTo>
                    <a:lnTo>
                      <a:pt x="122" y="0"/>
                    </a:lnTo>
                    <a:lnTo>
                      <a:pt x="117" y="9"/>
                    </a:lnTo>
                    <a:lnTo>
                      <a:pt x="109" y="16"/>
                    </a:lnTo>
                    <a:lnTo>
                      <a:pt x="102" y="21"/>
                    </a:lnTo>
                    <a:lnTo>
                      <a:pt x="95" y="27"/>
                    </a:lnTo>
                    <a:lnTo>
                      <a:pt x="88" y="31"/>
                    </a:lnTo>
                    <a:lnTo>
                      <a:pt x="75" y="34"/>
                    </a:lnTo>
                    <a:lnTo>
                      <a:pt x="60" y="36"/>
                    </a:lnTo>
                    <a:lnTo>
                      <a:pt x="40" y="34"/>
                    </a:lnTo>
                    <a:lnTo>
                      <a:pt x="24" y="27"/>
                    </a:lnTo>
                    <a:lnTo>
                      <a:pt x="13" y="18"/>
                    </a:lnTo>
                    <a:lnTo>
                      <a:pt x="6" y="11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7" y="7"/>
                    </a:lnTo>
                    <a:lnTo>
                      <a:pt x="15" y="12"/>
                    </a:lnTo>
                    <a:lnTo>
                      <a:pt x="24" y="18"/>
                    </a:lnTo>
                    <a:lnTo>
                      <a:pt x="33" y="21"/>
                    </a:lnTo>
                    <a:lnTo>
                      <a:pt x="46" y="23"/>
                    </a:lnTo>
                    <a:lnTo>
                      <a:pt x="58" y="23"/>
                    </a:lnTo>
                    <a:lnTo>
                      <a:pt x="71" y="23"/>
                    </a:lnTo>
                    <a:lnTo>
                      <a:pt x="84" y="21"/>
                    </a:lnTo>
                    <a:lnTo>
                      <a:pt x="93" y="20"/>
                    </a:lnTo>
                    <a:lnTo>
                      <a:pt x="98" y="18"/>
                    </a:lnTo>
                    <a:lnTo>
                      <a:pt x="104" y="14"/>
                    </a:lnTo>
                    <a:lnTo>
                      <a:pt x="109" y="11"/>
                    </a:lnTo>
                    <a:lnTo>
                      <a:pt x="113" y="5"/>
                    </a:lnTo>
                    <a:lnTo>
                      <a:pt x="11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ja-JP" altLang="en-US" sz="2800" b="1">
                  <a:solidFill>
                    <a:srgbClr val="FFFFFF"/>
                  </a:solidFill>
                  <a:effectLst>
                    <a:outerShdw blurRad="38100" dist="38100" dir="2700000" algn="tl">
                      <a:srgbClr val="808080"/>
                    </a:outerShdw>
                  </a:effectLst>
                  <a:latin typeface="Helvetica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317" name="Freeform 95"/>
              <p:cNvSpPr>
                <a:spLocks/>
              </p:cNvSpPr>
              <p:nvPr/>
            </p:nvSpPr>
            <p:spPr bwMode="auto">
              <a:xfrm>
                <a:off x="324" y="2190"/>
                <a:ext cx="43" cy="3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" y="0"/>
                  </a:cxn>
                  <a:cxn ang="0">
                    <a:pos x="7" y="14"/>
                  </a:cxn>
                  <a:cxn ang="0">
                    <a:pos x="16" y="14"/>
                  </a:cxn>
                  <a:cxn ang="0">
                    <a:pos x="23" y="14"/>
                  </a:cxn>
                  <a:cxn ang="0">
                    <a:pos x="27" y="14"/>
                  </a:cxn>
                  <a:cxn ang="0">
                    <a:pos x="31" y="14"/>
                  </a:cxn>
                  <a:cxn ang="0">
                    <a:pos x="32" y="13"/>
                  </a:cxn>
                  <a:cxn ang="0">
                    <a:pos x="34" y="11"/>
                  </a:cxn>
                  <a:cxn ang="0">
                    <a:pos x="34" y="9"/>
                  </a:cxn>
                  <a:cxn ang="0">
                    <a:pos x="34" y="7"/>
                  </a:cxn>
                  <a:cxn ang="0">
                    <a:pos x="34" y="5"/>
                  </a:cxn>
                  <a:cxn ang="0">
                    <a:pos x="32" y="5"/>
                  </a:cxn>
                  <a:cxn ang="0">
                    <a:pos x="29" y="4"/>
                  </a:cxn>
                  <a:cxn ang="0">
                    <a:pos x="29" y="2"/>
                  </a:cxn>
                  <a:cxn ang="0">
                    <a:pos x="36" y="4"/>
                  </a:cxn>
                  <a:cxn ang="0">
                    <a:pos x="40" y="5"/>
                  </a:cxn>
                  <a:cxn ang="0">
                    <a:pos x="41" y="9"/>
                  </a:cxn>
                  <a:cxn ang="0">
                    <a:pos x="43" y="11"/>
                  </a:cxn>
                  <a:cxn ang="0">
                    <a:pos x="41" y="14"/>
                  </a:cxn>
                  <a:cxn ang="0">
                    <a:pos x="40" y="18"/>
                  </a:cxn>
                  <a:cxn ang="0">
                    <a:pos x="36" y="20"/>
                  </a:cxn>
                  <a:cxn ang="0">
                    <a:pos x="32" y="20"/>
                  </a:cxn>
                  <a:cxn ang="0">
                    <a:pos x="29" y="20"/>
                  </a:cxn>
                  <a:cxn ang="0">
                    <a:pos x="23" y="20"/>
                  </a:cxn>
                  <a:cxn ang="0">
                    <a:pos x="16" y="20"/>
                  </a:cxn>
                  <a:cxn ang="0">
                    <a:pos x="7" y="20"/>
                  </a:cxn>
                  <a:cxn ang="0">
                    <a:pos x="7" y="24"/>
                  </a:cxn>
                  <a:cxn ang="0">
                    <a:pos x="7" y="27"/>
                  </a:cxn>
                  <a:cxn ang="0">
                    <a:pos x="9" y="29"/>
                  </a:cxn>
                  <a:cxn ang="0">
                    <a:pos x="11" y="31"/>
                  </a:cxn>
                  <a:cxn ang="0">
                    <a:pos x="12" y="33"/>
                  </a:cxn>
                  <a:cxn ang="0">
                    <a:pos x="12" y="34"/>
                  </a:cxn>
                  <a:cxn ang="0">
                    <a:pos x="5" y="31"/>
                  </a:cxn>
                  <a:cxn ang="0">
                    <a:pos x="1" y="29"/>
                  </a:cxn>
                  <a:cxn ang="0">
                    <a:pos x="0" y="25"/>
                  </a:cxn>
                  <a:cxn ang="0">
                    <a:pos x="0" y="22"/>
                  </a:cxn>
                  <a:cxn ang="0">
                    <a:pos x="0" y="0"/>
                  </a:cxn>
                </a:cxnLst>
                <a:rect l="0" t="0" r="r" b="b"/>
                <a:pathLst>
                  <a:path w="43" h="34">
                    <a:moveTo>
                      <a:pt x="0" y="0"/>
                    </a:moveTo>
                    <a:lnTo>
                      <a:pt x="7" y="0"/>
                    </a:lnTo>
                    <a:lnTo>
                      <a:pt x="7" y="14"/>
                    </a:lnTo>
                    <a:lnTo>
                      <a:pt x="16" y="14"/>
                    </a:lnTo>
                    <a:lnTo>
                      <a:pt x="23" y="14"/>
                    </a:lnTo>
                    <a:lnTo>
                      <a:pt x="27" y="14"/>
                    </a:lnTo>
                    <a:lnTo>
                      <a:pt x="31" y="14"/>
                    </a:lnTo>
                    <a:lnTo>
                      <a:pt x="32" y="13"/>
                    </a:lnTo>
                    <a:lnTo>
                      <a:pt x="34" y="11"/>
                    </a:lnTo>
                    <a:lnTo>
                      <a:pt x="34" y="9"/>
                    </a:lnTo>
                    <a:lnTo>
                      <a:pt x="34" y="7"/>
                    </a:lnTo>
                    <a:lnTo>
                      <a:pt x="34" y="5"/>
                    </a:lnTo>
                    <a:lnTo>
                      <a:pt x="32" y="5"/>
                    </a:lnTo>
                    <a:lnTo>
                      <a:pt x="29" y="4"/>
                    </a:lnTo>
                    <a:lnTo>
                      <a:pt x="29" y="2"/>
                    </a:lnTo>
                    <a:lnTo>
                      <a:pt x="36" y="4"/>
                    </a:lnTo>
                    <a:lnTo>
                      <a:pt x="40" y="5"/>
                    </a:lnTo>
                    <a:lnTo>
                      <a:pt x="41" y="9"/>
                    </a:lnTo>
                    <a:lnTo>
                      <a:pt x="43" y="11"/>
                    </a:lnTo>
                    <a:lnTo>
                      <a:pt x="41" y="14"/>
                    </a:lnTo>
                    <a:lnTo>
                      <a:pt x="40" y="18"/>
                    </a:lnTo>
                    <a:lnTo>
                      <a:pt x="36" y="20"/>
                    </a:lnTo>
                    <a:lnTo>
                      <a:pt x="32" y="20"/>
                    </a:lnTo>
                    <a:lnTo>
                      <a:pt x="29" y="20"/>
                    </a:lnTo>
                    <a:lnTo>
                      <a:pt x="23" y="20"/>
                    </a:lnTo>
                    <a:lnTo>
                      <a:pt x="16" y="20"/>
                    </a:lnTo>
                    <a:lnTo>
                      <a:pt x="7" y="20"/>
                    </a:lnTo>
                    <a:lnTo>
                      <a:pt x="7" y="24"/>
                    </a:lnTo>
                    <a:lnTo>
                      <a:pt x="7" y="27"/>
                    </a:lnTo>
                    <a:lnTo>
                      <a:pt x="9" y="29"/>
                    </a:lnTo>
                    <a:lnTo>
                      <a:pt x="11" y="31"/>
                    </a:lnTo>
                    <a:lnTo>
                      <a:pt x="12" y="33"/>
                    </a:lnTo>
                    <a:lnTo>
                      <a:pt x="12" y="34"/>
                    </a:lnTo>
                    <a:lnTo>
                      <a:pt x="5" y="31"/>
                    </a:lnTo>
                    <a:lnTo>
                      <a:pt x="1" y="29"/>
                    </a:lnTo>
                    <a:lnTo>
                      <a:pt x="0" y="25"/>
                    </a:lnTo>
                    <a:lnTo>
                      <a:pt x="0" y="2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ja-JP" altLang="en-US" sz="2800" b="1">
                  <a:solidFill>
                    <a:srgbClr val="FFFFFF"/>
                  </a:solidFill>
                  <a:effectLst>
                    <a:outerShdw blurRad="38100" dist="38100" dir="2700000" algn="tl">
                      <a:srgbClr val="808080"/>
                    </a:outerShdw>
                  </a:effectLst>
                  <a:latin typeface="Helvetica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318" name="Freeform 96"/>
              <p:cNvSpPr>
                <a:spLocks/>
              </p:cNvSpPr>
              <p:nvPr/>
            </p:nvSpPr>
            <p:spPr bwMode="auto">
              <a:xfrm>
                <a:off x="324" y="2228"/>
                <a:ext cx="63" cy="46"/>
              </a:xfrm>
              <a:custGeom>
                <a:avLst/>
                <a:gdLst/>
                <a:ahLst/>
                <a:cxnLst>
                  <a:cxn ang="0">
                    <a:pos x="0" y="9"/>
                  </a:cxn>
                  <a:cxn ang="0">
                    <a:pos x="27" y="9"/>
                  </a:cxn>
                  <a:cxn ang="0">
                    <a:pos x="31" y="9"/>
                  </a:cxn>
                  <a:cxn ang="0">
                    <a:pos x="34" y="9"/>
                  </a:cxn>
                  <a:cxn ang="0">
                    <a:pos x="36" y="9"/>
                  </a:cxn>
                  <a:cxn ang="0">
                    <a:pos x="36" y="7"/>
                  </a:cxn>
                  <a:cxn ang="0">
                    <a:pos x="36" y="7"/>
                  </a:cxn>
                  <a:cxn ang="0">
                    <a:pos x="36" y="6"/>
                  </a:cxn>
                  <a:cxn ang="0">
                    <a:pos x="36" y="4"/>
                  </a:cxn>
                  <a:cxn ang="0">
                    <a:pos x="36" y="4"/>
                  </a:cxn>
                  <a:cxn ang="0">
                    <a:pos x="34" y="2"/>
                  </a:cxn>
                  <a:cxn ang="0">
                    <a:pos x="31" y="2"/>
                  </a:cxn>
                  <a:cxn ang="0">
                    <a:pos x="31" y="0"/>
                  </a:cxn>
                  <a:cxn ang="0">
                    <a:pos x="36" y="2"/>
                  </a:cxn>
                  <a:cxn ang="0">
                    <a:pos x="40" y="4"/>
                  </a:cxn>
                  <a:cxn ang="0">
                    <a:pos x="41" y="6"/>
                  </a:cxn>
                  <a:cxn ang="0">
                    <a:pos x="43" y="9"/>
                  </a:cxn>
                  <a:cxn ang="0">
                    <a:pos x="41" y="13"/>
                  </a:cxn>
                  <a:cxn ang="0">
                    <a:pos x="40" y="15"/>
                  </a:cxn>
                  <a:cxn ang="0">
                    <a:pos x="38" y="16"/>
                  </a:cxn>
                  <a:cxn ang="0">
                    <a:pos x="32" y="16"/>
                  </a:cxn>
                  <a:cxn ang="0">
                    <a:pos x="38" y="22"/>
                  </a:cxn>
                  <a:cxn ang="0">
                    <a:pos x="40" y="26"/>
                  </a:cxn>
                  <a:cxn ang="0">
                    <a:pos x="41" y="29"/>
                  </a:cxn>
                  <a:cxn ang="0">
                    <a:pos x="43" y="33"/>
                  </a:cxn>
                  <a:cxn ang="0">
                    <a:pos x="41" y="35"/>
                  </a:cxn>
                  <a:cxn ang="0">
                    <a:pos x="41" y="36"/>
                  </a:cxn>
                  <a:cxn ang="0">
                    <a:pos x="41" y="38"/>
                  </a:cxn>
                  <a:cxn ang="0">
                    <a:pos x="40" y="40"/>
                  </a:cxn>
                  <a:cxn ang="0">
                    <a:pos x="45" y="40"/>
                  </a:cxn>
                  <a:cxn ang="0">
                    <a:pos x="51" y="38"/>
                  </a:cxn>
                  <a:cxn ang="0">
                    <a:pos x="54" y="38"/>
                  </a:cxn>
                  <a:cxn ang="0">
                    <a:pos x="56" y="38"/>
                  </a:cxn>
                  <a:cxn ang="0">
                    <a:pos x="58" y="38"/>
                  </a:cxn>
                  <a:cxn ang="0">
                    <a:pos x="60" y="38"/>
                  </a:cxn>
                  <a:cxn ang="0">
                    <a:pos x="62" y="40"/>
                  </a:cxn>
                  <a:cxn ang="0">
                    <a:pos x="62" y="42"/>
                  </a:cxn>
                  <a:cxn ang="0">
                    <a:pos x="62" y="44"/>
                  </a:cxn>
                  <a:cxn ang="0">
                    <a:pos x="60" y="46"/>
                  </a:cxn>
                  <a:cxn ang="0">
                    <a:pos x="58" y="46"/>
                  </a:cxn>
                  <a:cxn ang="0">
                    <a:pos x="56" y="46"/>
                  </a:cxn>
                  <a:cxn ang="0">
                    <a:pos x="54" y="46"/>
                  </a:cxn>
                  <a:cxn ang="0">
                    <a:pos x="52" y="46"/>
                  </a:cxn>
                  <a:cxn ang="0">
                    <a:pos x="49" y="44"/>
                  </a:cxn>
                  <a:cxn ang="0">
                    <a:pos x="45" y="44"/>
                  </a:cxn>
                  <a:cxn ang="0">
                    <a:pos x="40" y="44"/>
                  </a:cxn>
                  <a:cxn ang="0">
                    <a:pos x="36" y="44"/>
                  </a:cxn>
                  <a:cxn ang="0">
                    <a:pos x="0" y="44"/>
                  </a:cxn>
                  <a:cxn ang="0">
                    <a:pos x="0" y="36"/>
                  </a:cxn>
                  <a:cxn ang="0">
                    <a:pos x="25" y="36"/>
                  </a:cxn>
                  <a:cxn ang="0">
                    <a:pos x="29" y="36"/>
                  </a:cxn>
                  <a:cxn ang="0">
                    <a:pos x="32" y="35"/>
                  </a:cxn>
                  <a:cxn ang="0">
                    <a:pos x="34" y="35"/>
                  </a:cxn>
                  <a:cxn ang="0">
                    <a:pos x="36" y="33"/>
                  </a:cxn>
                  <a:cxn ang="0">
                    <a:pos x="36" y="31"/>
                  </a:cxn>
                  <a:cxn ang="0">
                    <a:pos x="36" y="29"/>
                  </a:cxn>
                  <a:cxn ang="0">
                    <a:pos x="36" y="26"/>
                  </a:cxn>
                  <a:cxn ang="0">
                    <a:pos x="36" y="24"/>
                  </a:cxn>
                  <a:cxn ang="0">
                    <a:pos x="34" y="20"/>
                  </a:cxn>
                  <a:cxn ang="0">
                    <a:pos x="31" y="16"/>
                  </a:cxn>
                  <a:cxn ang="0">
                    <a:pos x="0" y="16"/>
                  </a:cxn>
                  <a:cxn ang="0">
                    <a:pos x="0" y="9"/>
                  </a:cxn>
                </a:cxnLst>
                <a:rect l="0" t="0" r="r" b="b"/>
                <a:pathLst>
                  <a:path w="62" h="46">
                    <a:moveTo>
                      <a:pt x="0" y="9"/>
                    </a:moveTo>
                    <a:lnTo>
                      <a:pt x="27" y="9"/>
                    </a:lnTo>
                    <a:lnTo>
                      <a:pt x="31" y="9"/>
                    </a:lnTo>
                    <a:lnTo>
                      <a:pt x="34" y="9"/>
                    </a:lnTo>
                    <a:lnTo>
                      <a:pt x="36" y="9"/>
                    </a:lnTo>
                    <a:lnTo>
                      <a:pt x="36" y="7"/>
                    </a:lnTo>
                    <a:lnTo>
                      <a:pt x="36" y="7"/>
                    </a:lnTo>
                    <a:lnTo>
                      <a:pt x="36" y="6"/>
                    </a:lnTo>
                    <a:lnTo>
                      <a:pt x="36" y="4"/>
                    </a:lnTo>
                    <a:lnTo>
                      <a:pt x="36" y="4"/>
                    </a:lnTo>
                    <a:lnTo>
                      <a:pt x="34" y="2"/>
                    </a:lnTo>
                    <a:lnTo>
                      <a:pt x="31" y="2"/>
                    </a:lnTo>
                    <a:lnTo>
                      <a:pt x="31" y="0"/>
                    </a:lnTo>
                    <a:lnTo>
                      <a:pt x="36" y="2"/>
                    </a:lnTo>
                    <a:lnTo>
                      <a:pt x="40" y="4"/>
                    </a:lnTo>
                    <a:lnTo>
                      <a:pt x="41" y="6"/>
                    </a:lnTo>
                    <a:lnTo>
                      <a:pt x="43" y="9"/>
                    </a:lnTo>
                    <a:lnTo>
                      <a:pt x="41" y="13"/>
                    </a:lnTo>
                    <a:lnTo>
                      <a:pt x="40" y="15"/>
                    </a:lnTo>
                    <a:lnTo>
                      <a:pt x="38" y="16"/>
                    </a:lnTo>
                    <a:lnTo>
                      <a:pt x="32" y="16"/>
                    </a:lnTo>
                    <a:lnTo>
                      <a:pt x="38" y="22"/>
                    </a:lnTo>
                    <a:lnTo>
                      <a:pt x="40" y="26"/>
                    </a:lnTo>
                    <a:lnTo>
                      <a:pt x="41" y="29"/>
                    </a:lnTo>
                    <a:lnTo>
                      <a:pt x="43" y="33"/>
                    </a:lnTo>
                    <a:lnTo>
                      <a:pt x="41" y="35"/>
                    </a:lnTo>
                    <a:lnTo>
                      <a:pt x="41" y="36"/>
                    </a:lnTo>
                    <a:lnTo>
                      <a:pt x="41" y="38"/>
                    </a:lnTo>
                    <a:lnTo>
                      <a:pt x="40" y="40"/>
                    </a:lnTo>
                    <a:lnTo>
                      <a:pt x="45" y="40"/>
                    </a:lnTo>
                    <a:lnTo>
                      <a:pt x="51" y="38"/>
                    </a:lnTo>
                    <a:lnTo>
                      <a:pt x="54" y="38"/>
                    </a:lnTo>
                    <a:lnTo>
                      <a:pt x="56" y="38"/>
                    </a:lnTo>
                    <a:lnTo>
                      <a:pt x="58" y="38"/>
                    </a:lnTo>
                    <a:lnTo>
                      <a:pt x="60" y="38"/>
                    </a:lnTo>
                    <a:lnTo>
                      <a:pt x="62" y="40"/>
                    </a:lnTo>
                    <a:lnTo>
                      <a:pt x="62" y="42"/>
                    </a:lnTo>
                    <a:lnTo>
                      <a:pt x="62" y="44"/>
                    </a:lnTo>
                    <a:lnTo>
                      <a:pt x="60" y="46"/>
                    </a:lnTo>
                    <a:lnTo>
                      <a:pt x="58" y="46"/>
                    </a:lnTo>
                    <a:lnTo>
                      <a:pt x="56" y="46"/>
                    </a:lnTo>
                    <a:lnTo>
                      <a:pt x="54" y="46"/>
                    </a:lnTo>
                    <a:lnTo>
                      <a:pt x="52" y="46"/>
                    </a:lnTo>
                    <a:lnTo>
                      <a:pt x="49" y="44"/>
                    </a:lnTo>
                    <a:lnTo>
                      <a:pt x="45" y="44"/>
                    </a:lnTo>
                    <a:lnTo>
                      <a:pt x="40" y="44"/>
                    </a:lnTo>
                    <a:lnTo>
                      <a:pt x="36" y="44"/>
                    </a:lnTo>
                    <a:lnTo>
                      <a:pt x="0" y="44"/>
                    </a:lnTo>
                    <a:lnTo>
                      <a:pt x="0" y="36"/>
                    </a:lnTo>
                    <a:lnTo>
                      <a:pt x="25" y="36"/>
                    </a:lnTo>
                    <a:lnTo>
                      <a:pt x="29" y="36"/>
                    </a:lnTo>
                    <a:lnTo>
                      <a:pt x="32" y="35"/>
                    </a:lnTo>
                    <a:lnTo>
                      <a:pt x="34" y="35"/>
                    </a:lnTo>
                    <a:lnTo>
                      <a:pt x="36" y="33"/>
                    </a:lnTo>
                    <a:lnTo>
                      <a:pt x="36" y="31"/>
                    </a:lnTo>
                    <a:lnTo>
                      <a:pt x="36" y="29"/>
                    </a:lnTo>
                    <a:lnTo>
                      <a:pt x="36" y="26"/>
                    </a:lnTo>
                    <a:lnTo>
                      <a:pt x="36" y="24"/>
                    </a:lnTo>
                    <a:lnTo>
                      <a:pt x="34" y="20"/>
                    </a:lnTo>
                    <a:lnTo>
                      <a:pt x="31" y="16"/>
                    </a:lnTo>
                    <a:lnTo>
                      <a:pt x="0" y="16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ja-JP" altLang="en-US" sz="2800" b="1">
                  <a:solidFill>
                    <a:srgbClr val="FFFFFF"/>
                  </a:solidFill>
                  <a:effectLst>
                    <a:outerShdw blurRad="38100" dist="38100" dir="2700000" algn="tl">
                      <a:srgbClr val="808080"/>
                    </a:outerShdw>
                  </a:effectLst>
                  <a:latin typeface="Helvetica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319" name="Freeform 97"/>
              <p:cNvSpPr>
                <a:spLocks noEditPoints="1"/>
              </p:cNvSpPr>
              <p:nvPr/>
            </p:nvSpPr>
            <p:spPr bwMode="auto">
              <a:xfrm>
                <a:off x="225" y="2289"/>
                <a:ext cx="124" cy="57"/>
              </a:xfrm>
              <a:custGeom>
                <a:avLst/>
                <a:gdLst/>
                <a:ahLst/>
                <a:cxnLst>
                  <a:cxn ang="0">
                    <a:pos x="33" y="18"/>
                  </a:cxn>
                  <a:cxn ang="0">
                    <a:pos x="42" y="6"/>
                  </a:cxn>
                  <a:cxn ang="0">
                    <a:pos x="55" y="0"/>
                  </a:cxn>
                  <a:cxn ang="0">
                    <a:pos x="70" y="0"/>
                  </a:cxn>
                  <a:cxn ang="0">
                    <a:pos x="80" y="4"/>
                  </a:cxn>
                  <a:cxn ang="0">
                    <a:pos x="88" y="7"/>
                  </a:cxn>
                  <a:cxn ang="0">
                    <a:pos x="93" y="15"/>
                  </a:cxn>
                  <a:cxn ang="0">
                    <a:pos x="95" y="20"/>
                  </a:cxn>
                  <a:cxn ang="0">
                    <a:pos x="124" y="26"/>
                  </a:cxn>
                  <a:cxn ang="0">
                    <a:pos x="97" y="33"/>
                  </a:cxn>
                  <a:cxn ang="0">
                    <a:pos x="93" y="44"/>
                  </a:cxn>
                  <a:cxn ang="0">
                    <a:pos x="84" y="51"/>
                  </a:cxn>
                  <a:cxn ang="0">
                    <a:pos x="71" y="57"/>
                  </a:cxn>
                  <a:cxn ang="0">
                    <a:pos x="59" y="57"/>
                  </a:cxn>
                  <a:cxn ang="0">
                    <a:pos x="48" y="55"/>
                  </a:cxn>
                  <a:cxn ang="0">
                    <a:pos x="39" y="49"/>
                  </a:cxn>
                  <a:cxn ang="0">
                    <a:pos x="35" y="42"/>
                  </a:cxn>
                  <a:cxn ang="0">
                    <a:pos x="31" y="37"/>
                  </a:cxn>
                  <a:cxn ang="0">
                    <a:pos x="0" y="33"/>
                  </a:cxn>
                  <a:cxn ang="0">
                    <a:pos x="31" y="26"/>
                  </a:cxn>
                  <a:cxn ang="0">
                    <a:pos x="37" y="35"/>
                  </a:cxn>
                  <a:cxn ang="0">
                    <a:pos x="42" y="40"/>
                  </a:cxn>
                  <a:cxn ang="0">
                    <a:pos x="53" y="44"/>
                  </a:cxn>
                  <a:cxn ang="0">
                    <a:pos x="71" y="44"/>
                  </a:cxn>
                  <a:cxn ang="0">
                    <a:pos x="86" y="40"/>
                  </a:cxn>
                  <a:cxn ang="0">
                    <a:pos x="91" y="35"/>
                  </a:cxn>
                  <a:cxn ang="0">
                    <a:pos x="35" y="33"/>
                  </a:cxn>
                  <a:cxn ang="0">
                    <a:pos x="91" y="22"/>
                  </a:cxn>
                  <a:cxn ang="0">
                    <a:pos x="86" y="17"/>
                  </a:cxn>
                  <a:cxn ang="0">
                    <a:pos x="73" y="13"/>
                  </a:cxn>
                  <a:cxn ang="0">
                    <a:pos x="57" y="13"/>
                  </a:cxn>
                  <a:cxn ang="0">
                    <a:pos x="44" y="17"/>
                  </a:cxn>
                  <a:cxn ang="0">
                    <a:pos x="37" y="22"/>
                  </a:cxn>
                  <a:cxn ang="0">
                    <a:pos x="93" y="26"/>
                  </a:cxn>
                </a:cxnLst>
                <a:rect l="0" t="0" r="r" b="b"/>
                <a:pathLst>
                  <a:path w="124" h="58">
                    <a:moveTo>
                      <a:pt x="31" y="26"/>
                    </a:moveTo>
                    <a:lnTo>
                      <a:pt x="33" y="18"/>
                    </a:lnTo>
                    <a:lnTo>
                      <a:pt x="37" y="11"/>
                    </a:lnTo>
                    <a:lnTo>
                      <a:pt x="42" y="6"/>
                    </a:lnTo>
                    <a:lnTo>
                      <a:pt x="48" y="2"/>
                    </a:lnTo>
                    <a:lnTo>
                      <a:pt x="55" y="0"/>
                    </a:lnTo>
                    <a:lnTo>
                      <a:pt x="64" y="0"/>
                    </a:lnTo>
                    <a:lnTo>
                      <a:pt x="70" y="0"/>
                    </a:lnTo>
                    <a:lnTo>
                      <a:pt x="75" y="2"/>
                    </a:lnTo>
                    <a:lnTo>
                      <a:pt x="80" y="4"/>
                    </a:lnTo>
                    <a:lnTo>
                      <a:pt x="84" y="6"/>
                    </a:lnTo>
                    <a:lnTo>
                      <a:pt x="88" y="7"/>
                    </a:lnTo>
                    <a:lnTo>
                      <a:pt x="91" y="11"/>
                    </a:lnTo>
                    <a:lnTo>
                      <a:pt x="93" y="15"/>
                    </a:lnTo>
                    <a:lnTo>
                      <a:pt x="95" y="18"/>
                    </a:lnTo>
                    <a:lnTo>
                      <a:pt x="95" y="20"/>
                    </a:lnTo>
                    <a:lnTo>
                      <a:pt x="97" y="26"/>
                    </a:lnTo>
                    <a:lnTo>
                      <a:pt x="124" y="26"/>
                    </a:lnTo>
                    <a:lnTo>
                      <a:pt x="124" y="33"/>
                    </a:lnTo>
                    <a:lnTo>
                      <a:pt x="97" y="33"/>
                    </a:lnTo>
                    <a:lnTo>
                      <a:pt x="95" y="38"/>
                    </a:lnTo>
                    <a:lnTo>
                      <a:pt x="93" y="44"/>
                    </a:lnTo>
                    <a:lnTo>
                      <a:pt x="90" y="47"/>
                    </a:lnTo>
                    <a:lnTo>
                      <a:pt x="84" y="51"/>
                    </a:lnTo>
                    <a:lnTo>
                      <a:pt x="79" y="55"/>
                    </a:lnTo>
                    <a:lnTo>
                      <a:pt x="71" y="57"/>
                    </a:lnTo>
                    <a:lnTo>
                      <a:pt x="64" y="58"/>
                    </a:lnTo>
                    <a:lnTo>
                      <a:pt x="59" y="57"/>
                    </a:lnTo>
                    <a:lnTo>
                      <a:pt x="51" y="57"/>
                    </a:lnTo>
                    <a:lnTo>
                      <a:pt x="48" y="55"/>
                    </a:lnTo>
                    <a:lnTo>
                      <a:pt x="42" y="51"/>
                    </a:lnTo>
                    <a:lnTo>
                      <a:pt x="39" y="49"/>
                    </a:lnTo>
                    <a:lnTo>
                      <a:pt x="37" y="46"/>
                    </a:lnTo>
                    <a:lnTo>
                      <a:pt x="35" y="42"/>
                    </a:lnTo>
                    <a:lnTo>
                      <a:pt x="33" y="40"/>
                    </a:lnTo>
                    <a:lnTo>
                      <a:pt x="31" y="37"/>
                    </a:lnTo>
                    <a:lnTo>
                      <a:pt x="31" y="33"/>
                    </a:lnTo>
                    <a:lnTo>
                      <a:pt x="0" y="33"/>
                    </a:lnTo>
                    <a:lnTo>
                      <a:pt x="0" y="26"/>
                    </a:lnTo>
                    <a:lnTo>
                      <a:pt x="31" y="26"/>
                    </a:lnTo>
                    <a:close/>
                    <a:moveTo>
                      <a:pt x="35" y="33"/>
                    </a:moveTo>
                    <a:lnTo>
                      <a:pt x="37" y="35"/>
                    </a:lnTo>
                    <a:lnTo>
                      <a:pt x="39" y="38"/>
                    </a:lnTo>
                    <a:lnTo>
                      <a:pt x="42" y="40"/>
                    </a:lnTo>
                    <a:lnTo>
                      <a:pt x="48" y="44"/>
                    </a:lnTo>
                    <a:lnTo>
                      <a:pt x="53" y="44"/>
                    </a:lnTo>
                    <a:lnTo>
                      <a:pt x="62" y="46"/>
                    </a:lnTo>
                    <a:lnTo>
                      <a:pt x="71" y="44"/>
                    </a:lnTo>
                    <a:lnTo>
                      <a:pt x="79" y="42"/>
                    </a:lnTo>
                    <a:lnTo>
                      <a:pt x="86" y="40"/>
                    </a:lnTo>
                    <a:lnTo>
                      <a:pt x="90" y="37"/>
                    </a:lnTo>
                    <a:lnTo>
                      <a:pt x="91" y="35"/>
                    </a:lnTo>
                    <a:lnTo>
                      <a:pt x="93" y="33"/>
                    </a:lnTo>
                    <a:lnTo>
                      <a:pt x="35" y="33"/>
                    </a:lnTo>
                    <a:close/>
                    <a:moveTo>
                      <a:pt x="93" y="26"/>
                    </a:moveTo>
                    <a:lnTo>
                      <a:pt x="91" y="22"/>
                    </a:lnTo>
                    <a:lnTo>
                      <a:pt x="90" y="20"/>
                    </a:lnTo>
                    <a:lnTo>
                      <a:pt x="86" y="17"/>
                    </a:lnTo>
                    <a:lnTo>
                      <a:pt x="80" y="15"/>
                    </a:lnTo>
                    <a:lnTo>
                      <a:pt x="73" y="13"/>
                    </a:lnTo>
                    <a:lnTo>
                      <a:pt x="64" y="13"/>
                    </a:lnTo>
                    <a:lnTo>
                      <a:pt x="57" y="13"/>
                    </a:lnTo>
                    <a:lnTo>
                      <a:pt x="49" y="15"/>
                    </a:lnTo>
                    <a:lnTo>
                      <a:pt x="44" y="17"/>
                    </a:lnTo>
                    <a:lnTo>
                      <a:pt x="39" y="18"/>
                    </a:lnTo>
                    <a:lnTo>
                      <a:pt x="37" y="22"/>
                    </a:lnTo>
                    <a:lnTo>
                      <a:pt x="35" y="26"/>
                    </a:lnTo>
                    <a:lnTo>
                      <a:pt x="93" y="2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ja-JP" altLang="en-US" sz="2800" b="1">
                  <a:solidFill>
                    <a:srgbClr val="FFFFFF"/>
                  </a:solidFill>
                  <a:effectLst>
                    <a:outerShdw blurRad="38100" dist="38100" dir="2700000" algn="tl">
                      <a:srgbClr val="808080"/>
                    </a:outerShdw>
                  </a:effectLst>
                  <a:latin typeface="Helvetica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320" name="Line 98"/>
              <p:cNvSpPr>
                <a:spLocks noChangeShapeType="1"/>
              </p:cNvSpPr>
              <p:nvPr/>
            </p:nvSpPr>
            <p:spPr bwMode="auto">
              <a:xfrm flipH="1">
                <a:off x="571" y="3667"/>
                <a:ext cx="96" cy="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ja-JP" altLang="en-US" sz="28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elvetica" pitchFamily="34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321" name="Line 99"/>
              <p:cNvSpPr>
                <a:spLocks noChangeShapeType="1"/>
              </p:cNvSpPr>
              <p:nvPr/>
            </p:nvSpPr>
            <p:spPr bwMode="auto">
              <a:xfrm flipH="1">
                <a:off x="571" y="3596"/>
                <a:ext cx="49" cy="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ja-JP" altLang="en-US" sz="28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elvetica" pitchFamily="34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322" name="Line 100"/>
              <p:cNvSpPr>
                <a:spLocks noChangeShapeType="1"/>
              </p:cNvSpPr>
              <p:nvPr/>
            </p:nvSpPr>
            <p:spPr bwMode="auto">
              <a:xfrm flipH="1">
                <a:off x="571" y="3527"/>
                <a:ext cx="49" cy="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ja-JP" altLang="en-US" sz="28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elvetica" pitchFamily="34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323" name="Line 101"/>
              <p:cNvSpPr>
                <a:spLocks noChangeShapeType="1"/>
              </p:cNvSpPr>
              <p:nvPr/>
            </p:nvSpPr>
            <p:spPr bwMode="auto">
              <a:xfrm flipH="1">
                <a:off x="571" y="3457"/>
                <a:ext cx="49" cy="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ja-JP" altLang="en-US" sz="28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elvetica" pitchFamily="34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324" name="Line 102"/>
              <p:cNvSpPr>
                <a:spLocks noChangeShapeType="1"/>
              </p:cNvSpPr>
              <p:nvPr/>
            </p:nvSpPr>
            <p:spPr bwMode="auto">
              <a:xfrm flipH="1">
                <a:off x="571" y="3387"/>
                <a:ext cx="49" cy="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ja-JP" altLang="en-US" sz="28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elvetica" pitchFamily="34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325" name="Line 103"/>
              <p:cNvSpPr>
                <a:spLocks noChangeShapeType="1"/>
              </p:cNvSpPr>
              <p:nvPr/>
            </p:nvSpPr>
            <p:spPr bwMode="auto">
              <a:xfrm flipH="1">
                <a:off x="571" y="3315"/>
                <a:ext cx="96" cy="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ja-JP" altLang="en-US" sz="28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elvetica" pitchFamily="34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326" name="Line 104"/>
              <p:cNvSpPr>
                <a:spLocks noChangeShapeType="1"/>
              </p:cNvSpPr>
              <p:nvPr/>
            </p:nvSpPr>
            <p:spPr bwMode="auto">
              <a:xfrm flipH="1">
                <a:off x="571" y="3248"/>
                <a:ext cx="49" cy="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ja-JP" altLang="en-US" sz="28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elvetica" pitchFamily="34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327" name="Line 105"/>
              <p:cNvSpPr>
                <a:spLocks noChangeShapeType="1"/>
              </p:cNvSpPr>
              <p:nvPr/>
            </p:nvSpPr>
            <p:spPr bwMode="auto">
              <a:xfrm flipH="1">
                <a:off x="571" y="3176"/>
                <a:ext cx="49" cy="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ja-JP" altLang="en-US" sz="28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elvetica" pitchFamily="34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328" name="Line 106"/>
              <p:cNvSpPr>
                <a:spLocks noChangeShapeType="1"/>
              </p:cNvSpPr>
              <p:nvPr/>
            </p:nvSpPr>
            <p:spPr bwMode="auto">
              <a:xfrm flipH="1">
                <a:off x="571" y="3106"/>
                <a:ext cx="49" cy="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ja-JP" altLang="en-US" sz="28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elvetica" pitchFamily="34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329" name="Line 107"/>
              <p:cNvSpPr>
                <a:spLocks noChangeShapeType="1"/>
              </p:cNvSpPr>
              <p:nvPr/>
            </p:nvSpPr>
            <p:spPr bwMode="auto">
              <a:xfrm flipH="1">
                <a:off x="571" y="3034"/>
                <a:ext cx="49" cy="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ja-JP" altLang="en-US" sz="28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elvetica" pitchFamily="34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330" name="Line 108"/>
              <p:cNvSpPr>
                <a:spLocks noChangeShapeType="1"/>
              </p:cNvSpPr>
              <p:nvPr/>
            </p:nvSpPr>
            <p:spPr bwMode="auto">
              <a:xfrm flipH="1">
                <a:off x="571" y="2967"/>
                <a:ext cx="96" cy="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ja-JP" altLang="en-US" sz="28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elvetica" pitchFamily="34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331" name="Line 109"/>
              <p:cNvSpPr>
                <a:spLocks noChangeShapeType="1"/>
              </p:cNvSpPr>
              <p:nvPr/>
            </p:nvSpPr>
            <p:spPr bwMode="auto">
              <a:xfrm flipH="1">
                <a:off x="571" y="2893"/>
                <a:ext cx="49" cy="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ja-JP" altLang="en-US" sz="28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elvetica" pitchFamily="34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332" name="Line 110"/>
              <p:cNvSpPr>
                <a:spLocks noChangeShapeType="1"/>
              </p:cNvSpPr>
              <p:nvPr/>
            </p:nvSpPr>
            <p:spPr bwMode="auto">
              <a:xfrm flipH="1">
                <a:off x="571" y="2825"/>
                <a:ext cx="49" cy="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ja-JP" altLang="en-US" sz="28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elvetica" pitchFamily="34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333" name="Line 111"/>
              <p:cNvSpPr>
                <a:spLocks noChangeShapeType="1"/>
              </p:cNvSpPr>
              <p:nvPr/>
            </p:nvSpPr>
            <p:spPr bwMode="auto">
              <a:xfrm flipH="1">
                <a:off x="571" y="2758"/>
                <a:ext cx="49" cy="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ja-JP" altLang="en-US" sz="28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elvetica" pitchFamily="34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334" name="Line 112"/>
              <p:cNvSpPr>
                <a:spLocks noChangeShapeType="1"/>
              </p:cNvSpPr>
              <p:nvPr/>
            </p:nvSpPr>
            <p:spPr bwMode="auto">
              <a:xfrm flipH="1">
                <a:off x="571" y="2686"/>
                <a:ext cx="49" cy="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ja-JP" altLang="en-US" sz="28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elvetica" pitchFamily="34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335" name="Line 113"/>
              <p:cNvSpPr>
                <a:spLocks noChangeShapeType="1"/>
              </p:cNvSpPr>
              <p:nvPr/>
            </p:nvSpPr>
            <p:spPr bwMode="auto">
              <a:xfrm flipH="1">
                <a:off x="571" y="2616"/>
                <a:ext cx="96" cy="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ja-JP" altLang="en-US" sz="28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elvetica" pitchFamily="34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336" name="Line 114"/>
              <p:cNvSpPr>
                <a:spLocks noChangeShapeType="1"/>
              </p:cNvSpPr>
              <p:nvPr/>
            </p:nvSpPr>
            <p:spPr bwMode="auto">
              <a:xfrm flipH="1">
                <a:off x="571" y="2546"/>
                <a:ext cx="49" cy="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ja-JP" altLang="en-US" sz="28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elvetica" pitchFamily="34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337" name="Line 115"/>
              <p:cNvSpPr>
                <a:spLocks noChangeShapeType="1"/>
              </p:cNvSpPr>
              <p:nvPr/>
            </p:nvSpPr>
            <p:spPr bwMode="auto">
              <a:xfrm flipH="1">
                <a:off x="571" y="2477"/>
                <a:ext cx="49" cy="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ja-JP" altLang="en-US" sz="28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elvetica" pitchFamily="34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338" name="Line 116"/>
              <p:cNvSpPr>
                <a:spLocks noChangeShapeType="1"/>
              </p:cNvSpPr>
              <p:nvPr/>
            </p:nvSpPr>
            <p:spPr bwMode="auto">
              <a:xfrm flipH="1">
                <a:off x="571" y="2406"/>
                <a:ext cx="49" cy="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ja-JP" altLang="en-US" sz="28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elvetica" pitchFamily="34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339" name="Line 117"/>
              <p:cNvSpPr>
                <a:spLocks noChangeShapeType="1"/>
              </p:cNvSpPr>
              <p:nvPr/>
            </p:nvSpPr>
            <p:spPr bwMode="auto">
              <a:xfrm flipH="1">
                <a:off x="571" y="2336"/>
                <a:ext cx="49" cy="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ja-JP" altLang="en-US" sz="28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elvetica" pitchFamily="34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340" name="Line 118"/>
              <p:cNvSpPr>
                <a:spLocks noChangeShapeType="1"/>
              </p:cNvSpPr>
              <p:nvPr/>
            </p:nvSpPr>
            <p:spPr bwMode="auto">
              <a:xfrm flipH="1">
                <a:off x="571" y="2265"/>
                <a:ext cx="96" cy="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ja-JP" altLang="en-US" sz="28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elvetica" pitchFamily="34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341" name="Line 119"/>
              <p:cNvSpPr>
                <a:spLocks noChangeShapeType="1"/>
              </p:cNvSpPr>
              <p:nvPr/>
            </p:nvSpPr>
            <p:spPr bwMode="auto">
              <a:xfrm flipH="1">
                <a:off x="571" y="2196"/>
                <a:ext cx="49" cy="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ja-JP" altLang="en-US" sz="28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elvetica" pitchFamily="34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342" name="Line 120"/>
              <p:cNvSpPr>
                <a:spLocks noChangeShapeType="1"/>
              </p:cNvSpPr>
              <p:nvPr/>
            </p:nvSpPr>
            <p:spPr bwMode="auto">
              <a:xfrm flipH="1">
                <a:off x="571" y="2124"/>
                <a:ext cx="49" cy="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ja-JP" altLang="en-US" sz="28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elvetica" pitchFamily="34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343" name="Line 121"/>
              <p:cNvSpPr>
                <a:spLocks noChangeShapeType="1"/>
              </p:cNvSpPr>
              <p:nvPr/>
            </p:nvSpPr>
            <p:spPr bwMode="auto">
              <a:xfrm flipH="1">
                <a:off x="571" y="2056"/>
                <a:ext cx="49" cy="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ja-JP" altLang="en-US" sz="28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elvetica" pitchFamily="34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344" name="Line 122"/>
              <p:cNvSpPr>
                <a:spLocks noChangeShapeType="1"/>
              </p:cNvSpPr>
              <p:nvPr/>
            </p:nvSpPr>
            <p:spPr bwMode="auto">
              <a:xfrm flipH="1">
                <a:off x="571" y="1985"/>
                <a:ext cx="49" cy="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ja-JP" altLang="en-US" sz="28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elvetica" pitchFamily="34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345" name="Line 123"/>
              <p:cNvSpPr>
                <a:spLocks noChangeShapeType="1"/>
              </p:cNvSpPr>
              <p:nvPr/>
            </p:nvSpPr>
            <p:spPr bwMode="auto">
              <a:xfrm flipH="1">
                <a:off x="571" y="1916"/>
                <a:ext cx="96" cy="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ja-JP" altLang="en-US" sz="28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elvetica" pitchFamily="34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346" name="Line 124"/>
              <p:cNvSpPr>
                <a:spLocks noChangeShapeType="1"/>
              </p:cNvSpPr>
              <p:nvPr/>
            </p:nvSpPr>
            <p:spPr bwMode="auto">
              <a:xfrm flipH="1">
                <a:off x="571" y="1846"/>
                <a:ext cx="49" cy="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ja-JP" altLang="en-US" sz="28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elvetica" pitchFamily="34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347" name="Line 125"/>
              <p:cNvSpPr>
                <a:spLocks noChangeShapeType="1"/>
              </p:cNvSpPr>
              <p:nvPr/>
            </p:nvSpPr>
            <p:spPr bwMode="auto">
              <a:xfrm flipH="1">
                <a:off x="571" y="1776"/>
                <a:ext cx="49" cy="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ja-JP" altLang="en-US" sz="28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elvetica" pitchFamily="34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348" name="Line 126"/>
              <p:cNvSpPr>
                <a:spLocks noChangeShapeType="1"/>
              </p:cNvSpPr>
              <p:nvPr/>
            </p:nvSpPr>
            <p:spPr bwMode="auto">
              <a:xfrm flipH="1">
                <a:off x="571" y="1705"/>
                <a:ext cx="49" cy="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ja-JP" altLang="en-US" sz="28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elvetica" pitchFamily="34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349" name="Line 127"/>
              <p:cNvSpPr>
                <a:spLocks noChangeShapeType="1"/>
              </p:cNvSpPr>
              <p:nvPr/>
            </p:nvSpPr>
            <p:spPr bwMode="auto">
              <a:xfrm flipH="1">
                <a:off x="571" y="1635"/>
                <a:ext cx="49" cy="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ja-JP" altLang="en-US" sz="28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elvetica" pitchFamily="34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350" name="Line 128"/>
              <p:cNvSpPr>
                <a:spLocks noChangeShapeType="1"/>
              </p:cNvSpPr>
              <p:nvPr/>
            </p:nvSpPr>
            <p:spPr bwMode="auto">
              <a:xfrm flipH="1">
                <a:off x="571" y="1565"/>
                <a:ext cx="96" cy="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ja-JP" altLang="en-US" sz="28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elvetica" pitchFamily="34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351" name="Line 129"/>
              <p:cNvSpPr>
                <a:spLocks noChangeShapeType="1"/>
              </p:cNvSpPr>
              <p:nvPr/>
            </p:nvSpPr>
            <p:spPr bwMode="auto">
              <a:xfrm flipH="1">
                <a:off x="571" y="1565"/>
                <a:ext cx="96" cy="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ja-JP" altLang="en-US" sz="28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elvetica" pitchFamily="34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352" name="Line 130"/>
              <p:cNvSpPr>
                <a:spLocks noChangeShapeType="1"/>
              </p:cNvSpPr>
              <p:nvPr/>
            </p:nvSpPr>
            <p:spPr bwMode="auto">
              <a:xfrm flipH="1">
                <a:off x="571" y="1496"/>
                <a:ext cx="49" cy="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ja-JP" altLang="en-US" sz="28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elvetica" pitchFamily="34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353" name="Line 131"/>
              <p:cNvSpPr>
                <a:spLocks noChangeShapeType="1"/>
              </p:cNvSpPr>
              <p:nvPr/>
            </p:nvSpPr>
            <p:spPr bwMode="auto">
              <a:xfrm flipH="1">
                <a:off x="571" y="1425"/>
                <a:ext cx="49" cy="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ja-JP" altLang="en-US" sz="28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elvetica" pitchFamily="34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354" name="Line 132"/>
              <p:cNvSpPr>
                <a:spLocks noChangeShapeType="1"/>
              </p:cNvSpPr>
              <p:nvPr/>
            </p:nvSpPr>
            <p:spPr bwMode="auto">
              <a:xfrm flipH="1">
                <a:off x="571" y="1356"/>
                <a:ext cx="49" cy="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ja-JP" altLang="en-US" sz="28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elvetica" pitchFamily="34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355" name="Freeform 133"/>
              <p:cNvSpPr>
                <a:spLocks noEditPoints="1"/>
              </p:cNvSpPr>
              <p:nvPr/>
            </p:nvSpPr>
            <p:spPr bwMode="auto">
              <a:xfrm>
                <a:off x="500" y="3619"/>
                <a:ext cx="46" cy="76"/>
              </a:xfrm>
              <a:custGeom>
                <a:avLst/>
                <a:gdLst/>
                <a:ahLst/>
                <a:cxnLst>
                  <a:cxn ang="0">
                    <a:pos x="0" y="38"/>
                  </a:cxn>
                  <a:cxn ang="0">
                    <a:pos x="0" y="27"/>
                  </a:cxn>
                  <a:cxn ang="0">
                    <a:pos x="4" y="16"/>
                  </a:cxn>
                  <a:cxn ang="0">
                    <a:pos x="7" y="9"/>
                  </a:cxn>
                  <a:cxn ang="0">
                    <a:pos x="13" y="3"/>
                  </a:cxn>
                  <a:cxn ang="0">
                    <a:pos x="18" y="0"/>
                  </a:cxn>
                  <a:cxn ang="0">
                    <a:pos x="22" y="0"/>
                  </a:cxn>
                  <a:cxn ang="0">
                    <a:pos x="27" y="0"/>
                  </a:cxn>
                  <a:cxn ang="0">
                    <a:pos x="33" y="3"/>
                  </a:cxn>
                  <a:cxn ang="0">
                    <a:pos x="37" y="9"/>
                  </a:cxn>
                  <a:cxn ang="0">
                    <a:pos x="42" y="16"/>
                  </a:cxn>
                  <a:cxn ang="0">
                    <a:pos x="44" y="25"/>
                  </a:cxn>
                  <a:cxn ang="0">
                    <a:pos x="46" y="36"/>
                  </a:cxn>
                  <a:cxn ang="0">
                    <a:pos x="46" y="45"/>
                  </a:cxn>
                  <a:cxn ang="0">
                    <a:pos x="44" y="52"/>
                  </a:cxn>
                  <a:cxn ang="0">
                    <a:pos x="42" y="58"/>
                  </a:cxn>
                  <a:cxn ang="0">
                    <a:pos x="38" y="67"/>
                  </a:cxn>
                  <a:cxn ang="0">
                    <a:pos x="33" y="71"/>
                  </a:cxn>
                  <a:cxn ang="0">
                    <a:pos x="27" y="74"/>
                  </a:cxn>
                  <a:cxn ang="0">
                    <a:pos x="22" y="76"/>
                  </a:cxn>
                  <a:cxn ang="0">
                    <a:pos x="15" y="74"/>
                  </a:cxn>
                  <a:cxn ang="0">
                    <a:pos x="9" y="71"/>
                  </a:cxn>
                  <a:cxn ang="0">
                    <a:pos x="6" y="63"/>
                  </a:cxn>
                  <a:cxn ang="0">
                    <a:pos x="2" y="56"/>
                  </a:cxn>
                  <a:cxn ang="0">
                    <a:pos x="0" y="47"/>
                  </a:cxn>
                  <a:cxn ang="0">
                    <a:pos x="0" y="38"/>
                  </a:cxn>
                  <a:cxn ang="0">
                    <a:pos x="9" y="40"/>
                  </a:cxn>
                  <a:cxn ang="0">
                    <a:pos x="9" y="49"/>
                  </a:cxn>
                  <a:cxn ang="0">
                    <a:pos x="11" y="56"/>
                  </a:cxn>
                  <a:cxn ang="0">
                    <a:pos x="13" y="63"/>
                  </a:cxn>
                  <a:cxn ang="0">
                    <a:pos x="15" y="69"/>
                  </a:cxn>
                  <a:cxn ang="0">
                    <a:pos x="18" y="71"/>
                  </a:cxn>
                  <a:cxn ang="0">
                    <a:pos x="22" y="72"/>
                  </a:cxn>
                  <a:cxn ang="0">
                    <a:pos x="26" y="71"/>
                  </a:cxn>
                  <a:cxn ang="0">
                    <a:pos x="27" y="69"/>
                  </a:cxn>
                  <a:cxn ang="0">
                    <a:pos x="31" y="65"/>
                  </a:cxn>
                  <a:cxn ang="0">
                    <a:pos x="33" y="60"/>
                  </a:cxn>
                  <a:cxn ang="0">
                    <a:pos x="35" y="54"/>
                  </a:cxn>
                  <a:cxn ang="0">
                    <a:pos x="35" y="45"/>
                  </a:cxn>
                  <a:cxn ang="0">
                    <a:pos x="35" y="34"/>
                  </a:cxn>
                  <a:cxn ang="0">
                    <a:pos x="35" y="23"/>
                  </a:cxn>
                  <a:cxn ang="0">
                    <a:pos x="33" y="14"/>
                  </a:cxn>
                  <a:cxn ang="0">
                    <a:pos x="31" y="9"/>
                  </a:cxn>
                  <a:cxn ang="0">
                    <a:pos x="27" y="5"/>
                  </a:cxn>
                  <a:cxn ang="0">
                    <a:pos x="26" y="3"/>
                  </a:cxn>
                  <a:cxn ang="0">
                    <a:pos x="22" y="3"/>
                  </a:cxn>
                  <a:cxn ang="0">
                    <a:pos x="18" y="3"/>
                  </a:cxn>
                  <a:cxn ang="0">
                    <a:pos x="17" y="7"/>
                  </a:cxn>
                  <a:cxn ang="0">
                    <a:pos x="15" y="11"/>
                  </a:cxn>
                  <a:cxn ang="0">
                    <a:pos x="13" y="14"/>
                  </a:cxn>
                  <a:cxn ang="0">
                    <a:pos x="11" y="20"/>
                  </a:cxn>
                  <a:cxn ang="0">
                    <a:pos x="9" y="31"/>
                  </a:cxn>
                  <a:cxn ang="0">
                    <a:pos x="9" y="40"/>
                  </a:cxn>
                </a:cxnLst>
                <a:rect l="0" t="0" r="r" b="b"/>
                <a:pathLst>
                  <a:path w="46" h="76">
                    <a:moveTo>
                      <a:pt x="0" y="38"/>
                    </a:moveTo>
                    <a:lnTo>
                      <a:pt x="0" y="27"/>
                    </a:lnTo>
                    <a:lnTo>
                      <a:pt x="4" y="16"/>
                    </a:lnTo>
                    <a:lnTo>
                      <a:pt x="7" y="9"/>
                    </a:lnTo>
                    <a:lnTo>
                      <a:pt x="13" y="3"/>
                    </a:lnTo>
                    <a:lnTo>
                      <a:pt x="18" y="0"/>
                    </a:lnTo>
                    <a:lnTo>
                      <a:pt x="22" y="0"/>
                    </a:lnTo>
                    <a:lnTo>
                      <a:pt x="27" y="0"/>
                    </a:lnTo>
                    <a:lnTo>
                      <a:pt x="33" y="3"/>
                    </a:lnTo>
                    <a:lnTo>
                      <a:pt x="37" y="9"/>
                    </a:lnTo>
                    <a:lnTo>
                      <a:pt x="42" y="16"/>
                    </a:lnTo>
                    <a:lnTo>
                      <a:pt x="44" y="25"/>
                    </a:lnTo>
                    <a:lnTo>
                      <a:pt x="46" y="36"/>
                    </a:lnTo>
                    <a:lnTo>
                      <a:pt x="46" y="45"/>
                    </a:lnTo>
                    <a:lnTo>
                      <a:pt x="44" y="52"/>
                    </a:lnTo>
                    <a:lnTo>
                      <a:pt x="42" y="58"/>
                    </a:lnTo>
                    <a:lnTo>
                      <a:pt x="38" y="67"/>
                    </a:lnTo>
                    <a:lnTo>
                      <a:pt x="33" y="71"/>
                    </a:lnTo>
                    <a:lnTo>
                      <a:pt x="27" y="74"/>
                    </a:lnTo>
                    <a:lnTo>
                      <a:pt x="22" y="76"/>
                    </a:lnTo>
                    <a:lnTo>
                      <a:pt x="15" y="74"/>
                    </a:lnTo>
                    <a:lnTo>
                      <a:pt x="9" y="71"/>
                    </a:lnTo>
                    <a:lnTo>
                      <a:pt x="6" y="63"/>
                    </a:lnTo>
                    <a:lnTo>
                      <a:pt x="2" y="56"/>
                    </a:lnTo>
                    <a:lnTo>
                      <a:pt x="0" y="47"/>
                    </a:lnTo>
                    <a:lnTo>
                      <a:pt x="0" y="38"/>
                    </a:lnTo>
                    <a:close/>
                    <a:moveTo>
                      <a:pt x="9" y="40"/>
                    </a:moveTo>
                    <a:lnTo>
                      <a:pt x="9" y="49"/>
                    </a:lnTo>
                    <a:lnTo>
                      <a:pt x="11" y="56"/>
                    </a:lnTo>
                    <a:lnTo>
                      <a:pt x="13" y="63"/>
                    </a:lnTo>
                    <a:lnTo>
                      <a:pt x="15" y="69"/>
                    </a:lnTo>
                    <a:lnTo>
                      <a:pt x="18" y="71"/>
                    </a:lnTo>
                    <a:lnTo>
                      <a:pt x="22" y="72"/>
                    </a:lnTo>
                    <a:lnTo>
                      <a:pt x="26" y="71"/>
                    </a:lnTo>
                    <a:lnTo>
                      <a:pt x="27" y="69"/>
                    </a:lnTo>
                    <a:lnTo>
                      <a:pt x="31" y="65"/>
                    </a:lnTo>
                    <a:lnTo>
                      <a:pt x="33" y="60"/>
                    </a:lnTo>
                    <a:lnTo>
                      <a:pt x="35" y="54"/>
                    </a:lnTo>
                    <a:lnTo>
                      <a:pt x="35" y="45"/>
                    </a:lnTo>
                    <a:lnTo>
                      <a:pt x="35" y="34"/>
                    </a:lnTo>
                    <a:lnTo>
                      <a:pt x="35" y="23"/>
                    </a:lnTo>
                    <a:lnTo>
                      <a:pt x="33" y="14"/>
                    </a:lnTo>
                    <a:lnTo>
                      <a:pt x="31" y="9"/>
                    </a:lnTo>
                    <a:lnTo>
                      <a:pt x="27" y="5"/>
                    </a:lnTo>
                    <a:lnTo>
                      <a:pt x="26" y="3"/>
                    </a:lnTo>
                    <a:lnTo>
                      <a:pt x="22" y="3"/>
                    </a:lnTo>
                    <a:lnTo>
                      <a:pt x="18" y="3"/>
                    </a:lnTo>
                    <a:lnTo>
                      <a:pt x="17" y="7"/>
                    </a:lnTo>
                    <a:lnTo>
                      <a:pt x="15" y="11"/>
                    </a:lnTo>
                    <a:lnTo>
                      <a:pt x="13" y="14"/>
                    </a:lnTo>
                    <a:lnTo>
                      <a:pt x="11" y="20"/>
                    </a:lnTo>
                    <a:lnTo>
                      <a:pt x="9" y="31"/>
                    </a:lnTo>
                    <a:lnTo>
                      <a:pt x="9" y="4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ja-JP" altLang="en-US" sz="2800" b="1">
                  <a:solidFill>
                    <a:srgbClr val="FFFFFF"/>
                  </a:solidFill>
                  <a:effectLst>
                    <a:outerShdw blurRad="38100" dist="38100" dir="2700000" algn="tl">
                      <a:srgbClr val="808080"/>
                    </a:outerShdw>
                  </a:effectLst>
                  <a:latin typeface="Helvetica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356" name="Freeform 134"/>
              <p:cNvSpPr>
                <a:spLocks/>
              </p:cNvSpPr>
              <p:nvPr/>
            </p:nvSpPr>
            <p:spPr bwMode="auto">
              <a:xfrm>
                <a:off x="515" y="3262"/>
                <a:ext cx="29" cy="76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8" y="0"/>
                  </a:cxn>
                  <a:cxn ang="0">
                    <a:pos x="20" y="0"/>
                  </a:cxn>
                  <a:cxn ang="0">
                    <a:pos x="20" y="62"/>
                  </a:cxn>
                  <a:cxn ang="0">
                    <a:pos x="20" y="67"/>
                  </a:cxn>
                  <a:cxn ang="0">
                    <a:pos x="20" y="69"/>
                  </a:cxn>
                  <a:cxn ang="0">
                    <a:pos x="20" y="71"/>
                  </a:cxn>
                  <a:cxn ang="0">
                    <a:pos x="22" y="73"/>
                  </a:cxn>
                  <a:cxn ang="0">
                    <a:pos x="23" y="73"/>
                  </a:cxn>
                  <a:cxn ang="0">
                    <a:pos x="29" y="73"/>
                  </a:cxn>
                  <a:cxn ang="0">
                    <a:pos x="29" y="75"/>
                  </a:cxn>
                  <a:cxn ang="0">
                    <a:pos x="2" y="75"/>
                  </a:cxn>
                  <a:cxn ang="0">
                    <a:pos x="2" y="73"/>
                  </a:cxn>
                  <a:cxn ang="0">
                    <a:pos x="5" y="73"/>
                  </a:cxn>
                  <a:cxn ang="0">
                    <a:pos x="7" y="73"/>
                  </a:cxn>
                  <a:cxn ang="0">
                    <a:pos x="9" y="71"/>
                  </a:cxn>
                  <a:cxn ang="0">
                    <a:pos x="9" y="71"/>
                  </a:cxn>
                  <a:cxn ang="0">
                    <a:pos x="11" y="67"/>
                  </a:cxn>
                  <a:cxn ang="0">
                    <a:pos x="11" y="62"/>
                  </a:cxn>
                  <a:cxn ang="0">
                    <a:pos x="11" y="20"/>
                  </a:cxn>
                  <a:cxn ang="0">
                    <a:pos x="11" y="14"/>
                  </a:cxn>
                  <a:cxn ang="0">
                    <a:pos x="9" y="11"/>
                  </a:cxn>
                  <a:cxn ang="0">
                    <a:pos x="9" y="9"/>
                  </a:cxn>
                  <a:cxn ang="0">
                    <a:pos x="9" y="9"/>
                  </a:cxn>
                  <a:cxn ang="0">
                    <a:pos x="7" y="7"/>
                  </a:cxn>
                  <a:cxn ang="0">
                    <a:pos x="5" y="7"/>
                  </a:cxn>
                  <a:cxn ang="0">
                    <a:pos x="3" y="7"/>
                  </a:cxn>
                  <a:cxn ang="0">
                    <a:pos x="0" y="9"/>
                  </a:cxn>
                  <a:cxn ang="0">
                    <a:pos x="0" y="7"/>
                  </a:cxn>
                </a:cxnLst>
                <a:rect l="0" t="0" r="r" b="b"/>
                <a:pathLst>
                  <a:path w="29" h="75">
                    <a:moveTo>
                      <a:pt x="0" y="7"/>
                    </a:moveTo>
                    <a:lnTo>
                      <a:pt x="18" y="0"/>
                    </a:lnTo>
                    <a:lnTo>
                      <a:pt x="20" y="0"/>
                    </a:lnTo>
                    <a:lnTo>
                      <a:pt x="20" y="62"/>
                    </a:lnTo>
                    <a:lnTo>
                      <a:pt x="20" y="67"/>
                    </a:lnTo>
                    <a:lnTo>
                      <a:pt x="20" y="69"/>
                    </a:lnTo>
                    <a:lnTo>
                      <a:pt x="20" y="71"/>
                    </a:lnTo>
                    <a:lnTo>
                      <a:pt x="22" y="73"/>
                    </a:lnTo>
                    <a:lnTo>
                      <a:pt x="23" y="73"/>
                    </a:lnTo>
                    <a:lnTo>
                      <a:pt x="29" y="73"/>
                    </a:lnTo>
                    <a:lnTo>
                      <a:pt x="29" y="75"/>
                    </a:lnTo>
                    <a:lnTo>
                      <a:pt x="2" y="75"/>
                    </a:lnTo>
                    <a:lnTo>
                      <a:pt x="2" y="73"/>
                    </a:lnTo>
                    <a:lnTo>
                      <a:pt x="5" y="73"/>
                    </a:lnTo>
                    <a:lnTo>
                      <a:pt x="7" y="73"/>
                    </a:lnTo>
                    <a:lnTo>
                      <a:pt x="9" y="71"/>
                    </a:lnTo>
                    <a:lnTo>
                      <a:pt x="9" y="71"/>
                    </a:lnTo>
                    <a:lnTo>
                      <a:pt x="11" y="67"/>
                    </a:lnTo>
                    <a:lnTo>
                      <a:pt x="11" y="62"/>
                    </a:lnTo>
                    <a:lnTo>
                      <a:pt x="11" y="20"/>
                    </a:lnTo>
                    <a:lnTo>
                      <a:pt x="11" y="14"/>
                    </a:lnTo>
                    <a:lnTo>
                      <a:pt x="9" y="11"/>
                    </a:lnTo>
                    <a:lnTo>
                      <a:pt x="9" y="9"/>
                    </a:lnTo>
                    <a:lnTo>
                      <a:pt x="9" y="9"/>
                    </a:lnTo>
                    <a:lnTo>
                      <a:pt x="7" y="7"/>
                    </a:lnTo>
                    <a:lnTo>
                      <a:pt x="5" y="7"/>
                    </a:lnTo>
                    <a:lnTo>
                      <a:pt x="3" y="7"/>
                    </a:lnTo>
                    <a:lnTo>
                      <a:pt x="0" y="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ja-JP" altLang="en-US" sz="2800" b="1">
                  <a:solidFill>
                    <a:srgbClr val="FFFFFF"/>
                  </a:solidFill>
                  <a:effectLst>
                    <a:outerShdw blurRad="38100" dist="38100" dir="2700000" algn="tl">
                      <a:srgbClr val="808080"/>
                    </a:outerShdw>
                  </a:effectLst>
                  <a:latin typeface="Helvetica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357" name="Freeform 135"/>
              <p:cNvSpPr>
                <a:spLocks/>
              </p:cNvSpPr>
              <p:nvPr/>
            </p:nvSpPr>
            <p:spPr bwMode="auto">
              <a:xfrm>
                <a:off x="497" y="2912"/>
                <a:ext cx="50" cy="73"/>
              </a:xfrm>
              <a:custGeom>
                <a:avLst/>
                <a:gdLst/>
                <a:ahLst/>
                <a:cxnLst>
                  <a:cxn ang="0">
                    <a:pos x="49" y="60"/>
                  </a:cxn>
                  <a:cxn ang="0">
                    <a:pos x="43" y="74"/>
                  </a:cxn>
                  <a:cxn ang="0">
                    <a:pos x="0" y="74"/>
                  </a:cxn>
                  <a:cxn ang="0">
                    <a:pos x="0" y="72"/>
                  </a:cxn>
                  <a:cxn ang="0">
                    <a:pos x="9" y="63"/>
                  </a:cxn>
                  <a:cxn ang="0">
                    <a:pos x="16" y="56"/>
                  </a:cxn>
                  <a:cxn ang="0">
                    <a:pos x="21" y="51"/>
                  </a:cxn>
                  <a:cxn ang="0">
                    <a:pos x="27" y="43"/>
                  </a:cxn>
                  <a:cxn ang="0">
                    <a:pos x="30" y="36"/>
                  </a:cxn>
                  <a:cxn ang="0">
                    <a:pos x="34" y="31"/>
                  </a:cxn>
                  <a:cxn ang="0">
                    <a:pos x="34" y="23"/>
                  </a:cxn>
                  <a:cxn ang="0">
                    <a:pos x="34" y="18"/>
                  </a:cxn>
                  <a:cxn ang="0">
                    <a:pos x="30" y="12"/>
                  </a:cxn>
                  <a:cxn ang="0">
                    <a:pos x="25" y="9"/>
                  </a:cxn>
                  <a:cxn ang="0">
                    <a:pos x="20" y="7"/>
                  </a:cxn>
                  <a:cxn ang="0">
                    <a:pos x="14" y="9"/>
                  </a:cxn>
                  <a:cxn ang="0">
                    <a:pos x="10" y="11"/>
                  </a:cxn>
                  <a:cxn ang="0">
                    <a:pos x="5" y="14"/>
                  </a:cxn>
                  <a:cxn ang="0">
                    <a:pos x="3" y="20"/>
                  </a:cxn>
                  <a:cxn ang="0">
                    <a:pos x="1" y="20"/>
                  </a:cxn>
                  <a:cxn ang="0">
                    <a:pos x="3" y="14"/>
                  </a:cxn>
                  <a:cxn ang="0">
                    <a:pos x="5" y="9"/>
                  </a:cxn>
                  <a:cxn ang="0">
                    <a:pos x="9" y="5"/>
                  </a:cxn>
                  <a:cxn ang="0">
                    <a:pos x="12" y="1"/>
                  </a:cxn>
                  <a:cxn ang="0">
                    <a:pos x="18" y="0"/>
                  </a:cxn>
                  <a:cxn ang="0">
                    <a:pos x="23" y="0"/>
                  </a:cxn>
                  <a:cxn ang="0">
                    <a:pos x="29" y="0"/>
                  </a:cxn>
                  <a:cxn ang="0">
                    <a:pos x="34" y="1"/>
                  </a:cxn>
                  <a:cxn ang="0">
                    <a:pos x="38" y="5"/>
                  </a:cxn>
                  <a:cxn ang="0">
                    <a:pos x="41" y="9"/>
                  </a:cxn>
                  <a:cxn ang="0">
                    <a:pos x="43" y="14"/>
                  </a:cxn>
                  <a:cxn ang="0">
                    <a:pos x="43" y="20"/>
                  </a:cxn>
                  <a:cxn ang="0">
                    <a:pos x="43" y="25"/>
                  </a:cxn>
                  <a:cxn ang="0">
                    <a:pos x="41" y="31"/>
                  </a:cxn>
                  <a:cxn ang="0">
                    <a:pos x="36" y="40"/>
                  </a:cxn>
                  <a:cxn ang="0">
                    <a:pos x="29" y="49"/>
                  </a:cxn>
                  <a:cxn ang="0">
                    <a:pos x="21" y="54"/>
                  </a:cxn>
                  <a:cxn ang="0">
                    <a:pos x="18" y="60"/>
                  </a:cxn>
                  <a:cxn ang="0">
                    <a:pos x="12" y="63"/>
                  </a:cxn>
                  <a:cxn ang="0">
                    <a:pos x="10" y="67"/>
                  </a:cxn>
                  <a:cxn ang="0">
                    <a:pos x="30" y="67"/>
                  </a:cxn>
                  <a:cxn ang="0">
                    <a:pos x="36" y="67"/>
                  </a:cxn>
                  <a:cxn ang="0">
                    <a:pos x="38" y="65"/>
                  </a:cxn>
                  <a:cxn ang="0">
                    <a:pos x="41" y="65"/>
                  </a:cxn>
                  <a:cxn ang="0">
                    <a:pos x="43" y="63"/>
                  </a:cxn>
                  <a:cxn ang="0">
                    <a:pos x="45" y="63"/>
                  </a:cxn>
                  <a:cxn ang="0">
                    <a:pos x="47" y="60"/>
                  </a:cxn>
                  <a:cxn ang="0">
                    <a:pos x="49" y="60"/>
                  </a:cxn>
                </a:cxnLst>
                <a:rect l="0" t="0" r="r" b="b"/>
                <a:pathLst>
                  <a:path w="49" h="74">
                    <a:moveTo>
                      <a:pt x="49" y="60"/>
                    </a:moveTo>
                    <a:lnTo>
                      <a:pt x="43" y="74"/>
                    </a:lnTo>
                    <a:lnTo>
                      <a:pt x="0" y="74"/>
                    </a:lnTo>
                    <a:lnTo>
                      <a:pt x="0" y="72"/>
                    </a:lnTo>
                    <a:lnTo>
                      <a:pt x="9" y="63"/>
                    </a:lnTo>
                    <a:lnTo>
                      <a:pt x="16" y="56"/>
                    </a:lnTo>
                    <a:lnTo>
                      <a:pt x="21" y="51"/>
                    </a:lnTo>
                    <a:lnTo>
                      <a:pt x="27" y="43"/>
                    </a:lnTo>
                    <a:lnTo>
                      <a:pt x="30" y="36"/>
                    </a:lnTo>
                    <a:lnTo>
                      <a:pt x="34" y="31"/>
                    </a:lnTo>
                    <a:lnTo>
                      <a:pt x="34" y="23"/>
                    </a:lnTo>
                    <a:lnTo>
                      <a:pt x="34" y="18"/>
                    </a:lnTo>
                    <a:lnTo>
                      <a:pt x="30" y="12"/>
                    </a:lnTo>
                    <a:lnTo>
                      <a:pt x="25" y="9"/>
                    </a:lnTo>
                    <a:lnTo>
                      <a:pt x="20" y="7"/>
                    </a:lnTo>
                    <a:lnTo>
                      <a:pt x="14" y="9"/>
                    </a:lnTo>
                    <a:lnTo>
                      <a:pt x="10" y="11"/>
                    </a:lnTo>
                    <a:lnTo>
                      <a:pt x="5" y="14"/>
                    </a:lnTo>
                    <a:lnTo>
                      <a:pt x="3" y="20"/>
                    </a:lnTo>
                    <a:lnTo>
                      <a:pt x="1" y="20"/>
                    </a:lnTo>
                    <a:lnTo>
                      <a:pt x="3" y="14"/>
                    </a:lnTo>
                    <a:lnTo>
                      <a:pt x="5" y="9"/>
                    </a:lnTo>
                    <a:lnTo>
                      <a:pt x="9" y="5"/>
                    </a:lnTo>
                    <a:lnTo>
                      <a:pt x="12" y="1"/>
                    </a:lnTo>
                    <a:lnTo>
                      <a:pt x="18" y="0"/>
                    </a:lnTo>
                    <a:lnTo>
                      <a:pt x="23" y="0"/>
                    </a:lnTo>
                    <a:lnTo>
                      <a:pt x="29" y="0"/>
                    </a:lnTo>
                    <a:lnTo>
                      <a:pt x="34" y="1"/>
                    </a:lnTo>
                    <a:lnTo>
                      <a:pt x="38" y="5"/>
                    </a:lnTo>
                    <a:lnTo>
                      <a:pt x="41" y="9"/>
                    </a:lnTo>
                    <a:lnTo>
                      <a:pt x="43" y="14"/>
                    </a:lnTo>
                    <a:lnTo>
                      <a:pt x="43" y="20"/>
                    </a:lnTo>
                    <a:lnTo>
                      <a:pt x="43" y="25"/>
                    </a:lnTo>
                    <a:lnTo>
                      <a:pt x="41" y="31"/>
                    </a:lnTo>
                    <a:lnTo>
                      <a:pt x="36" y="40"/>
                    </a:lnTo>
                    <a:lnTo>
                      <a:pt x="29" y="49"/>
                    </a:lnTo>
                    <a:lnTo>
                      <a:pt x="21" y="54"/>
                    </a:lnTo>
                    <a:lnTo>
                      <a:pt x="18" y="60"/>
                    </a:lnTo>
                    <a:lnTo>
                      <a:pt x="12" y="63"/>
                    </a:lnTo>
                    <a:lnTo>
                      <a:pt x="10" y="67"/>
                    </a:lnTo>
                    <a:lnTo>
                      <a:pt x="30" y="67"/>
                    </a:lnTo>
                    <a:lnTo>
                      <a:pt x="36" y="67"/>
                    </a:lnTo>
                    <a:lnTo>
                      <a:pt x="38" y="65"/>
                    </a:lnTo>
                    <a:lnTo>
                      <a:pt x="41" y="65"/>
                    </a:lnTo>
                    <a:lnTo>
                      <a:pt x="43" y="63"/>
                    </a:lnTo>
                    <a:lnTo>
                      <a:pt x="45" y="63"/>
                    </a:lnTo>
                    <a:lnTo>
                      <a:pt x="47" y="60"/>
                    </a:lnTo>
                    <a:lnTo>
                      <a:pt x="49" y="6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ja-JP" altLang="en-US" sz="2800" b="1">
                  <a:solidFill>
                    <a:srgbClr val="FFFFFF"/>
                  </a:solidFill>
                  <a:effectLst>
                    <a:outerShdw blurRad="38100" dist="38100" dir="2700000" algn="tl">
                      <a:srgbClr val="808080"/>
                    </a:outerShdw>
                  </a:effectLst>
                  <a:latin typeface="Helvetica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358" name="Freeform 136"/>
              <p:cNvSpPr>
                <a:spLocks/>
              </p:cNvSpPr>
              <p:nvPr/>
            </p:nvSpPr>
            <p:spPr bwMode="auto">
              <a:xfrm>
                <a:off x="500" y="2568"/>
                <a:ext cx="40" cy="76"/>
              </a:xfrm>
              <a:custGeom>
                <a:avLst/>
                <a:gdLst/>
                <a:ahLst/>
                <a:cxnLst>
                  <a:cxn ang="0">
                    <a:pos x="4" y="9"/>
                  </a:cxn>
                  <a:cxn ang="0">
                    <a:pos x="13" y="0"/>
                  </a:cxn>
                  <a:cxn ang="0">
                    <a:pos x="26" y="0"/>
                  </a:cxn>
                  <a:cxn ang="0">
                    <a:pos x="33" y="5"/>
                  </a:cxn>
                  <a:cxn ang="0">
                    <a:pos x="37" y="14"/>
                  </a:cxn>
                  <a:cxn ang="0">
                    <a:pos x="33" y="25"/>
                  </a:cxn>
                  <a:cxn ang="0">
                    <a:pos x="33" y="34"/>
                  </a:cxn>
                  <a:cxn ang="0">
                    <a:pos x="40" y="43"/>
                  </a:cxn>
                  <a:cxn ang="0">
                    <a:pos x="40" y="56"/>
                  </a:cxn>
                  <a:cxn ang="0">
                    <a:pos x="35" y="67"/>
                  </a:cxn>
                  <a:cxn ang="0">
                    <a:pos x="20" y="74"/>
                  </a:cxn>
                  <a:cxn ang="0">
                    <a:pos x="6" y="74"/>
                  </a:cxn>
                  <a:cxn ang="0">
                    <a:pos x="0" y="72"/>
                  </a:cxn>
                  <a:cxn ang="0">
                    <a:pos x="0" y="69"/>
                  </a:cxn>
                  <a:cxn ang="0">
                    <a:pos x="2" y="67"/>
                  </a:cxn>
                  <a:cxn ang="0">
                    <a:pos x="6" y="67"/>
                  </a:cxn>
                  <a:cxn ang="0">
                    <a:pos x="7" y="67"/>
                  </a:cxn>
                  <a:cxn ang="0">
                    <a:pos x="13" y="69"/>
                  </a:cxn>
                  <a:cxn ang="0">
                    <a:pos x="17" y="71"/>
                  </a:cxn>
                  <a:cxn ang="0">
                    <a:pos x="24" y="71"/>
                  </a:cxn>
                  <a:cxn ang="0">
                    <a:pos x="31" y="62"/>
                  </a:cxn>
                  <a:cxn ang="0">
                    <a:pos x="33" y="52"/>
                  </a:cxn>
                  <a:cxn ang="0">
                    <a:pos x="29" y="45"/>
                  </a:cxn>
                  <a:cxn ang="0">
                    <a:pos x="26" y="41"/>
                  </a:cxn>
                  <a:cxn ang="0">
                    <a:pos x="18" y="38"/>
                  </a:cxn>
                  <a:cxn ang="0">
                    <a:pos x="11" y="38"/>
                  </a:cxn>
                  <a:cxn ang="0">
                    <a:pos x="17" y="36"/>
                  </a:cxn>
                  <a:cxn ang="0">
                    <a:pos x="24" y="31"/>
                  </a:cxn>
                  <a:cxn ang="0">
                    <a:pos x="29" y="23"/>
                  </a:cxn>
                  <a:cxn ang="0">
                    <a:pos x="27" y="14"/>
                  </a:cxn>
                  <a:cxn ang="0">
                    <a:pos x="22" y="7"/>
                  </a:cxn>
                  <a:cxn ang="0">
                    <a:pos x="11" y="7"/>
                  </a:cxn>
                  <a:cxn ang="0">
                    <a:pos x="2" y="16"/>
                  </a:cxn>
                </a:cxnLst>
                <a:rect l="0" t="0" r="r" b="b"/>
                <a:pathLst>
                  <a:path w="40" h="76">
                    <a:moveTo>
                      <a:pt x="0" y="14"/>
                    </a:moveTo>
                    <a:lnTo>
                      <a:pt x="4" y="9"/>
                    </a:lnTo>
                    <a:lnTo>
                      <a:pt x="7" y="3"/>
                    </a:lnTo>
                    <a:lnTo>
                      <a:pt x="13" y="0"/>
                    </a:lnTo>
                    <a:lnTo>
                      <a:pt x="20" y="0"/>
                    </a:lnTo>
                    <a:lnTo>
                      <a:pt x="26" y="0"/>
                    </a:lnTo>
                    <a:lnTo>
                      <a:pt x="29" y="1"/>
                    </a:lnTo>
                    <a:lnTo>
                      <a:pt x="33" y="5"/>
                    </a:lnTo>
                    <a:lnTo>
                      <a:pt x="37" y="11"/>
                    </a:lnTo>
                    <a:lnTo>
                      <a:pt x="37" y="14"/>
                    </a:lnTo>
                    <a:lnTo>
                      <a:pt x="37" y="20"/>
                    </a:lnTo>
                    <a:lnTo>
                      <a:pt x="33" y="25"/>
                    </a:lnTo>
                    <a:lnTo>
                      <a:pt x="27" y="31"/>
                    </a:lnTo>
                    <a:lnTo>
                      <a:pt x="33" y="34"/>
                    </a:lnTo>
                    <a:lnTo>
                      <a:pt x="37" y="38"/>
                    </a:lnTo>
                    <a:lnTo>
                      <a:pt x="40" y="43"/>
                    </a:lnTo>
                    <a:lnTo>
                      <a:pt x="40" y="51"/>
                    </a:lnTo>
                    <a:lnTo>
                      <a:pt x="40" y="56"/>
                    </a:lnTo>
                    <a:lnTo>
                      <a:pt x="38" y="62"/>
                    </a:lnTo>
                    <a:lnTo>
                      <a:pt x="35" y="67"/>
                    </a:lnTo>
                    <a:lnTo>
                      <a:pt x="29" y="71"/>
                    </a:lnTo>
                    <a:lnTo>
                      <a:pt x="20" y="74"/>
                    </a:lnTo>
                    <a:lnTo>
                      <a:pt x="11" y="76"/>
                    </a:lnTo>
                    <a:lnTo>
                      <a:pt x="6" y="74"/>
                    </a:lnTo>
                    <a:lnTo>
                      <a:pt x="2" y="74"/>
                    </a:lnTo>
                    <a:lnTo>
                      <a:pt x="0" y="72"/>
                    </a:lnTo>
                    <a:lnTo>
                      <a:pt x="0" y="71"/>
                    </a:lnTo>
                    <a:lnTo>
                      <a:pt x="0" y="69"/>
                    </a:lnTo>
                    <a:lnTo>
                      <a:pt x="0" y="67"/>
                    </a:lnTo>
                    <a:lnTo>
                      <a:pt x="2" y="67"/>
                    </a:lnTo>
                    <a:lnTo>
                      <a:pt x="4" y="67"/>
                    </a:lnTo>
                    <a:lnTo>
                      <a:pt x="6" y="67"/>
                    </a:lnTo>
                    <a:lnTo>
                      <a:pt x="6" y="67"/>
                    </a:lnTo>
                    <a:lnTo>
                      <a:pt x="7" y="67"/>
                    </a:lnTo>
                    <a:lnTo>
                      <a:pt x="11" y="69"/>
                    </a:lnTo>
                    <a:lnTo>
                      <a:pt x="13" y="69"/>
                    </a:lnTo>
                    <a:lnTo>
                      <a:pt x="15" y="71"/>
                    </a:lnTo>
                    <a:lnTo>
                      <a:pt x="17" y="71"/>
                    </a:lnTo>
                    <a:lnTo>
                      <a:pt x="18" y="71"/>
                    </a:lnTo>
                    <a:lnTo>
                      <a:pt x="24" y="71"/>
                    </a:lnTo>
                    <a:lnTo>
                      <a:pt x="29" y="67"/>
                    </a:lnTo>
                    <a:lnTo>
                      <a:pt x="31" y="62"/>
                    </a:lnTo>
                    <a:lnTo>
                      <a:pt x="33" y="56"/>
                    </a:lnTo>
                    <a:lnTo>
                      <a:pt x="33" y="52"/>
                    </a:lnTo>
                    <a:lnTo>
                      <a:pt x="31" y="47"/>
                    </a:lnTo>
                    <a:lnTo>
                      <a:pt x="29" y="45"/>
                    </a:lnTo>
                    <a:lnTo>
                      <a:pt x="27" y="43"/>
                    </a:lnTo>
                    <a:lnTo>
                      <a:pt x="26" y="41"/>
                    </a:lnTo>
                    <a:lnTo>
                      <a:pt x="22" y="40"/>
                    </a:lnTo>
                    <a:lnTo>
                      <a:pt x="18" y="38"/>
                    </a:lnTo>
                    <a:lnTo>
                      <a:pt x="13" y="38"/>
                    </a:lnTo>
                    <a:lnTo>
                      <a:pt x="11" y="38"/>
                    </a:lnTo>
                    <a:lnTo>
                      <a:pt x="11" y="36"/>
                    </a:lnTo>
                    <a:lnTo>
                      <a:pt x="17" y="36"/>
                    </a:lnTo>
                    <a:lnTo>
                      <a:pt x="20" y="32"/>
                    </a:lnTo>
                    <a:lnTo>
                      <a:pt x="24" y="31"/>
                    </a:lnTo>
                    <a:lnTo>
                      <a:pt x="27" y="27"/>
                    </a:lnTo>
                    <a:lnTo>
                      <a:pt x="29" y="23"/>
                    </a:lnTo>
                    <a:lnTo>
                      <a:pt x="29" y="20"/>
                    </a:lnTo>
                    <a:lnTo>
                      <a:pt x="27" y="14"/>
                    </a:lnTo>
                    <a:lnTo>
                      <a:pt x="26" y="11"/>
                    </a:lnTo>
                    <a:lnTo>
                      <a:pt x="22" y="7"/>
                    </a:lnTo>
                    <a:lnTo>
                      <a:pt x="17" y="7"/>
                    </a:lnTo>
                    <a:lnTo>
                      <a:pt x="11" y="7"/>
                    </a:lnTo>
                    <a:lnTo>
                      <a:pt x="6" y="11"/>
                    </a:lnTo>
                    <a:lnTo>
                      <a:pt x="2" y="16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ja-JP" altLang="en-US" sz="2800" b="1">
                  <a:solidFill>
                    <a:srgbClr val="FFFFFF"/>
                  </a:solidFill>
                  <a:effectLst>
                    <a:outerShdw blurRad="38100" dist="38100" dir="2700000" algn="tl">
                      <a:srgbClr val="808080"/>
                    </a:outerShdw>
                  </a:effectLst>
                  <a:latin typeface="Helvetica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359" name="Freeform 137"/>
              <p:cNvSpPr>
                <a:spLocks noEditPoints="1"/>
              </p:cNvSpPr>
              <p:nvPr/>
            </p:nvSpPr>
            <p:spPr bwMode="auto">
              <a:xfrm>
                <a:off x="497" y="2211"/>
                <a:ext cx="50" cy="75"/>
              </a:xfrm>
              <a:custGeom>
                <a:avLst/>
                <a:gdLst/>
                <a:ahLst/>
                <a:cxnLst>
                  <a:cxn ang="0">
                    <a:pos x="49" y="47"/>
                  </a:cxn>
                  <a:cxn ang="0">
                    <a:pos x="49" y="54"/>
                  </a:cxn>
                  <a:cxn ang="0">
                    <a:pos x="38" y="54"/>
                  </a:cxn>
                  <a:cxn ang="0">
                    <a:pos x="38" y="75"/>
                  </a:cxn>
                  <a:cxn ang="0">
                    <a:pos x="29" y="75"/>
                  </a:cxn>
                  <a:cxn ang="0">
                    <a:pos x="29" y="54"/>
                  </a:cxn>
                  <a:cxn ang="0">
                    <a:pos x="0" y="54"/>
                  </a:cxn>
                  <a:cxn ang="0">
                    <a:pos x="0" y="49"/>
                  </a:cxn>
                  <a:cxn ang="0">
                    <a:pos x="32" y="0"/>
                  </a:cxn>
                  <a:cxn ang="0">
                    <a:pos x="38" y="0"/>
                  </a:cxn>
                  <a:cxn ang="0">
                    <a:pos x="38" y="47"/>
                  </a:cxn>
                  <a:cxn ang="0">
                    <a:pos x="49" y="47"/>
                  </a:cxn>
                  <a:cxn ang="0">
                    <a:pos x="29" y="47"/>
                  </a:cxn>
                  <a:cxn ang="0">
                    <a:pos x="29" y="11"/>
                  </a:cxn>
                  <a:cxn ang="0">
                    <a:pos x="5" y="47"/>
                  </a:cxn>
                  <a:cxn ang="0">
                    <a:pos x="29" y="47"/>
                  </a:cxn>
                </a:cxnLst>
                <a:rect l="0" t="0" r="r" b="b"/>
                <a:pathLst>
                  <a:path w="49" h="75">
                    <a:moveTo>
                      <a:pt x="49" y="47"/>
                    </a:moveTo>
                    <a:lnTo>
                      <a:pt x="49" y="54"/>
                    </a:lnTo>
                    <a:lnTo>
                      <a:pt x="38" y="54"/>
                    </a:lnTo>
                    <a:lnTo>
                      <a:pt x="38" y="75"/>
                    </a:lnTo>
                    <a:lnTo>
                      <a:pt x="29" y="75"/>
                    </a:lnTo>
                    <a:lnTo>
                      <a:pt x="29" y="54"/>
                    </a:lnTo>
                    <a:lnTo>
                      <a:pt x="0" y="54"/>
                    </a:lnTo>
                    <a:lnTo>
                      <a:pt x="0" y="49"/>
                    </a:lnTo>
                    <a:lnTo>
                      <a:pt x="32" y="0"/>
                    </a:lnTo>
                    <a:lnTo>
                      <a:pt x="38" y="0"/>
                    </a:lnTo>
                    <a:lnTo>
                      <a:pt x="38" y="47"/>
                    </a:lnTo>
                    <a:lnTo>
                      <a:pt x="49" y="47"/>
                    </a:lnTo>
                    <a:close/>
                    <a:moveTo>
                      <a:pt x="29" y="47"/>
                    </a:moveTo>
                    <a:lnTo>
                      <a:pt x="29" y="11"/>
                    </a:lnTo>
                    <a:lnTo>
                      <a:pt x="5" y="47"/>
                    </a:lnTo>
                    <a:lnTo>
                      <a:pt x="29" y="4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ja-JP" altLang="en-US" sz="2800" b="1">
                  <a:solidFill>
                    <a:srgbClr val="FFFFFF"/>
                  </a:solidFill>
                  <a:effectLst>
                    <a:outerShdw blurRad="38100" dist="38100" dir="2700000" algn="tl">
                      <a:srgbClr val="808080"/>
                    </a:outerShdw>
                  </a:effectLst>
                  <a:latin typeface="Helvetica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360" name="Freeform 138"/>
              <p:cNvSpPr>
                <a:spLocks/>
              </p:cNvSpPr>
              <p:nvPr/>
            </p:nvSpPr>
            <p:spPr bwMode="auto">
              <a:xfrm>
                <a:off x="500" y="1869"/>
                <a:ext cx="42" cy="76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8" y="9"/>
                  </a:cxn>
                  <a:cxn ang="0">
                    <a:pos x="17" y="9"/>
                  </a:cxn>
                  <a:cxn ang="0">
                    <a:pos x="11" y="18"/>
                  </a:cxn>
                  <a:cxn ang="0">
                    <a:pos x="20" y="20"/>
                  </a:cxn>
                  <a:cxn ang="0">
                    <a:pos x="27" y="23"/>
                  </a:cxn>
                  <a:cxn ang="0">
                    <a:pos x="35" y="29"/>
                  </a:cxn>
                  <a:cxn ang="0">
                    <a:pos x="38" y="34"/>
                  </a:cxn>
                  <a:cxn ang="0">
                    <a:pos x="40" y="40"/>
                  </a:cxn>
                  <a:cxn ang="0">
                    <a:pos x="40" y="47"/>
                  </a:cxn>
                  <a:cxn ang="0">
                    <a:pos x="40" y="52"/>
                  </a:cxn>
                  <a:cxn ang="0">
                    <a:pos x="38" y="56"/>
                  </a:cxn>
                  <a:cxn ang="0">
                    <a:pos x="37" y="62"/>
                  </a:cxn>
                  <a:cxn ang="0">
                    <a:pos x="33" y="65"/>
                  </a:cxn>
                  <a:cxn ang="0">
                    <a:pos x="29" y="69"/>
                  </a:cxn>
                  <a:cxn ang="0">
                    <a:pos x="26" y="71"/>
                  </a:cxn>
                  <a:cxn ang="0">
                    <a:pos x="18" y="73"/>
                  </a:cxn>
                  <a:cxn ang="0">
                    <a:pos x="13" y="74"/>
                  </a:cxn>
                  <a:cxn ang="0">
                    <a:pos x="7" y="73"/>
                  </a:cxn>
                  <a:cxn ang="0">
                    <a:pos x="4" y="71"/>
                  </a:cxn>
                  <a:cxn ang="0">
                    <a:pos x="2" y="69"/>
                  </a:cxn>
                  <a:cxn ang="0">
                    <a:pos x="0" y="67"/>
                  </a:cxn>
                  <a:cxn ang="0">
                    <a:pos x="0" y="65"/>
                  </a:cxn>
                  <a:cxn ang="0">
                    <a:pos x="2" y="63"/>
                  </a:cxn>
                  <a:cxn ang="0">
                    <a:pos x="4" y="63"/>
                  </a:cxn>
                  <a:cxn ang="0">
                    <a:pos x="6" y="63"/>
                  </a:cxn>
                  <a:cxn ang="0">
                    <a:pos x="6" y="63"/>
                  </a:cxn>
                  <a:cxn ang="0">
                    <a:pos x="7" y="63"/>
                  </a:cxn>
                  <a:cxn ang="0">
                    <a:pos x="9" y="63"/>
                  </a:cxn>
                  <a:cxn ang="0">
                    <a:pos x="11" y="65"/>
                  </a:cxn>
                  <a:cxn ang="0">
                    <a:pos x="15" y="67"/>
                  </a:cxn>
                  <a:cxn ang="0">
                    <a:pos x="18" y="67"/>
                  </a:cxn>
                  <a:cxn ang="0">
                    <a:pos x="24" y="67"/>
                  </a:cxn>
                  <a:cxn ang="0">
                    <a:pos x="29" y="63"/>
                  </a:cxn>
                  <a:cxn ang="0">
                    <a:pos x="33" y="58"/>
                  </a:cxn>
                  <a:cxn ang="0">
                    <a:pos x="35" y="52"/>
                  </a:cxn>
                  <a:cxn ang="0">
                    <a:pos x="33" y="45"/>
                  </a:cxn>
                  <a:cxn ang="0">
                    <a:pos x="29" y="40"/>
                  </a:cxn>
                  <a:cxn ang="0">
                    <a:pos x="24" y="34"/>
                  </a:cxn>
                  <a:cxn ang="0">
                    <a:pos x="18" y="31"/>
                  </a:cxn>
                  <a:cxn ang="0">
                    <a:pos x="11" y="29"/>
                  </a:cxn>
                  <a:cxn ang="0">
                    <a:pos x="2" y="27"/>
                  </a:cxn>
                  <a:cxn ang="0">
                    <a:pos x="17" y="0"/>
                  </a:cxn>
                  <a:cxn ang="0">
                    <a:pos x="42" y="0"/>
                  </a:cxn>
                </a:cxnLst>
                <a:rect l="0" t="0" r="r" b="b"/>
                <a:pathLst>
                  <a:path w="42" h="74">
                    <a:moveTo>
                      <a:pt x="42" y="0"/>
                    </a:moveTo>
                    <a:lnTo>
                      <a:pt x="38" y="9"/>
                    </a:lnTo>
                    <a:lnTo>
                      <a:pt x="17" y="9"/>
                    </a:lnTo>
                    <a:lnTo>
                      <a:pt x="11" y="18"/>
                    </a:lnTo>
                    <a:lnTo>
                      <a:pt x="20" y="20"/>
                    </a:lnTo>
                    <a:lnTo>
                      <a:pt x="27" y="23"/>
                    </a:lnTo>
                    <a:lnTo>
                      <a:pt x="35" y="29"/>
                    </a:lnTo>
                    <a:lnTo>
                      <a:pt x="38" y="34"/>
                    </a:lnTo>
                    <a:lnTo>
                      <a:pt x="40" y="40"/>
                    </a:lnTo>
                    <a:lnTo>
                      <a:pt x="40" y="47"/>
                    </a:lnTo>
                    <a:lnTo>
                      <a:pt x="40" y="52"/>
                    </a:lnTo>
                    <a:lnTo>
                      <a:pt x="38" y="56"/>
                    </a:lnTo>
                    <a:lnTo>
                      <a:pt x="37" y="62"/>
                    </a:lnTo>
                    <a:lnTo>
                      <a:pt x="33" y="65"/>
                    </a:lnTo>
                    <a:lnTo>
                      <a:pt x="29" y="69"/>
                    </a:lnTo>
                    <a:lnTo>
                      <a:pt x="26" y="71"/>
                    </a:lnTo>
                    <a:lnTo>
                      <a:pt x="18" y="73"/>
                    </a:lnTo>
                    <a:lnTo>
                      <a:pt x="13" y="74"/>
                    </a:lnTo>
                    <a:lnTo>
                      <a:pt x="7" y="73"/>
                    </a:lnTo>
                    <a:lnTo>
                      <a:pt x="4" y="71"/>
                    </a:lnTo>
                    <a:lnTo>
                      <a:pt x="2" y="69"/>
                    </a:lnTo>
                    <a:lnTo>
                      <a:pt x="0" y="67"/>
                    </a:lnTo>
                    <a:lnTo>
                      <a:pt x="0" y="65"/>
                    </a:lnTo>
                    <a:lnTo>
                      <a:pt x="2" y="63"/>
                    </a:lnTo>
                    <a:lnTo>
                      <a:pt x="4" y="63"/>
                    </a:lnTo>
                    <a:lnTo>
                      <a:pt x="6" y="63"/>
                    </a:lnTo>
                    <a:lnTo>
                      <a:pt x="6" y="63"/>
                    </a:lnTo>
                    <a:lnTo>
                      <a:pt x="7" y="63"/>
                    </a:lnTo>
                    <a:lnTo>
                      <a:pt x="9" y="63"/>
                    </a:lnTo>
                    <a:lnTo>
                      <a:pt x="11" y="65"/>
                    </a:lnTo>
                    <a:lnTo>
                      <a:pt x="15" y="67"/>
                    </a:lnTo>
                    <a:lnTo>
                      <a:pt x="18" y="67"/>
                    </a:lnTo>
                    <a:lnTo>
                      <a:pt x="24" y="67"/>
                    </a:lnTo>
                    <a:lnTo>
                      <a:pt x="29" y="63"/>
                    </a:lnTo>
                    <a:lnTo>
                      <a:pt x="33" y="58"/>
                    </a:lnTo>
                    <a:lnTo>
                      <a:pt x="35" y="52"/>
                    </a:lnTo>
                    <a:lnTo>
                      <a:pt x="33" y="45"/>
                    </a:lnTo>
                    <a:lnTo>
                      <a:pt x="29" y="40"/>
                    </a:lnTo>
                    <a:lnTo>
                      <a:pt x="24" y="34"/>
                    </a:lnTo>
                    <a:lnTo>
                      <a:pt x="18" y="31"/>
                    </a:lnTo>
                    <a:lnTo>
                      <a:pt x="11" y="29"/>
                    </a:lnTo>
                    <a:lnTo>
                      <a:pt x="2" y="27"/>
                    </a:lnTo>
                    <a:lnTo>
                      <a:pt x="17" y="0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ja-JP" altLang="en-US" sz="2800" b="1">
                  <a:solidFill>
                    <a:srgbClr val="FFFFFF"/>
                  </a:solidFill>
                  <a:effectLst>
                    <a:outerShdw blurRad="38100" dist="38100" dir="2700000" algn="tl">
                      <a:srgbClr val="808080"/>
                    </a:outerShdw>
                  </a:effectLst>
                  <a:latin typeface="Helvetica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361" name="Freeform 139"/>
              <p:cNvSpPr>
                <a:spLocks noEditPoints="1"/>
              </p:cNvSpPr>
              <p:nvPr/>
            </p:nvSpPr>
            <p:spPr bwMode="auto">
              <a:xfrm>
                <a:off x="500" y="1517"/>
                <a:ext cx="46" cy="77"/>
              </a:xfrm>
              <a:custGeom>
                <a:avLst/>
                <a:gdLst/>
                <a:ahLst/>
                <a:cxnLst>
                  <a:cxn ang="0">
                    <a:pos x="44" y="0"/>
                  </a:cxn>
                  <a:cxn ang="0">
                    <a:pos x="44" y="2"/>
                  </a:cxn>
                  <a:cxn ang="0">
                    <a:pos x="38" y="4"/>
                  </a:cxn>
                  <a:cxn ang="0">
                    <a:pos x="33" y="6"/>
                  </a:cxn>
                  <a:cxn ang="0">
                    <a:pos x="27" y="8"/>
                  </a:cxn>
                  <a:cxn ang="0">
                    <a:pos x="24" y="11"/>
                  </a:cxn>
                  <a:cxn ang="0">
                    <a:pos x="20" y="17"/>
                  </a:cxn>
                  <a:cxn ang="0">
                    <a:pos x="17" y="22"/>
                  </a:cxn>
                  <a:cxn ang="0">
                    <a:pos x="13" y="28"/>
                  </a:cxn>
                  <a:cxn ang="0">
                    <a:pos x="11" y="35"/>
                  </a:cxn>
                  <a:cxn ang="0">
                    <a:pos x="20" y="30"/>
                  </a:cxn>
                  <a:cxn ang="0">
                    <a:pos x="27" y="30"/>
                  </a:cxn>
                  <a:cxn ang="0">
                    <a:pos x="31" y="30"/>
                  </a:cxn>
                  <a:cxn ang="0">
                    <a:pos x="37" y="31"/>
                  </a:cxn>
                  <a:cxn ang="0">
                    <a:pos x="40" y="35"/>
                  </a:cxn>
                  <a:cxn ang="0">
                    <a:pos x="42" y="39"/>
                  </a:cxn>
                  <a:cxn ang="0">
                    <a:pos x="44" y="44"/>
                  </a:cxn>
                  <a:cxn ang="0">
                    <a:pos x="46" y="51"/>
                  </a:cxn>
                  <a:cxn ang="0">
                    <a:pos x="44" y="59"/>
                  </a:cxn>
                  <a:cxn ang="0">
                    <a:pos x="40" y="68"/>
                  </a:cxn>
                  <a:cxn ang="0">
                    <a:pos x="35" y="71"/>
                  </a:cxn>
                  <a:cxn ang="0">
                    <a:pos x="29" y="75"/>
                  </a:cxn>
                  <a:cxn ang="0">
                    <a:pos x="22" y="77"/>
                  </a:cxn>
                  <a:cxn ang="0">
                    <a:pos x="15" y="75"/>
                  </a:cxn>
                  <a:cxn ang="0">
                    <a:pos x="9" y="71"/>
                  </a:cxn>
                  <a:cxn ang="0">
                    <a:pos x="4" y="64"/>
                  </a:cxn>
                  <a:cxn ang="0">
                    <a:pos x="0" y="55"/>
                  </a:cxn>
                  <a:cxn ang="0">
                    <a:pos x="0" y="46"/>
                  </a:cxn>
                  <a:cxn ang="0">
                    <a:pos x="0" y="37"/>
                  </a:cxn>
                  <a:cxn ang="0">
                    <a:pos x="4" y="28"/>
                  </a:cxn>
                  <a:cxn ang="0">
                    <a:pos x="7" y="19"/>
                  </a:cxn>
                  <a:cxn ang="0">
                    <a:pos x="15" y="11"/>
                  </a:cxn>
                  <a:cxn ang="0">
                    <a:pos x="22" y="6"/>
                  </a:cxn>
                  <a:cxn ang="0">
                    <a:pos x="29" y="2"/>
                  </a:cxn>
                  <a:cxn ang="0">
                    <a:pos x="35" y="0"/>
                  </a:cxn>
                  <a:cxn ang="0">
                    <a:pos x="40" y="0"/>
                  </a:cxn>
                  <a:cxn ang="0">
                    <a:pos x="44" y="0"/>
                  </a:cxn>
                  <a:cxn ang="0">
                    <a:pos x="11" y="39"/>
                  </a:cxn>
                  <a:cxn ang="0">
                    <a:pos x="9" y="44"/>
                  </a:cxn>
                  <a:cxn ang="0">
                    <a:pos x="9" y="50"/>
                  </a:cxn>
                  <a:cxn ang="0">
                    <a:pos x="9" y="55"/>
                  </a:cxn>
                  <a:cxn ang="0">
                    <a:pos x="11" y="60"/>
                  </a:cxn>
                  <a:cxn ang="0">
                    <a:pos x="13" y="66"/>
                  </a:cxn>
                  <a:cxn ang="0">
                    <a:pos x="17" y="70"/>
                  </a:cxn>
                  <a:cxn ang="0">
                    <a:pos x="20" y="71"/>
                  </a:cxn>
                  <a:cxn ang="0">
                    <a:pos x="24" y="73"/>
                  </a:cxn>
                  <a:cxn ang="0">
                    <a:pos x="27" y="71"/>
                  </a:cxn>
                  <a:cxn ang="0">
                    <a:pos x="31" y="68"/>
                  </a:cxn>
                  <a:cxn ang="0">
                    <a:pos x="35" y="62"/>
                  </a:cxn>
                  <a:cxn ang="0">
                    <a:pos x="35" y="57"/>
                  </a:cxn>
                  <a:cxn ang="0">
                    <a:pos x="35" y="48"/>
                  </a:cxn>
                  <a:cxn ang="0">
                    <a:pos x="31" y="40"/>
                  </a:cxn>
                  <a:cxn ang="0">
                    <a:pos x="29" y="37"/>
                  </a:cxn>
                  <a:cxn ang="0">
                    <a:pos x="26" y="35"/>
                  </a:cxn>
                  <a:cxn ang="0">
                    <a:pos x="22" y="33"/>
                  </a:cxn>
                  <a:cxn ang="0">
                    <a:pos x="20" y="33"/>
                  </a:cxn>
                  <a:cxn ang="0">
                    <a:pos x="17" y="35"/>
                  </a:cxn>
                  <a:cxn ang="0">
                    <a:pos x="15" y="35"/>
                  </a:cxn>
                  <a:cxn ang="0">
                    <a:pos x="11" y="39"/>
                  </a:cxn>
                </a:cxnLst>
                <a:rect l="0" t="0" r="r" b="b"/>
                <a:pathLst>
                  <a:path w="46" h="77">
                    <a:moveTo>
                      <a:pt x="44" y="0"/>
                    </a:moveTo>
                    <a:lnTo>
                      <a:pt x="44" y="2"/>
                    </a:lnTo>
                    <a:lnTo>
                      <a:pt x="38" y="4"/>
                    </a:lnTo>
                    <a:lnTo>
                      <a:pt x="33" y="6"/>
                    </a:lnTo>
                    <a:lnTo>
                      <a:pt x="27" y="8"/>
                    </a:lnTo>
                    <a:lnTo>
                      <a:pt x="24" y="11"/>
                    </a:lnTo>
                    <a:lnTo>
                      <a:pt x="20" y="17"/>
                    </a:lnTo>
                    <a:lnTo>
                      <a:pt x="17" y="22"/>
                    </a:lnTo>
                    <a:lnTo>
                      <a:pt x="13" y="28"/>
                    </a:lnTo>
                    <a:lnTo>
                      <a:pt x="11" y="35"/>
                    </a:lnTo>
                    <a:lnTo>
                      <a:pt x="20" y="30"/>
                    </a:lnTo>
                    <a:lnTo>
                      <a:pt x="27" y="30"/>
                    </a:lnTo>
                    <a:lnTo>
                      <a:pt x="31" y="30"/>
                    </a:lnTo>
                    <a:lnTo>
                      <a:pt x="37" y="31"/>
                    </a:lnTo>
                    <a:lnTo>
                      <a:pt x="40" y="35"/>
                    </a:lnTo>
                    <a:lnTo>
                      <a:pt x="42" y="39"/>
                    </a:lnTo>
                    <a:lnTo>
                      <a:pt x="44" y="44"/>
                    </a:lnTo>
                    <a:lnTo>
                      <a:pt x="46" y="51"/>
                    </a:lnTo>
                    <a:lnTo>
                      <a:pt x="44" y="59"/>
                    </a:lnTo>
                    <a:lnTo>
                      <a:pt x="40" y="68"/>
                    </a:lnTo>
                    <a:lnTo>
                      <a:pt x="35" y="71"/>
                    </a:lnTo>
                    <a:lnTo>
                      <a:pt x="29" y="75"/>
                    </a:lnTo>
                    <a:lnTo>
                      <a:pt x="22" y="77"/>
                    </a:lnTo>
                    <a:lnTo>
                      <a:pt x="15" y="75"/>
                    </a:lnTo>
                    <a:lnTo>
                      <a:pt x="9" y="71"/>
                    </a:lnTo>
                    <a:lnTo>
                      <a:pt x="4" y="64"/>
                    </a:lnTo>
                    <a:lnTo>
                      <a:pt x="0" y="55"/>
                    </a:lnTo>
                    <a:lnTo>
                      <a:pt x="0" y="46"/>
                    </a:lnTo>
                    <a:lnTo>
                      <a:pt x="0" y="37"/>
                    </a:lnTo>
                    <a:lnTo>
                      <a:pt x="4" y="28"/>
                    </a:lnTo>
                    <a:lnTo>
                      <a:pt x="7" y="19"/>
                    </a:lnTo>
                    <a:lnTo>
                      <a:pt x="15" y="11"/>
                    </a:lnTo>
                    <a:lnTo>
                      <a:pt x="22" y="6"/>
                    </a:lnTo>
                    <a:lnTo>
                      <a:pt x="29" y="2"/>
                    </a:lnTo>
                    <a:lnTo>
                      <a:pt x="35" y="0"/>
                    </a:lnTo>
                    <a:lnTo>
                      <a:pt x="40" y="0"/>
                    </a:lnTo>
                    <a:lnTo>
                      <a:pt x="44" y="0"/>
                    </a:lnTo>
                    <a:close/>
                    <a:moveTo>
                      <a:pt x="11" y="39"/>
                    </a:moveTo>
                    <a:lnTo>
                      <a:pt x="9" y="44"/>
                    </a:lnTo>
                    <a:lnTo>
                      <a:pt x="9" y="50"/>
                    </a:lnTo>
                    <a:lnTo>
                      <a:pt x="9" y="55"/>
                    </a:lnTo>
                    <a:lnTo>
                      <a:pt x="11" y="60"/>
                    </a:lnTo>
                    <a:lnTo>
                      <a:pt x="13" y="66"/>
                    </a:lnTo>
                    <a:lnTo>
                      <a:pt x="17" y="70"/>
                    </a:lnTo>
                    <a:lnTo>
                      <a:pt x="20" y="71"/>
                    </a:lnTo>
                    <a:lnTo>
                      <a:pt x="24" y="73"/>
                    </a:lnTo>
                    <a:lnTo>
                      <a:pt x="27" y="71"/>
                    </a:lnTo>
                    <a:lnTo>
                      <a:pt x="31" y="68"/>
                    </a:lnTo>
                    <a:lnTo>
                      <a:pt x="35" y="62"/>
                    </a:lnTo>
                    <a:lnTo>
                      <a:pt x="35" y="57"/>
                    </a:lnTo>
                    <a:lnTo>
                      <a:pt x="35" y="48"/>
                    </a:lnTo>
                    <a:lnTo>
                      <a:pt x="31" y="40"/>
                    </a:lnTo>
                    <a:lnTo>
                      <a:pt x="29" y="37"/>
                    </a:lnTo>
                    <a:lnTo>
                      <a:pt x="26" y="35"/>
                    </a:lnTo>
                    <a:lnTo>
                      <a:pt x="22" y="33"/>
                    </a:lnTo>
                    <a:lnTo>
                      <a:pt x="20" y="33"/>
                    </a:lnTo>
                    <a:lnTo>
                      <a:pt x="17" y="35"/>
                    </a:lnTo>
                    <a:lnTo>
                      <a:pt x="15" y="35"/>
                    </a:lnTo>
                    <a:lnTo>
                      <a:pt x="11" y="3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ja-JP" altLang="en-US" sz="2800" b="1">
                  <a:solidFill>
                    <a:srgbClr val="FFFFFF"/>
                  </a:solidFill>
                  <a:effectLst>
                    <a:outerShdw blurRad="38100" dist="38100" dir="2700000" algn="tl">
                      <a:srgbClr val="808080"/>
                    </a:outerShdw>
                  </a:effectLst>
                  <a:latin typeface="Helvetica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362" name="Freeform 140"/>
              <p:cNvSpPr>
                <a:spLocks/>
              </p:cNvSpPr>
              <p:nvPr/>
            </p:nvSpPr>
            <p:spPr bwMode="auto">
              <a:xfrm>
                <a:off x="1556" y="1320"/>
                <a:ext cx="1483" cy="2345"/>
              </a:xfrm>
              <a:custGeom>
                <a:avLst/>
                <a:gdLst/>
                <a:ahLst/>
                <a:cxnLst>
                  <a:cxn ang="0">
                    <a:pos x="502" y="0"/>
                  </a:cxn>
                  <a:cxn ang="0">
                    <a:pos x="1483" y="2346"/>
                  </a:cxn>
                  <a:cxn ang="0">
                    <a:pos x="981" y="2346"/>
                  </a:cxn>
                  <a:cxn ang="0">
                    <a:pos x="0" y="0"/>
                  </a:cxn>
                  <a:cxn ang="0">
                    <a:pos x="502" y="0"/>
                  </a:cxn>
                </a:cxnLst>
                <a:rect l="0" t="0" r="r" b="b"/>
                <a:pathLst>
                  <a:path w="1483" h="2346">
                    <a:moveTo>
                      <a:pt x="502" y="0"/>
                    </a:moveTo>
                    <a:lnTo>
                      <a:pt x="1483" y="2346"/>
                    </a:lnTo>
                    <a:lnTo>
                      <a:pt x="981" y="2346"/>
                    </a:lnTo>
                    <a:lnTo>
                      <a:pt x="0" y="0"/>
                    </a:lnTo>
                    <a:lnTo>
                      <a:pt x="502" y="0"/>
                    </a:lnTo>
                    <a:close/>
                  </a:path>
                </a:pathLst>
              </a:custGeom>
              <a:solidFill>
                <a:srgbClr val="59D454"/>
              </a:solidFill>
              <a:ln w="0">
                <a:solidFill>
                  <a:srgbClr val="59D454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ja-JP" altLang="en-US" sz="28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Helvetica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363" name="Freeform 141"/>
              <p:cNvSpPr>
                <a:spLocks/>
              </p:cNvSpPr>
              <p:nvPr/>
            </p:nvSpPr>
            <p:spPr bwMode="auto">
              <a:xfrm>
                <a:off x="1698" y="1320"/>
                <a:ext cx="1143" cy="2345"/>
              </a:xfrm>
              <a:custGeom>
                <a:avLst/>
                <a:gdLst/>
                <a:ahLst/>
                <a:cxnLst>
                  <a:cxn ang="0">
                    <a:pos x="160" y="0"/>
                  </a:cxn>
                  <a:cxn ang="0">
                    <a:pos x="1143" y="2346"/>
                  </a:cxn>
                  <a:cxn ang="0">
                    <a:pos x="981" y="2346"/>
                  </a:cxn>
                  <a:cxn ang="0">
                    <a:pos x="0" y="0"/>
                  </a:cxn>
                  <a:cxn ang="0">
                    <a:pos x="160" y="0"/>
                  </a:cxn>
                </a:cxnLst>
                <a:rect l="0" t="0" r="r" b="b"/>
                <a:pathLst>
                  <a:path w="1143" h="2346">
                    <a:moveTo>
                      <a:pt x="160" y="0"/>
                    </a:moveTo>
                    <a:lnTo>
                      <a:pt x="1143" y="2346"/>
                    </a:lnTo>
                    <a:lnTo>
                      <a:pt x="981" y="2346"/>
                    </a:lnTo>
                    <a:lnTo>
                      <a:pt x="0" y="0"/>
                    </a:lnTo>
                    <a:lnTo>
                      <a:pt x="160" y="0"/>
                    </a:lnTo>
                    <a:close/>
                  </a:path>
                </a:pathLst>
              </a:custGeom>
              <a:solidFill>
                <a:srgbClr val="4D4D4D"/>
              </a:solidFill>
              <a:ln w="0">
                <a:solidFill>
                  <a:srgbClr val="4D4D4D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ja-JP" altLang="en-US" sz="28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Helvetica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364" name="Rectangle 142"/>
              <p:cNvSpPr>
                <a:spLocks noChangeArrowheads="1"/>
              </p:cNvSpPr>
              <p:nvPr/>
            </p:nvSpPr>
            <p:spPr bwMode="auto">
              <a:xfrm>
                <a:off x="2058" y="1320"/>
                <a:ext cx="195" cy="2345"/>
              </a:xfrm>
              <a:prstGeom prst="rect">
                <a:avLst/>
              </a:prstGeom>
              <a:solidFill>
                <a:srgbClr val="D45954"/>
              </a:solidFill>
              <a:ln w="0">
                <a:solidFill>
                  <a:srgbClr val="D45954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ja-JP" altLang="en-US" sz="28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Helvetica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365" name="Freeform 143"/>
              <p:cNvSpPr>
                <a:spLocks/>
              </p:cNvSpPr>
              <p:nvPr/>
            </p:nvSpPr>
            <p:spPr bwMode="auto">
              <a:xfrm>
                <a:off x="571" y="1791"/>
                <a:ext cx="3299" cy="1517"/>
              </a:xfrm>
              <a:custGeom>
                <a:avLst/>
                <a:gdLst/>
                <a:ahLst/>
                <a:cxnLst>
                  <a:cxn ang="0">
                    <a:pos x="0" y="292"/>
                  </a:cxn>
                  <a:cxn ang="0">
                    <a:pos x="0" y="0"/>
                  </a:cxn>
                  <a:cxn ang="0">
                    <a:pos x="3302" y="1227"/>
                  </a:cxn>
                  <a:cxn ang="0">
                    <a:pos x="3302" y="1518"/>
                  </a:cxn>
                  <a:cxn ang="0">
                    <a:pos x="0" y="292"/>
                  </a:cxn>
                </a:cxnLst>
                <a:rect l="0" t="0" r="r" b="b"/>
                <a:pathLst>
                  <a:path w="3302" h="1518">
                    <a:moveTo>
                      <a:pt x="0" y="292"/>
                    </a:moveTo>
                    <a:lnTo>
                      <a:pt x="0" y="0"/>
                    </a:lnTo>
                    <a:lnTo>
                      <a:pt x="3302" y="1227"/>
                    </a:lnTo>
                    <a:lnTo>
                      <a:pt x="3302" y="1518"/>
                    </a:lnTo>
                    <a:lnTo>
                      <a:pt x="0" y="292"/>
                    </a:lnTo>
                    <a:close/>
                  </a:path>
                </a:pathLst>
              </a:custGeom>
              <a:solidFill>
                <a:srgbClr val="5954D9"/>
              </a:solidFill>
              <a:ln w="0">
                <a:solidFill>
                  <a:srgbClr val="5954D9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ja-JP" altLang="en-US" sz="28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Helvetica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366" name="Freeform 144"/>
              <p:cNvSpPr>
                <a:spLocks/>
              </p:cNvSpPr>
              <p:nvPr/>
            </p:nvSpPr>
            <p:spPr bwMode="auto">
              <a:xfrm>
                <a:off x="1985" y="2291"/>
                <a:ext cx="343" cy="468"/>
              </a:xfrm>
              <a:custGeom>
                <a:avLst/>
                <a:gdLst/>
                <a:ahLst/>
                <a:cxnLst>
                  <a:cxn ang="0">
                    <a:pos x="319" y="226"/>
                  </a:cxn>
                  <a:cxn ang="0">
                    <a:pos x="303" y="189"/>
                  </a:cxn>
                  <a:cxn ang="0">
                    <a:pos x="284" y="155"/>
                  </a:cxn>
                  <a:cxn ang="0">
                    <a:pos x="262" y="120"/>
                  </a:cxn>
                  <a:cxn ang="0">
                    <a:pos x="239" y="91"/>
                  </a:cxn>
                  <a:cxn ang="0">
                    <a:pos x="213" y="64"/>
                  </a:cxn>
                  <a:cxn ang="0">
                    <a:pos x="186" y="40"/>
                  </a:cxn>
                  <a:cxn ang="0">
                    <a:pos x="161" y="22"/>
                  </a:cxn>
                  <a:cxn ang="0">
                    <a:pos x="133" y="9"/>
                  </a:cxn>
                  <a:cxn ang="0">
                    <a:pos x="108" y="2"/>
                  </a:cxn>
                  <a:cxn ang="0">
                    <a:pos x="84" y="0"/>
                  </a:cxn>
                  <a:cxn ang="0">
                    <a:pos x="60" y="4"/>
                  </a:cxn>
                  <a:cxn ang="0">
                    <a:pos x="42" y="15"/>
                  </a:cxn>
                  <a:cxn ang="0">
                    <a:pos x="26" y="29"/>
                  </a:cxn>
                  <a:cxn ang="0">
                    <a:pos x="13" y="49"/>
                  </a:cxn>
                  <a:cxn ang="0">
                    <a:pos x="4" y="75"/>
                  </a:cxn>
                  <a:cxn ang="0">
                    <a:pos x="0" y="102"/>
                  </a:cxn>
                  <a:cxn ang="0">
                    <a:pos x="0" y="135"/>
                  </a:cxn>
                  <a:cxn ang="0">
                    <a:pos x="4" y="169"/>
                  </a:cxn>
                  <a:cxn ang="0">
                    <a:pos x="11" y="206"/>
                  </a:cxn>
                  <a:cxn ang="0">
                    <a:pos x="24" y="242"/>
                  </a:cxn>
                  <a:cxn ang="0">
                    <a:pos x="39" y="278"/>
                  </a:cxn>
                  <a:cxn ang="0">
                    <a:pos x="57" y="313"/>
                  </a:cxn>
                  <a:cxn ang="0">
                    <a:pos x="79" y="348"/>
                  </a:cxn>
                  <a:cxn ang="0">
                    <a:pos x="102" y="377"/>
                  </a:cxn>
                  <a:cxn ang="0">
                    <a:pos x="128" y="404"/>
                  </a:cxn>
                  <a:cxn ang="0">
                    <a:pos x="155" y="428"/>
                  </a:cxn>
                  <a:cxn ang="0">
                    <a:pos x="182" y="446"/>
                  </a:cxn>
                  <a:cxn ang="0">
                    <a:pos x="208" y="459"/>
                  </a:cxn>
                  <a:cxn ang="0">
                    <a:pos x="233" y="466"/>
                  </a:cxn>
                  <a:cxn ang="0">
                    <a:pos x="259" y="468"/>
                  </a:cxn>
                  <a:cxn ang="0">
                    <a:pos x="281" y="464"/>
                  </a:cxn>
                  <a:cxn ang="0">
                    <a:pos x="299" y="453"/>
                  </a:cxn>
                  <a:cxn ang="0">
                    <a:pos x="315" y="439"/>
                  </a:cxn>
                  <a:cxn ang="0">
                    <a:pos x="328" y="419"/>
                  </a:cxn>
                  <a:cxn ang="0">
                    <a:pos x="337" y="393"/>
                  </a:cxn>
                  <a:cxn ang="0">
                    <a:pos x="341" y="366"/>
                  </a:cxn>
                  <a:cxn ang="0">
                    <a:pos x="343" y="333"/>
                  </a:cxn>
                  <a:cxn ang="0">
                    <a:pos x="337" y="298"/>
                  </a:cxn>
                  <a:cxn ang="0">
                    <a:pos x="330" y="262"/>
                  </a:cxn>
                  <a:cxn ang="0">
                    <a:pos x="319" y="226"/>
                  </a:cxn>
                </a:cxnLst>
                <a:rect l="0" t="0" r="r" b="b"/>
                <a:pathLst>
                  <a:path w="343" h="468">
                    <a:moveTo>
                      <a:pt x="319" y="226"/>
                    </a:moveTo>
                    <a:lnTo>
                      <a:pt x="303" y="189"/>
                    </a:lnTo>
                    <a:lnTo>
                      <a:pt x="284" y="155"/>
                    </a:lnTo>
                    <a:lnTo>
                      <a:pt x="262" y="120"/>
                    </a:lnTo>
                    <a:lnTo>
                      <a:pt x="239" y="91"/>
                    </a:lnTo>
                    <a:lnTo>
                      <a:pt x="213" y="64"/>
                    </a:lnTo>
                    <a:lnTo>
                      <a:pt x="186" y="40"/>
                    </a:lnTo>
                    <a:lnTo>
                      <a:pt x="161" y="22"/>
                    </a:lnTo>
                    <a:lnTo>
                      <a:pt x="133" y="9"/>
                    </a:lnTo>
                    <a:lnTo>
                      <a:pt x="108" y="2"/>
                    </a:lnTo>
                    <a:lnTo>
                      <a:pt x="84" y="0"/>
                    </a:lnTo>
                    <a:lnTo>
                      <a:pt x="60" y="4"/>
                    </a:lnTo>
                    <a:lnTo>
                      <a:pt x="42" y="15"/>
                    </a:lnTo>
                    <a:lnTo>
                      <a:pt x="26" y="29"/>
                    </a:lnTo>
                    <a:lnTo>
                      <a:pt x="13" y="49"/>
                    </a:lnTo>
                    <a:lnTo>
                      <a:pt x="4" y="75"/>
                    </a:lnTo>
                    <a:lnTo>
                      <a:pt x="0" y="102"/>
                    </a:lnTo>
                    <a:lnTo>
                      <a:pt x="0" y="135"/>
                    </a:lnTo>
                    <a:lnTo>
                      <a:pt x="4" y="169"/>
                    </a:lnTo>
                    <a:lnTo>
                      <a:pt x="11" y="206"/>
                    </a:lnTo>
                    <a:lnTo>
                      <a:pt x="24" y="242"/>
                    </a:lnTo>
                    <a:lnTo>
                      <a:pt x="39" y="278"/>
                    </a:lnTo>
                    <a:lnTo>
                      <a:pt x="57" y="313"/>
                    </a:lnTo>
                    <a:lnTo>
                      <a:pt x="79" y="348"/>
                    </a:lnTo>
                    <a:lnTo>
                      <a:pt x="102" y="377"/>
                    </a:lnTo>
                    <a:lnTo>
                      <a:pt x="128" y="404"/>
                    </a:lnTo>
                    <a:lnTo>
                      <a:pt x="155" y="428"/>
                    </a:lnTo>
                    <a:lnTo>
                      <a:pt x="182" y="446"/>
                    </a:lnTo>
                    <a:lnTo>
                      <a:pt x="208" y="459"/>
                    </a:lnTo>
                    <a:lnTo>
                      <a:pt x="233" y="466"/>
                    </a:lnTo>
                    <a:lnTo>
                      <a:pt x="259" y="468"/>
                    </a:lnTo>
                    <a:lnTo>
                      <a:pt x="281" y="464"/>
                    </a:lnTo>
                    <a:lnTo>
                      <a:pt x="299" y="453"/>
                    </a:lnTo>
                    <a:lnTo>
                      <a:pt x="315" y="439"/>
                    </a:lnTo>
                    <a:lnTo>
                      <a:pt x="328" y="419"/>
                    </a:lnTo>
                    <a:lnTo>
                      <a:pt x="337" y="393"/>
                    </a:lnTo>
                    <a:lnTo>
                      <a:pt x="341" y="366"/>
                    </a:lnTo>
                    <a:lnTo>
                      <a:pt x="343" y="333"/>
                    </a:lnTo>
                    <a:lnTo>
                      <a:pt x="337" y="298"/>
                    </a:lnTo>
                    <a:lnTo>
                      <a:pt x="330" y="262"/>
                    </a:lnTo>
                    <a:lnTo>
                      <a:pt x="319" y="226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ja-JP" altLang="en-US" sz="2800" b="1">
                  <a:solidFill>
                    <a:srgbClr val="FFFFFF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Helvetica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367" name="Freeform 145"/>
              <p:cNvSpPr>
                <a:spLocks/>
              </p:cNvSpPr>
              <p:nvPr/>
            </p:nvSpPr>
            <p:spPr bwMode="auto">
              <a:xfrm>
                <a:off x="1880" y="2148"/>
                <a:ext cx="551" cy="757"/>
              </a:xfrm>
              <a:custGeom>
                <a:avLst/>
                <a:gdLst/>
                <a:ahLst/>
                <a:cxnLst>
                  <a:cxn ang="0">
                    <a:pos x="499" y="330"/>
                  </a:cxn>
                  <a:cxn ang="0">
                    <a:pos x="464" y="260"/>
                  </a:cxn>
                  <a:cxn ang="0">
                    <a:pos x="422" y="195"/>
                  </a:cxn>
                  <a:cxn ang="0">
                    <a:pos x="375" y="135"/>
                  </a:cxn>
                  <a:cxn ang="0">
                    <a:pos x="326" y="84"/>
                  </a:cxn>
                  <a:cxn ang="0">
                    <a:pos x="273" y="46"/>
                  </a:cxn>
                  <a:cxn ang="0">
                    <a:pos x="220" y="17"/>
                  </a:cxn>
                  <a:cxn ang="0">
                    <a:pos x="169" y="2"/>
                  </a:cxn>
                  <a:cxn ang="0">
                    <a:pos x="124" y="2"/>
                  </a:cxn>
                  <a:cxn ang="0">
                    <a:pos x="82" y="15"/>
                  </a:cxn>
                  <a:cxn ang="0">
                    <a:pos x="49" y="40"/>
                  </a:cxn>
                  <a:cxn ang="0">
                    <a:pos x="23" y="78"/>
                  </a:cxn>
                  <a:cxn ang="0">
                    <a:pos x="5" y="126"/>
                  </a:cxn>
                  <a:cxn ang="0">
                    <a:pos x="0" y="184"/>
                  </a:cxn>
                  <a:cxn ang="0">
                    <a:pos x="2" y="250"/>
                  </a:cxn>
                  <a:cxn ang="0">
                    <a:pos x="16" y="319"/>
                  </a:cxn>
                  <a:cxn ang="0">
                    <a:pos x="38" y="390"/>
                  </a:cxn>
                  <a:cxn ang="0">
                    <a:pos x="69" y="461"/>
                  </a:cxn>
                  <a:cxn ang="0">
                    <a:pos x="107" y="530"/>
                  </a:cxn>
                  <a:cxn ang="0">
                    <a:pos x="151" y="592"/>
                  </a:cxn>
                  <a:cxn ang="0">
                    <a:pos x="200" y="646"/>
                  </a:cxn>
                  <a:cxn ang="0">
                    <a:pos x="253" y="692"/>
                  </a:cxn>
                  <a:cxn ang="0">
                    <a:pos x="306" y="726"/>
                  </a:cxn>
                  <a:cxn ang="0">
                    <a:pos x="357" y="748"/>
                  </a:cxn>
                  <a:cxn ang="0">
                    <a:pos x="406" y="756"/>
                  </a:cxn>
                  <a:cxn ang="0">
                    <a:pos x="449" y="750"/>
                  </a:cxn>
                  <a:cxn ang="0">
                    <a:pos x="488" y="730"/>
                  </a:cxn>
                  <a:cxn ang="0">
                    <a:pos x="517" y="699"/>
                  </a:cxn>
                  <a:cxn ang="0">
                    <a:pos x="539" y="655"/>
                  </a:cxn>
                  <a:cxn ang="0">
                    <a:pos x="549" y="601"/>
                  </a:cxn>
                  <a:cxn ang="0">
                    <a:pos x="551" y="539"/>
                  </a:cxn>
                  <a:cxn ang="0">
                    <a:pos x="544" y="472"/>
                  </a:cxn>
                  <a:cxn ang="0">
                    <a:pos x="526" y="401"/>
                  </a:cxn>
                </a:cxnLst>
                <a:rect l="0" t="0" r="r" b="b"/>
                <a:pathLst>
                  <a:path w="551" h="756">
                    <a:moveTo>
                      <a:pt x="513" y="366"/>
                    </a:moveTo>
                    <a:lnTo>
                      <a:pt x="499" y="330"/>
                    </a:lnTo>
                    <a:lnTo>
                      <a:pt x="482" y="295"/>
                    </a:lnTo>
                    <a:lnTo>
                      <a:pt x="464" y="260"/>
                    </a:lnTo>
                    <a:lnTo>
                      <a:pt x="444" y="226"/>
                    </a:lnTo>
                    <a:lnTo>
                      <a:pt x="422" y="195"/>
                    </a:lnTo>
                    <a:lnTo>
                      <a:pt x="400" y="164"/>
                    </a:lnTo>
                    <a:lnTo>
                      <a:pt x="375" y="135"/>
                    </a:lnTo>
                    <a:lnTo>
                      <a:pt x="351" y="109"/>
                    </a:lnTo>
                    <a:lnTo>
                      <a:pt x="326" y="84"/>
                    </a:lnTo>
                    <a:lnTo>
                      <a:pt x="298" y="64"/>
                    </a:lnTo>
                    <a:lnTo>
                      <a:pt x="273" y="46"/>
                    </a:lnTo>
                    <a:lnTo>
                      <a:pt x="246" y="29"/>
                    </a:lnTo>
                    <a:lnTo>
                      <a:pt x="220" y="17"/>
                    </a:lnTo>
                    <a:lnTo>
                      <a:pt x="195" y="7"/>
                    </a:lnTo>
                    <a:lnTo>
                      <a:pt x="169" y="2"/>
                    </a:lnTo>
                    <a:lnTo>
                      <a:pt x="145" y="0"/>
                    </a:lnTo>
                    <a:lnTo>
                      <a:pt x="124" y="2"/>
                    </a:lnTo>
                    <a:lnTo>
                      <a:pt x="102" y="6"/>
                    </a:lnTo>
                    <a:lnTo>
                      <a:pt x="82" y="15"/>
                    </a:lnTo>
                    <a:lnTo>
                      <a:pt x="65" y="26"/>
                    </a:lnTo>
                    <a:lnTo>
                      <a:pt x="49" y="40"/>
                    </a:lnTo>
                    <a:lnTo>
                      <a:pt x="34" y="57"/>
                    </a:lnTo>
                    <a:lnTo>
                      <a:pt x="23" y="78"/>
                    </a:lnTo>
                    <a:lnTo>
                      <a:pt x="13" y="100"/>
                    </a:lnTo>
                    <a:lnTo>
                      <a:pt x="5" y="126"/>
                    </a:lnTo>
                    <a:lnTo>
                      <a:pt x="2" y="155"/>
                    </a:lnTo>
                    <a:lnTo>
                      <a:pt x="0" y="184"/>
                    </a:lnTo>
                    <a:lnTo>
                      <a:pt x="0" y="217"/>
                    </a:lnTo>
                    <a:lnTo>
                      <a:pt x="2" y="250"/>
                    </a:lnTo>
                    <a:lnTo>
                      <a:pt x="7" y="284"/>
                    </a:lnTo>
                    <a:lnTo>
                      <a:pt x="16" y="319"/>
                    </a:lnTo>
                    <a:lnTo>
                      <a:pt x="25" y="353"/>
                    </a:lnTo>
                    <a:lnTo>
                      <a:pt x="38" y="390"/>
                    </a:lnTo>
                    <a:lnTo>
                      <a:pt x="53" y="426"/>
                    </a:lnTo>
                    <a:lnTo>
                      <a:pt x="69" y="461"/>
                    </a:lnTo>
                    <a:lnTo>
                      <a:pt x="87" y="495"/>
                    </a:lnTo>
                    <a:lnTo>
                      <a:pt x="107" y="530"/>
                    </a:lnTo>
                    <a:lnTo>
                      <a:pt x="129" y="561"/>
                    </a:lnTo>
                    <a:lnTo>
                      <a:pt x="151" y="592"/>
                    </a:lnTo>
                    <a:lnTo>
                      <a:pt x="176" y="621"/>
                    </a:lnTo>
                    <a:lnTo>
                      <a:pt x="200" y="646"/>
                    </a:lnTo>
                    <a:lnTo>
                      <a:pt x="227" y="672"/>
                    </a:lnTo>
                    <a:lnTo>
                      <a:pt x="253" y="692"/>
                    </a:lnTo>
                    <a:lnTo>
                      <a:pt x="278" y="710"/>
                    </a:lnTo>
                    <a:lnTo>
                      <a:pt x="306" y="726"/>
                    </a:lnTo>
                    <a:lnTo>
                      <a:pt x="331" y="739"/>
                    </a:lnTo>
                    <a:lnTo>
                      <a:pt x="357" y="748"/>
                    </a:lnTo>
                    <a:lnTo>
                      <a:pt x="382" y="754"/>
                    </a:lnTo>
                    <a:lnTo>
                      <a:pt x="406" y="756"/>
                    </a:lnTo>
                    <a:lnTo>
                      <a:pt x="428" y="754"/>
                    </a:lnTo>
                    <a:lnTo>
                      <a:pt x="449" y="750"/>
                    </a:lnTo>
                    <a:lnTo>
                      <a:pt x="469" y="741"/>
                    </a:lnTo>
                    <a:lnTo>
                      <a:pt x="488" y="730"/>
                    </a:lnTo>
                    <a:lnTo>
                      <a:pt x="502" y="715"/>
                    </a:lnTo>
                    <a:lnTo>
                      <a:pt x="517" y="699"/>
                    </a:lnTo>
                    <a:lnTo>
                      <a:pt x="529" y="677"/>
                    </a:lnTo>
                    <a:lnTo>
                      <a:pt x="539" y="655"/>
                    </a:lnTo>
                    <a:lnTo>
                      <a:pt x="546" y="630"/>
                    </a:lnTo>
                    <a:lnTo>
                      <a:pt x="549" y="601"/>
                    </a:lnTo>
                    <a:lnTo>
                      <a:pt x="551" y="572"/>
                    </a:lnTo>
                    <a:lnTo>
                      <a:pt x="551" y="539"/>
                    </a:lnTo>
                    <a:lnTo>
                      <a:pt x="549" y="506"/>
                    </a:lnTo>
                    <a:lnTo>
                      <a:pt x="544" y="472"/>
                    </a:lnTo>
                    <a:lnTo>
                      <a:pt x="537" y="437"/>
                    </a:lnTo>
                    <a:lnTo>
                      <a:pt x="526" y="401"/>
                    </a:lnTo>
                    <a:lnTo>
                      <a:pt x="513" y="366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ja-JP" altLang="en-US" sz="2800" b="1">
                  <a:solidFill>
                    <a:srgbClr val="FFFFFF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Helvetica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368" name="Freeform 146"/>
              <p:cNvSpPr>
                <a:spLocks/>
              </p:cNvSpPr>
              <p:nvPr/>
            </p:nvSpPr>
            <p:spPr bwMode="auto">
              <a:xfrm>
                <a:off x="1812" y="2056"/>
                <a:ext cx="687" cy="938"/>
              </a:xfrm>
              <a:custGeom>
                <a:avLst/>
                <a:gdLst/>
                <a:ahLst/>
                <a:cxnLst>
                  <a:cxn ang="0">
                    <a:pos x="625" y="417"/>
                  </a:cxn>
                  <a:cxn ang="0">
                    <a:pos x="592" y="348"/>
                  </a:cxn>
                  <a:cxn ang="0">
                    <a:pos x="552" y="280"/>
                  </a:cxn>
                  <a:cxn ang="0">
                    <a:pos x="508" y="217"/>
                  </a:cxn>
                  <a:cxn ang="0">
                    <a:pos x="461" y="160"/>
                  </a:cxn>
                  <a:cxn ang="0">
                    <a:pos x="410" y="109"/>
                  </a:cxn>
                  <a:cxn ang="0">
                    <a:pos x="357" y="68"/>
                  </a:cxn>
                  <a:cxn ang="0">
                    <a:pos x="304" y="37"/>
                  </a:cxn>
                  <a:cxn ang="0">
                    <a:pos x="253" y="13"/>
                  </a:cxn>
                  <a:cxn ang="0">
                    <a:pos x="204" y="2"/>
                  </a:cxn>
                  <a:cxn ang="0">
                    <a:pos x="157" y="2"/>
                  </a:cxn>
                  <a:cxn ang="0">
                    <a:pos x="115" y="13"/>
                  </a:cxn>
                  <a:cxn ang="0">
                    <a:pos x="79" y="33"/>
                  </a:cxn>
                  <a:cxn ang="0">
                    <a:pos x="50" y="66"/>
                  </a:cxn>
                  <a:cxn ang="0">
                    <a:pos x="26" y="106"/>
                  </a:cxn>
                  <a:cxn ang="0">
                    <a:pos x="10" y="155"/>
                  </a:cxn>
                  <a:cxn ang="0">
                    <a:pos x="2" y="211"/>
                  </a:cxn>
                  <a:cxn ang="0">
                    <a:pos x="2" y="275"/>
                  </a:cxn>
                  <a:cxn ang="0">
                    <a:pos x="10" y="342"/>
                  </a:cxn>
                  <a:cxn ang="0">
                    <a:pos x="26" y="413"/>
                  </a:cxn>
                  <a:cxn ang="0">
                    <a:pos x="48" y="484"/>
                  </a:cxn>
                  <a:cxn ang="0">
                    <a:pos x="79" y="555"/>
                  </a:cxn>
                  <a:cxn ang="0">
                    <a:pos x="115" y="624"/>
                  </a:cxn>
                  <a:cxn ang="0">
                    <a:pos x="157" y="690"/>
                  </a:cxn>
                  <a:cxn ang="0">
                    <a:pos x="203" y="750"/>
                  </a:cxn>
                  <a:cxn ang="0">
                    <a:pos x="252" y="805"/>
                  </a:cxn>
                  <a:cxn ang="0">
                    <a:pos x="304" y="850"/>
                  </a:cxn>
                  <a:cxn ang="0">
                    <a:pos x="357" y="887"/>
                  </a:cxn>
                  <a:cxn ang="0">
                    <a:pos x="408" y="914"/>
                  </a:cxn>
                  <a:cxn ang="0">
                    <a:pos x="459" y="930"/>
                  </a:cxn>
                  <a:cxn ang="0">
                    <a:pos x="506" y="938"/>
                  </a:cxn>
                  <a:cxn ang="0">
                    <a:pos x="552" y="932"/>
                  </a:cxn>
                  <a:cxn ang="0">
                    <a:pos x="590" y="916"/>
                  </a:cxn>
                  <a:cxn ang="0">
                    <a:pos x="625" y="890"/>
                  </a:cxn>
                  <a:cxn ang="0">
                    <a:pos x="650" y="854"/>
                  </a:cxn>
                  <a:cxn ang="0">
                    <a:pos x="670" y="808"/>
                  </a:cxn>
                  <a:cxn ang="0">
                    <a:pos x="683" y="756"/>
                  </a:cxn>
                  <a:cxn ang="0">
                    <a:pos x="687" y="695"/>
                  </a:cxn>
                  <a:cxn ang="0">
                    <a:pos x="683" y="630"/>
                  </a:cxn>
                  <a:cxn ang="0">
                    <a:pos x="670" y="561"/>
                  </a:cxn>
                  <a:cxn ang="0">
                    <a:pos x="652" y="490"/>
                  </a:cxn>
                </a:cxnLst>
                <a:rect l="0" t="0" r="r" b="b"/>
                <a:pathLst>
                  <a:path w="687" h="938">
                    <a:moveTo>
                      <a:pt x="639" y="453"/>
                    </a:moveTo>
                    <a:lnTo>
                      <a:pt x="625" y="417"/>
                    </a:lnTo>
                    <a:lnTo>
                      <a:pt x="608" y="382"/>
                    </a:lnTo>
                    <a:lnTo>
                      <a:pt x="592" y="348"/>
                    </a:lnTo>
                    <a:lnTo>
                      <a:pt x="572" y="313"/>
                    </a:lnTo>
                    <a:lnTo>
                      <a:pt x="552" y="280"/>
                    </a:lnTo>
                    <a:lnTo>
                      <a:pt x="530" y="248"/>
                    </a:lnTo>
                    <a:lnTo>
                      <a:pt x="508" y="217"/>
                    </a:lnTo>
                    <a:lnTo>
                      <a:pt x="485" y="188"/>
                    </a:lnTo>
                    <a:lnTo>
                      <a:pt x="461" y="160"/>
                    </a:lnTo>
                    <a:lnTo>
                      <a:pt x="435" y="133"/>
                    </a:lnTo>
                    <a:lnTo>
                      <a:pt x="410" y="109"/>
                    </a:lnTo>
                    <a:lnTo>
                      <a:pt x="383" y="88"/>
                    </a:lnTo>
                    <a:lnTo>
                      <a:pt x="357" y="68"/>
                    </a:lnTo>
                    <a:lnTo>
                      <a:pt x="332" y="51"/>
                    </a:lnTo>
                    <a:lnTo>
                      <a:pt x="304" y="37"/>
                    </a:lnTo>
                    <a:lnTo>
                      <a:pt x="279" y="24"/>
                    </a:lnTo>
                    <a:lnTo>
                      <a:pt x="253" y="13"/>
                    </a:lnTo>
                    <a:lnTo>
                      <a:pt x="228" y="7"/>
                    </a:lnTo>
                    <a:lnTo>
                      <a:pt x="204" y="2"/>
                    </a:lnTo>
                    <a:lnTo>
                      <a:pt x="181" y="0"/>
                    </a:lnTo>
                    <a:lnTo>
                      <a:pt x="157" y="2"/>
                    </a:lnTo>
                    <a:lnTo>
                      <a:pt x="137" y="6"/>
                    </a:lnTo>
                    <a:lnTo>
                      <a:pt x="115" y="13"/>
                    </a:lnTo>
                    <a:lnTo>
                      <a:pt x="97" y="22"/>
                    </a:lnTo>
                    <a:lnTo>
                      <a:pt x="79" y="33"/>
                    </a:lnTo>
                    <a:lnTo>
                      <a:pt x="64" y="47"/>
                    </a:lnTo>
                    <a:lnTo>
                      <a:pt x="50" y="66"/>
                    </a:lnTo>
                    <a:lnTo>
                      <a:pt x="37" y="84"/>
                    </a:lnTo>
                    <a:lnTo>
                      <a:pt x="26" y="106"/>
                    </a:lnTo>
                    <a:lnTo>
                      <a:pt x="17" y="129"/>
                    </a:lnTo>
                    <a:lnTo>
                      <a:pt x="10" y="155"/>
                    </a:lnTo>
                    <a:lnTo>
                      <a:pt x="4" y="182"/>
                    </a:lnTo>
                    <a:lnTo>
                      <a:pt x="2" y="211"/>
                    </a:lnTo>
                    <a:lnTo>
                      <a:pt x="0" y="242"/>
                    </a:lnTo>
                    <a:lnTo>
                      <a:pt x="2" y="275"/>
                    </a:lnTo>
                    <a:lnTo>
                      <a:pt x="4" y="308"/>
                    </a:lnTo>
                    <a:lnTo>
                      <a:pt x="10" y="342"/>
                    </a:lnTo>
                    <a:lnTo>
                      <a:pt x="17" y="377"/>
                    </a:lnTo>
                    <a:lnTo>
                      <a:pt x="26" y="413"/>
                    </a:lnTo>
                    <a:lnTo>
                      <a:pt x="37" y="448"/>
                    </a:lnTo>
                    <a:lnTo>
                      <a:pt x="48" y="484"/>
                    </a:lnTo>
                    <a:lnTo>
                      <a:pt x="62" y="519"/>
                    </a:lnTo>
                    <a:lnTo>
                      <a:pt x="79" y="555"/>
                    </a:lnTo>
                    <a:lnTo>
                      <a:pt x="97" y="590"/>
                    </a:lnTo>
                    <a:lnTo>
                      <a:pt x="115" y="624"/>
                    </a:lnTo>
                    <a:lnTo>
                      <a:pt x="135" y="657"/>
                    </a:lnTo>
                    <a:lnTo>
                      <a:pt x="157" y="690"/>
                    </a:lnTo>
                    <a:lnTo>
                      <a:pt x="179" y="721"/>
                    </a:lnTo>
                    <a:lnTo>
                      <a:pt x="203" y="750"/>
                    </a:lnTo>
                    <a:lnTo>
                      <a:pt x="228" y="777"/>
                    </a:lnTo>
                    <a:lnTo>
                      <a:pt x="252" y="805"/>
                    </a:lnTo>
                    <a:lnTo>
                      <a:pt x="277" y="828"/>
                    </a:lnTo>
                    <a:lnTo>
                      <a:pt x="304" y="850"/>
                    </a:lnTo>
                    <a:lnTo>
                      <a:pt x="330" y="870"/>
                    </a:lnTo>
                    <a:lnTo>
                      <a:pt x="357" y="887"/>
                    </a:lnTo>
                    <a:lnTo>
                      <a:pt x="383" y="901"/>
                    </a:lnTo>
                    <a:lnTo>
                      <a:pt x="408" y="914"/>
                    </a:lnTo>
                    <a:lnTo>
                      <a:pt x="434" y="925"/>
                    </a:lnTo>
                    <a:lnTo>
                      <a:pt x="459" y="930"/>
                    </a:lnTo>
                    <a:lnTo>
                      <a:pt x="483" y="936"/>
                    </a:lnTo>
                    <a:lnTo>
                      <a:pt x="506" y="938"/>
                    </a:lnTo>
                    <a:lnTo>
                      <a:pt x="530" y="936"/>
                    </a:lnTo>
                    <a:lnTo>
                      <a:pt x="552" y="932"/>
                    </a:lnTo>
                    <a:lnTo>
                      <a:pt x="572" y="925"/>
                    </a:lnTo>
                    <a:lnTo>
                      <a:pt x="590" y="916"/>
                    </a:lnTo>
                    <a:lnTo>
                      <a:pt x="608" y="905"/>
                    </a:lnTo>
                    <a:lnTo>
                      <a:pt x="625" y="890"/>
                    </a:lnTo>
                    <a:lnTo>
                      <a:pt x="638" y="872"/>
                    </a:lnTo>
                    <a:lnTo>
                      <a:pt x="650" y="854"/>
                    </a:lnTo>
                    <a:lnTo>
                      <a:pt x="661" y="832"/>
                    </a:lnTo>
                    <a:lnTo>
                      <a:pt x="670" y="808"/>
                    </a:lnTo>
                    <a:lnTo>
                      <a:pt x="678" y="783"/>
                    </a:lnTo>
                    <a:lnTo>
                      <a:pt x="683" y="756"/>
                    </a:lnTo>
                    <a:lnTo>
                      <a:pt x="685" y="726"/>
                    </a:lnTo>
                    <a:lnTo>
                      <a:pt x="687" y="695"/>
                    </a:lnTo>
                    <a:lnTo>
                      <a:pt x="685" y="663"/>
                    </a:lnTo>
                    <a:lnTo>
                      <a:pt x="683" y="630"/>
                    </a:lnTo>
                    <a:lnTo>
                      <a:pt x="678" y="595"/>
                    </a:lnTo>
                    <a:lnTo>
                      <a:pt x="670" y="561"/>
                    </a:lnTo>
                    <a:lnTo>
                      <a:pt x="661" y="524"/>
                    </a:lnTo>
                    <a:lnTo>
                      <a:pt x="652" y="490"/>
                    </a:lnTo>
                    <a:lnTo>
                      <a:pt x="639" y="453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ja-JP" altLang="en-US" sz="2800" b="1">
                  <a:solidFill>
                    <a:srgbClr val="FFFFFF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Helvetica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369" name="Freeform 147"/>
              <p:cNvSpPr>
                <a:spLocks/>
              </p:cNvSpPr>
              <p:nvPr/>
            </p:nvSpPr>
            <p:spPr bwMode="auto">
              <a:xfrm>
                <a:off x="2133" y="2500"/>
                <a:ext cx="47" cy="49"/>
              </a:xfrm>
              <a:custGeom>
                <a:avLst/>
                <a:gdLst/>
                <a:ahLst/>
                <a:cxnLst>
                  <a:cxn ang="0">
                    <a:pos x="47" y="24"/>
                  </a:cxn>
                  <a:cxn ang="0">
                    <a:pos x="45" y="17"/>
                  </a:cxn>
                  <a:cxn ang="0">
                    <a:pos x="42" y="9"/>
                  </a:cxn>
                  <a:cxn ang="0">
                    <a:pos x="38" y="6"/>
                  </a:cxn>
                  <a:cxn ang="0">
                    <a:pos x="31" y="2"/>
                  </a:cxn>
                  <a:cxn ang="0">
                    <a:pos x="23" y="0"/>
                  </a:cxn>
                  <a:cxn ang="0">
                    <a:pos x="16" y="2"/>
                  </a:cxn>
                  <a:cxn ang="0">
                    <a:pos x="9" y="6"/>
                  </a:cxn>
                  <a:cxn ang="0">
                    <a:pos x="5" y="9"/>
                  </a:cxn>
                  <a:cxn ang="0">
                    <a:pos x="2" y="17"/>
                  </a:cxn>
                  <a:cxn ang="0">
                    <a:pos x="0" y="24"/>
                  </a:cxn>
                  <a:cxn ang="0">
                    <a:pos x="2" y="31"/>
                  </a:cxn>
                  <a:cxn ang="0">
                    <a:pos x="5" y="39"/>
                  </a:cxn>
                  <a:cxn ang="0">
                    <a:pos x="9" y="42"/>
                  </a:cxn>
                  <a:cxn ang="0">
                    <a:pos x="16" y="46"/>
                  </a:cxn>
                  <a:cxn ang="0">
                    <a:pos x="23" y="48"/>
                  </a:cxn>
                  <a:cxn ang="0">
                    <a:pos x="31" y="46"/>
                  </a:cxn>
                  <a:cxn ang="0">
                    <a:pos x="38" y="42"/>
                  </a:cxn>
                  <a:cxn ang="0">
                    <a:pos x="42" y="39"/>
                  </a:cxn>
                  <a:cxn ang="0">
                    <a:pos x="45" y="31"/>
                  </a:cxn>
                  <a:cxn ang="0">
                    <a:pos x="47" y="24"/>
                  </a:cxn>
                </a:cxnLst>
                <a:rect l="0" t="0" r="r" b="b"/>
                <a:pathLst>
                  <a:path w="47" h="48">
                    <a:moveTo>
                      <a:pt x="47" y="24"/>
                    </a:moveTo>
                    <a:lnTo>
                      <a:pt x="45" y="17"/>
                    </a:lnTo>
                    <a:lnTo>
                      <a:pt x="42" y="9"/>
                    </a:lnTo>
                    <a:lnTo>
                      <a:pt x="38" y="6"/>
                    </a:lnTo>
                    <a:lnTo>
                      <a:pt x="31" y="2"/>
                    </a:lnTo>
                    <a:lnTo>
                      <a:pt x="23" y="0"/>
                    </a:lnTo>
                    <a:lnTo>
                      <a:pt x="16" y="2"/>
                    </a:lnTo>
                    <a:lnTo>
                      <a:pt x="9" y="6"/>
                    </a:lnTo>
                    <a:lnTo>
                      <a:pt x="5" y="9"/>
                    </a:lnTo>
                    <a:lnTo>
                      <a:pt x="2" y="17"/>
                    </a:lnTo>
                    <a:lnTo>
                      <a:pt x="0" y="24"/>
                    </a:lnTo>
                    <a:lnTo>
                      <a:pt x="2" y="31"/>
                    </a:lnTo>
                    <a:lnTo>
                      <a:pt x="5" y="39"/>
                    </a:lnTo>
                    <a:lnTo>
                      <a:pt x="9" y="42"/>
                    </a:lnTo>
                    <a:lnTo>
                      <a:pt x="16" y="46"/>
                    </a:lnTo>
                    <a:lnTo>
                      <a:pt x="23" y="48"/>
                    </a:lnTo>
                    <a:lnTo>
                      <a:pt x="31" y="46"/>
                    </a:lnTo>
                    <a:lnTo>
                      <a:pt x="38" y="42"/>
                    </a:lnTo>
                    <a:lnTo>
                      <a:pt x="42" y="39"/>
                    </a:lnTo>
                    <a:lnTo>
                      <a:pt x="45" y="31"/>
                    </a:lnTo>
                    <a:lnTo>
                      <a:pt x="47" y="2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ja-JP" altLang="en-US" sz="2800" b="1">
                  <a:solidFill>
                    <a:srgbClr val="FFFFFF"/>
                  </a:solidFill>
                  <a:effectLst>
                    <a:outerShdw blurRad="38100" dist="38100" dir="2700000" algn="tl">
                      <a:srgbClr val="808080"/>
                    </a:outerShdw>
                  </a:effectLst>
                  <a:latin typeface="Helvetica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370" name="Line 148"/>
              <p:cNvSpPr>
                <a:spLocks noChangeShapeType="1"/>
              </p:cNvSpPr>
              <p:nvPr/>
            </p:nvSpPr>
            <p:spPr bwMode="auto">
              <a:xfrm>
                <a:off x="571" y="1992"/>
                <a:ext cx="20" cy="8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ja-JP" altLang="en-US" sz="28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elvetica" pitchFamily="34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371" name="Line 149"/>
              <p:cNvSpPr>
                <a:spLocks noChangeShapeType="1"/>
              </p:cNvSpPr>
              <p:nvPr/>
            </p:nvSpPr>
            <p:spPr bwMode="auto">
              <a:xfrm>
                <a:off x="611" y="2007"/>
                <a:ext cx="22" cy="9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ja-JP" altLang="en-US" sz="28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elvetica" pitchFamily="34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372" name="Line 150"/>
              <p:cNvSpPr>
                <a:spLocks noChangeShapeType="1"/>
              </p:cNvSpPr>
              <p:nvPr/>
            </p:nvSpPr>
            <p:spPr bwMode="auto">
              <a:xfrm>
                <a:off x="653" y="2023"/>
                <a:ext cx="20" cy="8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ja-JP" altLang="en-US" sz="28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elvetica" pitchFamily="34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373" name="Line 151"/>
              <p:cNvSpPr>
                <a:spLocks noChangeShapeType="1"/>
              </p:cNvSpPr>
              <p:nvPr/>
            </p:nvSpPr>
            <p:spPr bwMode="auto">
              <a:xfrm>
                <a:off x="693" y="2038"/>
                <a:ext cx="22" cy="8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ja-JP" altLang="en-US" sz="28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elvetica" pitchFamily="34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374" name="Line 152"/>
              <p:cNvSpPr>
                <a:spLocks noChangeShapeType="1"/>
              </p:cNvSpPr>
              <p:nvPr/>
            </p:nvSpPr>
            <p:spPr bwMode="auto">
              <a:xfrm>
                <a:off x="735" y="2053"/>
                <a:ext cx="20" cy="8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ja-JP" altLang="en-US" sz="28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elvetica" pitchFamily="34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375" name="Line 153"/>
              <p:cNvSpPr>
                <a:spLocks noChangeShapeType="1"/>
              </p:cNvSpPr>
              <p:nvPr/>
            </p:nvSpPr>
            <p:spPr bwMode="auto">
              <a:xfrm>
                <a:off x="775" y="2070"/>
                <a:ext cx="23" cy="8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ja-JP" altLang="en-US" sz="28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elvetica" pitchFamily="34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376" name="Line 154"/>
              <p:cNvSpPr>
                <a:spLocks noChangeShapeType="1"/>
              </p:cNvSpPr>
              <p:nvPr/>
            </p:nvSpPr>
            <p:spPr bwMode="auto">
              <a:xfrm>
                <a:off x="817" y="2083"/>
                <a:ext cx="20" cy="9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ja-JP" altLang="en-US" sz="28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elvetica" pitchFamily="34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377" name="Line 155"/>
              <p:cNvSpPr>
                <a:spLocks noChangeShapeType="1"/>
              </p:cNvSpPr>
              <p:nvPr/>
            </p:nvSpPr>
            <p:spPr bwMode="auto">
              <a:xfrm>
                <a:off x="857" y="2099"/>
                <a:ext cx="22" cy="8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ja-JP" altLang="en-US" sz="28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elvetica" pitchFamily="34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378" name="Line 156"/>
              <p:cNvSpPr>
                <a:spLocks noChangeShapeType="1"/>
              </p:cNvSpPr>
              <p:nvPr/>
            </p:nvSpPr>
            <p:spPr bwMode="auto">
              <a:xfrm>
                <a:off x="899" y="2113"/>
                <a:ext cx="20" cy="9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ja-JP" altLang="en-US" sz="28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elvetica" pitchFamily="34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379" name="Line 157"/>
              <p:cNvSpPr>
                <a:spLocks noChangeShapeType="1"/>
              </p:cNvSpPr>
              <p:nvPr/>
            </p:nvSpPr>
            <p:spPr bwMode="auto">
              <a:xfrm>
                <a:off x="939" y="2129"/>
                <a:ext cx="23" cy="8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ja-JP" altLang="en-US" sz="28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elvetica" pitchFamily="34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380" name="Line 158"/>
              <p:cNvSpPr>
                <a:spLocks noChangeShapeType="1"/>
              </p:cNvSpPr>
              <p:nvPr/>
            </p:nvSpPr>
            <p:spPr bwMode="auto">
              <a:xfrm>
                <a:off x="981" y="2146"/>
                <a:ext cx="20" cy="7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ja-JP" altLang="en-US" sz="28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elvetica" pitchFamily="34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381" name="Line 159"/>
              <p:cNvSpPr>
                <a:spLocks noChangeShapeType="1"/>
              </p:cNvSpPr>
              <p:nvPr/>
            </p:nvSpPr>
            <p:spPr bwMode="auto">
              <a:xfrm>
                <a:off x="1021" y="2161"/>
                <a:ext cx="22" cy="8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ja-JP" altLang="en-US" sz="28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elvetica" pitchFamily="34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382" name="Line 160"/>
              <p:cNvSpPr>
                <a:spLocks noChangeShapeType="1"/>
              </p:cNvSpPr>
              <p:nvPr/>
            </p:nvSpPr>
            <p:spPr bwMode="auto">
              <a:xfrm>
                <a:off x="1063" y="2174"/>
                <a:ext cx="20" cy="8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ja-JP" altLang="en-US" sz="28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elvetica" pitchFamily="34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383" name="Line 161"/>
              <p:cNvSpPr>
                <a:spLocks noChangeShapeType="1"/>
              </p:cNvSpPr>
              <p:nvPr/>
            </p:nvSpPr>
            <p:spPr bwMode="auto">
              <a:xfrm>
                <a:off x="1103" y="2190"/>
                <a:ext cx="21" cy="8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ja-JP" altLang="en-US" sz="28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elvetica" pitchFamily="34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384" name="Line 162"/>
              <p:cNvSpPr>
                <a:spLocks noChangeShapeType="1"/>
              </p:cNvSpPr>
              <p:nvPr/>
            </p:nvSpPr>
            <p:spPr bwMode="auto">
              <a:xfrm>
                <a:off x="1144" y="2205"/>
                <a:ext cx="21" cy="8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ja-JP" altLang="en-US" sz="28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elvetica" pitchFamily="34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385" name="Line 163"/>
              <p:cNvSpPr>
                <a:spLocks noChangeShapeType="1"/>
              </p:cNvSpPr>
              <p:nvPr/>
            </p:nvSpPr>
            <p:spPr bwMode="auto">
              <a:xfrm>
                <a:off x="1185" y="2220"/>
                <a:ext cx="23" cy="8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ja-JP" altLang="en-US" sz="28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elvetica" pitchFamily="34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386" name="Line 164"/>
              <p:cNvSpPr>
                <a:spLocks noChangeShapeType="1"/>
              </p:cNvSpPr>
              <p:nvPr/>
            </p:nvSpPr>
            <p:spPr bwMode="auto">
              <a:xfrm>
                <a:off x="1226" y="2237"/>
                <a:ext cx="20" cy="9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ja-JP" altLang="en-US" sz="28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elvetica" pitchFamily="34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387" name="Line 165"/>
              <p:cNvSpPr>
                <a:spLocks noChangeShapeType="1"/>
              </p:cNvSpPr>
              <p:nvPr/>
            </p:nvSpPr>
            <p:spPr bwMode="auto">
              <a:xfrm>
                <a:off x="1266" y="2251"/>
                <a:ext cx="22" cy="8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ja-JP" altLang="en-US" sz="28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elvetica" pitchFamily="34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388" name="Line 166"/>
              <p:cNvSpPr>
                <a:spLocks noChangeShapeType="1"/>
              </p:cNvSpPr>
              <p:nvPr/>
            </p:nvSpPr>
            <p:spPr bwMode="auto">
              <a:xfrm>
                <a:off x="1308" y="2265"/>
                <a:ext cx="20" cy="9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ja-JP" altLang="en-US" sz="28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elvetica" pitchFamily="34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389" name="Line 167"/>
              <p:cNvSpPr>
                <a:spLocks noChangeShapeType="1"/>
              </p:cNvSpPr>
              <p:nvPr/>
            </p:nvSpPr>
            <p:spPr bwMode="auto">
              <a:xfrm>
                <a:off x="1348" y="2283"/>
                <a:ext cx="23" cy="8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ja-JP" altLang="en-US" sz="28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elvetica" pitchFamily="34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390" name="Line 168"/>
              <p:cNvSpPr>
                <a:spLocks noChangeShapeType="1"/>
              </p:cNvSpPr>
              <p:nvPr/>
            </p:nvSpPr>
            <p:spPr bwMode="auto">
              <a:xfrm>
                <a:off x="1390" y="2296"/>
                <a:ext cx="20" cy="8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ja-JP" altLang="en-US" sz="28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elvetica" pitchFamily="34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391" name="Line 169"/>
              <p:cNvSpPr>
                <a:spLocks noChangeShapeType="1"/>
              </p:cNvSpPr>
              <p:nvPr/>
            </p:nvSpPr>
            <p:spPr bwMode="auto">
              <a:xfrm>
                <a:off x="1430" y="2313"/>
                <a:ext cx="22" cy="8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ja-JP" altLang="en-US" sz="28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elvetica" pitchFamily="34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392" name="Line 170"/>
              <p:cNvSpPr>
                <a:spLocks noChangeShapeType="1"/>
              </p:cNvSpPr>
              <p:nvPr/>
            </p:nvSpPr>
            <p:spPr bwMode="auto">
              <a:xfrm>
                <a:off x="1472" y="2327"/>
                <a:ext cx="20" cy="8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ja-JP" altLang="en-US" sz="28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elvetica" pitchFamily="34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393" name="Line 171"/>
              <p:cNvSpPr>
                <a:spLocks noChangeShapeType="1"/>
              </p:cNvSpPr>
              <p:nvPr/>
            </p:nvSpPr>
            <p:spPr bwMode="auto">
              <a:xfrm>
                <a:off x="1512" y="2342"/>
                <a:ext cx="22" cy="7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ja-JP" altLang="en-US" sz="28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elvetica" pitchFamily="34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394" name="Line 172"/>
              <p:cNvSpPr>
                <a:spLocks noChangeShapeType="1"/>
              </p:cNvSpPr>
              <p:nvPr/>
            </p:nvSpPr>
            <p:spPr bwMode="auto">
              <a:xfrm>
                <a:off x="1554" y="2359"/>
                <a:ext cx="20" cy="7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ja-JP" altLang="en-US" sz="28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elvetica" pitchFamily="34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395" name="Line 173"/>
              <p:cNvSpPr>
                <a:spLocks noChangeShapeType="1"/>
              </p:cNvSpPr>
              <p:nvPr/>
            </p:nvSpPr>
            <p:spPr bwMode="auto">
              <a:xfrm>
                <a:off x="1594" y="2374"/>
                <a:ext cx="23" cy="8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ja-JP" altLang="en-US" sz="28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elvetica" pitchFamily="34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396" name="Line 174"/>
              <p:cNvSpPr>
                <a:spLocks noChangeShapeType="1"/>
              </p:cNvSpPr>
              <p:nvPr/>
            </p:nvSpPr>
            <p:spPr bwMode="auto">
              <a:xfrm>
                <a:off x="1636" y="2387"/>
                <a:ext cx="20" cy="9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ja-JP" altLang="en-US" sz="28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elvetica" pitchFamily="34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397" name="Line 175"/>
              <p:cNvSpPr>
                <a:spLocks noChangeShapeType="1"/>
              </p:cNvSpPr>
              <p:nvPr/>
            </p:nvSpPr>
            <p:spPr bwMode="auto">
              <a:xfrm>
                <a:off x="1676" y="2403"/>
                <a:ext cx="22" cy="8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ja-JP" altLang="en-US" sz="28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elvetica" pitchFamily="34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398" name="Line 176"/>
              <p:cNvSpPr>
                <a:spLocks noChangeShapeType="1"/>
              </p:cNvSpPr>
              <p:nvPr/>
            </p:nvSpPr>
            <p:spPr bwMode="auto">
              <a:xfrm>
                <a:off x="1718" y="2418"/>
                <a:ext cx="20" cy="8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ja-JP" altLang="en-US" sz="28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elvetica" pitchFamily="34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399" name="Line 177"/>
              <p:cNvSpPr>
                <a:spLocks noChangeShapeType="1"/>
              </p:cNvSpPr>
              <p:nvPr/>
            </p:nvSpPr>
            <p:spPr bwMode="auto">
              <a:xfrm>
                <a:off x="1758" y="2433"/>
                <a:ext cx="23" cy="8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ja-JP" altLang="en-US" sz="28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elvetica" pitchFamily="34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400" name="Line 178"/>
              <p:cNvSpPr>
                <a:spLocks noChangeShapeType="1"/>
              </p:cNvSpPr>
              <p:nvPr/>
            </p:nvSpPr>
            <p:spPr bwMode="auto">
              <a:xfrm>
                <a:off x="1800" y="2450"/>
                <a:ext cx="20" cy="9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ja-JP" altLang="en-US" sz="28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elvetica" pitchFamily="34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401" name="Line 179"/>
              <p:cNvSpPr>
                <a:spLocks noChangeShapeType="1"/>
              </p:cNvSpPr>
              <p:nvPr/>
            </p:nvSpPr>
            <p:spPr bwMode="auto">
              <a:xfrm>
                <a:off x="1840" y="2465"/>
                <a:ext cx="22" cy="8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ja-JP" altLang="en-US" sz="28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elvetica" pitchFamily="34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402" name="Line 180"/>
              <p:cNvSpPr>
                <a:spLocks noChangeShapeType="1"/>
              </p:cNvSpPr>
              <p:nvPr/>
            </p:nvSpPr>
            <p:spPr bwMode="auto">
              <a:xfrm>
                <a:off x="1882" y="2478"/>
                <a:ext cx="20" cy="9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ja-JP" altLang="en-US" sz="28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elvetica" pitchFamily="34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403" name="Line 181"/>
              <p:cNvSpPr>
                <a:spLocks noChangeShapeType="1"/>
              </p:cNvSpPr>
              <p:nvPr/>
            </p:nvSpPr>
            <p:spPr bwMode="auto">
              <a:xfrm>
                <a:off x="1922" y="2494"/>
                <a:ext cx="22" cy="8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ja-JP" altLang="en-US" sz="28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elvetica" pitchFamily="34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404" name="Line 182"/>
              <p:cNvSpPr>
                <a:spLocks noChangeShapeType="1"/>
              </p:cNvSpPr>
              <p:nvPr/>
            </p:nvSpPr>
            <p:spPr bwMode="auto">
              <a:xfrm>
                <a:off x="1964" y="2509"/>
                <a:ext cx="20" cy="8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ja-JP" altLang="en-US" sz="28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elvetica" pitchFamily="34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405" name="Line 183"/>
              <p:cNvSpPr>
                <a:spLocks noChangeShapeType="1"/>
              </p:cNvSpPr>
              <p:nvPr/>
            </p:nvSpPr>
            <p:spPr bwMode="auto">
              <a:xfrm>
                <a:off x="2004" y="2527"/>
                <a:ext cx="23" cy="8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ja-JP" altLang="en-US" sz="28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elvetica" pitchFamily="34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406" name="Line 184"/>
              <p:cNvSpPr>
                <a:spLocks noChangeShapeType="1"/>
              </p:cNvSpPr>
              <p:nvPr/>
            </p:nvSpPr>
            <p:spPr bwMode="auto">
              <a:xfrm>
                <a:off x="2045" y="2540"/>
                <a:ext cx="20" cy="8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ja-JP" altLang="en-US" sz="28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elvetica" pitchFamily="34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407" name="Line 185"/>
              <p:cNvSpPr>
                <a:spLocks noChangeShapeType="1"/>
              </p:cNvSpPr>
              <p:nvPr/>
            </p:nvSpPr>
            <p:spPr bwMode="auto">
              <a:xfrm>
                <a:off x="2085" y="2555"/>
                <a:ext cx="22" cy="7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ja-JP" altLang="en-US" sz="28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elvetica" pitchFamily="34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408" name="Line 186"/>
              <p:cNvSpPr>
                <a:spLocks noChangeShapeType="1"/>
              </p:cNvSpPr>
              <p:nvPr/>
            </p:nvSpPr>
            <p:spPr bwMode="auto">
              <a:xfrm>
                <a:off x="2127" y="2572"/>
                <a:ext cx="20" cy="9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ja-JP" altLang="en-US" sz="28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elvetica" pitchFamily="34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409" name="Line 187"/>
              <p:cNvSpPr>
                <a:spLocks noChangeShapeType="1"/>
              </p:cNvSpPr>
              <p:nvPr/>
            </p:nvSpPr>
            <p:spPr bwMode="auto">
              <a:xfrm>
                <a:off x="2167" y="2587"/>
                <a:ext cx="23" cy="7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ja-JP" altLang="en-US" sz="28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elvetica" pitchFamily="34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410" name="Line 188"/>
              <p:cNvSpPr>
                <a:spLocks noChangeShapeType="1"/>
              </p:cNvSpPr>
              <p:nvPr/>
            </p:nvSpPr>
            <p:spPr bwMode="auto">
              <a:xfrm>
                <a:off x="2209" y="2600"/>
                <a:ext cx="20" cy="8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ja-JP" altLang="en-US" sz="28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elvetica" pitchFamily="34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411" name="Line 189"/>
              <p:cNvSpPr>
                <a:spLocks noChangeShapeType="1"/>
              </p:cNvSpPr>
              <p:nvPr/>
            </p:nvSpPr>
            <p:spPr bwMode="auto">
              <a:xfrm>
                <a:off x="2249" y="2616"/>
                <a:ext cx="22" cy="8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ja-JP" altLang="en-US" sz="28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elvetica" pitchFamily="34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412" name="Line 190"/>
              <p:cNvSpPr>
                <a:spLocks noChangeShapeType="1"/>
              </p:cNvSpPr>
              <p:nvPr/>
            </p:nvSpPr>
            <p:spPr bwMode="auto">
              <a:xfrm>
                <a:off x="2291" y="2631"/>
                <a:ext cx="20" cy="8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ja-JP" altLang="en-US" sz="28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elvetica" pitchFamily="34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413" name="Line 191"/>
              <p:cNvSpPr>
                <a:spLocks noChangeShapeType="1"/>
              </p:cNvSpPr>
              <p:nvPr/>
            </p:nvSpPr>
            <p:spPr bwMode="auto">
              <a:xfrm>
                <a:off x="2331" y="2646"/>
                <a:ext cx="22" cy="8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ja-JP" altLang="en-US" sz="28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elvetica" pitchFamily="34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414" name="Line 192"/>
              <p:cNvSpPr>
                <a:spLocks noChangeShapeType="1"/>
              </p:cNvSpPr>
              <p:nvPr/>
            </p:nvSpPr>
            <p:spPr bwMode="auto">
              <a:xfrm>
                <a:off x="2373" y="2663"/>
                <a:ext cx="20" cy="9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ja-JP" altLang="en-US" sz="28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elvetica" pitchFamily="34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415" name="Line 193"/>
              <p:cNvSpPr>
                <a:spLocks noChangeShapeType="1"/>
              </p:cNvSpPr>
              <p:nvPr/>
            </p:nvSpPr>
            <p:spPr bwMode="auto">
              <a:xfrm>
                <a:off x="2413" y="2678"/>
                <a:ext cx="23" cy="7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ja-JP" altLang="en-US" sz="28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elvetica" pitchFamily="34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416" name="Line 194"/>
              <p:cNvSpPr>
                <a:spLocks noChangeShapeType="1"/>
              </p:cNvSpPr>
              <p:nvPr/>
            </p:nvSpPr>
            <p:spPr bwMode="auto">
              <a:xfrm>
                <a:off x="2455" y="2692"/>
                <a:ext cx="20" cy="8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ja-JP" altLang="en-US" sz="28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elvetica" pitchFamily="34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417" name="Line 195"/>
              <p:cNvSpPr>
                <a:spLocks noChangeShapeType="1"/>
              </p:cNvSpPr>
              <p:nvPr/>
            </p:nvSpPr>
            <p:spPr bwMode="auto">
              <a:xfrm>
                <a:off x="2495" y="2707"/>
                <a:ext cx="22" cy="8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ja-JP" altLang="en-US" sz="28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elvetica" pitchFamily="34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418" name="Line 196"/>
              <p:cNvSpPr>
                <a:spLocks noChangeShapeType="1"/>
              </p:cNvSpPr>
              <p:nvPr/>
            </p:nvSpPr>
            <p:spPr bwMode="auto">
              <a:xfrm>
                <a:off x="2537" y="2722"/>
                <a:ext cx="20" cy="8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ja-JP" altLang="en-US" sz="28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elvetica" pitchFamily="34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419" name="Line 197"/>
              <p:cNvSpPr>
                <a:spLocks noChangeShapeType="1"/>
              </p:cNvSpPr>
              <p:nvPr/>
            </p:nvSpPr>
            <p:spPr bwMode="auto">
              <a:xfrm>
                <a:off x="2577" y="2739"/>
                <a:ext cx="23" cy="9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ja-JP" altLang="en-US" sz="28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elvetica" pitchFamily="34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420" name="Line 198"/>
              <p:cNvSpPr>
                <a:spLocks noChangeShapeType="1"/>
              </p:cNvSpPr>
              <p:nvPr/>
            </p:nvSpPr>
            <p:spPr bwMode="auto">
              <a:xfrm>
                <a:off x="2619" y="2754"/>
                <a:ext cx="20" cy="7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ja-JP" altLang="en-US" sz="28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elvetica" pitchFamily="34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421" name="Line 199"/>
              <p:cNvSpPr>
                <a:spLocks noChangeShapeType="1"/>
              </p:cNvSpPr>
              <p:nvPr/>
            </p:nvSpPr>
            <p:spPr bwMode="auto">
              <a:xfrm>
                <a:off x="2659" y="2768"/>
                <a:ext cx="22" cy="7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ja-JP" altLang="en-US" sz="28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elvetica" pitchFamily="34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422" name="Line 200"/>
              <p:cNvSpPr>
                <a:spLocks noChangeShapeType="1"/>
              </p:cNvSpPr>
              <p:nvPr/>
            </p:nvSpPr>
            <p:spPr bwMode="auto">
              <a:xfrm>
                <a:off x="2701" y="2783"/>
                <a:ext cx="20" cy="8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ja-JP" altLang="en-US" sz="28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elvetica" pitchFamily="34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423" name="Line 201"/>
              <p:cNvSpPr>
                <a:spLocks noChangeShapeType="1"/>
              </p:cNvSpPr>
              <p:nvPr/>
            </p:nvSpPr>
            <p:spPr bwMode="auto">
              <a:xfrm>
                <a:off x="2741" y="2798"/>
                <a:ext cx="22" cy="8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ja-JP" altLang="en-US" sz="28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elvetica" pitchFamily="34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424" name="Line 202"/>
              <p:cNvSpPr>
                <a:spLocks noChangeShapeType="1"/>
              </p:cNvSpPr>
              <p:nvPr/>
            </p:nvSpPr>
            <p:spPr bwMode="auto">
              <a:xfrm>
                <a:off x="2783" y="2813"/>
                <a:ext cx="20" cy="8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ja-JP" altLang="en-US" sz="28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elvetica" pitchFamily="34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425" name="Line 203"/>
              <p:cNvSpPr>
                <a:spLocks noChangeShapeType="1"/>
              </p:cNvSpPr>
              <p:nvPr/>
            </p:nvSpPr>
            <p:spPr bwMode="auto">
              <a:xfrm>
                <a:off x="2823" y="2830"/>
                <a:ext cx="23" cy="9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ja-JP" altLang="en-US" sz="28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elvetica" pitchFamily="34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426" name="Line 204"/>
              <p:cNvSpPr>
                <a:spLocks noChangeShapeType="1"/>
              </p:cNvSpPr>
              <p:nvPr/>
            </p:nvSpPr>
            <p:spPr bwMode="auto">
              <a:xfrm>
                <a:off x="2864" y="2844"/>
                <a:ext cx="21" cy="8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ja-JP" altLang="en-US" sz="28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elvetica" pitchFamily="34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427" name="Line 205"/>
              <p:cNvSpPr>
                <a:spLocks noChangeShapeType="1"/>
              </p:cNvSpPr>
              <p:nvPr/>
            </p:nvSpPr>
            <p:spPr bwMode="auto">
              <a:xfrm>
                <a:off x="2905" y="2859"/>
                <a:ext cx="21" cy="8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ja-JP" altLang="en-US" sz="28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elvetica" pitchFamily="34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428" name="Line 206"/>
              <p:cNvSpPr>
                <a:spLocks noChangeShapeType="1"/>
              </p:cNvSpPr>
              <p:nvPr/>
            </p:nvSpPr>
            <p:spPr bwMode="auto">
              <a:xfrm>
                <a:off x="2946" y="2874"/>
                <a:ext cx="20" cy="8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ja-JP" altLang="en-US" sz="28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elvetica" pitchFamily="34" charset="0"/>
                  <a:ea typeface="ＭＳ Ｐゴシック" charset="-128"/>
                  <a:cs typeface="ＭＳ Ｐゴシック" charset="-128"/>
                </a:endParaRPr>
              </a:p>
            </p:txBody>
          </p:sp>
        </p:grpSp>
        <p:grpSp>
          <p:nvGrpSpPr>
            <p:cNvPr id="24593" name="Group 207"/>
            <p:cNvGrpSpPr>
              <a:grpSpLocks/>
            </p:cNvGrpSpPr>
            <p:nvPr/>
          </p:nvGrpSpPr>
          <p:grpSpPr bwMode="auto">
            <a:xfrm>
              <a:off x="571" y="1356"/>
              <a:ext cx="3296" cy="2194"/>
              <a:chOff x="571" y="1356"/>
              <a:chExt cx="3296" cy="2194"/>
            </a:xfrm>
          </p:grpSpPr>
          <p:sp>
            <p:nvSpPr>
              <p:cNvPr id="29" name="Line 208"/>
              <p:cNvSpPr>
                <a:spLocks noChangeShapeType="1"/>
              </p:cNvSpPr>
              <p:nvPr/>
            </p:nvSpPr>
            <p:spPr bwMode="auto">
              <a:xfrm>
                <a:off x="2988" y="2891"/>
                <a:ext cx="22" cy="7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ja-JP" altLang="en-US" sz="28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elvetica" pitchFamily="34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30" name="Line 209"/>
              <p:cNvSpPr>
                <a:spLocks noChangeShapeType="1"/>
              </p:cNvSpPr>
              <p:nvPr/>
            </p:nvSpPr>
            <p:spPr bwMode="auto">
              <a:xfrm>
                <a:off x="3028" y="2907"/>
                <a:ext cx="20" cy="8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ja-JP" altLang="en-US" sz="28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elvetica" pitchFamily="34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31" name="Line 210"/>
              <p:cNvSpPr>
                <a:spLocks noChangeShapeType="1"/>
              </p:cNvSpPr>
              <p:nvPr/>
            </p:nvSpPr>
            <p:spPr bwMode="auto">
              <a:xfrm>
                <a:off x="3068" y="2920"/>
                <a:ext cx="22" cy="8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ja-JP" altLang="en-US" sz="28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elvetica" pitchFamily="34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32" name="Line 211"/>
              <p:cNvSpPr>
                <a:spLocks noChangeShapeType="1"/>
              </p:cNvSpPr>
              <p:nvPr/>
            </p:nvSpPr>
            <p:spPr bwMode="auto">
              <a:xfrm>
                <a:off x="3110" y="2935"/>
                <a:ext cx="20" cy="8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ja-JP" altLang="en-US" sz="28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elvetica" pitchFamily="34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33" name="Line 212"/>
              <p:cNvSpPr>
                <a:spLocks noChangeShapeType="1"/>
              </p:cNvSpPr>
              <p:nvPr/>
            </p:nvSpPr>
            <p:spPr bwMode="auto">
              <a:xfrm>
                <a:off x="3150" y="2953"/>
                <a:ext cx="23" cy="8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ja-JP" altLang="en-US" sz="28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elvetica" pitchFamily="34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34" name="Line 213"/>
              <p:cNvSpPr>
                <a:spLocks noChangeShapeType="1"/>
              </p:cNvSpPr>
              <p:nvPr/>
            </p:nvSpPr>
            <p:spPr bwMode="auto">
              <a:xfrm>
                <a:off x="3193" y="2967"/>
                <a:ext cx="20" cy="8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ja-JP" altLang="en-US" sz="28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elvetica" pitchFamily="34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35" name="Line 214"/>
              <p:cNvSpPr>
                <a:spLocks noChangeShapeType="1"/>
              </p:cNvSpPr>
              <p:nvPr/>
            </p:nvSpPr>
            <p:spPr bwMode="auto">
              <a:xfrm>
                <a:off x="3233" y="2982"/>
                <a:ext cx="22" cy="8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ja-JP" altLang="en-US" sz="28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elvetica" pitchFamily="34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36" name="Line 215"/>
              <p:cNvSpPr>
                <a:spLocks noChangeShapeType="1"/>
              </p:cNvSpPr>
              <p:nvPr/>
            </p:nvSpPr>
            <p:spPr bwMode="auto">
              <a:xfrm>
                <a:off x="3274" y="2998"/>
                <a:ext cx="20" cy="8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ja-JP" altLang="en-US" sz="28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elvetica" pitchFamily="34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37" name="Line 216"/>
              <p:cNvSpPr>
                <a:spLocks noChangeShapeType="1"/>
              </p:cNvSpPr>
              <p:nvPr/>
            </p:nvSpPr>
            <p:spPr bwMode="auto">
              <a:xfrm>
                <a:off x="3314" y="3011"/>
                <a:ext cx="23" cy="8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ja-JP" altLang="en-US" sz="28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elvetica" pitchFamily="34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38" name="Line 217"/>
              <p:cNvSpPr>
                <a:spLocks noChangeShapeType="1"/>
              </p:cNvSpPr>
              <p:nvPr/>
            </p:nvSpPr>
            <p:spPr bwMode="auto">
              <a:xfrm>
                <a:off x="3358" y="3026"/>
                <a:ext cx="20" cy="8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ja-JP" altLang="en-US" sz="28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elvetica" pitchFamily="34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39" name="Line 218"/>
              <p:cNvSpPr>
                <a:spLocks noChangeShapeType="1"/>
              </p:cNvSpPr>
              <p:nvPr/>
            </p:nvSpPr>
            <p:spPr bwMode="auto">
              <a:xfrm>
                <a:off x="3398" y="3043"/>
                <a:ext cx="22" cy="9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ja-JP" altLang="en-US" sz="28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elvetica" pitchFamily="34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40" name="Line 219"/>
              <p:cNvSpPr>
                <a:spLocks noChangeShapeType="1"/>
              </p:cNvSpPr>
              <p:nvPr/>
            </p:nvSpPr>
            <p:spPr bwMode="auto">
              <a:xfrm>
                <a:off x="3438" y="3058"/>
                <a:ext cx="20" cy="8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ja-JP" altLang="en-US" sz="28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elvetica" pitchFamily="34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41" name="Line 220"/>
              <p:cNvSpPr>
                <a:spLocks noChangeShapeType="1"/>
              </p:cNvSpPr>
              <p:nvPr/>
            </p:nvSpPr>
            <p:spPr bwMode="auto">
              <a:xfrm>
                <a:off x="3478" y="3072"/>
                <a:ext cx="22" cy="8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ja-JP" altLang="en-US" sz="28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elvetica" pitchFamily="34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42" name="Line 221"/>
              <p:cNvSpPr>
                <a:spLocks noChangeShapeType="1"/>
              </p:cNvSpPr>
              <p:nvPr/>
            </p:nvSpPr>
            <p:spPr bwMode="auto">
              <a:xfrm>
                <a:off x="3520" y="3089"/>
                <a:ext cx="20" cy="8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ja-JP" altLang="en-US" sz="28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elvetica" pitchFamily="34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43" name="Line 222"/>
              <p:cNvSpPr>
                <a:spLocks noChangeShapeType="1"/>
              </p:cNvSpPr>
              <p:nvPr/>
            </p:nvSpPr>
            <p:spPr bwMode="auto">
              <a:xfrm>
                <a:off x="3563" y="3104"/>
                <a:ext cx="22" cy="7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ja-JP" altLang="en-US" sz="28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elvetica" pitchFamily="34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44" name="Line 223"/>
              <p:cNvSpPr>
                <a:spLocks noChangeShapeType="1"/>
              </p:cNvSpPr>
              <p:nvPr/>
            </p:nvSpPr>
            <p:spPr bwMode="auto">
              <a:xfrm>
                <a:off x="3602" y="3120"/>
                <a:ext cx="20" cy="8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ja-JP" altLang="en-US" sz="28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elvetica" pitchFamily="34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45" name="Line 224"/>
              <p:cNvSpPr>
                <a:spLocks noChangeShapeType="1"/>
              </p:cNvSpPr>
              <p:nvPr/>
            </p:nvSpPr>
            <p:spPr bwMode="auto">
              <a:xfrm>
                <a:off x="3642" y="3134"/>
                <a:ext cx="22" cy="8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ja-JP" altLang="en-US" sz="28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elvetica" pitchFamily="34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46" name="Line 225"/>
              <p:cNvSpPr>
                <a:spLocks noChangeShapeType="1"/>
              </p:cNvSpPr>
              <p:nvPr/>
            </p:nvSpPr>
            <p:spPr bwMode="auto">
              <a:xfrm>
                <a:off x="3684" y="3148"/>
                <a:ext cx="20" cy="8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ja-JP" altLang="en-US" sz="28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elvetica" pitchFamily="34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47" name="Line 226"/>
              <p:cNvSpPr>
                <a:spLocks noChangeShapeType="1"/>
              </p:cNvSpPr>
              <p:nvPr/>
            </p:nvSpPr>
            <p:spPr bwMode="auto">
              <a:xfrm>
                <a:off x="3724" y="3165"/>
                <a:ext cx="23" cy="9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ja-JP" altLang="en-US" sz="28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elvetica" pitchFamily="34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48" name="Line 227"/>
              <p:cNvSpPr>
                <a:spLocks noChangeShapeType="1"/>
              </p:cNvSpPr>
              <p:nvPr/>
            </p:nvSpPr>
            <p:spPr bwMode="auto">
              <a:xfrm>
                <a:off x="3768" y="3180"/>
                <a:ext cx="20" cy="7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ja-JP" altLang="en-US" sz="28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elvetica" pitchFamily="34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49" name="Line 228"/>
              <p:cNvSpPr>
                <a:spLocks noChangeShapeType="1"/>
              </p:cNvSpPr>
              <p:nvPr/>
            </p:nvSpPr>
            <p:spPr bwMode="auto">
              <a:xfrm>
                <a:off x="3807" y="3195"/>
                <a:ext cx="22" cy="8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ja-JP" altLang="en-US" sz="28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elvetica" pitchFamily="34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50" name="Line 229"/>
              <p:cNvSpPr>
                <a:spLocks noChangeShapeType="1"/>
              </p:cNvSpPr>
              <p:nvPr/>
            </p:nvSpPr>
            <p:spPr bwMode="auto">
              <a:xfrm>
                <a:off x="3847" y="3210"/>
                <a:ext cx="20" cy="9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ja-JP" altLang="en-US" sz="28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elvetica" pitchFamily="34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51" name="Line 230"/>
              <p:cNvSpPr>
                <a:spLocks noChangeShapeType="1"/>
              </p:cNvSpPr>
              <p:nvPr/>
            </p:nvSpPr>
            <p:spPr bwMode="auto">
              <a:xfrm>
                <a:off x="571" y="1356"/>
                <a:ext cx="20" cy="8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ja-JP" altLang="en-US" sz="28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elvetica" pitchFamily="34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52" name="Line 231"/>
              <p:cNvSpPr>
                <a:spLocks noChangeShapeType="1"/>
              </p:cNvSpPr>
              <p:nvPr/>
            </p:nvSpPr>
            <p:spPr bwMode="auto">
              <a:xfrm>
                <a:off x="613" y="1371"/>
                <a:ext cx="20" cy="9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ja-JP" altLang="en-US" sz="28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elvetica" pitchFamily="34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53" name="Line 232"/>
              <p:cNvSpPr>
                <a:spLocks noChangeShapeType="1"/>
              </p:cNvSpPr>
              <p:nvPr/>
            </p:nvSpPr>
            <p:spPr bwMode="auto">
              <a:xfrm>
                <a:off x="653" y="1384"/>
                <a:ext cx="20" cy="8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ja-JP" altLang="en-US" sz="28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elvetica" pitchFamily="34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54" name="Line 233"/>
              <p:cNvSpPr>
                <a:spLocks noChangeShapeType="1"/>
              </p:cNvSpPr>
              <p:nvPr/>
            </p:nvSpPr>
            <p:spPr bwMode="auto">
              <a:xfrm>
                <a:off x="696" y="1402"/>
                <a:ext cx="20" cy="7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ja-JP" altLang="en-US" sz="28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elvetica" pitchFamily="34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55" name="Line 234"/>
              <p:cNvSpPr>
                <a:spLocks noChangeShapeType="1"/>
              </p:cNvSpPr>
              <p:nvPr/>
            </p:nvSpPr>
            <p:spPr bwMode="auto">
              <a:xfrm>
                <a:off x="736" y="1417"/>
                <a:ext cx="20" cy="9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ja-JP" altLang="en-US" sz="28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elvetica" pitchFamily="34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56" name="Line 235"/>
              <p:cNvSpPr>
                <a:spLocks noChangeShapeType="1"/>
              </p:cNvSpPr>
              <p:nvPr/>
            </p:nvSpPr>
            <p:spPr bwMode="auto">
              <a:xfrm>
                <a:off x="777" y="1430"/>
                <a:ext cx="20" cy="7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ja-JP" altLang="en-US" sz="28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elvetica" pitchFamily="34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57" name="Line 236"/>
              <p:cNvSpPr>
                <a:spLocks noChangeShapeType="1"/>
              </p:cNvSpPr>
              <p:nvPr/>
            </p:nvSpPr>
            <p:spPr bwMode="auto">
              <a:xfrm>
                <a:off x="817" y="1447"/>
                <a:ext cx="20" cy="8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ja-JP" altLang="en-US" sz="28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elvetica" pitchFamily="34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58" name="Line 237"/>
              <p:cNvSpPr>
                <a:spLocks noChangeShapeType="1"/>
              </p:cNvSpPr>
              <p:nvPr/>
            </p:nvSpPr>
            <p:spPr bwMode="auto">
              <a:xfrm>
                <a:off x="861" y="1460"/>
                <a:ext cx="20" cy="11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ja-JP" altLang="en-US" sz="28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elvetica" pitchFamily="34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59" name="Line 238"/>
              <p:cNvSpPr>
                <a:spLocks noChangeShapeType="1"/>
              </p:cNvSpPr>
              <p:nvPr/>
            </p:nvSpPr>
            <p:spPr bwMode="auto">
              <a:xfrm>
                <a:off x="901" y="1475"/>
                <a:ext cx="20" cy="8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ja-JP" altLang="en-US" sz="28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elvetica" pitchFamily="34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60" name="Line 239"/>
              <p:cNvSpPr>
                <a:spLocks noChangeShapeType="1"/>
              </p:cNvSpPr>
              <p:nvPr/>
            </p:nvSpPr>
            <p:spPr bwMode="auto">
              <a:xfrm>
                <a:off x="941" y="1493"/>
                <a:ext cx="20" cy="7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ja-JP" altLang="en-US" sz="28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elvetica" pitchFamily="34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61" name="Line 240"/>
              <p:cNvSpPr>
                <a:spLocks noChangeShapeType="1"/>
              </p:cNvSpPr>
              <p:nvPr/>
            </p:nvSpPr>
            <p:spPr bwMode="auto">
              <a:xfrm>
                <a:off x="981" y="1506"/>
                <a:ext cx="20" cy="11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ja-JP" altLang="en-US" sz="28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elvetica" pitchFamily="34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62" name="Line 241"/>
              <p:cNvSpPr>
                <a:spLocks noChangeShapeType="1"/>
              </p:cNvSpPr>
              <p:nvPr/>
            </p:nvSpPr>
            <p:spPr bwMode="auto">
              <a:xfrm>
                <a:off x="1023" y="1524"/>
                <a:ext cx="20" cy="7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ja-JP" altLang="en-US" sz="28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elvetica" pitchFamily="34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63" name="Line 242"/>
              <p:cNvSpPr>
                <a:spLocks noChangeShapeType="1"/>
              </p:cNvSpPr>
              <p:nvPr/>
            </p:nvSpPr>
            <p:spPr bwMode="auto">
              <a:xfrm>
                <a:off x="1063" y="1538"/>
                <a:ext cx="23" cy="8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ja-JP" altLang="en-US" sz="28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elvetica" pitchFamily="34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64" name="Line 243"/>
              <p:cNvSpPr>
                <a:spLocks noChangeShapeType="1"/>
              </p:cNvSpPr>
              <p:nvPr/>
            </p:nvSpPr>
            <p:spPr bwMode="auto">
              <a:xfrm>
                <a:off x="1106" y="1553"/>
                <a:ext cx="20" cy="9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ja-JP" altLang="en-US" sz="28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elvetica" pitchFamily="34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65" name="Line 244"/>
              <p:cNvSpPr>
                <a:spLocks noChangeShapeType="1"/>
              </p:cNvSpPr>
              <p:nvPr/>
            </p:nvSpPr>
            <p:spPr bwMode="auto">
              <a:xfrm>
                <a:off x="1145" y="1569"/>
                <a:ext cx="21" cy="8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ja-JP" altLang="en-US" sz="28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elvetica" pitchFamily="34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66" name="Line 245"/>
              <p:cNvSpPr>
                <a:spLocks noChangeShapeType="1"/>
              </p:cNvSpPr>
              <p:nvPr/>
            </p:nvSpPr>
            <p:spPr bwMode="auto">
              <a:xfrm>
                <a:off x="1186" y="1584"/>
                <a:ext cx="20" cy="7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ja-JP" altLang="en-US" sz="28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elvetica" pitchFamily="34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67" name="Line 246"/>
              <p:cNvSpPr>
                <a:spLocks noChangeShapeType="1"/>
              </p:cNvSpPr>
              <p:nvPr/>
            </p:nvSpPr>
            <p:spPr bwMode="auto">
              <a:xfrm>
                <a:off x="1226" y="1597"/>
                <a:ext cx="20" cy="8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ja-JP" altLang="en-US" sz="28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elvetica" pitchFamily="34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68" name="Line 247"/>
              <p:cNvSpPr>
                <a:spLocks noChangeShapeType="1"/>
              </p:cNvSpPr>
              <p:nvPr/>
            </p:nvSpPr>
            <p:spPr bwMode="auto">
              <a:xfrm>
                <a:off x="1271" y="1615"/>
                <a:ext cx="20" cy="7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ja-JP" altLang="en-US" sz="28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elvetica" pitchFamily="34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69" name="Line 248"/>
              <p:cNvSpPr>
                <a:spLocks noChangeShapeType="1"/>
              </p:cNvSpPr>
              <p:nvPr/>
            </p:nvSpPr>
            <p:spPr bwMode="auto">
              <a:xfrm>
                <a:off x="1311" y="1627"/>
                <a:ext cx="20" cy="8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ja-JP" altLang="en-US" sz="28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elvetica" pitchFamily="34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70" name="Line 249"/>
              <p:cNvSpPr>
                <a:spLocks noChangeShapeType="1"/>
              </p:cNvSpPr>
              <p:nvPr/>
            </p:nvSpPr>
            <p:spPr bwMode="auto">
              <a:xfrm>
                <a:off x="1350" y="1646"/>
                <a:ext cx="20" cy="7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ja-JP" altLang="en-US" sz="28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elvetica" pitchFamily="34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71" name="Line 250"/>
              <p:cNvSpPr>
                <a:spLocks noChangeShapeType="1"/>
              </p:cNvSpPr>
              <p:nvPr/>
            </p:nvSpPr>
            <p:spPr bwMode="auto">
              <a:xfrm>
                <a:off x="1390" y="1660"/>
                <a:ext cx="20" cy="8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ja-JP" altLang="en-US" sz="28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elvetica" pitchFamily="34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72" name="Line 251"/>
              <p:cNvSpPr>
                <a:spLocks noChangeShapeType="1"/>
              </p:cNvSpPr>
              <p:nvPr/>
            </p:nvSpPr>
            <p:spPr bwMode="auto">
              <a:xfrm>
                <a:off x="1432" y="1673"/>
                <a:ext cx="20" cy="8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ja-JP" altLang="en-US" sz="28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elvetica" pitchFamily="34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73" name="Line 252"/>
              <p:cNvSpPr>
                <a:spLocks noChangeShapeType="1"/>
              </p:cNvSpPr>
              <p:nvPr/>
            </p:nvSpPr>
            <p:spPr bwMode="auto">
              <a:xfrm>
                <a:off x="1472" y="1691"/>
                <a:ext cx="20" cy="8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ja-JP" altLang="en-US" sz="28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elvetica" pitchFamily="34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74" name="Line 253"/>
              <p:cNvSpPr>
                <a:spLocks noChangeShapeType="1"/>
              </p:cNvSpPr>
              <p:nvPr/>
            </p:nvSpPr>
            <p:spPr bwMode="auto">
              <a:xfrm>
                <a:off x="1515" y="1706"/>
                <a:ext cx="20" cy="7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ja-JP" altLang="en-US" sz="28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elvetica" pitchFamily="34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75" name="Line 254"/>
              <p:cNvSpPr>
                <a:spLocks noChangeShapeType="1"/>
              </p:cNvSpPr>
              <p:nvPr/>
            </p:nvSpPr>
            <p:spPr bwMode="auto">
              <a:xfrm>
                <a:off x="1555" y="1719"/>
                <a:ext cx="20" cy="7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ja-JP" altLang="en-US" sz="28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elvetica" pitchFamily="34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76" name="Line 255"/>
              <p:cNvSpPr>
                <a:spLocks noChangeShapeType="1"/>
              </p:cNvSpPr>
              <p:nvPr/>
            </p:nvSpPr>
            <p:spPr bwMode="auto">
              <a:xfrm>
                <a:off x="1596" y="1737"/>
                <a:ext cx="20" cy="7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ja-JP" altLang="en-US" sz="28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elvetica" pitchFamily="34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77" name="Line 256"/>
              <p:cNvSpPr>
                <a:spLocks noChangeShapeType="1"/>
              </p:cNvSpPr>
              <p:nvPr/>
            </p:nvSpPr>
            <p:spPr bwMode="auto">
              <a:xfrm>
                <a:off x="1636" y="1751"/>
                <a:ext cx="20" cy="8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ja-JP" altLang="en-US" sz="28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elvetica" pitchFamily="34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78" name="Line 257"/>
              <p:cNvSpPr>
                <a:spLocks noChangeShapeType="1"/>
              </p:cNvSpPr>
              <p:nvPr/>
            </p:nvSpPr>
            <p:spPr bwMode="auto">
              <a:xfrm>
                <a:off x="1680" y="1764"/>
                <a:ext cx="20" cy="8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ja-JP" altLang="en-US" sz="28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elvetica" pitchFamily="34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79" name="Line 258"/>
              <p:cNvSpPr>
                <a:spLocks noChangeShapeType="1"/>
              </p:cNvSpPr>
              <p:nvPr/>
            </p:nvSpPr>
            <p:spPr bwMode="auto">
              <a:xfrm>
                <a:off x="1720" y="1782"/>
                <a:ext cx="20" cy="8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ja-JP" altLang="en-US" sz="28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elvetica" pitchFamily="34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80" name="Line 259"/>
              <p:cNvSpPr>
                <a:spLocks noChangeShapeType="1"/>
              </p:cNvSpPr>
              <p:nvPr/>
            </p:nvSpPr>
            <p:spPr bwMode="auto">
              <a:xfrm>
                <a:off x="1760" y="1795"/>
                <a:ext cx="20" cy="7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ja-JP" altLang="en-US" sz="28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elvetica" pitchFamily="34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81" name="Line 260"/>
              <p:cNvSpPr>
                <a:spLocks noChangeShapeType="1"/>
              </p:cNvSpPr>
              <p:nvPr/>
            </p:nvSpPr>
            <p:spPr bwMode="auto">
              <a:xfrm>
                <a:off x="1800" y="1809"/>
                <a:ext cx="20" cy="11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ja-JP" altLang="en-US" sz="28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elvetica" pitchFamily="34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82" name="Line 261"/>
              <p:cNvSpPr>
                <a:spLocks noChangeShapeType="1"/>
              </p:cNvSpPr>
              <p:nvPr/>
            </p:nvSpPr>
            <p:spPr bwMode="auto">
              <a:xfrm>
                <a:off x="1842" y="1828"/>
                <a:ext cx="20" cy="7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ja-JP" altLang="en-US" sz="28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elvetica" pitchFamily="34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83" name="Line 262"/>
              <p:cNvSpPr>
                <a:spLocks noChangeShapeType="1"/>
              </p:cNvSpPr>
              <p:nvPr/>
            </p:nvSpPr>
            <p:spPr bwMode="auto">
              <a:xfrm>
                <a:off x="1882" y="1840"/>
                <a:ext cx="23" cy="8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ja-JP" altLang="en-US" sz="28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elvetica" pitchFamily="34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84" name="Line 263"/>
              <p:cNvSpPr>
                <a:spLocks noChangeShapeType="1"/>
              </p:cNvSpPr>
              <p:nvPr/>
            </p:nvSpPr>
            <p:spPr bwMode="auto">
              <a:xfrm>
                <a:off x="1925" y="1855"/>
                <a:ext cx="20" cy="8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ja-JP" altLang="en-US" sz="28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elvetica" pitchFamily="34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85" name="Line 264"/>
              <p:cNvSpPr>
                <a:spLocks noChangeShapeType="1"/>
              </p:cNvSpPr>
              <p:nvPr/>
            </p:nvSpPr>
            <p:spPr bwMode="auto">
              <a:xfrm>
                <a:off x="1964" y="1873"/>
                <a:ext cx="20" cy="8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ja-JP" altLang="en-US" sz="28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elvetica" pitchFamily="34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86" name="Line 265"/>
              <p:cNvSpPr>
                <a:spLocks noChangeShapeType="1"/>
              </p:cNvSpPr>
              <p:nvPr/>
            </p:nvSpPr>
            <p:spPr bwMode="auto">
              <a:xfrm>
                <a:off x="2005" y="1886"/>
                <a:ext cx="20" cy="8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ja-JP" altLang="en-US" sz="28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elvetica" pitchFamily="34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87" name="Line 266"/>
              <p:cNvSpPr>
                <a:spLocks noChangeShapeType="1"/>
              </p:cNvSpPr>
              <p:nvPr/>
            </p:nvSpPr>
            <p:spPr bwMode="auto">
              <a:xfrm>
                <a:off x="2045" y="1904"/>
                <a:ext cx="20" cy="8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ja-JP" altLang="en-US" sz="28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elvetica" pitchFamily="34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88" name="Line 267"/>
              <p:cNvSpPr>
                <a:spLocks noChangeShapeType="1"/>
              </p:cNvSpPr>
              <p:nvPr/>
            </p:nvSpPr>
            <p:spPr bwMode="auto">
              <a:xfrm>
                <a:off x="2090" y="1918"/>
                <a:ext cx="20" cy="8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ja-JP" altLang="en-US" sz="28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elvetica" pitchFamily="34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89" name="Line 268"/>
              <p:cNvSpPr>
                <a:spLocks noChangeShapeType="1"/>
              </p:cNvSpPr>
              <p:nvPr/>
            </p:nvSpPr>
            <p:spPr bwMode="auto">
              <a:xfrm>
                <a:off x="2130" y="1933"/>
                <a:ext cx="20" cy="7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ja-JP" altLang="en-US" sz="28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elvetica" pitchFamily="34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90" name="Line 269"/>
              <p:cNvSpPr>
                <a:spLocks noChangeShapeType="1"/>
              </p:cNvSpPr>
              <p:nvPr/>
            </p:nvSpPr>
            <p:spPr bwMode="auto">
              <a:xfrm>
                <a:off x="2169" y="1950"/>
                <a:ext cx="20" cy="7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ja-JP" altLang="en-US" sz="28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elvetica" pitchFamily="34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91" name="Line 270"/>
              <p:cNvSpPr>
                <a:spLocks noChangeShapeType="1"/>
              </p:cNvSpPr>
              <p:nvPr/>
            </p:nvSpPr>
            <p:spPr bwMode="auto">
              <a:xfrm>
                <a:off x="2209" y="1962"/>
                <a:ext cx="20" cy="8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ja-JP" altLang="en-US" sz="28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elvetica" pitchFamily="34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92" name="Line 271"/>
              <p:cNvSpPr>
                <a:spLocks noChangeShapeType="1"/>
              </p:cNvSpPr>
              <p:nvPr/>
            </p:nvSpPr>
            <p:spPr bwMode="auto">
              <a:xfrm>
                <a:off x="2251" y="1977"/>
                <a:ext cx="20" cy="8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ja-JP" altLang="en-US" sz="28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elvetica" pitchFamily="34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93" name="Line 272"/>
              <p:cNvSpPr>
                <a:spLocks noChangeShapeType="1"/>
              </p:cNvSpPr>
              <p:nvPr/>
            </p:nvSpPr>
            <p:spPr bwMode="auto">
              <a:xfrm>
                <a:off x="2291" y="1995"/>
                <a:ext cx="20" cy="8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ja-JP" altLang="en-US" sz="28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elvetica" pitchFamily="34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94" name="Line 273"/>
              <p:cNvSpPr>
                <a:spLocks noChangeShapeType="1"/>
              </p:cNvSpPr>
              <p:nvPr/>
            </p:nvSpPr>
            <p:spPr bwMode="auto">
              <a:xfrm>
                <a:off x="2334" y="2009"/>
                <a:ext cx="20" cy="8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ja-JP" altLang="en-US" sz="28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elvetica" pitchFamily="34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95" name="Line 274"/>
              <p:cNvSpPr>
                <a:spLocks noChangeShapeType="1"/>
              </p:cNvSpPr>
              <p:nvPr/>
            </p:nvSpPr>
            <p:spPr bwMode="auto">
              <a:xfrm>
                <a:off x="2374" y="2022"/>
                <a:ext cx="20" cy="8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ja-JP" altLang="en-US" sz="28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elvetica" pitchFamily="34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96" name="Line 275"/>
              <p:cNvSpPr>
                <a:spLocks noChangeShapeType="1"/>
              </p:cNvSpPr>
              <p:nvPr/>
            </p:nvSpPr>
            <p:spPr bwMode="auto">
              <a:xfrm>
                <a:off x="2415" y="2040"/>
                <a:ext cx="20" cy="8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ja-JP" altLang="en-US" sz="28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elvetica" pitchFamily="34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97" name="Line 276"/>
              <p:cNvSpPr>
                <a:spLocks noChangeShapeType="1"/>
              </p:cNvSpPr>
              <p:nvPr/>
            </p:nvSpPr>
            <p:spPr bwMode="auto">
              <a:xfrm>
                <a:off x="2455" y="2053"/>
                <a:ext cx="20" cy="8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ja-JP" altLang="en-US" sz="28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elvetica" pitchFamily="34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98" name="Line 277"/>
              <p:cNvSpPr>
                <a:spLocks noChangeShapeType="1"/>
              </p:cNvSpPr>
              <p:nvPr/>
            </p:nvSpPr>
            <p:spPr bwMode="auto">
              <a:xfrm>
                <a:off x="2499" y="2070"/>
                <a:ext cx="20" cy="9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ja-JP" altLang="en-US" sz="28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elvetica" pitchFamily="34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99" name="Line 278"/>
              <p:cNvSpPr>
                <a:spLocks noChangeShapeType="1"/>
              </p:cNvSpPr>
              <p:nvPr/>
            </p:nvSpPr>
            <p:spPr bwMode="auto">
              <a:xfrm>
                <a:off x="2539" y="2085"/>
                <a:ext cx="20" cy="9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ja-JP" altLang="en-US" sz="28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elvetica" pitchFamily="34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100" name="Line 279"/>
              <p:cNvSpPr>
                <a:spLocks noChangeShapeType="1"/>
              </p:cNvSpPr>
              <p:nvPr/>
            </p:nvSpPr>
            <p:spPr bwMode="auto">
              <a:xfrm>
                <a:off x="2579" y="2099"/>
                <a:ext cx="20" cy="7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ja-JP" altLang="en-US" sz="28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elvetica" pitchFamily="34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101" name="Line 280"/>
              <p:cNvSpPr>
                <a:spLocks noChangeShapeType="1"/>
              </p:cNvSpPr>
              <p:nvPr/>
            </p:nvSpPr>
            <p:spPr bwMode="auto">
              <a:xfrm>
                <a:off x="2619" y="2114"/>
                <a:ext cx="20" cy="11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ja-JP" altLang="en-US" sz="28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elvetica" pitchFamily="34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102" name="Line 281"/>
              <p:cNvSpPr>
                <a:spLocks noChangeShapeType="1"/>
              </p:cNvSpPr>
              <p:nvPr/>
            </p:nvSpPr>
            <p:spPr bwMode="auto">
              <a:xfrm>
                <a:off x="2661" y="2131"/>
                <a:ext cx="20" cy="8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ja-JP" altLang="en-US" sz="28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elvetica" pitchFamily="34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103" name="Line 282"/>
              <p:cNvSpPr>
                <a:spLocks noChangeShapeType="1"/>
              </p:cNvSpPr>
              <p:nvPr/>
            </p:nvSpPr>
            <p:spPr bwMode="auto">
              <a:xfrm>
                <a:off x="2701" y="2146"/>
                <a:ext cx="23" cy="7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ja-JP" altLang="en-US" sz="28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elvetica" pitchFamily="34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104" name="Line 283"/>
              <p:cNvSpPr>
                <a:spLocks noChangeShapeType="1"/>
              </p:cNvSpPr>
              <p:nvPr/>
            </p:nvSpPr>
            <p:spPr bwMode="auto">
              <a:xfrm>
                <a:off x="2744" y="2161"/>
                <a:ext cx="20" cy="9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ja-JP" altLang="en-US" sz="28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elvetica" pitchFamily="34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105" name="Line 284"/>
              <p:cNvSpPr>
                <a:spLocks noChangeShapeType="1"/>
              </p:cNvSpPr>
              <p:nvPr/>
            </p:nvSpPr>
            <p:spPr bwMode="auto">
              <a:xfrm>
                <a:off x="2783" y="2175"/>
                <a:ext cx="20" cy="8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ja-JP" altLang="en-US" sz="28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elvetica" pitchFamily="34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106" name="Line 285"/>
              <p:cNvSpPr>
                <a:spLocks noChangeShapeType="1"/>
              </p:cNvSpPr>
              <p:nvPr/>
            </p:nvSpPr>
            <p:spPr bwMode="auto">
              <a:xfrm>
                <a:off x="2824" y="2190"/>
                <a:ext cx="20" cy="8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ja-JP" altLang="en-US" sz="28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elvetica" pitchFamily="34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107" name="Line 286"/>
              <p:cNvSpPr>
                <a:spLocks noChangeShapeType="1"/>
              </p:cNvSpPr>
              <p:nvPr/>
            </p:nvSpPr>
            <p:spPr bwMode="auto">
              <a:xfrm>
                <a:off x="2864" y="2205"/>
                <a:ext cx="21" cy="11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ja-JP" altLang="en-US" sz="28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elvetica" pitchFamily="34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108" name="Line 287"/>
              <p:cNvSpPr>
                <a:spLocks noChangeShapeType="1"/>
              </p:cNvSpPr>
              <p:nvPr/>
            </p:nvSpPr>
            <p:spPr bwMode="auto">
              <a:xfrm>
                <a:off x="2909" y="2222"/>
                <a:ext cx="20" cy="8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ja-JP" altLang="en-US" sz="28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elvetica" pitchFamily="34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109" name="Line 288"/>
              <p:cNvSpPr>
                <a:spLocks noChangeShapeType="1"/>
              </p:cNvSpPr>
              <p:nvPr/>
            </p:nvSpPr>
            <p:spPr bwMode="auto">
              <a:xfrm>
                <a:off x="2949" y="2237"/>
                <a:ext cx="20" cy="9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ja-JP" altLang="en-US" sz="28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elvetica" pitchFamily="34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110" name="Line 289"/>
              <p:cNvSpPr>
                <a:spLocks noChangeShapeType="1"/>
              </p:cNvSpPr>
              <p:nvPr/>
            </p:nvSpPr>
            <p:spPr bwMode="auto">
              <a:xfrm>
                <a:off x="2988" y="2253"/>
                <a:ext cx="20" cy="8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ja-JP" altLang="en-US" sz="28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elvetica" pitchFamily="34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111" name="Line 290"/>
              <p:cNvSpPr>
                <a:spLocks noChangeShapeType="1"/>
              </p:cNvSpPr>
              <p:nvPr/>
            </p:nvSpPr>
            <p:spPr bwMode="auto">
              <a:xfrm>
                <a:off x="3028" y="2266"/>
                <a:ext cx="20" cy="8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ja-JP" altLang="en-US" sz="28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elvetica" pitchFamily="34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112" name="Line 291"/>
              <p:cNvSpPr>
                <a:spLocks noChangeShapeType="1"/>
              </p:cNvSpPr>
              <p:nvPr/>
            </p:nvSpPr>
            <p:spPr bwMode="auto">
              <a:xfrm>
                <a:off x="3070" y="2283"/>
                <a:ext cx="20" cy="8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ja-JP" altLang="en-US" sz="28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elvetica" pitchFamily="34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113" name="Line 292"/>
              <p:cNvSpPr>
                <a:spLocks noChangeShapeType="1"/>
              </p:cNvSpPr>
              <p:nvPr/>
            </p:nvSpPr>
            <p:spPr bwMode="auto">
              <a:xfrm>
                <a:off x="3110" y="2298"/>
                <a:ext cx="20" cy="9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ja-JP" altLang="en-US" sz="28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elvetica" pitchFamily="34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114" name="Line 293"/>
              <p:cNvSpPr>
                <a:spLocks noChangeShapeType="1"/>
              </p:cNvSpPr>
              <p:nvPr/>
            </p:nvSpPr>
            <p:spPr bwMode="auto">
              <a:xfrm>
                <a:off x="3153" y="2313"/>
                <a:ext cx="20" cy="7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ja-JP" altLang="en-US" sz="28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elvetica" pitchFamily="34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115" name="Line 294"/>
              <p:cNvSpPr>
                <a:spLocks noChangeShapeType="1"/>
              </p:cNvSpPr>
              <p:nvPr/>
            </p:nvSpPr>
            <p:spPr bwMode="auto">
              <a:xfrm>
                <a:off x="3193" y="2327"/>
                <a:ext cx="20" cy="8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ja-JP" altLang="en-US" sz="28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elvetica" pitchFamily="34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116" name="Line 295"/>
              <p:cNvSpPr>
                <a:spLocks noChangeShapeType="1"/>
              </p:cNvSpPr>
              <p:nvPr/>
            </p:nvSpPr>
            <p:spPr bwMode="auto">
              <a:xfrm>
                <a:off x="3234" y="2344"/>
                <a:ext cx="20" cy="8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ja-JP" altLang="en-US" sz="28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elvetica" pitchFamily="34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117" name="Line 296"/>
              <p:cNvSpPr>
                <a:spLocks noChangeShapeType="1"/>
              </p:cNvSpPr>
              <p:nvPr/>
            </p:nvSpPr>
            <p:spPr bwMode="auto">
              <a:xfrm>
                <a:off x="3274" y="2357"/>
                <a:ext cx="20" cy="8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ja-JP" altLang="en-US" sz="28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elvetica" pitchFamily="34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118" name="Line 297"/>
              <p:cNvSpPr>
                <a:spLocks noChangeShapeType="1"/>
              </p:cNvSpPr>
              <p:nvPr/>
            </p:nvSpPr>
            <p:spPr bwMode="auto">
              <a:xfrm>
                <a:off x="3318" y="2374"/>
                <a:ext cx="20" cy="7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ja-JP" altLang="en-US" sz="28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elvetica" pitchFamily="34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119" name="Line 298"/>
              <p:cNvSpPr>
                <a:spLocks noChangeShapeType="1"/>
              </p:cNvSpPr>
              <p:nvPr/>
            </p:nvSpPr>
            <p:spPr bwMode="auto">
              <a:xfrm>
                <a:off x="3358" y="2389"/>
                <a:ext cx="20" cy="8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ja-JP" altLang="en-US" sz="28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elvetica" pitchFamily="34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120" name="Line 299"/>
              <p:cNvSpPr>
                <a:spLocks noChangeShapeType="1"/>
              </p:cNvSpPr>
              <p:nvPr/>
            </p:nvSpPr>
            <p:spPr bwMode="auto">
              <a:xfrm>
                <a:off x="3398" y="2405"/>
                <a:ext cx="20" cy="8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ja-JP" altLang="en-US" sz="28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elvetica" pitchFamily="34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121" name="Line 300"/>
              <p:cNvSpPr>
                <a:spLocks noChangeShapeType="1"/>
              </p:cNvSpPr>
              <p:nvPr/>
            </p:nvSpPr>
            <p:spPr bwMode="auto">
              <a:xfrm>
                <a:off x="3438" y="2418"/>
                <a:ext cx="20" cy="8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ja-JP" altLang="en-US" sz="28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elvetica" pitchFamily="34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122" name="Line 301"/>
              <p:cNvSpPr>
                <a:spLocks noChangeShapeType="1"/>
              </p:cNvSpPr>
              <p:nvPr/>
            </p:nvSpPr>
            <p:spPr bwMode="auto">
              <a:xfrm>
                <a:off x="3480" y="2435"/>
                <a:ext cx="20" cy="7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ja-JP" altLang="en-US" sz="28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elvetica" pitchFamily="34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123" name="Line 302"/>
              <p:cNvSpPr>
                <a:spLocks noChangeShapeType="1"/>
              </p:cNvSpPr>
              <p:nvPr/>
            </p:nvSpPr>
            <p:spPr bwMode="auto">
              <a:xfrm>
                <a:off x="3520" y="2450"/>
                <a:ext cx="20" cy="9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ja-JP" altLang="en-US" sz="28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elvetica" pitchFamily="34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124" name="Line 303"/>
              <p:cNvSpPr>
                <a:spLocks noChangeShapeType="1"/>
              </p:cNvSpPr>
              <p:nvPr/>
            </p:nvSpPr>
            <p:spPr bwMode="auto">
              <a:xfrm>
                <a:off x="3563" y="2465"/>
                <a:ext cx="20" cy="9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ja-JP" altLang="en-US" sz="28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elvetica" pitchFamily="34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125" name="Line 304"/>
              <p:cNvSpPr>
                <a:spLocks noChangeShapeType="1"/>
              </p:cNvSpPr>
              <p:nvPr/>
            </p:nvSpPr>
            <p:spPr bwMode="auto">
              <a:xfrm>
                <a:off x="3602" y="2479"/>
                <a:ext cx="20" cy="8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ja-JP" altLang="en-US" sz="28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elvetica" pitchFamily="34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126" name="Line 305"/>
              <p:cNvSpPr>
                <a:spLocks noChangeShapeType="1"/>
              </p:cNvSpPr>
              <p:nvPr/>
            </p:nvSpPr>
            <p:spPr bwMode="auto">
              <a:xfrm>
                <a:off x="3644" y="2496"/>
                <a:ext cx="20" cy="8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ja-JP" altLang="en-US" sz="28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elvetica" pitchFamily="34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127" name="Line 306"/>
              <p:cNvSpPr>
                <a:spLocks noChangeShapeType="1"/>
              </p:cNvSpPr>
              <p:nvPr/>
            </p:nvSpPr>
            <p:spPr bwMode="auto">
              <a:xfrm>
                <a:off x="3684" y="2509"/>
                <a:ext cx="20" cy="8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ja-JP" altLang="en-US" sz="28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elvetica" pitchFamily="34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128" name="Line 307"/>
              <p:cNvSpPr>
                <a:spLocks noChangeShapeType="1"/>
              </p:cNvSpPr>
              <p:nvPr/>
            </p:nvSpPr>
            <p:spPr bwMode="auto">
              <a:xfrm>
                <a:off x="3728" y="2527"/>
                <a:ext cx="20" cy="8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ja-JP" altLang="en-US" sz="28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elvetica" pitchFamily="34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129" name="Line 308"/>
              <p:cNvSpPr>
                <a:spLocks noChangeShapeType="1"/>
              </p:cNvSpPr>
              <p:nvPr/>
            </p:nvSpPr>
            <p:spPr bwMode="auto">
              <a:xfrm>
                <a:off x="3768" y="2540"/>
                <a:ext cx="20" cy="8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ja-JP" altLang="en-US" sz="28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elvetica" pitchFamily="34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130" name="Line 309"/>
              <p:cNvSpPr>
                <a:spLocks noChangeShapeType="1"/>
              </p:cNvSpPr>
              <p:nvPr/>
            </p:nvSpPr>
            <p:spPr bwMode="auto">
              <a:xfrm>
                <a:off x="3807" y="2555"/>
                <a:ext cx="20" cy="8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ja-JP" altLang="en-US" sz="28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elvetica" pitchFamily="34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131" name="Line 310"/>
              <p:cNvSpPr>
                <a:spLocks noChangeShapeType="1"/>
              </p:cNvSpPr>
              <p:nvPr/>
            </p:nvSpPr>
            <p:spPr bwMode="auto">
              <a:xfrm>
                <a:off x="3847" y="2572"/>
                <a:ext cx="20" cy="9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ja-JP" altLang="en-US" sz="28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elvetica" pitchFamily="34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132" name="Freeform 311"/>
              <p:cNvSpPr>
                <a:spLocks noEditPoints="1"/>
              </p:cNvSpPr>
              <p:nvPr/>
            </p:nvSpPr>
            <p:spPr bwMode="auto">
              <a:xfrm>
                <a:off x="1306" y="2842"/>
                <a:ext cx="46" cy="76"/>
              </a:xfrm>
              <a:custGeom>
                <a:avLst/>
                <a:gdLst/>
                <a:ahLst/>
                <a:cxnLst>
                  <a:cxn ang="0">
                    <a:pos x="44" y="0"/>
                  </a:cxn>
                  <a:cxn ang="0">
                    <a:pos x="44" y="1"/>
                  </a:cxn>
                  <a:cxn ang="0">
                    <a:pos x="39" y="3"/>
                  </a:cxn>
                  <a:cxn ang="0">
                    <a:pos x="33" y="5"/>
                  </a:cxn>
                  <a:cxn ang="0">
                    <a:pos x="28" y="7"/>
                  </a:cxn>
                  <a:cxn ang="0">
                    <a:pos x="24" y="11"/>
                  </a:cxn>
                  <a:cxn ang="0">
                    <a:pos x="21" y="16"/>
                  </a:cxn>
                  <a:cxn ang="0">
                    <a:pos x="17" y="21"/>
                  </a:cxn>
                  <a:cxn ang="0">
                    <a:pos x="15" y="27"/>
                  </a:cxn>
                  <a:cxn ang="0">
                    <a:pos x="11" y="34"/>
                  </a:cxn>
                  <a:cxn ang="0">
                    <a:pos x="21" y="29"/>
                  </a:cxn>
                  <a:cxn ang="0">
                    <a:pos x="28" y="29"/>
                  </a:cxn>
                  <a:cxn ang="0">
                    <a:pos x="33" y="29"/>
                  </a:cxn>
                  <a:cxn ang="0">
                    <a:pos x="37" y="31"/>
                  </a:cxn>
                  <a:cxn ang="0">
                    <a:pos x="41" y="34"/>
                  </a:cxn>
                  <a:cxn ang="0">
                    <a:pos x="44" y="38"/>
                  </a:cxn>
                  <a:cxn ang="0">
                    <a:pos x="46" y="43"/>
                  </a:cxn>
                  <a:cxn ang="0">
                    <a:pos x="46" y="51"/>
                  </a:cxn>
                  <a:cxn ang="0">
                    <a:pos x="44" y="58"/>
                  </a:cxn>
                  <a:cxn ang="0">
                    <a:pos x="41" y="67"/>
                  </a:cxn>
                  <a:cxn ang="0">
                    <a:pos x="35" y="71"/>
                  </a:cxn>
                  <a:cxn ang="0">
                    <a:pos x="30" y="74"/>
                  </a:cxn>
                  <a:cxn ang="0">
                    <a:pos x="22" y="76"/>
                  </a:cxn>
                  <a:cxn ang="0">
                    <a:pos x="15" y="74"/>
                  </a:cxn>
                  <a:cxn ang="0">
                    <a:pos x="10" y="71"/>
                  </a:cxn>
                  <a:cxn ang="0">
                    <a:pos x="4" y="63"/>
                  </a:cxn>
                  <a:cxn ang="0">
                    <a:pos x="0" y="54"/>
                  </a:cxn>
                  <a:cxn ang="0">
                    <a:pos x="0" y="45"/>
                  </a:cxn>
                  <a:cxn ang="0">
                    <a:pos x="0" y="36"/>
                  </a:cxn>
                  <a:cxn ang="0">
                    <a:pos x="4" y="27"/>
                  </a:cxn>
                  <a:cxn ang="0">
                    <a:pos x="8" y="18"/>
                  </a:cxn>
                  <a:cxn ang="0">
                    <a:pos x="15" y="11"/>
                  </a:cxn>
                  <a:cxn ang="0">
                    <a:pos x="22" y="5"/>
                  </a:cxn>
                  <a:cxn ang="0">
                    <a:pos x="30" y="1"/>
                  </a:cxn>
                  <a:cxn ang="0">
                    <a:pos x="35" y="0"/>
                  </a:cxn>
                  <a:cxn ang="0">
                    <a:pos x="42" y="0"/>
                  </a:cxn>
                  <a:cxn ang="0">
                    <a:pos x="44" y="0"/>
                  </a:cxn>
                  <a:cxn ang="0">
                    <a:pos x="11" y="38"/>
                  </a:cxn>
                  <a:cxn ang="0">
                    <a:pos x="11" y="43"/>
                  </a:cxn>
                  <a:cxn ang="0">
                    <a:pos x="10" y="49"/>
                  </a:cxn>
                  <a:cxn ang="0">
                    <a:pos x="11" y="54"/>
                  </a:cxn>
                  <a:cxn ang="0">
                    <a:pos x="11" y="60"/>
                  </a:cxn>
                  <a:cxn ang="0">
                    <a:pos x="15" y="65"/>
                  </a:cxn>
                  <a:cxn ang="0">
                    <a:pos x="17" y="69"/>
                  </a:cxn>
                  <a:cxn ang="0">
                    <a:pos x="21" y="71"/>
                  </a:cxn>
                  <a:cxn ang="0">
                    <a:pos x="24" y="72"/>
                  </a:cxn>
                  <a:cxn ang="0">
                    <a:pos x="28" y="71"/>
                  </a:cxn>
                  <a:cxn ang="0">
                    <a:pos x="31" y="67"/>
                  </a:cxn>
                  <a:cxn ang="0">
                    <a:pos x="35" y="62"/>
                  </a:cxn>
                  <a:cxn ang="0">
                    <a:pos x="35" y="56"/>
                  </a:cxn>
                  <a:cxn ang="0">
                    <a:pos x="35" y="47"/>
                  </a:cxn>
                  <a:cxn ang="0">
                    <a:pos x="31" y="40"/>
                  </a:cxn>
                  <a:cxn ang="0">
                    <a:pos x="30" y="36"/>
                  </a:cxn>
                  <a:cxn ang="0">
                    <a:pos x="26" y="34"/>
                  </a:cxn>
                  <a:cxn ang="0">
                    <a:pos x="22" y="32"/>
                  </a:cxn>
                  <a:cxn ang="0">
                    <a:pos x="21" y="32"/>
                  </a:cxn>
                  <a:cxn ang="0">
                    <a:pos x="19" y="34"/>
                  </a:cxn>
                  <a:cxn ang="0">
                    <a:pos x="15" y="34"/>
                  </a:cxn>
                  <a:cxn ang="0">
                    <a:pos x="11" y="38"/>
                  </a:cxn>
                </a:cxnLst>
                <a:rect l="0" t="0" r="r" b="b"/>
                <a:pathLst>
                  <a:path w="46" h="76">
                    <a:moveTo>
                      <a:pt x="44" y="0"/>
                    </a:moveTo>
                    <a:lnTo>
                      <a:pt x="44" y="1"/>
                    </a:lnTo>
                    <a:lnTo>
                      <a:pt x="39" y="3"/>
                    </a:lnTo>
                    <a:lnTo>
                      <a:pt x="33" y="5"/>
                    </a:lnTo>
                    <a:lnTo>
                      <a:pt x="28" y="7"/>
                    </a:lnTo>
                    <a:lnTo>
                      <a:pt x="24" y="11"/>
                    </a:lnTo>
                    <a:lnTo>
                      <a:pt x="21" y="16"/>
                    </a:lnTo>
                    <a:lnTo>
                      <a:pt x="17" y="21"/>
                    </a:lnTo>
                    <a:lnTo>
                      <a:pt x="15" y="27"/>
                    </a:lnTo>
                    <a:lnTo>
                      <a:pt x="11" y="34"/>
                    </a:lnTo>
                    <a:lnTo>
                      <a:pt x="21" y="29"/>
                    </a:lnTo>
                    <a:lnTo>
                      <a:pt x="28" y="29"/>
                    </a:lnTo>
                    <a:lnTo>
                      <a:pt x="33" y="29"/>
                    </a:lnTo>
                    <a:lnTo>
                      <a:pt x="37" y="31"/>
                    </a:lnTo>
                    <a:lnTo>
                      <a:pt x="41" y="34"/>
                    </a:lnTo>
                    <a:lnTo>
                      <a:pt x="44" y="38"/>
                    </a:lnTo>
                    <a:lnTo>
                      <a:pt x="46" y="43"/>
                    </a:lnTo>
                    <a:lnTo>
                      <a:pt x="46" y="51"/>
                    </a:lnTo>
                    <a:lnTo>
                      <a:pt x="44" y="58"/>
                    </a:lnTo>
                    <a:lnTo>
                      <a:pt x="41" y="67"/>
                    </a:lnTo>
                    <a:lnTo>
                      <a:pt x="35" y="71"/>
                    </a:lnTo>
                    <a:lnTo>
                      <a:pt x="30" y="74"/>
                    </a:lnTo>
                    <a:lnTo>
                      <a:pt x="22" y="76"/>
                    </a:lnTo>
                    <a:lnTo>
                      <a:pt x="15" y="74"/>
                    </a:lnTo>
                    <a:lnTo>
                      <a:pt x="10" y="71"/>
                    </a:lnTo>
                    <a:lnTo>
                      <a:pt x="4" y="63"/>
                    </a:lnTo>
                    <a:lnTo>
                      <a:pt x="0" y="54"/>
                    </a:lnTo>
                    <a:lnTo>
                      <a:pt x="0" y="45"/>
                    </a:lnTo>
                    <a:lnTo>
                      <a:pt x="0" y="36"/>
                    </a:lnTo>
                    <a:lnTo>
                      <a:pt x="4" y="27"/>
                    </a:lnTo>
                    <a:lnTo>
                      <a:pt x="8" y="18"/>
                    </a:lnTo>
                    <a:lnTo>
                      <a:pt x="15" y="11"/>
                    </a:lnTo>
                    <a:lnTo>
                      <a:pt x="22" y="5"/>
                    </a:lnTo>
                    <a:lnTo>
                      <a:pt x="30" y="1"/>
                    </a:lnTo>
                    <a:lnTo>
                      <a:pt x="35" y="0"/>
                    </a:lnTo>
                    <a:lnTo>
                      <a:pt x="42" y="0"/>
                    </a:lnTo>
                    <a:lnTo>
                      <a:pt x="44" y="0"/>
                    </a:lnTo>
                    <a:close/>
                    <a:moveTo>
                      <a:pt x="11" y="38"/>
                    </a:moveTo>
                    <a:lnTo>
                      <a:pt x="11" y="43"/>
                    </a:lnTo>
                    <a:lnTo>
                      <a:pt x="10" y="49"/>
                    </a:lnTo>
                    <a:lnTo>
                      <a:pt x="11" y="54"/>
                    </a:lnTo>
                    <a:lnTo>
                      <a:pt x="11" y="60"/>
                    </a:lnTo>
                    <a:lnTo>
                      <a:pt x="15" y="65"/>
                    </a:lnTo>
                    <a:lnTo>
                      <a:pt x="17" y="69"/>
                    </a:lnTo>
                    <a:lnTo>
                      <a:pt x="21" y="71"/>
                    </a:lnTo>
                    <a:lnTo>
                      <a:pt x="24" y="72"/>
                    </a:lnTo>
                    <a:lnTo>
                      <a:pt x="28" y="71"/>
                    </a:lnTo>
                    <a:lnTo>
                      <a:pt x="31" y="67"/>
                    </a:lnTo>
                    <a:lnTo>
                      <a:pt x="35" y="62"/>
                    </a:lnTo>
                    <a:lnTo>
                      <a:pt x="35" y="56"/>
                    </a:lnTo>
                    <a:lnTo>
                      <a:pt x="35" y="47"/>
                    </a:lnTo>
                    <a:lnTo>
                      <a:pt x="31" y="40"/>
                    </a:lnTo>
                    <a:lnTo>
                      <a:pt x="30" y="36"/>
                    </a:lnTo>
                    <a:lnTo>
                      <a:pt x="26" y="34"/>
                    </a:lnTo>
                    <a:lnTo>
                      <a:pt x="22" y="32"/>
                    </a:lnTo>
                    <a:lnTo>
                      <a:pt x="21" y="32"/>
                    </a:lnTo>
                    <a:lnTo>
                      <a:pt x="19" y="34"/>
                    </a:lnTo>
                    <a:lnTo>
                      <a:pt x="15" y="34"/>
                    </a:lnTo>
                    <a:lnTo>
                      <a:pt x="11" y="3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ja-JP" altLang="en-US" sz="2800" b="1">
                  <a:solidFill>
                    <a:srgbClr val="FFFFFF"/>
                  </a:solidFill>
                  <a:effectLst>
                    <a:outerShdw blurRad="38100" dist="38100" dir="2700000" algn="tl">
                      <a:srgbClr val="808080"/>
                    </a:outerShdw>
                  </a:effectLst>
                  <a:latin typeface="Helvetica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133" name="Freeform 312"/>
              <p:cNvSpPr>
                <a:spLocks noEditPoints="1"/>
              </p:cNvSpPr>
              <p:nvPr/>
            </p:nvSpPr>
            <p:spPr bwMode="auto">
              <a:xfrm>
                <a:off x="1363" y="2842"/>
                <a:ext cx="44" cy="76"/>
              </a:xfrm>
              <a:custGeom>
                <a:avLst/>
                <a:gdLst/>
                <a:ahLst/>
                <a:cxnLst>
                  <a:cxn ang="0">
                    <a:pos x="11" y="32"/>
                  </a:cxn>
                  <a:cxn ang="0">
                    <a:pos x="4" y="25"/>
                  </a:cxn>
                  <a:cxn ang="0">
                    <a:pos x="2" y="18"/>
                  </a:cxn>
                  <a:cxn ang="0">
                    <a:pos x="4" y="9"/>
                  </a:cxn>
                  <a:cxn ang="0">
                    <a:pos x="11" y="1"/>
                  </a:cxn>
                  <a:cxn ang="0">
                    <a:pos x="22" y="0"/>
                  </a:cxn>
                  <a:cxn ang="0">
                    <a:pos x="33" y="1"/>
                  </a:cxn>
                  <a:cxn ang="0">
                    <a:pos x="40" y="9"/>
                  </a:cxn>
                  <a:cxn ang="0">
                    <a:pos x="42" y="20"/>
                  </a:cxn>
                  <a:cxn ang="0">
                    <a:pos x="36" y="27"/>
                  </a:cxn>
                  <a:cxn ang="0">
                    <a:pos x="25" y="34"/>
                  </a:cxn>
                  <a:cxn ang="0">
                    <a:pos x="36" y="42"/>
                  </a:cxn>
                  <a:cxn ang="0">
                    <a:pos x="42" y="51"/>
                  </a:cxn>
                  <a:cxn ang="0">
                    <a:pos x="42" y="62"/>
                  </a:cxn>
                  <a:cxn ang="0">
                    <a:pos x="36" y="71"/>
                  </a:cxn>
                  <a:cxn ang="0">
                    <a:pos x="27" y="74"/>
                  </a:cxn>
                  <a:cxn ang="0">
                    <a:pos x="14" y="74"/>
                  </a:cxn>
                  <a:cxn ang="0">
                    <a:pos x="5" y="69"/>
                  </a:cxn>
                  <a:cxn ang="0">
                    <a:pos x="0" y="58"/>
                  </a:cxn>
                  <a:cxn ang="0">
                    <a:pos x="4" y="49"/>
                  </a:cxn>
                  <a:cxn ang="0">
                    <a:pos x="14" y="38"/>
                  </a:cxn>
                  <a:cxn ang="0">
                    <a:pos x="27" y="27"/>
                  </a:cxn>
                  <a:cxn ang="0">
                    <a:pos x="31" y="20"/>
                  </a:cxn>
                  <a:cxn ang="0">
                    <a:pos x="31" y="11"/>
                  </a:cxn>
                  <a:cxn ang="0">
                    <a:pos x="25" y="3"/>
                  </a:cxn>
                  <a:cxn ang="0">
                    <a:pos x="18" y="3"/>
                  </a:cxn>
                  <a:cxn ang="0">
                    <a:pos x="13" y="9"/>
                  </a:cxn>
                  <a:cxn ang="0">
                    <a:pos x="13" y="16"/>
                  </a:cxn>
                  <a:cxn ang="0">
                    <a:pos x="14" y="21"/>
                  </a:cxn>
                  <a:cxn ang="0">
                    <a:pos x="24" y="32"/>
                  </a:cxn>
                  <a:cxn ang="0">
                    <a:pos x="14" y="43"/>
                  </a:cxn>
                  <a:cxn ang="0">
                    <a:pos x="11" y="52"/>
                  </a:cxn>
                  <a:cxn ang="0">
                    <a:pos x="11" y="63"/>
                  </a:cxn>
                  <a:cxn ang="0">
                    <a:pos x="18" y="71"/>
                  </a:cxn>
                  <a:cxn ang="0">
                    <a:pos x="25" y="71"/>
                  </a:cxn>
                  <a:cxn ang="0">
                    <a:pos x="33" y="65"/>
                  </a:cxn>
                  <a:cxn ang="0">
                    <a:pos x="33" y="58"/>
                  </a:cxn>
                  <a:cxn ang="0">
                    <a:pos x="27" y="51"/>
                  </a:cxn>
                  <a:cxn ang="0">
                    <a:pos x="18" y="40"/>
                  </a:cxn>
                </a:cxnLst>
                <a:rect l="0" t="0" r="r" b="b"/>
                <a:pathLst>
                  <a:path w="44" h="76">
                    <a:moveTo>
                      <a:pt x="14" y="38"/>
                    </a:moveTo>
                    <a:lnTo>
                      <a:pt x="11" y="32"/>
                    </a:lnTo>
                    <a:lnTo>
                      <a:pt x="7" y="29"/>
                    </a:lnTo>
                    <a:lnTo>
                      <a:pt x="4" y="25"/>
                    </a:lnTo>
                    <a:lnTo>
                      <a:pt x="2" y="21"/>
                    </a:lnTo>
                    <a:lnTo>
                      <a:pt x="2" y="18"/>
                    </a:lnTo>
                    <a:lnTo>
                      <a:pt x="2" y="12"/>
                    </a:lnTo>
                    <a:lnTo>
                      <a:pt x="4" y="9"/>
                    </a:lnTo>
                    <a:lnTo>
                      <a:pt x="7" y="5"/>
                    </a:lnTo>
                    <a:lnTo>
                      <a:pt x="11" y="1"/>
                    </a:lnTo>
                    <a:lnTo>
                      <a:pt x="16" y="0"/>
                    </a:lnTo>
                    <a:lnTo>
                      <a:pt x="22" y="0"/>
                    </a:lnTo>
                    <a:lnTo>
                      <a:pt x="27" y="0"/>
                    </a:lnTo>
                    <a:lnTo>
                      <a:pt x="33" y="1"/>
                    </a:lnTo>
                    <a:lnTo>
                      <a:pt x="36" y="5"/>
                    </a:lnTo>
                    <a:lnTo>
                      <a:pt x="40" y="9"/>
                    </a:lnTo>
                    <a:lnTo>
                      <a:pt x="42" y="16"/>
                    </a:lnTo>
                    <a:lnTo>
                      <a:pt x="42" y="20"/>
                    </a:lnTo>
                    <a:lnTo>
                      <a:pt x="38" y="23"/>
                    </a:lnTo>
                    <a:lnTo>
                      <a:pt x="36" y="27"/>
                    </a:lnTo>
                    <a:lnTo>
                      <a:pt x="31" y="31"/>
                    </a:lnTo>
                    <a:lnTo>
                      <a:pt x="25" y="34"/>
                    </a:lnTo>
                    <a:lnTo>
                      <a:pt x="31" y="38"/>
                    </a:lnTo>
                    <a:lnTo>
                      <a:pt x="36" y="42"/>
                    </a:lnTo>
                    <a:lnTo>
                      <a:pt x="38" y="45"/>
                    </a:lnTo>
                    <a:lnTo>
                      <a:pt x="42" y="51"/>
                    </a:lnTo>
                    <a:lnTo>
                      <a:pt x="44" y="56"/>
                    </a:lnTo>
                    <a:lnTo>
                      <a:pt x="42" y="62"/>
                    </a:lnTo>
                    <a:lnTo>
                      <a:pt x="40" y="67"/>
                    </a:lnTo>
                    <a:lnTo>
                      <a:pt x="36" y="71"/>
                    </a:lnTo>
                    <a:lnTo>
                      <a:pt x="33" y="72"/>
                    </a:lnTo>
                    <a:lnTo>
                      <a:pt x="27" y="74"/>
                    </a:lnTo>
                    <a:lnTo>
                      <a:pt x="22" y="76"/>
                    </a:lnTo>
                    <a:lnTo>
                      <a:pt x="14" y="74"/>
                    </a:lnTo>
                    <a:lnTo>
                      <a:pt x="9" y="72"/>
                    </a:lnTo>
                    <a:lnTo>
                      <a:pt x="5" y="69"/>
                    </a:lnTo>
                    <a:lnTo>
                      <a:pt x="2" y="63"/>
                    </a:lnTo>
                    <a:lnTo>
                      <a:pt x="0" y="58"/>
                    </a:lnTo>
                    <a:lnTo>
                      <a:pt x="2" y="52"/>
                    </a:lnTo>
                    <a:lnTo>
                      <a:pt x="4" y="49"/>
                    </a:lnTo>
                    <a:lnTo>
                      <a:pt x="9" y="43"/>
                    </a:lnTo>
                    <a:lnTo>
                      <a:pt x="14" y="38"/>
                    </a:lnTo>
                    <a:close/>
                    <a:moveTo>
                      <a:pt x="24" y="32"/>
                    </a:moveTo>
                    <a:lnTo>
                      <a:pt x="27" y="27"/>
                    </a:lnTo>
                    <a:lnTo>
                      <a:pt x="31" y="23"/>
                    </a:lnTo>
                    <a:lnTo>
                      <a:pt x="31" y="20"/>
                    </a:lnTo>
                    <a:lnTo>
                      <a:pt x="31" y="14"/>
                    </a:lnTo>
                    <a:lnTo>
                      <a:pt x="31" y="11"/>
                    </a:lnTo>
                    <a:lnTo>
                      <a:pt x="29" y="7"/>
                    </a:lnTo>
                    <a:lnTo>
                      <a:pt x="25" y="3"/>
                    </a:lnTo>
                    <a:lnTo>
                      <a:pt x="22" y="3"/>
                    </a:lnTo>
                    <a:lnTo>
                      <a:pt x="18" y="3"/>
                    </a:lnTo>
                    <a:lnTo>
                      <a:pt x="14" y="7"/>
                    </a:lnTo>
                    <a:lnTo>
                      <a:pt x="13" y="9"/>
                    </a:lnTo>
                    <a:lnTo>
                      <a:pt x="13" y="14"/>
                    </a:lnTo>
                    <a:lnTo>
                      <a:pt x="13" y="16"/>
                    </a:lnTo>
                    <a:lnTo>
                      <a:pt x="13" y="20"/>
                    </a:lnTo>
                    <a:lnTo>
                      <a:pt x="14" y="21"/>
                    </a:lnTo>
                    <a:lnTo>
                      <a:pt x="16" y="25"/>
                    </a:lnTo>
                    <a:lnTo>
                      <a:pt x="24" y="32"/>
                    </a:lnTo>
                    <a:close/>
                    <a:moveTo>
                      <a:pt x="18" y="40"/>
                    </a:moveTo>
                    <a:lnTo>
                      <a:pt x="14" y="43"/>
                    </a:lnTo>
                    <a:lnTo>
                      <a:pt x="13" y="47"/>
                    </a:lnTo>
                    <a:lnTo>
                      <a:pt x="11" y="52"/>
                    </a:lnTo>
                    <a:lnTo>
                      <a:pt x="11" y="58"/>
                    </a:lnTo>
                    <a:lnTo>
                      <a:pt x="11" y="63"/>
                    </a:lnTo>
                    <a:lnTo>
                      <a:pt x="14" y="67"/>
                    </a:lnTo>
                    <a:lnTo>
                      <a:pt x="18" y="71"/>
                    </a:lnTo>
                    <a:lnTo>
                      <a:pt x="22" y="72"/>
                    </a:lnTo>
                    <a:lnTo>
                      <a:pt x="25" y="71"/>
                    </a:lnTo>
                    <a:lnTo>
                      <a:pt x="29" y="69"/>
                    </a:lnTo>
                    <a:lnTo>
                      <a:pt x="33" y="65"/>
                    </a:lnTo>
                    <a:lnTo>
                      <a:pt x="33" y="62"/>
                    </a:lnTo>
                    <a:lnTo>
                      <a:pt x="33" y="58"/>
                    </a:lnTo>
                    <a:lnTo>
                      <a:pt x="31" y="54"/>
                    </a:lnTo>
                    <a:lnTo>
                      <a:pt x="27" y="51"/>
                    </a:lnTo>
                    <a:lnTo>
                      <a:pt x="24" y="45"/>
                    </a:lnTo>
                    <a:lnTo>
                      <a:pt x="18" y="4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ja-JP" altLang="en-US" sz="2800" b="1">
                  <a:solidFill>
                    <a:srgbClr val="FFFFFF"/>
                  </a:solidFill>
                  <a:effectLst>
                    <a:outerShdw blurRad="38100" dist="38100" dir="2700000" algn="tl">
                      <a:srgbClr val="808080"/>
                    </a:outerShdw>
                  </a:effectLst>
                  <a:latin typeface="Helvetica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134" name="Freeform 313"/>
              <p:cNvSpPr>
                <a:spLocks noEditPoints="1"/>
              </p:cNvSpPr>
              <p:nvPr/>
            </p:nvSpPr>
            <p:spPr bwMode="auto">
              <a:xfrm>
                <a:off x="1416" y="2842"/>
                <a:ext cx="85" cy="76"/>
              </a:xfrm>
              <a:custGeom>
                <a:avLst/>
                <a:gdLst/>
                <a:ahLst/>
                <a:cxnLst>
                  <a:cxn ang="0">
                    <a:pos x="18" y="76"/>
                  </a:cxn>
                  <a:cxn ang="0">
                    <a:pos x="67" y="0"/>
                  </a:cxn>
                  <a:cxn ang="0">
                    <a:pos x="16" y="0"/>
                  </a:cxn>
                  <a:cxn ang="0">
                    <a:pos x="23" y="1"/>
                  </a:cxn>
                  <a:cxn ang="0">
                    <a:pos x="31" y="12"/>
                  </a:cxn>
                  <a:cxn ang="0">
                    <a:pos x="31" y="25"/>
                  </a:cxn>
                  <a:cxn ang="0">
                    <a:pos x="27" y="34"/>
                  </a:cxn>
                  <a:cxn ang="0">
                    <a:pos x="16" y="38"/>
                  </a:cxn>
                  <a:cxn ang="0">
                    <a:pos x="7" y="36"/>
                  </a:cxn>
                  <a:cxn ang="0">
                    <a:pos x="2" y="29"/>
                  </a:cxn>
                  <a:cxn ang="0">
                    <a:pos x="0" y="20"/>
                  </a:cxn>
                  <a:cxn ang="0">
                    <a:pos x="2" y="9"/>
                  </a:cxn>
                  <a:cxn ang="0">
                    <a:pos x="7" y="1"/>
                  </a:cxn>
                  <a:cxn ang="0">
                    <a:pos x="16" y="0"/>
                  </a:cxn>
                  <a:cxn ang="0">
                    <a:pos x="12" y="3"/>
                  </a:cxn>
                  <a:cxn ang="0">
                    <a:pos x="9" y="9"/>
                  </a:cxn>
                  <a:cxn ang="0">
                    <a:pos x="9" y="20"/>
                  </a:cxn>
                  <a:cxn ang="0">
                    <a:pos x="9" y="31"/>
                  </a:cxn>
                  <a:cxn ang="0">
                    <a:pos x="12" y="34"/>
                  </a:cxn>
                  <a:cxn ang="0">
                    <a:pos x="14" y="36"/>
                  </a:cxn>
                  <a:cxn ang="0">
                    <a:pos x="20" y="32"/>
                  </a:cxn>
                  <a:cxn ang="0">
                    <a:pos x="22" y="25"/>
                  </a:cxn>
                  <a:cxn ang="0">
                    <a:pos x="22" y="14"/>
                  </a:cxn>
                  <a:cxn ang="0">
                    <a:pos x="20" y="5"/>
                  </a:cxn>
                  <a:cxn ang="0">
                    <a:pos x="16" y="3"/>
                  </a:cxn>
                  <a:cxn ang="0">
                    <a:pos x="72" y="36"/>
                  </a:cxn>
                  <a:cxn ang="0">
                    <a:pos x="80" y="42"/>
                  </a:cxn>
                  <a:cxn ang="0">
                    <a:pos x="85" y="51"/>
                  </a:cxn>
                  <a:cxn ang="0">
                    <a:pos x="85" y="62"/>
                  </a:cxn>
                  <a:cxn ang="0">
                    <a:pos x="80" y="71"/>
                  </a:cxn>
                  <a:cxn ang="0">
                    <a:pos x="69" y="76"/>
                  </a:cxn>
                  <a:cxn ang="0">
                    <a:pos x="62" y="72"/>
                  </a:cxn>
                  <a:cxn ang="0">
                    <a:pos x="56" y="67"/>
                  </a:cxn>
                  <a:cxn ang="0">
                    <a:pos x="52" y="56"/>
                  </a:cxn>
                  <a:cxn ang="0">
                    <a:pos x="56" y="45"/>
                  </a:cxn>
                  <a:cxn ang="0">
                    <a:pos x="62" y="38"/>
                  </a:cxn>
                  <a:cxn ang="0">
                    <a:pos x="69" y="36"/>
                  </a:cxn>
                  <a:cxn ang="0">
                    <a:pos x="67" y="40"/>
                  </a:cxn>
                  <a:cxn ang="0">
                    <a:pos x="63" y="45"/>
                  </a:cxn>
                  <a:cxn ang="0">
                    <a:pos x="62" y="56"/>
                  </a:cxn>
                  <a:cxn ang="0">
                    <a:pos x="63" y="67"/>
                  </a:cxn>
                  <a:cxn ang="0">
                    <a:pos x="67" y="71"/>
                  </a:cxn>
                  <a:cxn ang="0">
                    <a:pos x="71" y="71"/>
                  </a:cxn>
                  <a:cxn ang="0">
                    <a:pos x="74" y="65"/>
                  </a:cxn>
                  <a:cxn ang="0">
                    <a:pos x="76" y="56"/>
                  </a:cxn>
                  <a:cxn ang="0">
                    <a:pos x="74" y="45"/>
                  </a:cxn>
                  <a:cxn ang="0">
                    <a:pos x="71" y="40"/>
                  </a:cxn>
                </a:cxnLst>
                <a:rect l="0" t="0" r="r" b="b"/>
                <a:pathLst>
                  <a:path w="85" h="76">
                    <a:moveTo>
                      <a:pt x="71" y="0"/>
                    </a:moveTo>
                    <a:lnTo>
                      <a:pt x="18" y="76"/>
                    </a:lnTo>
                    <a:lnTo>
                      <a:pt x="12" y="76"/>
                    </a:lnTo>
                    <a:lnTo>
                      <a:pt x="67" y="0"/>
                    </a:lnTo>
                    <a:lnTo>
                      <a:pt x="71" y="0"/>
                    </a:lnTo>
                    <a:close/>
                    <a:moveTo>
                      <a:pt x="16" y="0"/>
                    </a:moveTo>
                    <a:lnTo>
                      <a:pt x="20" y="0"/>
                    </a:lnTo>
                    <a:lnTo>
                      <a:pt x="23" y="1"/>
                    </a:lnTo>
                    <a:lnTo>
                      <a:pt x="27" y="5"/>
                    </a:lnTo>
                    <a:lnTo>
                      <a:pt x="31" y="12"/>
                    </a:lnTo>
                    <a:lnTo>
                      <a:pt x="31" y="20"/>
                    </a:lnTo>
                    <a:lnTo>
                      <a:pt x="31" y="25"/>
                    </a:lnTo>
                    <a:lnTo>
                      <a:pt x="29" y="31"/>
                    </a:lnTo>
                    <a:lnTo>
                      <a:pt x="27" y="34"/>
                    </a:lnTo>
                    <a:lnTo>
                      <a:pt x="22" y="38"/>
                    </a:lnTo>
                    <a:lnTo>
                      <a:pt x="16" y="38"/>
                    </a:lnTo>
                    <a:lnTo>
                      <a:pt x="11" y="38"/>
                    </a:lnTo>
                    <a:lnTo>
                      <a:pt x="7" y="36"/>
                    </a:lnTo>
                    <a:lnTo>
                      <a:pt x="3" y="34"/>
                    </a:lnTo>
                    <a:lnTo>
                      <a:pt x="2" y="29"/>
                    </a:lnTo>
                    <a:lnTo>
                      <a:pt x="0" y="25"/>
                    </a:lnTo>
                    <a:lnTo>
                      <a:pt x="0" y="20"/>
                    </a:lnTo>
                    <a:lnTo>
                      <a:pt x="0" y="14"/>
                    </a:lnTo>
                    <a:lnTo>
                      <a:pt x="2" y="9"/>
                    </a:lnTo>
                    <a:lnTo>
                      <a:pt x="3" y="5"/>
                    </a:lnTo>
                    <a:lnTo>
                      <a:pt x="7" y="1"/>
                    </a:lnTo>
                    <a:lnTo>
                      <a:pt x="11" y="0"/>
                    </a:lnTo>
                    <a:lnTo>
                      <a:pt x="16" y="0"/>
                    </a:lnTo>
                    <a:close/>
                    <a:moveTo>
                      <a:pt x="16" y="3"/>
                    </a:moveTo>
                    <a:lnTo>
                      <a:pt x="12" y="3"/>
                    </a:lnTo>
                    <a:lnTo>
                      <a:pt x="11" y="7"/>
                    </a:lnTo>
                    <a:lnTo>
                      <a:pt x="9" y="9"/>
                    </a:lnTo>
                    <a:lnTo>
                      <a:pt x="9" y="12"/>
                    </a:lnTo>
                    <a:lnTo>
                      <a:pt x="9" y="20"/>
                    </a:lnTo>
                    <a:lnTo>
                      <a:pt x="9" y="25"/>
                    </a:lnTo>
                    <a:lnTo>
                      <a:pt x="9" y="31"/>
                    </a:lnTo>
                    <a:lnTo>
                      <a:pt x="11" y="32"/>
                    </a:lnTo>
                    <a:lnTo>
                      <a:pt x="12" y="34"/>
                    </a:lnTo>
                    <a:lnTo>
                      <a:pt x="14" y="34"/>
                    </a:lnTo>
                    <a:lnTo>
                      <a:pt x="14" y="36"/>
                    </a:lnTo>
                    <a:lnTo>
                      <a:pt x="18" y="34"/>
                    </a:lnTo>
                    <a:lnTo>
                      <a:pt x="20" y="32"/>
                    </a:lnTo>
                    <a:lnTo>
                      <a:pt x="22" y="29"/>
                    </a:lnTo>
                    <a:lnTo>
                      <a:pt x="22" y="25"/>
                    </a:lnTo>
                    <a:lnTo>
                      <a:pt x="22" y="20"/>
                    </a:lnTo>
                    <a:lnTo>
                      <a:pt x="22" y="14"/>
                    </a:lnTo>
                    <a:lnTo>
                      <a:pt x="22" y="9"/>
                    </a:lnTo>
                    <a:lnTo>
                      <a:pt x="20" y="5"/>
                    </a:lnTo>
                    <a:lnTo>
                      <a:pt x="18" y="3"/>
                    </a:lnTo>
                    <a:lnTo>
                      <a:pt x="16" y="3"/>
                    </a:lnTo>
                    <a:close/>
                    <a:moveTo>
                      <a:pt x="69" y="36"/>
                    </a:moveTo>
                    <a:lnTo>
                      <a:pt x="72" y="36"/>
                    </a:lnTo>
                    <a:lnTo>
                      <a:pt x="76" y="38"/>
                    </a:lnTo>
                    <a:lnTo>
                      <a:pt x="80" y="42"/>
                    </a:lnTo>
                    <a:lnTo>
                      <a:pt x="83" y="45"/>
                    </a:lnTo>
                    <a:lnTo>
                      <a:pt x="85" y="51"/>
                    </a:lnTo>
                    <a:lnTo>
                      <a:pt x="85" y="56"/>
                    </a:lnTo>
                    <a:lnTo>
                      <a:pt x="85" y="62"/>
                    </a:lnTo>
                    <a:lnTo>
                      <a:pt x="83" y="67"/>
                    </a:lnTo>
                    <a:lnTo>
                      <a:pt x="80" y="71"/>
                    </a:lnTo>
                    <a:lnTo>
                      <a:pt x="76" y="74"/>
                    </a:lnTo>
                    <a:lnTo>
                      <a:pt x="69" y="76"/>
                    </a:lnTo>
                    <a:lnTo>
                      <a:pt x="65" y="74"/>
                    </a:lnTo>
                    <a:lnTo>
                      <a:pt x="62" y="72"/>
                    </a:lnTo>
                    <a:lnTo>
                      <a:pt x="58" y="71"/>
                    </a:lnTo>
                    <a:lnTo>
                      <a:pt x="56" y="67"/>
                    </a:lnTo>
                    <a:lnTo>
                      <a:pt x="54" y="62"/>
                    </a:lnTo>
                    <a:lnTo>
                      <a:pt x="52" y="56"/>
                    </a:lnTo>
                    <a:lnTo>
                      <a:pt x="54" y="51"/>
                    </a:lnTo>
                    <a:lnTo>
                      <a:pt x="56" y="45"/>
                    </a:lnTo>
                    <a:lnTo>
                      <a:pt x="58" y="42"/>
                    </a:lnTo>
                    <a:lnTo>
                      <a:pt x="62" y="38"/>
                    </a:lnTo>
                    <a:lnTo>
                      <a:pt x="65" y="36"/>
                    </a:lnTo>
                    <a:lnTo>
                      <a:pt x="69" y="36"/>
                    </a:lnTo>
                    <a:close/>
                    <a:moveTo>
                      <a:pt x="69" y="40"/>
                    </a:moveTo>
                    <a:lnTo>
                      <a:pt x="67" y="40"/>
                    </a:lnTo>
                    <a:lnTo>
                      <a:pt x="65" y="43"/>
                    </a:lnTo>
                    <a:lnTo>
                      <a:pt x="63" y="45"/>
                    </a:lnTo>
                    <a:lnTo>
                      <a:pt x="63" y="51"/>
                    </a:lnTo>
                    <a:lnTo>
                      <a:pt x="62" y="56"/>
                    </a:lnTo>
                    <a:lnTo>
                      <a:pt x="63" y="62"/>
                    </a:lnTo>
                    <a:lnTo>
                      <a:pt x="63" y="67"/>
                    </a:lnTo>
                    <a:lnTo>
                      <a:pt x="65" y="69"/>
                    </a:lnTo>
                    <a:lnTo>
                      <a:pt x="67" y="71"/>
                    </a:lnTo>
                    <a:lnTo>
                      <a:pt x="69" y="72"/>
                    </a:lnTo>
                    <a:lnTo>
                      <a:pt x="71" y="71"/>
                    </a:lnTo>
                    <a:lnTo>
                      <a:pt x="74" y="69"/>
                    </a:lnTo>
                    <a:lnTo>
                      <a:pt x="74" y="65"/>
                    </a:lnTo>
                    <a:lnTo>
                      <a:pt x="76" y="62"/>
                    </a:lnTo>
                    <a:lnTo>
                      <a:pt x="76" y="56"/>
                    </a:lnTo>
                    <a:lnTo>
                      <a:pt x="76" y="51"/>
                    </a:lnTo>
                    <a:lnTo>
                      <a:pt x="74" y="45"/>
                    </a:lnTo>
                    <a:lnTo>
                      <a:pt x="74" y="43"/>
                    </a:lnTo>
                    <a:lnTo>
                      <a:pt x="71" y="40"/>
                    </a:lnTo>
                    <a:lnTo>
                      <a:pt x="69" y="4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ja-JP" altLang="en-US" sz="2800" b="1">
                  <a:solidFill>
                    <a:srgbClr val="FFFFFF"/>
                  </a:solidFill>
                  <a:effectLst>
                    <a:outerShdw blurRad="38100" dist="38100" dir="2700000" algn="tl">
                      <a:srgbClr val="808080"/>
                    </a:outerShdw>
                  </a:effectLst>
                  <a:latin typeface="Helvetica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135" name="Freeform 314"/>
              <p:cNvSpPr>
                <a:spLocks/>
              </p:cNvSpPr>
              <p:nvPr/>
            </p:nvSpPr>
            <p:spPr bwMode="auto">
              <a:xfrm>
                <a:off x="1536" y="2842"/>
                <a:ext cx="64" cy="76"/>
              </a:xfrm>
              <a:custGeom>
                <a:avLst/>
                <a:gdLst/>
                <a:ahLst/>
                <a:cxnLst>
                  <a:cxn ang="0">
                    <a:pos x="60" y="0"/>
                  </a:cxn>
                  <a:cxn ang="0">
                    <a:pos x="62" y="25"/>
                  </a:cxn>
                  <a:cxn ang="0">
                    <a:pos x="60" y="25"/>
                  </a:cxn>
                  <a:cxn ang="0">
                    <a:pos x="58" y="18"/>
                  </a:cxn>
                  <a:cxn ang="0">
                    <a:pos x="54" y="12"/>
                  </a:cxn>
                  <a:cxn ang="0">
                    <a:pos x="51" y="9"/>
                  </a:cxn>
                  <a:cxn ang="0">
                    <a:pos x="47" y="5"/>
                  </a:cxn>
                  <a:cxn ang="0">
                    <a:pos x="42" y="3"/>
                  </a:cxn>
                  <a:cxn ang="0">
                    <a:pos x="38" y="3"/>
                  </a:cxn>
                  <a:cxn ang="0">
                    <a:pos x="31" y="3"/>
                  </a:cxn>
                  <a:cxn ang="0">
                    <a:pos x="25" y="7"/>
                  </a:cxn>
                  <a:cxn ang="0">
                    <a:pos x="20" y="12"/>
                  </a:cxn>
                  <a:cxn ang="0">
                    <a:pos x="16" y="18"/>
                  </a:cxn>
                  <a:cxn ang="0">
                    <a:pos x="13" y="27"/>
                  </a:cxn>
                  <a:cxn ang="0">
                    <a:pos x="13" y="38"/>
                  </a:cxn>
                  <a:cxn ang="0">
                    <a:pos x="13" y="47"/>
                  </a:cxn>
                  <a:cxn ang="0">
                    <a:pos x="16" y="56"/>
                  </a:cxn>
                  <a:cxn ang="0">
                    <a:pos x="20" y="62"/>
                  </a:cxn>
                  <a:cxn ang="0">
                    <a:pos x="25" y="67"/>
                  </a:cxn>
                  <a:cxn ang="0">
                    <a:pos x="31" y="71"/>
                  </a:cxn>
                  <a:cxn ang="0">
                    <a:pos x="38" y="71"/>
                  </a:cxn>
                  <a:cxn ang="0">
                    <a:pos x="45" y="71"/>
                  </a:cxn>
                  <a:cxn ang="0">
                    <a:pos x="51" y="67"/>
                  </a:cxn>
                  <a:cxn ang="0">
                    <a:pos x="56" y="63"/>
                  </a:cxn>
                  <a:cxn ang="0">
                    <a:pos x="62" y="56"/>
                  </a:cxn>
                  <a:cxn ang="0">
                    <a:pos x="64" y="58"/>
                  </a:cxn>
                  <a:cxn ang="0">
                    <a:pos x="58" y="65"/>
                  </a:cxn>
                  <a:cxn ang="0">
                    <a:pos x="51" y="71"/>
                  </a:cxn>
                  <a:cxn ang="0">
                    <a:pos x="44" y="74"/>
                  </a:cxn>
                  <a:cxn ang="0">
                    <a:pos x="34" y="76"/>
                  </a:cxn>
                  <a:cxn ang="0">
                    <a:pos x="25" y="74"/>
                  </a:cxn>
                  <a:cxn ang="0">
                    <a:pos x="18" y="72"/>
                  </a:cxn>
                  <a:cxn ang="0">
                    <a:pos x="13" y="67"/>
                  </a:cxn>
                  <a:cxn ang="0">
                    <a:pos x="7" y="62"/>
                  </a:cxn>
                  <a:cxn ang="0">
                    <a:pos x="3" y="54"/>
                  </a:cxn>
                  <a:cxn ang="0">
                    <a:pos x="0" y="47"/>
                  </a:cxn>
                  <a:cxn ang="0">
                    <a:pos x="0" y="38"/>
                  </a:cxn>
                  <a:cxn ang="0">
                    <a:pos x="2" y="29"/>
                  </a:cxn>
                  <a:cxn ang="0">
                    <a:pos x="5" y="18"/>
                  </a:cxn>
                  <a:cxn ang="0">
                    <a:pos x="9" y="12"/>
                  </a:cxn>
                  <a:cxn ang="0">
                    <a:pos x="13" y="9"/>
                  </a:cxn>
                  <a:cxn ang="0">
                    <a:pos x="18" y="5"/>
                  </a:cxn>
                  <a:cxn ang="0">
                    <a:pos x="27" y="1"/>
                  </a:cxn>
                  <a:cxn ang="0">
                    <a:pos x="36" y="0"/>
                  </a:cxn>
                  <a:cxn ang="0">
                    <a:pos x="44" y="0"/>
                  </a:cxn>
                  <a:cxn ang="0">
                    <a:pos x="53" y="3"/>
                  </a:cxn>
                  <a:cxn ang="0">
                    <a:pos x="54" y="3"/>
                  </a:cxn>
                  <a:cxn ang="0">
                    <a:pos x="54" y="3"/>
                  </a:cxn>
                  <a:cxn ang="0">
                    <a:pos x="56" y="3"/>
                  </a:cxn>
                  <a:cxn ang="0">
                    <a:pos x="58" y="3"/>
                  </a:cxn>
                  <a:cxn ang="0">
                    <a:pos x="58" y="1"/>
                  </a:cxn>
                  <a:cxn ang="0">
                    <a:pos x="60" y="0"/>
                  </a:cxn>
                  <a:cxn ang="0">
                    <a:pos x="60" y="0"/>
                  </a:cxn>
                </a:cxnLst>
                <a:rect l="0" t="0" r="r" b="b"/>
                <a:pathLst>
                  <a:path w="64" h="76">
                    <a:moveTo>
                      <a:pt x="60" y="0"/>
                    </a:moveTo>
                    <a:lnTo>
                      <a:pt x="62" y="25"/>
                    </a:lnTo>
                    <a:lnTo>
                      <a:pt x="60" y="25"/>
                    </a:lnTo>
                    <a:lnTo>
                      <a:pt x="58" y="18"/>
                    </a:lnTo>
                    <a:lnTo>
                      <a:pt x="54" y="12"/>
                    </a:lnTo>
                    <a:lnTo>
                      <a:pt x="51" y="9"/>
                    </a:lnTo>
                    <a:lnTo>
                      <a:pt x="47" y="5"/>
                    </a:lnTo>
                    <a:lnTo>
                      <a:pt x="42" y="3"/>
                    </a:lnTo>
                    <a:lnTo>
                      <a:pt x="38" y="3"/>
                    </a:lnTo>
                    <a:lnTo>
                      <a:pt x="31" y="3"/>
                    </a:lnTo>
                    <a:lnTo>
                      <a:pt x="25" y="7"/>
                    </a:lnTo>
                    <a:lnTo>
                      <a:pt x="20" y="12"/>
                    </a:lnTo>
                    <a:lnTo>
                      <a:pt x="16" y="18"/>
                    </a:lnTo>
                    <a:lnTo>
                      <a:pt x="13" y="27"/>
                    </a:lnTo>
                    <a:lnTo>
                      <a:pt x="13" y="38"/>
                    </a:lnTo>
                    <a:lnTo>
                      <a:pt x="13" y="47"/>
                    </a:lnTo>
                    <a:lnTo>
                      <a:pt x="16" y="56"/>
                    </a:lnTo>
                    <a:lnTo>
                      <a:pt x="20" y="62"/>
                    </a:lnTo>
                    <a:lnTo>
                      <a:pt x="25" y="67"/>
                    </a:lnTo>
                    <a:lnTo>
                      <a:pt x="31" y="71"/>
                    </a:lnTo>
                    <a:lnTo>
                      <a:pt x="38" y="71"/>
                    </a:lnTo>
                    <a:lnTo>
                      <a:pt x="45" y="71"/>
                    </a:lnTo>
                    <a:lnTo>
                      <a:pt x="51" y="67"/>
                    </a:lnTo>
                    <a:lnTo>
                      <a:pt x="56" y="63"/>
                    </a:lnTo>
                    <a:lnTo>
                      <a:pt x="62" y="56"/>
                    </a:lnTo>
                    <a:lnTo>
                      <a:pt x="64" y="58"/>
                    </a:lnTo>
                    <a:lnTo>
                      <a:pt x="58" y="65"/>
                    </a:lnTo>
                    <a:lnTo>
                      <a:pt x="51" y="71"/>
                    </a:lnTo>
                    <a:lnTo>
                      <a:pt x="44" y="74"/>
                    </a:lnTo>
                    <a:lnTo>
                      <a:pt x="34" y="76"/>
                    </a:lnTo>
                    <a:lnTo>
                      <a:pt x="25" y="74"/>
                    </a:lnTo>
                    <a:lnTo>
                      <a:pt x="18" y="72"/>
                    </a:lnTo>
                    <a:lnTo>
                      <a:pt x="13" y="67"/>
                    </a:lnTo>
                    <a:lnTo>
                      <a:pt x="7" y="62"/>
                    </a:lnTo>
                    <a:lnTo>
                      <a:pt x="3" y="54"/>
                    </a:lnTo>
                    <a:lnTo>
                      <a:pt x="0" y="47"/>
                    </a:lnTo>
                    <a:lnTo>
                      <a:pt x="0" y="38"/>
                    </a:lnTo>
                    <a:lnTo>
                      <a:pt x="2" y="29"/>
                    </a:lnTo>
                    <a:lnTo>
                      <a:pt x="5" y="18"/>
                    </a:lnTo>
                    <a:lnTo>
                      <a:pt x="9" y="12"/>
                    </a:lnTo>
                    <a:lnTo>
                      <a:pt x="13" y="9"/>
                    </a:lnTo>
                    <a:lnTo>
                      <a:pt x="18" y="5"/>
                    </a:lnTo>
                    <a:lnTo>
                      <a:pt x="27" y="1"/>
                    </a:lnTo>
                    <a:lnTo>
                      <a:pt x="36" y="0"/>
                    </a:lnTo>
                    <a:lnTo>
                      <a:pt x="44" y="0"/>
                    </a:lnTo>
                    <a:lnTo>
                      <a:pt x="53" y="3"/>
                    </a:lnTo>
                    <a:lnTo>
                      <a:pt x="54" y="3"/>
                    </a:lnTo>
                    <a:lnTo>
                      <a:pt x="54" y="3"/>
                    </a:lnTo>
                    <a:lnTo>
                      <a:pt x="56" y="3"/>
                    </a:lnTo>
                    <a:lnTo>
                      <a:pt x="58" y="3"/>
                    </a:lnTo>
                    <a:lnTo>
                      <a:pt x="58" y="1"/>
                    </a:lnTo>
                    <a:lnTo>
                      <a:pt x="60" y="0"/>
                    </a:lnTo>
                    <a:lnTo>
                      <a:pt x="6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ja-JP" altLang="en-US" sz="2800" b="1">
                  <a:solidFill>
                    <a:srgbClr val="FFFFFF"/>
                  </a:solidFill>
                  <a:effectLst>
                    <a:outerShdw blurRad="38100" dist="38100" dir="2700000" algn="tl">
                      <a:srgbClr val="808080"/>
                    </a:outerShdw>
                  </a:effectLst>
                  <a:latin typeface="Helvetica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136" name="Freeform 315"/>
              <p:cNvSpPr>
                <a:spLocks/>
              </p:cNvSpPr>
              <p:nvPr/>
            </p:nvSpPr>
            <p:spPr bwMode="auto">
              <a:xfrm>
                <a:off x="1614" y="2904"/>
                <a:ext cx="13" cy="12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9" y="0"/>
                  </a:cxn>
                  <a:cxn ang="0">
                    <a:pos x="11" y="2"/>
                  </a:cxn>
                  <a:cxn ang="0">
                    <a:pos x="13" y="4"/>
                  </a:cxn>
                  <a:cxn ang="0">
                    <a:pos x="13" y="6"/>
                  </a:cxn>
                  <a:cxn ang="0">
                    <a:pos x="13" y="8"/>
                  </a:cxn>
                  <a:cxn ang="0">
                    <a:pos x="11" y="11"/>
                  </a:cxn>
                  <a:cxn ang="0">
                    <a:pos x="9" y="11"/>
                  </a:cxn>
                  <a:cxn ang="0">
                    <a:pos x="8" y="13"/>
                  </a:cxn>
                  <a:cxn ang="0">
                    <a:pos x="4" y="11"/>
                  </a:cxn>
                  <a:cxn ang="0">
                    <a:pos x="2" y="11"/>
                  </a:cxn>
                  <a:cxn ang="0">
                    <a:pos x="2" y="8"/>
                  </a:cxn>
                  <a:cxn ang="0">
                    <a:pos x="0" y="6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8" y="0"/>
                  </a:cxn>
                </a:cxnLst>
                <a:rect l="0" t="0" r="r" b="b"/>
                <a:pathLst>
                  <a:path w="13" h="13">
                    <a:moveTo>
                      <a:pt x="8" y="0"/>
                    </a:moveTo>
                    <a:lnTo>
                      <a:pt x="9" y="0"/>
                    </a:lnTo>
                    <a:lnTo>
                      <a:pt x="11" y="2"/>
                    </a:lnTo>
                    <a:lnTo>
                      <a:pt x="13" y="4"/>
                    </a:lnTo>
                    <a:lnTo>
                      <a:pt x="13" y="6"/>
                    </a:lnTo>
                    <a:lnTo>
                      <a:pt x="13" y="8"/>
                    </a:lnTo>
                    <a:lnTo>
                      <a:pt x="11" y="11"/>
                    </a:lnTo>
                    <a:lnTo>
                      <a:pt x="9" y="11"/>
                    </a:lnTo>
                    <a:lnTo>
                      <a:pt x="8" y="13"/>
                    </a:lnTo>
                    <a:lnTo>
                      <a:pt x="4" y="11"/>
                    </a:lnTo>
                    <a:lnTo>
                      <a:pt x="2" y="11"/>
                    </a:lnTo>
                    <a:lnTo>
                      <a:pt x="2" y="8"/>
                    </a:lnTo>
                    <a:lnTo>
                      <a:pt x="0" y="6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ja-JP" altLang="en-US" sz="2800" b="1">
                  <a:solidFill>
                    <a:srgbClr val="FFFFFF"/>
                  </a:solidFill>
                  <a:effectLst>
                    <a:outerShdw blurRad="38100" dist="38100" dir="2700000" algn="tl">
                      <a:srgbClr val="808080"/>
                    </a:outerShdw>
                  </a:effectLst>
                  <a:latin typeface="Helvetica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137" name="Freeform 316"/>
              <p:cNvSpPr>
                <a:spLocks/>
              </p:cNvSpPr>
              <p:nvPr/>
            </p:nvSpPr>
            <p:spPr bwMode="auto">
              <a:xfrm>
                <a:off x="1634" y="2842"/>
                <a:ext cx="62" cy="75"/>
              </a:xfrm>
              <a:custGeom>
                <a:avLst/>
                <a:gdLst/>
                <a:ahLst/>
                <a:cxnLst>
                  <a:cxn ang="0">
                    <a:pos x="58" y="53"/>
                  </a:cxn>
                  <a:cxn ang="0">
                    <a:pos x="62" y="53"/>
                  </a:cxn>
                  <a:cxn ang="0">
                    <a:pos x="57" y="73"/>
                  </a:cxn>
                  <a:cxn ang="0">
                    <a:pos x="0" y="73"/>
                  </a:cxn>
                  <a:cxn ang="0">
                    <a:pos x="0" y="71"/>
                  </a:cxn>
                  <a:cxn ang="0">
                    <a:pos x="2" y="71"/>
                  </a:cxn>
                  <a:cxn ang="0">
                    <a:pos x="6" y="71"/>
                  </a:cxn>
                  <a:cxn ang="0">
                    <a:pos x="9" y="70"/>
                  </a:cxn>
                  <a:cxn ang="0">
                    <a:pos x="9" y="66"/>
                  </a:cxn>
                  <a:cxn ang="0">
                    <a:pos x="9" y="61"/>
                  </a:cxn>
                  <a:cxn ang="0">
                    <a:pos x="9" y="13"/>
                  </a:cxn>
                  <a:cxn ang="0">
                    <a:pos x="9" y="6"/>
                  </a:cxn>
                  <a:cxn ang="0">
                    <a:pos x="7" y="4"/>
                  </a:cxn>
                  <a:cxn ang="0">
                    <a:pos x="6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33" y="0"/>
                  </a:cxn>
                  <a:cxn ang="0">
                    <a:pos x="33" y="0"/>
                  </a:cxn>
                  <a:cxn ang="0">
                    <a:pos x="27" y="0"/>
                  </a:cxn>
                  <a:cxn ang="0">
                    <a:pos x="24" y="2"/>
                  </a:cxn>
                  <a:cxn ang="0">
                    <a:pos x="22" y="2"/>
                  </a:cxn>
                  <a:cxn ang="0">
                    <a:pos x="20" y="4"/>
                  </a:cxn>
                  <a:cxn ang="0">
                    <a:pos x="20" y="8"/>
                  </a:cxn>
                  <a:cxn ang="0">
                    <a:pos x="20" y="13"/>
                  </a:cxn>
                  <a:cxn ang="0">
                    <a:pos x="20" y="61"/>
                  </a:cxn>
                  <a:cxn ang="0">
                    <a:pos x="20" y="64"/>
                  </a:cxn>
                  <a:cxn ang="0">
                    <a:pos x="20" y="68"/>
                  </a:cxn>
                  <a:cxn ang="0">
                    <a:pos x="22" y="68"/>
                  </a:cxn>
                  <a:cxn ang="0">
                    <a:pos x="24" y="70"/>
                  </a:cxn>
                  <a:cxn ang="0">
                    <a:pos x="26" y="70"/>
                  </a:cxn>
                  <a:cxn ang="0">
                    <a:pos x="31" y="70"/>
                  </a:cxn>
                  <a:cxn ang="0">
                    <a:pos x="37" y="70"/>
                  </a:cxn>
                  <a:cxn ang="0">
                    <a:pos x="44" y="70"/>
                  </a:cxn>
                  <a:cxn ang="0">
                    <a:pos x="47" y="68"/>
                  </a:cxn>
                  <a:cxn ang="0">
                    <a:pos x="51" y="66"/>
                  </a:cxn>
                  <a:cxn ang="0">
                    <a:pos x="53" y="64"/>
                  </a:cxn>
                  <a:cxn ang="0">
                    <a:pos x="57" y="61"/>
                  </a:cxn>
                  <a:cxn ang="0">
                    <a:pos x="58" y="53"/>
                  </a:cxn>
                </a:cxnLst>
                <a:rect l="0" t="0" r="r" b="b"/>
                <a:pathLst>
                  <a:path w="62" h="73">
                    <a:moveTo>
                      <a:pt x="58" y="53"/>
                    </a:moveTo>
                    <a:lnTo>
                      <a:pt x="62" y="53"/>
                    </a:lnTo>
                    <a:lnTo>
                      <a:pt x="57" y="73"/>
                    </a:lnTo>
                    <a:lnTo>
                      <a:pt x="0" y="73"/>
                    </a:lnTo>
                    <a:lnTo>
                      <a:pt x="0" y="71"/>
                    </a:lnTo>
                    <a:lnTo>
                      <a:pt x="2" y="71"/>
                    </a:lnTo>
                    <a:lnTo>
                      <a:pt x="6" y="71"/>
                    </a:lnTo>
                    <a:lnTo>
                      <a:pt x="9" y="70"/>
                    </a:lnTo>
                    <a:lnTo>
                      <a:pt x="9" y="66"/>
                    </a:lnTo>
                    <a:lnTo>
                      <a:pt x="9" y="61"/>
                    </a:lnTo>
                    <a:lnTo>
                      <a:pt x="9" y="13"/>
                    </a:lnTo>
                    <a:lnTo>
                      <a:pt x="9" y="6"/>
                    </a:lnTo>
                    <a:lnTo>
                      <a:pt x="7" y="4"/>
                    </a:lnTo>
                    <a:lnTo>
                      <a:pt x="6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33" y="0"/>
                    </a:lnTo>
                    <a:lnTo>
                      <a:pt x="33" y="0"/>
                    </a:lnTo>
                    <a:lnTo>
                      <a:pt x="27" y="0"/>
                    </a:lnTo>
                    <a:lnTo>
                      <a:pt x="24" y="2"/>
                    </a:lnTo>
                    <a:lnTo>
                      <a:pt x="22" y="2"/>
                    </a:lnTo>
                    <a:lnTo>
                      <a:pt x="20" y="4"/>
                    </a:lnTo>
                    <a:lnTo>
                      <a:pt x="20" y="8"/>
                    </a:lnTo>
                    <a:lnTo>
                      <a:pt x="20" y="13"/>
                    </a:lnTo>
                    <a:lnTo>
                      <a:pt x="20" y="61"/>
                    </a:lnTo>
                    <a:lnTo>
                      <a:pt x="20" y="64"/>
                    </a:lnTo>
                    <a:lnTo>
                      <a:pt x="20" y="68"/>
                    </a:lnTo>
                    <a:lnTo>
                      <a:pt x="22" y="68"/>
                    </a:lnTo>
                    <a:lnTo>
                      <a:pt x="24" y="70"/>
                    </a:lnTo>
                    <a:lnTo>
                      <a:pt x="26" y="70"/>
                    </a:lnTo>
                    <a:lnTo>
                      <a:pt x="31" y="70"/>
                    </a:lnTo>
                    <a:lnTo>
                      <a:pt x="37" y="70"/>
                    </a:lnTo>
                    <a:lnTo>
                      <a:pt x="44" y="70"/>
                    </a:lnTo>
                    <a:lnTo>
                      <a:pt x="47" y="68"/>
                    </a:lnTo>
                    <a:lnTo>
                      <a:pt x="51" y="66"/>
                    </a:lnTo>
                    <a:lnTo>
                      <a:pt x="53" y="64"/>
                    </a:lnTo>
                    <a:lnTo>
                      <a:pt x="57" y="61"/>
                    </a:lnTo>
                    <a:lnTo>
                      <a:pt x="58" y="5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ja-JP" altLang="en-US" sz="2800" b="1">
                  <a:solidFill>
                    <a:srgbClr val="FFFFFF"/>
                  </a:solidFill>
                  <a:effectLst>
                    <a:outerShdw blurRad="38100" dist="38100" dir="2700000" algn="tl">
                      <a:srgbClr val="808080"/>
                    </a:outerShdw>
                  </a:effectLst>
                  <a:latin typeface="Helvetica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138" name="Freeform 317"/>
              <p:cNvSpPr>
                <a:spLocks/>
              </p:cNvSpPr>
              <p:nvPr/>
            </p:nvSpPr>
            <p:spPr bwMode="auto">
              <a:xfrm>
                <a:off x="1707" y="2904"/>
                <a:ext cx="13" cy="12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9" y="0"/>
                  </a:cxn>
                  <a:cxn ang="0">
                    <a:pos x="11" y="2"/>
                  </a:cxn>
                  <a:cxn ang="0">
                    <a:pos x="13" y="4"/>
                  </a:cxn>
                  <a:cxn ang="0">
                    <a:pos x="13" y="6"/>
                  </a:cxn>
                  <a:cxn ang="0">
                    <a:pos x="13" y="8"/>
                  </a:cxn>
                  <a:cxn ang="0">
                    <a:pos x="11" y="11"/>
                  </a:cxn>
                  <a:cxn ang="0">
                    <a:pos x="9" y="11"/>
                  </a:cxn>
                  <a:cxn ang="0">
                    <a:pos x="7" y="13"/>
                  </a:cxn>
                  <a:cxn ang="0">
                    <a:pos x="6" y="11"/>
                  </a:cxn>
                  <a:cxn ang="0">
                    <a:pos x="2" y="11"/>
                  </a:cxn>
                  <a:cxn ang="0">
                    <a:pos x="2" y="8"/>
                  </a:cxn>
                  <a:cxn ang="0">
                    <a:pos x="0" y="6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6" y="0"/>
                  </a:cxn>
                  <a:cxn ang="0">
                    <a:pos x="7" y="0"/>
                  </a:cxn>
                </a:cxnLst>
                <a:rect l="0" t="0" r="r" b="b"/>
                <a:pathLst>
                  <a:path w="13" h="13">
                    <a:moveTo>
                      <a:pt x="7" y="0"/>
                    </a:moveTo>
                    <a:lnTo>
                      <a:pt x="9" y="0"/>
                    </a:lnTo>
                    <a:lnTo>
                      <a:pt x="11" y="2"/>
                    </a:lnTo>
                    <a:lnTo>
                      <a:pt x="13" y="4"/>
                    </a:lnTo>
                    <a:lnTo>
                      <a:pt x="13" y="6"/>
                    </a:lnTo>
                    <a:lnTo>
                      <a:pt x="13" y="8"/>
                    </a:lnTo>
                    <a:lnTo>
                      <a:pt x="11" y="11"/>
                    </a:lnTo>
                    <a:lnTo>
                      <a:pt x="9" y="11"/>
                    </a:lnTo>
                    <a:lnTo>
                      <a:pt x="7" y="13"/>
                    </a:lnTo>
                    <a:lnTo>
                      <a:pt x="6" y="11"/>
                    </a:lnTo>
                    <a:lnTo>
                      <a:pt x="2" y="11"/>
                    </a:lnTo>
                    <a:lnTo>
                      <a:pt x="2" y="8"/>
                    </a:lnTo>
                    <a:lnTo>
                      <a:pt x="0" y="6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ja-JP" altLang="en-US" sz="2800" b="1">
                  <a:solidFill>
                    <a:srgbClr val="FFFFFF"/>
                  </a:solidFill>
                  <a:effectLst>
                    <a:outerShdw blurRad="38100" dist="38100" dir="2700000" algn="tl">
                      <a:srgbClr val="808080"/>
                    </a:outerShdw>
                  </a:effectLst>
                  <a:latin typeface="Helvetica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139" name="Freeform 318"/>
              <p:cNvSpPr>
                <a:spLocks/>
              </p:cNvSpPr>
              <p:nvPr/>
            </p:nvSpPr>
            <p:spPr bwMode="auto">
              <a:xfrm>
                <a:off x="1135" y="2899"/>
                <a:ext cx="43" cy="49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40" y="16"/>
                  </a:cxn>
                  <a:cxn ang="0">
                    <a:pos x="39" y="16"/>
                  </a:cxn>
                  <a:cxn ang="0">
                    <a:pos x="37" y="11"/>
                  </a:cxn>
                  <a:cxn ang="0">
                    <a:pos x="33" y="5"/>
                  </a:cxn>
                  <a:cxn ang="0">
                    <a:pos x="30" y="4"/>
                  </a:cxn>
                  <a:cxn ang="0">
                    <a:pos x="24" y="4"/>
                  </a:cxn>
                  <a:cxn ang="0">
                    <a:pos x="20" y="4"/>
                  </a:cxn>
                  <a:cxn ang="0">
                    <a:pos x="15" y="5"/>
                  </a:cxn>
                  <a:cxn ang="0">
                    <a:pos x="13" y="9"/>
                  </a:cxn>
                  <a:cxn ang="0">
                    <a:pos x="9" y="13"/>
                  </a:cxn>
                  <a:cxn ang="0">
                    <a:pos x="8" y="18"/>
                  </a:cxn>
                  <a:cxn ang="0">
                    <a:pos x="8" y="25"/>
                  </a:cxn>
                  <a:cxn ang="0">
                    <a:pos x="8" y="33"/>
                  </a:cxn>
                  <a:cxn ang="0">
                    <a:pos x="9" y="36"/>
                  </a:cxn>
                  <a:cxn ang="0">
                    <a:pos x="13" y="42"/>
                  </a:cxn>
                  <a:cxn ang="0">
                    <a:pos x="17" y="44"/>
                  </a:cxn>
                  <a:cxn ang="0">
                    <a:pos x="20" y="45"/>
                  </a:cxn>
                  <a:cxn ang="0">
                    <a:pos x="26" y="47"/>
                  </a:cxn>
                  <a:cxn ang="0">
                    <a:pos x="30" y="47"/>
                  </a:cxn>
                  <a:cxn ang="0">
                    <a:pos x="33" y="45"/>
                  </a:cxn>
                  <a:cxn ang="0">
                    <a:pos x="37" y="42"/>
                  </a:cxn>
                  <a:cxn ang="0">
                    <a:pos x="40" y="36"/>
                  </a:cxn>
                  <a:cxn ang="0">
                    <a:pos x="42" y="38"/>
                  </a:cxn>
                  <a:cxn ang="0">
                    <a:pos x="37" y="44"/>
                  </a:cxn>
                  <a:cxn ang="0">
                    <a:pos x="33" y="47"/>
                  </a:cxn>
                  <a:cxn ang="0">
                    <a:pos x="28" y="49"/>
                  </a:cxn>
                  <a:cxn ang="0">
                    <a:pos x="22" y="49"/>
                  </a:cxn>
                  <a:cxn ang="0">
                    <a:pos x="15" y="49"/>
                  </a:cxn>
                  <a:cxn ang="0">
                    <a:pos x="9" y="45"/>
                  </a:cxn>
                  <a:cxn ang="0">
                    <a:pos x="4" y="42"/>
                  </a:cxn>
                  <a:cxn ang="0">
                    <a:pos x="0" y="34"/>
                  </a:cxn>
                  <a:cxn ang="0">
                    <a:pos x="0" y="25"/>
                  </a:cxn>
                  <a:cxn ang="0">
                    <a:pos x="0" y="20"/>
                  </a:cxn>
                  <a:cxn ang="0">
                    <a:pos x="2" y="13"/>
                  </a:cxn>
                  <a:cxn ang="0">
                    <a:pos x="6" y="7"/>
                  </a:cxn>
                  <a:cxn ang="0">
                    <a:pos x="11" y="4"/>
                  </a:cxn>
                  <a:cxn ang="0">
                    <a:pos x="17" y="2"/>
                  </a:cxn>
                  <a:cxn ang="0">
                    <a:pos x="24" y="0"/>
                  </a:cxn>
                  <a:cxn ang="0">
                    <a:pos x="28" y="2"/>
                  </a:cxn>
                  <a:cxn ang="0">
                    <a:pos x="33" y="4"/>
                  </a:cxn>
                  <a:cxn ang="0">
                    <a:pos x="35" y="4"/>
                  </a:cxn>
                  <a:cxn ang="0">
                    <a:pos x="35" y="4"/>
                  </a:cxn>
                  <a:cxn ang="0">
                    <a:pos x="37" y="4"/>
                  </a:cxn>
                  <a:cxn ang="0">
                    <a:pos x="37" y="4"/>
                  </a:cxn>
                  <a:cxn ang="0">
                    <a:pos x="39" y="2"/>
                  </a:cxn>
                  <a:cxn ang="0">
                    <a:pos x="39" y="0"/>
                  </a:cxn>
                  <a:cxn ang="0">
                    <a:pos x="39" y="0"/>
                  </a:cxn>
                </a:cxnLst>
                <a:rect l="0" t="0" r="r" b="b"/>
                <a:pathLst>
                  <a:path w="42" h="49">
                    <a:moveTo>
                      <a:pt x="39" y="0"/>
                    </a:moveTo>
                    <a:lnTo>
                      <a:pt x="40" y="16"/>
                    </a:lnTo>
                    <a:lnTo>
                      <a:pt x="39" y="16"/>
                    </a:lnTo>
                    <a:lnTo>
                      <a:pt x="37" y="11"/>
                    </a:lnTo>
                    <a:lnTo>
                      <a:pt x="33" y="5"/>
                    </a:lnTo>
                    <a:lnTo>
                      <a:pt x="30" y="4"/>
                    </a:lnTo>
                    <a:lnTo>
                      <a:pt x="24" y="4"/>
                    </a:lnTo>
                    <a:lnTo>
                      <a:pt x="20" y="4"/>
                    </a:lnTo>
                    <a:lnTo>
                      <a:pt x="15" y="5"/>
                    </a:lnTo>
                    <a:lnTo>
                      <a:pt x="13" y="9"/>
                    </a:lnTo>
                    <a:lnTo>
                      <a:pt x="9" y="13"/>
                    </a:lnTo>
                    <a:lnTo>
                      <a:pt x="8" y="18"/>
                    </a:lnTo>
                    <a:lnTo>
                      <a:pt x="8" y="25"/>
                    </a:lnTo>
                    <a:lnTo>
                      <a:pt x="8" y="33"/>
                    </a:lnTo>
                    <a:lnTo>
                      <a:pt x="9" y="36"/>
                    </a:lnTo>
                    <a:lnTo>
                      <a:pt x="13" y="42"/>
                    </a:lnTo>
                    <a:lnTo>
                      <a:pt x="17" y="44"/>
                    </a:lnTo>
                    <a:lnTo>
                      <a:pt x="20" y="45"/>
                    </a:lnTo>
                    <a:lnTo>
                      <a:pt x="26" y="47"/>
                    </a:lnTo>
                    <a:lnTo>
                      <a:pt x="30" y="47"/>
                    </a:lnTo>
                    <a:lnTo>
                      <a:pt x="33" y="45"/>
                    </a:lnTo>
                    <a:lnTo>
                      <a:pt x="37" y="42"/>
                    </a:lnTo>
                    <a:lnTo>
                      <a:pt x="40" y="36"/>
                    </a:lnTo>
                    <a:lnTo>
                      <a:pt x="42" y="38"/>
                    </a:lnTo>
                    <a:lnTo>
                      <a:pt x="37" y="44"/>
                    </a:lnTo>
                    <a:lnTo>
                      <a:pt x="33" y="47"/>
                    </a:lnTo>
                    <a:lnTo>
                      <a:pt x="28" y="49"/>
                    </a:lnTo>
                    <a:lnTo>
                      <a:pt x="22" y="49"/>
                    </a:lnTo>
                    <a:lnTo>
                      <a:pt x="15" y="49"/>
                    </a:lnTo>
                    <a:lnTo>
                      <a:pt x="9" y="45"/>
                    </a:lnTo>
                    <a:lnTo>
                      <a:pt x="4" y="42"/>
                    </a:lnTo>
                    <a:lnTo>
                      <a:pt x="0" y="34"/>
                    </a:lnTo>
                    <a:lnTo>
                      <a:pt x="0" y="25"/>
                    </a:lnTo>
                    <a:lnTo>
                      <a:pt x="0" y="20"/>
                    </a:lnTo>
                    <a:lnTo>
                      <a:pt x="2" y="13"/>
                    </a:lnTo>
                    <a:lnTo>
                      <a:pt x="6" y="7"/>
                    </a:lnTo>
                    <a:lnTo>
                      <a:pt x="11" y="4"/>
                    </a:lnTo>
                    <a:lnTo>
                      <a:pt x="17" y="2"/>
                    </a:lnTo>
                    <a:lnTo>
                      <a:pt x="24" y="0"/>
                    </a:lnTo>
                    <a:lnTo>
                      <a:pt x="28" y="2"/>
                    </a:lnTo>
                    <a:lnTo>
                      <a:pt x="33" y="4"/>
                    </a:lnTo>
                    <a:lnTo>
                      <a:pt x="35" y="4"/>
                    </a:lnTo>
                    <a:lnTo>
                      <a:pt x="35" y="4"/>
                    </a:lnTo>
                    <a:lnTo>
                      <a:pt x="37" y="4"/>
                    </a:lnTo>
                    <a:lnTo>
                      <a:pt x="37" y="4"/>
                    </a:lnTo>
                    <a:lnTo>
                      <a:pt x="39" y="2"/>
                    </a:lnTo>
                    <a:lnTo>
                      <a:pt x="39" y="0"/>
                    </a:lnTo>
                    <a:lnTo>
                      <a:pt x="39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ja-JP" altLang="en-US" sz="2800" b="1">
                  <a:solidFill>
                    <a:srgbClr val="FFFFFF"/>
                  </a:solidFill>
                  <a:effectLst>
                    <a:outerShdw blurRad="38100" dist="38100" dir="2700000" algn="tl">
                      <a:srgbClr val="808080"/>
                    </a:outerShdw>
                  </a:effectLst>
                  <a:latin typeface="Helvetica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140" name="Freeform 319"/>
              <p:cNvSpPr>
                <a:spLocks/>
              </p:cNvSpPr>
              <p:nvPr/>
            </p:nvSpPr>
            <p:spPr bwMode="auto">
              <a:xfrm>
                <a:off x="1185" y="2899"/>
                <a:ext cx="42" cy="49"/>
              </a:xfrm>
              <a:custGeom>
                <a:avLst/>
                <a:gdLst/>
                <a:ahLst/>
                <a:cxnLst>
                  <a:cxn ang="0">
                    <a:pos x="38" y="0"/>
                  </a:cxn>
                  <a:cxn ang="0">
                    <a:pos x="40" y="16"/>
                  </a:cxn>
                  <a:cxn ang="0">
                    <a:pos x="38" y="16"/>
                  </a:cxn>
                  <a:cxn ang="0">
                    <a:pos x="36" y="11"/>
                  </a:cxn>
                  <a:cxn ang="0">
                    <a:pos x="32" y="5"/>
                  </a:cxn>
                  <a:cxn ang="0">
                    <a:pos x="29" y="4"/>
                  </a:cxn>
                  <a:cxn ang="0">
                    <a:pos x="23" y="4"/>
                  </a:cxn>
                  <a:cxn ang="0">
                    <a:pos x="20" y="4"/>
                  </a:cxn>
                  <a:cxn ang="0">
                    <a:pos x="16" y="5"/>
                  </a:cxn>
                  <a:cxn ang="0">
                    <a:pos x="12" y="9"/>
                  </a:cxn>
                  <a:cxn ang="0">
                    <a:pos x="9" y="13"/>
                  </a:cxn>
                  <a:cxn ang="0">
                    <a:pos x="9" y="18"/>
                  </a:cxn>
                  <a:cxn ang="0">
                    <a:pos x="7" y="25"/>
                  </a:cxn>
                  <a:cxn ang="0">
                    <a:pos x="9" y="33"/>
                  </a:cxn>
                  <a:cxn ang="0">
                    <a:pos x="9" y="36"/>
                  </a:cxn>
                  <a:cxn ang="0">
                    <a:pos x="12" y="42"/>
                  </a:cxn>
                  <a:cxn ang="0">
                    <a:pos x="16" y="44"/>
                  </a:cxn>
                  <a:cxn ang="0">
                    <a:pos x="20" y="45"/>
                  </a:cxn>
                  <a:cxn ang="0">
                    <a:pos x="25" y="47"/>
                  </a:cxn>
                  <a:cxn ang="0">
                    <a:pos x="29" y="47"/>
                  </a:cxn>
                  <a:cxn ang="0">
                    <a:pos x="32" y="45"/>
                  </a:cxn>
                  <a:cxn ang="0">
                    <a:pos x="36" y="42"/>
                  </a:cxn>
                  <a:cxn ang="0">
                    <a:pos x="40" y="36"/>
                  </a:cxn>
                  <a:cxn ang="0">
                    <a:pos x="42" y="38"/>
                  </a:cxn>
                  <a:cxn ang="0">
                    <a:pos x="38" y="44"/>
                  </a:cxn>
                  <a:cxn ang="0">
                    <a:pos x="32" y="47"/>
                  </a:cxn>
                  <a:cxn ang="0">
                    <a:pos x="27" y="49"/>
                  </a:cxn>
                  <a:cxn ang="0">
                    <a:pos x="22" y="49"/>
                  </a:cxn>
                  <a:cxn ang="0">
                    <a:pos x="14" y="49"/>
                  </a:cxn>
                  <a:cxn ang="0">
                    <a:pos x="9" y="45"/>
                  </a:cxn>
                  <a:cxn ang="0">
                    <a:pos x="3" y="42"/>
                  </a:cxn>
                  <a:cxn ang="0">
                    <a:pos x="0" y="34"/>
                  </a:cxn>
                  <a:cxn ang="0">
                    <a:pos x="0" y="25"/>
                  </a:cxn>
                  <a:cxn ang="0">
                    <a:pos x="0" y="20"/>
                  </a:cxn>
                  <a:cxn ang="0">
                    <a:pos x="3" y="13"/>
                  </a:cxn>
                  <a:cxn ang="0">
                    <a:pos x="7" y="7"/>
                  </a:cxn>
                  <a:cxn ang="0">
                    <a:pos x="11" y="4"/>
                  </a:cxn>
                  <a:cxn ang="0">
                    <a:pos x="16" y="2"/>
                  </a:cxn>
                  <a:cxn ang="0">
                    <a:pos x="23" y="0"/>
                  </a:cxn>
                  <a:cxn ang="0">
                    <a:pos x="29" y="2"/>
                  </a:cxn>
                  <a:cxn ang="0">
                    <a:pos x="32" y="4"/>
                  </a:cxn>
                  <a:cxn ang="0">
                    <a:pos x="34" y="4"/>
                  </a:cxn>
                  <a:cxn ang="0">
                    <a:pos x="34" y="4"/>
                  </a:cxn>
                  <a:cxn ang="0">
                    <a:pos x="36" y="4"/>
                  </a:cxn>
                  <a:cxn ang="0">
                    <a:pos x="36" y="4"/>
                  </a:cxn>
                  <a:cxn ang="0">
                    <a:pos x="38" y="2"/>
                  </a:cxn>
                  <a:cxn ang="0">
                    <a:pos x="38" y="0"/>
                  </a:cxn>
                  <a:cxn ang="0">
                    <a:pos x="38" y="0"/>
                  </a:cxn>
                </a:cxnLst>
                <a:rect l="0" t="0" r="r" b="b"/>
                <a:pathLst>
                  <a:path w="42" h="49">
                    <a:moveTo>
                      <a:pt x="38" y="0"/>
                    </a:moveTo>
                    <a:lnTo>
                      <a:pt x="40" y="16"/>
                    </a:lnTo>
                    <a:lnTo>
                      <a:pt x="38" y="16"/>
                    </a:lnTo>
                    <a:lnTo>
                      <a:pt x="36" y="11"/>
                    </a:lnTo>
                    <a:lnTo>
                      <a:pt x="32" y="5"/>
                    </a:lnTo>
                    <a:lnTo>
                      <a:pt x="29" y="4"/>
                    </a:lnTo>
                    <a:lnTo>
                      <a:pt x="23" y="4"/>
                    </a:lnTo>
                    <a:lnTo>
                      <a:pt x="20" y="4"/>
                    </a:lnTo>
                    <a:lnTo>
                      <a:pt x="16" y="5"/>
                    </a:lnTo>
                    <a:lnTo>
                      <a:pt x="12" y="9"/>
                    </a:lnTo>
                    <a:lnTo>
                      <a:pt x="9" y="13"/>
                    </a:lnTo>
                    <a:lnTo>
                      <a:pt x="9" y="18"/>
                    </a:lnTo>
                    <a:lnTo>
                      <a:pt x="7" y="25"/>
                    </a:lnTo>
                    <a:lnTo>
                      <a:pt x="9" y="33"/>
                    </a:lnTo>
                    <a:lnTo>
                      <a:pt x="9" y="36"/>
                    </a:lnTo>
                    <a:lnTo>
                      <a:pt x="12" y="42"/>
                    </a:lnTo>
                    <a:lnTo>
                      <a:pt x="16" y="44"/>
                    </a:lnTo>
                    <a:lnTo>
                      <a:pt x="20" y="45"/>
                    </a:lnTo>
                    <a:lnTo>
                      <a:pt x="25" y="47"/>
                    </a:lnTo>
                    <a:lnTo>
                      <a:pt x="29" y="47"/>
                    </a:lnTo>
                    <a:lnTo>
                      <a:pt x="32" y="45"/>
                    </a:lnTo>
                    <a:lnTo>
                      <a:pt x="36" y="42"/>
                    </a:lnTo>
                    <a:lnTo>
                      <a:pt x="40" y="36"/>
                    </a:lnTo>
                    <a:lnTo>
                      <a:pt x="42" y="38"/>
                    </a:lnTo>
                    <a:lnTo>
                      <a:pt x="38" y="44"/>
                    </a:lnTo>
                    <a:lnTo>
                      <a:pt x="32" y="47"/>
                    </a:lnTo>
                    <a:lnTo>
                      <a:pt x="27" y="49"/>
                    </a:lnTo>
                    <a:lnTo>
                      <a:pt x="22" y="49"/>
                    </a:lnTo>
                    <a:lnTo>
                      <a:pt x="14" y="49"/>
                    </a:lnTo>
                    <a:lnTo>
                      <a:pt x="9" y="45"/>
                    </a:lnTo>
                    <a:lnTo>
                      <a:pt x="3" y="42"/>
                    </a:lnTo>
                    <a:lnTo>
                      <a:pt x="0" y="34"/>
                    </a:lnTo>
                    <a:lnTo>
                      <a:pt x="0" y="25"/>
                    </a:lnTo>
                    <a:lnTo>
                      <a:pt x="0" y="20"/>
                    </a:lnTo>
                    <a:lnTo>
                      <a:pt x="3" y="13"/>
                    </a:lnTo>
                    <a:lnTo>
                      <a:pt x="7" y="7"/>
                    </a:lnTo>
                    <a:lnTo>
                      <a:pt x="11" y="4"/>
                    </a:lnTo>
                    <a:lnTo>
                      <a:pt x="16" y="2"/>
                    </a:lnTo>
                    <a:lnTo>
                      <a:pt x="23" y="0"/>
                    </a:lnTo>
                    <a:lnTo>
                      <a:pt x="29" y="2"/>
                    </a:lnTo>
                    <a:lnTo>
                      <a:pt x="32" y="4"/>
                    </a:lnTo>
                    <a:lnTo>
                      <a:pt x="34" y="4"/>
                    </a:lnTo>
                    <a:lnTo>
                      <a:pt x="34" y="4"/>
                    </a:lnTo>
                    <a:lnTo>
                      <a:pt x="36" y="4"/>
                    </a:lnTo>
                    <a:lnTo>
                      <a:pt x="36" y="4"/>
                    </a:lnTo>
                    <a:lnTo>
                      <a:pt x="38" y="2"/>
                    </a:lnTo>
                    <a:lnTo>
                      <a:pt x="38" y="0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ja-JP" altLang="en-US" sz="2800" b="1">
                  <a:solidFill>
                    <a:srgbClr val="FFFFFF"/>
                  </a:solidFill>
                  <a:effectLst>
                    <a:outerShdw blurRad="38100" dist="38100" dir="2700000" algn="tl">
                      <a:srgbClr val="808080"/>
                    </a:outerShdw>
                  </a:effectLst>
                  <a:latin typeface="Helvetica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141" name="Freeform 320"/>
              <p:cNvSpPr>
                <a:spLocks/>
              </p:cNvSpPr>
              <p:nvPr/>
            </p:nvSpPr>
            <p:spPr bwMode="auto">
              <a:xfrm>
                <a:off x="1135" y="2801"/>
                <a:ext cx="33" cy="49"/>
              </a:xfrm>
              <a:custGeom>
                <a:avLst/>
                <a:gdLst/>
                <a:ahLst/>
                <a:cxnLst>
                  <a:cxn ang="0">
                    <a:pos x="30" y="16"/>
                  </a:cxn>
                  <a:cxn ang="0">
                    <a:pos x="28" y="12"/>
                  </a:cxn>
                  <a:cxn ang="0">
                    <a:pos x="24" y="7"/>
                  </a:cxn>
                  <a:cxn ang="0">
                    <a:pos x="19" y="3"/>
                  </a:cxn>
                  <a:cxn ang="0">
                    <a:pos x="13" y="3"/>
                  </a:cxn>
                  <a:cxn ang="0">
                    <a:pos x="8" y="7"/>
                  </a:cxn>
                  <a:cxn ang="0">
                    <a:pos x="8" y="12"/>
                  </a:cxn>
                  <a:cxn ang="0">
                    <a:pos x="11" y="16"/>
                  </a:cxn>
                  <a:cxn ang="0">
                    <a:pos x="19" y="21"/>
                  </a:cxn>
                  <a:cxn ang="0">
                    <a:pos x="28" y="27"/>
                  </a:cxn>
                  <a:cxn ang="0">
                    <a:pos x="31" y="31"/>
                  </a:cxn>
                  <a:cxn ang="0">
                    <a:pos x="33" y="36"/>
                  </a:cxn>
                  <a:cxn ang="0">
                    <a:pos x="28" y="45"/>
                  </a:cxn>
                  <a:cxn ang="0">
                    <a:pos x="17" y="49"/>
                  </a:cxn>
                  <a:cxn ang="0">
                    <a:pos x="13" y="49"/>
                  </a:cxn>
                  <a:cxn ang="0">
                    <a:pos x="9" y="47"/>
                  </a:cxn>
                  <a:cxn ang="0">
                    <a:pos x="4" y="47"/>
                  </a:cxn>
                  <a:cxn ang="0">
                    <a:pos x="4" y="47"/>
                  </a:cxn>
                  <a:cxn ang="0">
                    <a:pos x="2" y="49"/>
                  </a:cxn>
                  <a:cxn ang="0">
                    <a:pos x="2" y="32"/>
                  </a:cxn>
                  <a:cxn ang="0">
                    <a:pos x="4" y="38"/>
                  </a:cxn>
                  <a:cxn ang="0">
                    <a:pos x="8" y="43"/>
                  </a:cxn>
                  <a:cxn ang="0">
                    <a:pos x="13" y="47"/>
                  </a:cxn>
                  <a:cxn ang="0">
                    <a:pos x="20" y="47"/>
                  </a:cxn>
                  <a:cxn ang="0">
                    <a:pos x="26" y="43"/>
                  </a:cxn>
                  <a:cxn ang="0">
                    <a:pos x="26" y="38"/>
                  </a:cxn>
                  <a:cxn ang="0">
                    <a:pos x="24" y="34"/>
                  </a:cxn>
                  <a:cxn ang="0">
                    <a:pos x="20" y="31"/>
                  </a:cxn>
                  <a:cxn ang="0">
                    <a:pos x="9" y="25"/>
                  </a:cxn>
                  <a:cxn ang="0">
                    <a:pos x="4" y="21"/>
                  </a:cxn>
                  <a:cxn ang="0">
                    <a:pos x="2" y="16"/>
                  </a:cxn>
                  <a:cxn ang="0">
                    <a:pos x="2" y="9"/>
                  </a:cxn>
                  <a:cxn ang="0">
                    <a:pos x="9" y="1"/>
                  </a:cxn>
                  <a:cxn ang="0">
                    <a:pos x="19" y="1"/>
                  </a:cxn>
                  <a:cxn ang="0">
                    <a:pos x="26" y="3"/>
                  </a:cxn>
                  <a:cxn ang="0">
                    <a:pos x="28" y="3"/>
                  </a:cxn>
                  <a:cxn ang="0">
                    <a:pos x="28" y="1"/>
                  </a:cxn>
                  <a:cxn ang="0">
                    <a:pos x="30" y="0"/>
                  </a:cxn>
                </a:cxnLst>
                <a:rect l="0" t="0" r="r" b="b"/>
                <a:pathLst>
                  <a:path w="33" h="49">
                    <a:moveTo>
                      <a:pt x="30" y="0"/>
                    </a:moveTo>
                    <a:lnTo>
                      <a:pt x="30" y="16"/>
                    </a:lnTo>
                    <a:lnTo>
                      <a:pt x="30" y="16"/>
                    </a:lnTo>
                    <a:lnTo>
                      <a:pt x="28" y="12"/>
                    </a:lnTo>
                    <a:lnTo>
                      <a:pt x="26" y="9"/>
                    </a:lnTo>
                    <a:lnTo>
                      <a:pt x="24" y="7"/>
                    </a:lnTo>
                    <a:lnTo>
                      <a:pt x="22" y="5"/>
                    </a:lnTo>
                    <a:lnTo>
                      <a:pt x="19" y="3"/>
                    </a:lnTo>
                    <a:lnTo>
                      <a:pt x="15" y="3"/>
                    </a:lnTo>
                    <a:lnTo>
                      <a:pt x="13" y="3"/>
                    </a:lnTo>
                    <a:lnTo>
                      <a:pt x="9" y="5"/>
                    </a:lnTo>
                    <a:lnTo>
                      <a:pt x="8" y="7"/>
                    </a:lnTo>
                    <a:lnTo>
                      <a:pt x="8" y="11"/>
                    </a:lnTo>
                    <a:lnTo>
                      <a:pt x="8" y="12"/>
                    </a:lnTo>
                    <a:lnTo>
                      <a:pt x="9" y="14"/>
                    </a:lnTo>
                    <a:lnTo>
                      <a:pt x="11" y="16"/>
                    </a:lnTo>
                    <a:lnTo>
                      <a:pt x="15" y="18"/>
                    </a:lnTo>
                    <a:lnTo>
                      <a:pt x="19" y="21"/>
                    </a:lnTo>
                    <a:lnTo>
                      <a:pt x="24" y="25"/>
                    </a:lnTo>
                    <a:lnTo>
                      <a:pt x="28" y="27"/>
                    </a:lnTo>
                    <a:lnTo>
                      <a:pt x="30" y="29"/>
                    </a:lnTo>
                    <a:lnTo>
                      <a:pt x="31" y="31"/>
                    </a:lnTo>
                    <a:lnTo>
                      <a:pt x="31" y="34"/>
                    </a:lnTo>
                    <a:lnTo>
                      <a:pt x="33" y="36"/>
                    </a:lnTo>
                    <a:lnTo>
                      <a:pt x="31" y="41"/>
                    </a:lnTo>
                    <a:lnTo>
                      <a:pt x="28" y="45"/>
                    </a:lnTo>
                    <a:lnTo>
                      <a:pt x="24" y="49"/>
                    </a:lnTo>
                    <a:lnTo>
                      <a:pt x="17" y="49"/>
                    </a:lnTo>
                    <a:lnTo>
                      <a:pt x="15" y="49"/>
                    </a:lnTo>
                    <a:lnTo>
                      <a:pt x="13" y="49"/>
                    </a:lnTo>
                    <a:lnTo>
                      <a:pt x="11" y="49"/>
                    </a:lnTo>
                    <a:lnTo>
                      <a:pt x="9" y="47"/>
                    </a:lnTo>
                    <a:lnTo>
                      <a:pt x="6" y="47"/>
                    </a:lnTo>
                    <a:lnTo>
                      <a:pt x="4" y="47"/>
                    </a:lnTo>
                    <a:lnTo>
                      <a:pt x="4" y="47"/>
                    </a:lnTo>
                    <a:lnTo>
                      <a:pt x="4" y="47"/>
                    </a:lnTo>
                    <a:lnTo>
                      <a:pt x="2" y="49"/>
                    </a:lnTo>
                    <a:lnTo>
                      <a:pt x="2" y="49"/>
                    </a:lnTo>
                    <a:lnTo>
                      <a:pt x="2" y="49"/>
                    </a:lnTo>
                    <a:lnTo>
                      <a:pt x="2" y="32"/>
                    </a:lnTo>
                    <a:lnTo>
                      <a:pt x="2" y="32"/>
                    </a:lnTo>
                    <a:lnTo>
                      <a:pt x="4" y="38"/>
                    </a:lnTo>
                    <a:lnTo>
                      <a:pt x="6" y="41"/>
                    </a:lnTo>
                    <a:lnTo>
                      <a:pt x="8" y="43"/>
                    </a:lnTo>
                    <a:lnTo>
                      <a:pt x="9" y="45"/>
                    </a:lnTo>
                    <a:lnTo>
                      <a:pt x="13" y="47"/>
                    </a:lnTo>
                    <a:lnTo>
                      <a:pt x="17" y="47"/>
                    </a:lnTo>
                    <a:lnTo>
                      <a:pt x="20" y="47"/>
                    </a:lnTo>
                    <a:lnTo>
                      <a:pt x="24" y="45"/>
                    </a:lnTo>
                    <a:lnTo>
                      <a:pt x="26" y="43"/>
                    </a:lnTo>
                    <a:lnTo>
                      <a:pt x="26" y="40"/>
                    </a:lnTo>
                    <a:lnTo>
                      <a:pt x="26" y="38"/>
                    </a:lnTo>
                    <a:lnTo>
                      <a:pt x="26" y="36"/>
                    </a:lnTo>
                    <a:lnTo>
                      <a:pt x="24" y="34"/>
                    </a:lnTo>
                    <a:lnTo>
                      <a:pt x="22" y="32"/>
                    </a:lnTo>
                    <a:lnTo>
                      <a:pt x="20" y="31"/>
                    </a:lnTo>
                    <a:lnTo>
                      <a:pt x="15" y="29"/>
                    </a:lnTo>
                    <a:lnTo>
                      <a:pt x="9" y="25"/>
                    </a:lnTo>
                    <a:lnTo>
                      <a:pt x="6" y="23"/>
                    </a:lnTo>
                    <a:lnTo>
                      <a:pt x="4" y="21"/>
                    </a:lnTo>
                    <a:lnTo>
                      <a:pt x="2" y="18"/>
                    </a:lnTo>
                    <a:lnTo>
                      <a:pt x="2" y="16"/>
                    </a:lnTo>
                    <a:lnTo>
                      <a:pt x="0" y="12"/>
                    </a:lnTo>
                    <a:lnTo>
                      <a:pt x="2" y="9"/>
                    </a:lnTo>
                    <a:lnTo>
                      <a:pt x="6" y="3"/>
                    </a:lnTo>
                    <a:lnTo>
                      <a:pt x="9" y="1"/>
                    </a:lnTo>
                    <a:lnTo>
                      <a:pt x="15" y="0"/>
                    </a:lnTo>
                    <a:lnTo>
                      <a:pt x="19" y="1"/>
                    </a:lnTo>
                    <a:lnTo>
                      <a:pt x="24" y="3"/>
                    </a:lnTo>
                    <a:lnTo>
                      <a:pt x="26" y="3"/>
                    </a:lnTo>
                    <a:lnTo>
                      <a:pt x="26" y="3"/>
                    </a:lnTo>
                    <a:lnTo>
                      <a:pt x="28" y="3"/>
                    </a:lnTo>
                    <a:lnTo>
                      <a:pt x="28" y="3"/>
                    </a:lnTo>
                    <a:lnTo>
                      <a:pt x="28" y="1"/>
                    </a:lnTo>
                    <a:lnTo>
                      <a:pt x="30" y="0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ja-JP" altLang="en-US" sz="2800" b="1">
                  <a:solidFill>
                    <a:srgbClr val="FFFFFF"/>
                  </a:solidFill>
                  <a:effectLst>
                    <a:outerShdw blurRad="38100" dist="38100" dir="2700000" algn="tl">
                      <a:srgbClr val="808080"/>
                    </a:outerShdw>
                  </a:effectLst>
                  <a:latin typeface="Helvetica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142" name="Freeform 321"/>
              <p:cNvSpPr>
                <a:spLocks/>
              </p:cNvSpPr>
              <p:nvPr/>
            </p:nvSpPr>
            <p:spPr bwMode="auto">
              <a:xfrm>
                <a:off x="1172" y="2802"/>
                <a:ext cx="50" cy="4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3" y="0"/>
                  </a:cxn>
                  <a:cxn ang="0">
                    <a:pos x="42" y="37"/>
                  </a:cxn>
                  <a:cxn ang="0">
                    <a:pos x="42" y="8"/>
                  </a:cxn>
                  <a:cxn ang="0">
                    <a:pos x="42" y="4"/>
                  </a:cxn>
                  <a:cxn ang="0">
                    <a:pos x="42" y="2"/>
                  </a:cxn>
                  <a:cxn ang="0">
                    <a:pos x="40" y="0"/>
                  </a:cxn>
                  <a:cxn ang="0">
                    <a:pos x="36" y="0"/>
                  </a:cxn>
                  <a:cxn ang="0">
                    <a:pos x="35" y="0"/>
                  </a:cxn>
                  <a:cxn ang="0">
                    <a:pos x="35" y="0"/>
                  </a:cxn>
                  <a:cxn ang="0">
                    <a:pos x="51" y="0"/>
                  </a:cxn>
                  <a:cxn ang="0">
                    <a:pos x="51" y="0"/>
                  </a:cxn>
                  <a:cxn ang="0">
                    <a:pos x="51" y="0"/>
                  </a:cxn>
                  <a:cxn ang="0">
                    <a:pos x="47" y="2"/>
                  </a:cxn>
                  <a:cxn ang="0">
                    <a:pos x="45" y="2"/>
                  </a:cxn>
                  <a:cxn ang="0">
                    <a:pos x="45" y="4"/>
                  </a:cxn>
                  <a:cxn ang="0">
                    <a:pos x="45" y="8"/>
                  </a:cxn>
                  <a:cxn ang="0">
                    <a:pos x="45" y="48"/>
                  </a:cxn>
                  <a:cxn ang="0">
                    <a:pos x="44" y="48"/>
                  </a:cxn>
                  <a:cxn ang="0">
                    <a:pos x="13" y="10"/>
                  </a:cxn>
                  <a:cxn ang="0">
                    <a:pos x="13" y="40"/>
                  </a:cxn>
                  <a:cxn ang="0">
                    <a:pos x="13" y="44"/>
                  </a:cxn>
                  <a:cxn ang="0">
                    <a:pos x="13" y="46"/>
                  </a:cxn>
                  <a:cxn ang="0">
                    <a:pos x="15" y="46"/>
                  </a:cxn>
                  <a:cxn ang="0">
                    <a:pos x="18" y="48"/>
                  </a:cxn>
                  <a:cxn ang="0">
                    <a:pos x="18" y="48"/>
                  </a:cxn>
                  <a:cxn ang="0">
                    <a:pos x="18" y="48"/>
                  </a:cxn>
                  <a:cxn ang="0">
                    <a:pos x="2" y="48"/>
                  </a:cxn>
                  <a:cxn ang="0">
                    <a:pos x="2" y="48"/>
                  </a:cxn>
                  <a:cxn ang="0">
                    <a:pos x="4" y="48"/>
                  </a:cxn>
                  <a:cxn ang="0">
                    <a:pos x="7" y="46"/>
                  </a:cxn>
                  <a:cxn ang="0">
                    <a:pos x="9" y="46"/>
                  </a:cxn>
                  <a:cxn ang="0">
                    <a:pos x="9" y="42"/>
                  </a:cxn>
                  <a:cxn ang="0">
                    <a:pos x="9" y="40"/>
                  </a:cxn>
                  <a:cxn ang="0">
                    <a:pos x="9" y="8"/>
                  </a:cxn>
                  <a:cxn ang="0">
                    <a:pos x="7" y="4"/>
                  </a:cxn>
                  <a:cxn ang="0">
                    <a:pos x="5" y="4"/>
                  </a:cxn>
                  <a:cxn ang="0">
                    <a:pos x="5" y="2"/>
                  </a:cxn>
                  <a:cxn ang="0">
                    <a:pos x="4" y="2"/>
                  </a:cxn>
                  <a:cxn ang="0">
                    <a:pos x="2" y="2"/>
                  </a:cxn>
                  <a:cxn ang="0">
                    <a:pos x="0" y="2"/>
                  </a:cxn>
                  <a:cxn ang="0">
                    <a:pos x="0" y="0"/>
                  </a:cxn>
                </a:cxnLst>
                <a:rect l="0" t="0" r="r" b="b"/>
                <a:pathLst>
                  <a:path w="51" h="48">
                    <a:moveTo>
                      <a:pt x="0" y="0"/>
                    </a:moveTo>
                    <a:lnTo>
                      <a:pt x="13" y="0"/>
                    </a:lnTo>
                    <a:lnTo>
                      <a:pt x="42" y="37"/>
                    </a:lnTo>
                    <a:lnTo>
                      <a:pt x="42" y="8"/>
                    </a:lnTo>
                    <a:lnTo>
                      <a:pt x="42" y="4"/>
                    </a:lnTo>
                    <a:lnTo>
                      <a:pt x="42" y="2"/>
                    </a:lnTo>
                    <a:lnTo>
                      <a:pt x="40" y="0"/>
                    </a:lnTo>
                    <a:lnTo>
                      <a:pt x="36" y="0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51" y="0"/>
                    </a:lnTo>
                    <a:lnTo>
                      <a:pt x="51" y="0"/>
                    </a:lnTo>
                    <a:lnTo>
                      <a:pt x="51" y="0"/>
                    </a:lnTo>
                    <a:lnTo>
                      <a:pt x="47" y="2"/>
                    </a:lnTo>
                    <a:lnTo>
                      <a:pt x="45" y="2"/>
                    </a:lnTo>
                    <a:lnTo>
                      <a:pt x="45" y="4"/>
                    </a:lnTo>
                    <a:lnTo>
                      <a:pt x="45" y="8"/>
                    </a:lnTo>
                    <a:lnTo>
                      <a:pt x="45" y="48"/>
                    </a:lnTo>
                    <a:lnTo>
                      <a:pt x="44" y="48"/>
                    </a:lnTo>
                    <a:lnTo>
                      <a:pt x="13" y="10"/>
                    </a:lnTo>
                    <a:lnTo>
                      <a:pt x="13" y="40"/>
                    </a:lnTo>
                    <a:lnTo>
                      <a:pt x="13" y="44"/>
                    </a:lnTo>
                    <a:lnTo>
                      <a:pt x="13" y="46"/>
                    </a:lnTo>
                    <a:lnTo>
                      <a:pt x="15" y="46"/>
                    </a:lnTo>
                    <a:lnTo>
                      <a:pt x="18" y="48"/>
                    </a:lnTo>
                    <a:lnTo>
                      <a:pt x="18" y="48"/>
                    </a:lnTo>
                    <a:lnTo>
                      <a:pt x="18" y="48"/>
                    </a:lnTo>
                    <a:lnTo>
                      <a:pt x="2" y="48"/>
                    </a:lnTo>
                    <a:lnTo>
                      <a:pt x="2" y="48"/>
                    </a:lnTo>
                    <a:lnTo>
                      <a:pt x="4" y="48"/>
                    </a:lnTo>
                    <a:lnTo>
                      <a:pt x="7" y="46"/>
                    </a:lnTo>
                    <a:lnTo>
                      <a:pt x="9" y="46"/>
                    </a:lnTo>
                    <a:lnTo>
                      <a:pt x="9" y="42"/>
                    </a:lnTo>
                    <a:lnTo>
                      <a:pt x="9" y="40"/>
                    </a:lnTo>
                    <a:lnTo>
                      <a:pt x="9" y="8"/>
                    </a:lnTo>
                    <a:lnTo>
                      <a:pt x="7" y="4"/>
                    </a:lnTo>
                    <a:lnTo>
                      <a:pt x="5" y="4"/>
                    </a:lnTo>
                    <a:lnTo>
                      <a:pt x="5" y="2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ja-JP" altLang="en-US" sz="2800" b="1">
                  <a:solidFill>
                    <a:srgbClr val="FFFFFF"/>
                  </a:solidFill>
                  <a:effectLst>
                    <a:outerShdw blurRad="38100" dist="38100" dir="2700000" algn="tl">
                      <a:srgbClr val="808080"/>
                    </a:outerShdw>
                  </a:effectLst>
                  <a:latin typeface="Helvetica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143" name="Freeform 322"/>
              <p:cNvSpPr>
                <a:spLocks noEditPoints="1"/>
              </p:cNvSpPr>
              <p:nvPr/>
            </p:nvSpPr>
            <p:spPr bwMode="auto">
              <a:xfrm>
                <a:off x="1225" y="2801"/>
                <a:ext cx="45" cy="49"/>
              </a:xfrm>
              <a:custGeom>
                <a:avLst/>
                <a:gdLst/>
                <a:ahLst/>
                <a:cxnLst>
                  <a:cxn ang="0">
                    <a:pos x="23" y="0"/>
                  </a:cxn>
                  <a:cxn ang="0">
                    <a:pos x="29" y="1"/>
                  </a:cxn>
                  <a:cxn ang="0">
                    <a:pos x="34" y="3"/>
                  </a:cxn>
                  <a:cxn ang="0">
                    <a:pos x="40" y="7"/>
                  </a:cxn>
                  <a:cxn ang="0">
                    <a:pos x="43" y="12"/>
                  </a:cxn>
                  <a:cxn ang="0">
                    <a:pos x="45" y="18"/>
                  </a:cxn>
                  <a:cxn ang="0">
                    <a:pos x="45" y="25"/>
                  </a:cxn>
                  <a:cxn ang="0">
                    <a:pos x="45" y="31"/>
                  </a:cxn>
                  <a:cxn ang="0">
                    <a:pos x="43" y="38"/>
                  </a:cxn>
                  <a:cxn ang="0">
                    <a:pos x="40" y="43"/>
                  </a:cxn>
                  <a:cxn ang="0">
                    <a:pos x="34" y="47"/>
                  </a:cxn>
                  <a:cxn ang="0">
                    <a:pos x="29" y="49"/>
                  </a:cxn>
                  <a:cxn ang="0">
                    <a:pos x="23" y="49"/>
                  </a:cxn>
                  <a:cxn ang="0">
                    <a:pos x="18" y="49"/>
                  </a:cxn>
                  <a:cxn ang="0">
                    <a:pos x="12" y="47"/>
                  </a:cxn>
                  <a:cxn ang="0">
                    <a:pos x="7" y="43"/>
                  </a:cxn>
                  <a:cxn ang="0">
                    <a:pos x="3" y="38"/>
                  </a:cxn>
                  <a:cxn ang="0">
                    <a:pos x="1" y="32"/>
                  </a:cxn>
                  <a:cxn ang="0">
                    <a:pos x="0" y="25"/>
                  </a:cxn>
                  <a:cxn ang="0">
                    <a:pos x="1" y="18"/>
                  </a:cxn>
                  <a:cxn ang="0">
                    <a:pos x="3" y="12"/>
                  </a:cxn>
                  <a:cxn ang="0">
                    <a:pos x="9" y="7"/>
                  </a:cxn>
                  <a:cxn ang="0">
                    <a:pos x="12" y="3"/>
                  </a:cxn>
                  <a:cxn ang="0">
                    <a:pos x="18" y="1"/>
                  </a:cxn>
                  <a:cxn ang="0">
                    <a:pos x="23" y="0"/>
                  </a:cxn>
                  <a:cxn ang="0">
                    <a:pos x="23" y="3"/>
                  </a:cxn>
                  <a:cxn ang="0">
                    <a:pos x="18" y="3"/>
                  </a:cxn>
                  <a:cxn ang="0">
                    <a:pos x="12" y="7"/>
                  </a:cxn>
                  <a:cxn ang="0">
                    <a:pos x="11" y="12"/>
                  </a:cxn>
                  <a:cxn ang="0">
                    <a:pos x="9" y="18"/>
                  </a:cxn>
                  <a:cxn ang="0">
                    <a:pos x="9" y="25"/>
                  </a:cxn>
                  <a:cxn ang="0">
                    <a:pos x="9" y="32"/>
                  </a:cxn>
                  <a:cxn ang="0">
                    <a:pos x="11" y="38"/>
                  </a:cxn>
                  <a:cxn ang="0">
                    <a:pos x="14" y="43"/>
                  </a:cxn>
                  <a:cxn ang="0">
                    <a:pos x="18" y="47"/>
                  </a:cxn>
                  <a:cxn ang="0">
                    <a:pos x="23" y="47"/>
                  </a:cxn>
                  <a:cxn ang="0">
                    <a:pos x="27" y="47"/>
                  </a:cxn>
                  <a:cxn ang="0">
                    <a:pos x="31" y="45"/>
                  </a:cxn>
                  <a:cxn ang="0">
                    <a:pos x="34" y="41"/>
                  </a:cxn>
                  <a:cxn ang="0">
                    <a:pos x="36" y="38"/>
                  </a:cxn>
                  <a:cxn ang="0">
                    <a:pos x="38" y="32"/>
                  </a:cxn>
                  <a:cxn ang="0">
                    <a:pos x="38" y="25"/>
                  </a:cxn>
                  <a:cxn ang="0">
                    <a:pos x="38" y="18"/>
                  </a:cxn>
                  <a:cxn ang="0">
                    <a:pos x="36" y="12"/>
                  </a:cxn>
                  <a:cxn ang="0">
                    <a:pos x="32" y="7"/>
                  </a:cxn>
                  <a:cxn ang="0">
                    <a:pos x="31" y="5"/>
                  </a:cxn>
                  <a:cxn ang="0">
                    <a:pos x="27" y="3"/>
                  </a:cxn>
                  <a:cxn ang="0">
                    <a:pos x="23" y="3"/>
                  </a:cxn>
                </a:cxnLst>
                <a:rect l="0" t="0" r="r" b="b"/>
                <a:pathLst>
                  <a:path w="45" h="49">
                    <a:moveTo>
                      <a:pt x="23" y="0"/>
                    </a:moveTo>
                    <a:lnTo>
                      <a:pt x="29" y="1"/>
                    </a:lnTo>
                    <a:lnTo>
                      <a:pt x="34" y="3"/>
                    </a:lnTo>
                    <a:lnTo>
                      <a:pt x="40" y="7"/>
                    </a:lnTo>
                    <a:lnTo>
                      <a:pt x="43" y="12"/>
                    </a:lnTo>
                    <a:lnTo>
                      <a:pt x="45" y="18"/>
                    </a:lnTo>
                    <a:lnTo>
                      <a:pt x="45" y="25"/>
                    </a:lnTo>
                    <a:lnTo>
                      <a:pt x="45" y="31"/>
                    </a:lnTo>
                    <a:lnTo>
                      <a:pt x="43" y="38"/>
                    </a:lnTo>
                    <a:lnTo>
                      <a:pt x="40" y="43"/>
                    </a:lnTo>
                    <a:lnTo>
                      <a:pt x="34" y="47"/>
                    </a:lnTo>
                    <a:lnTo>
                      <a:pt x="29" y="49"/>
                    </a:lnTo>
                    <a:lnTo>
                      <a:pt x="23" y="49"/>
                    </a:lnTo>
                    <a:lnTo>
                      <a:pt x="18" y="49"/>
                    </a:lnTo>
                    <a:lnTo>
                      <a:pt x="12" y="47"/>
                    </a:lnTo>
                    <a:lnTo>
                      <a:pt x="7" y="43"/>
                    </a:lnTo>
                    <a:lnTo>
                      <a:pt x="3" y="38"/>
                    </a:lnTo>
                    <a:lnTo>
                      <a:pt x="1" y="32"/>
                    </a:lnTo>
                    <a:lnTo>
                      <a:pt x="0" y="25"/>
                    </a:lnTo>
                    <a:lnTo>
                      <a:pt x="1" y="18"/>
                    </a:lnTo>
                    <a:lnTo>
                      <a:pt x="3" y="12"/>
                    </a:lnTo>
                    <a:lnTo>
                      <a:pt x="9" y="7"/>
                    </a:lnTo>
                    <a:lnTo>
                      <a:pt x="12" y="3"/>
                    </a:lnTo>
                    <a:lnTo>
                      <a:pt x="18" y="1"/>
                    </a:lnTo>
                    <a:lnTo>
                      <a:pt x="23" y="0"/>
                    </a:lnTo>
                    <a:close/>
                    <a:moveTo>
                      <a:pt x="23" y="3"/>
                    </a:moveTo>
                    <a:lnTo>
                      <a:pt x="18" y="3"/>
                    </a:lnTo>
                    <a:lnTo>
                      <a:pt x="12" y="7"/>
                    </a:lnTo>
                    <a:lnTo>
                      <a:pt x="11" y="12"/>
                    </a:lnTo>
                    <a:lnTo>
                      <a:pt x="9" y="18"/>
                    </a:lnTo>
                    <a:lnTo>
                      <a:pt x="9" y="25"/>
                    </a:lnTo>
                    <a:lnTo>
                      <a:pt x="9" y="32"/>
                    </a:lnTo>
                    <a:lnTo>
                      <a:pt x="11" y="38"/>
                    </a:lnTo>
                    <a:lnTo>
                      <a:pt x="14" y="43"/>
                    </a:lnTo>
                    <a:lnTo>
                      <a:pt x="18" y="47"/>
                    </a:lnTo>
                    <a:lnTo>
                      <a:pt x="23" y="47"/>
                    </a:lnTo>
                    <a:lnTo>
                      <a:pt x="27" y="47"/>
                    </a:lnTo>
                    <a:lnTo>
                      <a:pt x="31" y="45"/>
                    </a:lnTo>
                    <a:lnTo>
                      <a:pt x="34" y="41"/>
                    </a:lnTo>
                    <a:lnTo>
                      <a:pt x="36" y="38"/>
                    </a:lnTo>
                    <a:lnTo>
                      <a:pt x="38" y="32"/>
                    </a:lnTo>
                    <a:lnTo>
                      <a:pt x="38" y="25"/>
                    </a:lnTo>
                    <a:lnTo>
                      <a:pt x="38" y="18"/>
                    </a:lnTo>
                    <a:lnTo>
                      <a:pt x="36" y="12"/>
                    </a:lnTo>
                    <a:lnTo>
                      <a:pt x="32" y="7"/>
                    </a:lnTo>
                    <a:lnTo>
                      <a:pt x="31" y="5"/>
                    </a:lnTo>
                    <a:lnTo>
                      <a:pt x="27" y="3"/>
                    </a:lnTo>
                    <a:lnTo>
                      <a:pt x="23" y="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ja-JP" altLang="en-US" sz="2800" b="1">
                  <a:solidFill>
                    <a:srgbClr val="FFFFFF"/>
                  </a:solidFill>
                  <a:effectLst>
                    <a:outerShdw blurRad="38100" dist="38100" dir="2700000" algn="tl">
                      <a:srgbClr val="808080"/>
                    </a:outerShdw>
                  </a:effectLst>
                  <a:latin typeface="Helvetica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144" name="Freeform 323"/>
              <p:cNvSpPr>
                <a:spLocks noEditPoints="1"/>
              </p:cNvSpPr>
              <p:nvPr/>
            </p:nvSpPr>
            <p:spPr bwMode="auto">
              <a:xfrm>
                <a:off x="1079" y="2840"/>
                <a:ext cx="47" cy="99"/>
              </a:xfrm>
              <a:custGeom>
                <a:avLst/>
                <a:gdLst/>
                <a:ahLst/>
                <a:cxnLst>
                  <a:cxn ang="0">
                    <a:pos x="33" y="25"/>
                  </a:cxn>
                  <a:cxn ang="0">
                    <a:pos x="42" y="33"/>
                  </a:cxn>
                  <a:cxn ang="0">
                    <a:pos x="46" y="44"/>
                  </a:cxn>
                  <a:cxn ang="0">
                    <a:pos x="47" y="54"/>
                  </a:cxn>
                  <a:cxn ang="0">
                    <a:pos x="44" y="64"/>
                  </a:cxn>
                  <a:cxn ang="0">
                    <a:pos x="40" y="71"/>
                  </a:cxn>
                  <a:cxn ang="0">
                    <a:pos x="35" y="74"/>
                  </a:cxn>
                  <a:cxn ang="0">
                    <a:pos x="29" y="76"/>
                  </a:cxn>
                  <a:cxn ang="0">
                    <a:pos x="26" y="100"/>
                  </a:cxn>
                  <a:cxn ang="0">
                    <a:pos x="20" y="78"/>
                  </a:cxn>
                  <a:cxn ang="0">
                    <a:pos x="7" y="73"/>
                  </a:cxn>
                  <a:cxn ang="0">
                    <a:pos x="0" y="60"/>
                  </a:cxn>
                  <a:cxn ang="0">
                    <a:pos x="0" y="45"/>
                  </a:cxn>
                  <a:cxn ang="0">
                    <a:pos x="2" y="38"/>
                  </a:cxn>
                  <a:cxn ang="0">
                    <a:pos x="7" y="31"/>
                  </a:cxn>
                  <a:cxn ang="0">
                    <a:pos x="13" y="27"/>
                  </a:cxn>
                  <a:cxn ang="0">
                    <a:pos x="17" y="25"/>
                  </a:cxn>
                  <a:cxn ang="0">
                    <a:pos x="20" y="0"/>
                  </a:cxn>
                  <a:cxn ang="0">
                    <a:pos x="26" y="25"/>
                  </a:cxn>
                  <a:cxn ang="0">
                    <a:pos x="18" y="29"/>
                  </a:cxn>
                  <a:cxn ang="0">
                    <a:pos x="13" y="33"/>
                  </a:cxn>
                  <a:cxn ang="0">
                    <a:pos x="11" y="44"/>
                  </a:cxn>
                  <a:cxn ang="0">
                    <a:pos x="11" y="58"/>
                  </a:cxn>
                  <a:cxn ang="0">
                    <a:pos x="15" y="69"/>
                  </a:cxn>
                  <a:cxn ang="0">
                    <a:pos x="18" y="73"/>
                  </a:cxn>
                  <a:cxn ang="0">
                    <a:pos x="20" y="27"/>
                  </a:cxn>
                  <a:cxn ang="0">
                    <a:pos x="29" y="73"/>
                  </a:cxn>
                  <a:cxn ang="0">
                    <a:pos x="33" y="69"/>
                  </a:cxn>
                  <a:cxn ang="0">
                    <a:pos x="37" y="60"/>
                  </a:cxn>
                  <a:cxn ang="0">
                    <a:pos x="37" y="45"/>
                  </a:cxn>
                  <a:cxn ang="0">
                    <a:pos x="33" y="34"/>
                  </a:cxn>
                  <a:cxn ang="0">
                    <a:pos x="29" y="29"/>
                  </a:cxn>
                  <a:cxn ang="0">
                    <a:pos x="26" y="74"/>
                  </a:cxn>
                </a:cxnLst>
                <a:rect l="0" t="0" r="r" b="b"/>
                <a:pathLst>
                  <a:path w="47" h="100">
                    <a:moveTo>
                      <a:pt x="26" y="25"/>
                    </a:moveTo>
                    <a:lnTo>
                      <a:pt x="33" y="25"/>
                    </a:lnTo>
                    <a:lnTo>
                      <a:pt x="38" y="29"/>
                    </a:lnTo>
                    <a:lnTo>
                      <a:pt x="42" y="33"/>
                    </a:lnTo>
                    <a:lnTo>
                      <a:pt x="44" y="38"/>
                    </a:lnTo>
                    <a:lnTo>
                      <a:pt x="46" y="44"/>
                    </a:lnTo>
                    <a:lnTo>
                      <a:pt x="47" y="51"/>
                    </a:lnTo>
                    <a:lnTo>
                      <a:pt x="47" y="54"/>
                    </a:lnTo>
                    <a:lnTo>
                      <a:pt x="46" y="60"/>
                    </a:lnTo>
                    <a:lnTo>
                      <a:pt x="44" y="64"/>
                    </a:lnTo>
                    <a:lnTo>
                      <a:pt x="42" y="67"/>
                    </a:lnTo>
                    <a:lnTo>
                      <a:pt x="40" y="71"/>
                    </a:lnTo>
                    <a:lnTo>
                      <a:pt x="38" y="73"/>
                    </a:lnTo>
                    <a:lnTo>
                      <a:pt x="35" y="74"/>
                    </a:lnTo>
                    <a:lnTo>
                      <a:pt x="33" y="76"/>
                    </a:lnTo>
                    <a:lnTo>
                      <a:pt x="29" y="76"/>
                    </a:lnTo>
                    <a:lnTo>
                      <a:pt x="26" y="78"/>
                    </a:lnTo>
                    <a:lnTo>
                      <a:pt x="26" y="100"/>
                    </a:lnTo>
                    <a:lnTo>
                      <a:pt x="20" y="100"/>
                    </a:lnTo>
                    <a:lnTo>
                      <a:pt x="20" y="78"/>
                    </a:lnTo>
                    <a:lnTo>
                      <a:pt x="13" y="76"/>
                    </a:lnTo>
                    <a:lnTo>
                      <a:pt x="7" y="73"/>
                    </a:lnTo>
                    <a:lnTo>
                      <a:pt x="4" y="67"/>
                    </a:lnTo>
                    <a:lnTo>
                      <a:pt x="0" y="60"/>
                    </a:lnTo>
                    <a:lnTo>
                      <a:pt x="0" y="51"/>
                    </a:lnTo>
                    <a:lnTo>
                      <a:pt x="0" y="45"/>
                    </a:lnTo>
                    <a:lnTo>
                      <a:pt x="2" y="42"/>
                    </a:lnTo>
                    <a:lnTo>
                      <a:pt x="2" y="38"/>
                    </a:lnTo>
                    <a:lnTo>
                      <a:pt x="4" y="34"/>
                    </a:lnTo>
                    <a:lnTo>
                      <a:pt x="7" y="31"/>
                    </a:lnTo>
                    <a:lnTo>
                      <a:pt x="9" y="29"/>
                    </a:lnTo>
                    <a:lnTo>
                      <a:pt x="13" y="27"/>
                    </a:lnTo>
                    <a:lnTo>
                      <a:pt x="15" y="25"/>
                    </a:lnTo>
                    <a:lnTo>
                      <a:pt x="17" y="25"/>
                    </a:lnTo>
                    <a:lnTo>
                      <a:pt x="20" y="25"/>
                    </a:lnTo>
                    <a:lnTo>
                      <a:pt x="20" y="0"/>
                    </a:lnTo>
                    <a:lnTo>
                      <a:pt x="26" y="0"/>
                    </a:lnTo>
                    <a:lnTo>
                      <a:pt x="26" y="25"/>
                    </a:lnTo>
                    <a:close/>
                    <a:moveTo>
                      <a:pt x="20" y="27"/>
                    </a:moveTo>
                    <a:lnTo>
                      <a:pt x="18" y="29"/>
                    </a:lnTo>
                    <a:lnTo>
                      <a:pt x="17" y="31"/>
                    </a:lnTo>
                    <a:lnTo>
                      <a:pt x="13" y="33"/>
                    </a:lnTo>
                    <a:lnTo>
                      <a:pt x="11" y="38"/>
                    </a:lnTo>
                    <a:lnTo>
                      <a:pt x="11" y="44"/>
                    </a:lnTo>
                    <a:lnTo>
                      <a:pt x="11" y="49"/>
                    </a:lnTo>
                    <a:lnTo>
                      <a:pt x="11" y="58"/>
                    </a:lnTo>
                    <a:lnTo>
                      <a:pt x="13" y="64"/>
                    </a:lnTo>
                    <a:lnTo>
                      <a:pt x="15" y="69"/>
                    </a:lnTo>
                    <a:lnTo>
                      <a:pt x="17" y="73"/>
                    </a:lnTo>
                    <a:lnTo>
                      <a:pt x="18" y="73"/>
                    </a:lnTo>
                    <a:lnTo>
                      <a:pt x="20" y="74"/>
                    </a:lnTo>
                    <a:lnTo>
                      <a:pt x="20" y="27"/>
                    </a:lnTo>
                    <a:close/>
                    <a:moveTo>
                      <a:pt x="26" y="74"/>
                    </a:moveTo>
                    <a:lnTo>
                      <a:pt x="29" y="73"/>
                    </a:lnTo>
                    <a:lnTo>
                      <a:pt x="31" y="73"/>
                    </a:lnTo>
                    <a:lnTo>
                      <a:pt x="33" y="69"/>
                    </a:lnTo>
                    <a:lnTo>
                      <a:pt x="35" y="65"/>
                    </a:lnTo>
                    <a:lnTo>
                      <a:pt x="37" y="60"/>
                    </a:lnTo>
                    <a:lnTo>
                      <a:pt x="37" y="53"/>
                    </a:lnTo>
                    <a:lnTo>
                      <a:pt x="37" y="45"/>
                    </a:lnTo>
                    <a:lnTo>
                      <a:pt x="35" y="40"/>
                    </a:lnTo>
                    <a:lnTo>
                      <a:pt x="33" y="34"/>
                    </a:lnTo>
                    <a:lnTo>
                      <a:pt x="31" y="31"/>
                    </a:lnTo>
                    <a:lnTo>
                      <a:pt x="29" y="29"/>
                    </a:lnTo>
                    <a:lnTo>
                      <a:pt x="26" y="27"/>
                    </a:lnTo>
                    <a:lnTo>
                      <a:pt x="26" y="7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ja-JP" altLang="en-US" sz="2800" b="1">
                  <a:solidFill>
                    <a:srgbClr val="FFFFFF"/>
                  </a:solidFill>
                  <a:effectLst>
                    <a:outerShdw blurRad="38100" dist="38100" dir="2700000" algn="tl">
                      <a:srgbClr val="808080"/>
                    </a:outerShdw>
                  </a:effectLst>
                  <a:latin typeface="Helvetica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145" name="Rectangle 324"/>
              <p:cNvSpPr>
                <a:spLocks noChangeArrowheads="1"/>
              </p:cNvSpPr>
              <p:nvPr/>
            </p:nvSpPr>
            <p:spPr bwMode="auto">
              <a:xfrm>
                <a:off x="751" y="2819"/>
                <a:ext cx="268" cy="136"/>
              </a:xfrm>
              <a:prstGeom prst="rect">
                <a:avLst/>
              </a:prstGeom>
              <a:solidFill>
                <a:srgbClr val="D45954"/>
              </a:solidFill>
              <a:ln w="0">
                <a:solidFill>
                  <a:srgbClr val="D45954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ja-JP" altLang="en-US" sz="28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Helvetica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146" name="Line 325"/>
              <p:cNvSpPr>
                <a:spLocks noChangeShapeType="1"/>
              </p:cNvSpPr>
              <p:nvPr/>
            </p:nvSpPr>
            <p:spPr bwMode="auto">
              <a:xfrm>
                <a:off x="751" y="2819"/>
                <a:ext cx="268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ja-JP" altLang="en-US" sz="28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elvetica" pitchFamily="34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147" name="Line 326"/>
              <p:cNvSpPr>
                <a:spLocks noChangeShapeType="1"/>
              </p:cNvSpPr>
              <p:nvPr/>
            </p:nvSpPr>
            <p:spPr bwMode="auto">
              <a:xfrm>
                <a:off x="751" y="2954"/>
                <a:ext cx="268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ja-JP" altLang="en-US" sz="28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elvetica" pitchFamily="34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148" name="Line 327"/>
              <p:cNvSpPr>
                <a:spLocks noChangeShapeType="1"/>
              </p:cNvSpPr>
              <p:nvPr/>
            </p:nvSpPr>
            <p:spPr bwMode="auto">
              <a:xfrm flipV="1">
                <a:off x="1020" y="2819"/>
                <a:ext cx="0" cy="13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ja-JP" altLang="en-US" sz="28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elvetica" pitchFamily="34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149" name="Line 328"/>
              <p:cNvSpPr>
                <a:spLocks noChangeShapeType="1"/>
              </p:cNvSpPr>
              <p:nvPr/>
            </p:nvSpPr>
            <p:spPr bwMode="auto">
              <a:xfrm flipV="1">
                <a:off x="751" y="2819"/>
                <a:ext cx="0" cy="13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ja-JP" altLang="en-US" sz="28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elvetica" pitchFamily="34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150" name="Freeform 329"/>
              <p:cNvSpPr>
                <a:spLocks noEditPoints="1"/>
              </p:cNvSpPr>
              <p:nvPr/>
            </p:nvSpPr>
            <p:spPr bwMode="auto">
              <a:xfrm>
                <a:off x="1306" y="3034"/>
                <a:ext cx="46" cy="76"/>
              </a:xfrm>
              <a:custGeom>
                <a:avLst/>
                <a:gdLst/>
                <a:ahLst/>
                <a:cxnLst>
                  <a:cxn ang="0">
                    <a:pos x="44" y="0"/>
                  </a:cxn>
                  <a:cxn ang="0">
                    <a:pos x="44" y="2"/>
                  </a:cxn>
                  <a:cxn ang="0">
                    <a:pos x="39" y="4"/>
                  </a:cxn>
                  <a:cxn ang="0">
                    <a:pos x="33" y="6"/>
                  </a:cxn>
                  <a:cxn ang="0">
                    <a:pos x="28" y="8"/>
                  </a:cxn>
                  <a:cxn ang="0">
                    <a:pos x="24" y="11"/>
                  </a:cxn>
                  <a:cxn ang="0">
                    <a:pos x="21" y="17"/>
                  </a:cxn>
                  <a:cxn ang="0">
                    <a:pos x="17" y="22"/>
                  </a:cxn>
                  <a:cxn ang="0">
                    <a:pos x="15" y="28"/>
                  </a:cxn>
                  <a:cxn ang="0">
                    <a:pos x="11" y="35"/>
                  </a:cxn>
                  <a:cxn ang="0">
                    <a:pos x="21" y="30"/>
                  </a:cxn>
                  <a:cxn ang="0">
                    <a:pos x="28" y="30"/>
                  </a:cxn>
                  <a:cxn ang="0">
                    <a:pos x="33" y="30"/>
                  </a:cxn>
                  <a:cxn ang="0">
                    <a:pos x="37" y="31"/>
                  </a:cxn>
                  <a:cxn ang="0">
                    <a:pos x="41" y="35"/>
                  </a:cxn>
                  <a:cxn ang="0">
                    <a:pos x="44" y="39"/>
                  </a:cxn>
                  <a:cxn ang="0">
                    <a:pos x="46" y="44"/>
                  </a:cxn>
                  <a:cxn ang="0">
                    <a:pos x="46" y="51"/>
                  </a:cxn>
                  <a:cxn ang="0">
                    <a:pos x="44" y="59"/>
                  </a:cxn>
                  <a:cxn ang="0">
                    <a:pos x="41" y="68"/>
                  </a:cxn>
                  <a:cxn ang="0">
                    <a:pos x="35" y="71"/>
                  </a:cxn>
                  <a:cxn ang="0">
                    <a:pos x="30" y="75"/>
                  </a:cxn>
                  <a:cxn ang="0">
                    <a:pos x="22" y="77"/>
                  </a:cxn>
                  <a:cxn ang="0">
                    <a:pos x="15" y="75"/>
                  </a:cxn>
                  <a:cxn ang="0">
                    <a:pos x="10" y="71"/>
                  </a:cxn>
                  <a:cxn ang="0">
                    <a:pos x="4" y="64"/>
                  </a:cxn>
                  <a:cxn ang="0">
                    <a:pos x="0" y="55"/>
                  </a:cxn>
                  <a:cxn ang="0">
                    <a:pos x="0" y="46"/>
                  </a:cxn>
                  <a:cxn ang="0">
                    <a:pos x="0" y="37"/>
                  </a:cxn>
                  <a:cxn ang="0">
                    <a:pos x="4" y="28"/>
                  </a:cxn>
                  <a:cxn ang="0">
                    <a:pos x="8" y="19"/>
                  </a:cxn>
                  <a:cxn ang="0">
                    <a:pos x="15" y="11"/>
                  </a:cxn>
                  <a:cxn ang="0">
                    <a:pos x="22" y="6"/>
                  </a:cxn>
                  <a:cxn ang="0">
                    <a:pos x="30" y="2"/>
                  </a:cxn>
                  <a:cxn ang="0">
                    <a:pos x="35" y="0"/>
                  </a:cxn>
                  <a:cxn ang="0">
                    <a:pos x="42" y="0"/>
                  </a:cxn>
                  <a:cxn ang="0">
                    <a:pos x="44" y="0"/>
                  </a:cxn>
                  <a:cxn ang="0">
                    <a:pos x="11" y="39"/>
                  </a:cxn>
                  <a:cxn ang="0">
                    <a:pos x="11" y="44"/>
                  </a:cxn>
                  <a:cxn ang="0">
                    <a:pos x="10" y="50"/>
                  </a:cxn>
                  <a:cxn ang="0">
                    <a:pos x="11" y="55"/>
                  </a:cxn>
                  <a:cxn ang="0">
                    <a:pos x="11" y="60"/>
                  </a:cxn>
                  <a:cxn ang="0">
                    <a:pos x="15" y="66"/>
                  </a:cxn>
                  <a:cxn ang="0">
                    <a:pos x="17" y="70"/>
                  </a:cxn>
                  <a:cxn ang="0">
                    <a:pos x="21" y="71"/>
                  </a:cxn>
                  <a:cxn ang="0">
                    <a:pos x="24" y="73"/>
                  </a:cxn>
                  <a:cxn ang="0">
                    <a:pos x="28" y="71"/>
                  </a:cxn>
                  <a:cxn ang="0">
                    <a:pos x="31" y="68"/>
                  </a:cxn>
                  <a:cxn ang="0">
                    <a:pos x="35" y="62"/>
                  </a:cxn>
                  <a:cxn ang="0">
                    <a:pos x="35" y="57"/>
                  </a:cxn>
                  <a:cxn ang="0">
                    <a:pos x="35" y="48"/>
                  </a:cxn>
                  <a:cxn ang="0">
                    <a:pos x="31" y="40"/>
                  </a:cxn>
                  <a:cxn ang="0">
                    <a:pos x="30" y="37"/>
                  </a:cxn>
                  <a:cxn ang="0">
                    <a:pos x="26" y="35"/>
                  </a:cxn>
                  <a:cxn ang="0">
                    <a:pos x="22" y="33"/>
                  </a:cxn>
                  <a:cxn ang="0">
                    <a:pos x="21" y="33"/>
                  </a:cxn>
                  <a:cxn ang="0">
                    <a:pos x="19" y="35"/>
                  </a:cxn>
                  <a:cxn ang="0">
                    <a:pos x="15" y="35"/>
                  </a:cxn>
                  <a:cxn ang="0">
                    <a:pos x="11" y="39"/>
                  </a:cxn>
                </a:cxnLst>
                <a:rect l="0" t="0" r="r" b="b"/>
                <a:pathLst>
                  <a:path w="46" h="77">
                    <a:moveTo>
                      <a:pt x="44" y="0"/>
                    </a:moveTo>
                    <a:lnTo>
                      <a:pt x="44" y="2"/>
                    </a:lnTo>
                    <a:lnTo>
                      <a:pt x="39" y="4"/>
                    </a:lnTo>
                    <a:lnTo>
                      <a:pt x="33" y="6"/>
                    </a:lnTo>
                    <a:lnTo>
                      <a:pt x="28" y="8"/>
                    </a:lnTo>
                    <a:lnTo>
                      <a:pt x="24" y="11"/>
                    </a:lnTo>
                    <a:lnTo>
                      <a:pt x="21" y="17"/>
                    </a:lnTo>
                    <a:lnTo>
                      <a:pt x="17" y="22"/>
                    </a:lnTo>
                    <a:lnTo>
                      <a:pt x="15" y="28"/>
                    </a:lnTo>
                    <a:lnTo>
                      <a:pt x="11" y="35"/>
                    </a:lnTo>
                    <a:lnTo>
                      <a:pt x="21" y="30"/>
                    </a:lnTo>
                    <a:lnTo>
                      <a:pt x="28" y="30"/>
                    </a:lnTo>
                    <a:lnTo>
                      <a:pt x="33" y="30"/>
                    </a:lnTo>
                    <a:lnTo>
                      <a:pt x="37" y="31"/>
                    </a:lnTo>
                    <a:lnTo>
                      <a:pt x="41" y="35"/>
                    </a:lnTo>
                    <a:lnTo>
                      <a:pt x="44" y="39"/>
                    </a:lnTo>
                    <a:lnTo>
                      <a:pt x="46" y="44"/>
                    </a:lnTo>
                    <a:lnTo>
                      <a:pt x="46" y="51"/>
                    </a:lnTo>
                    <a:lnTo>
                      <a:pt x="44" y="59"/>
                    </a:lnTo>
                    <a:lnTo>
                      <a:pt x="41" y="68"/>
                    </a:lnTo>
                    <a:lnTo>
                      <a:pt x="35" y="71"/>
                    </a:lnTo>
                    <a:lnTo>
                      <a:pt x="30" y="75"/>
                    </a:lnTo>
                    <a:lnTo>
                      <a:pt x="22" y="77"/>
                    </a:lnTo>
                    <a:lnTo>
                      <a:pt x="15" y="75"/>
                    </a:lnTo>
                    <a:lnTo>
                      <a:pt x="10" y="71"/>
                    </a:lnTo>
                    <a:lnTo>
                      <a:pt x="4" y="64"/>
                    </a:lnTo>
                    <a:lnTo>
                      <a:pt x="0" y="55"/>
                    </a:lnTo>
                    <a:lnTo>
                      <a:pt x="0" y="46"/>
                    </a:lnTo>
                    <a:lnTo>
                      <a:pt x="0" y="37"/>
                    </a:lnTo>
                    <a:lnTo>
                      <a:pt x="4" y="28"/>
                    </a:lnTo>
                    <a:lnTo>
                      <a:pt x="8" y="19"/>
                    </a:lnTo>
                    <a:lnTo>
                      <a:pt x="15" y="11"/>
                    </a:lnTo>
                    <a:lnTo>
                      <a:pt x="22" y="6"/>
                    </a:lnTo>
                    <a:lnTo>
                      <a:pt x="30" y="2"/>
                    </a:lnTo>
                    <a:lnTo>
                      <a:pt x="35" y="0"/>
                    </a:lnTo>
                    <a:lnTo>
                      <a:pt x="42" y="0"/>
                    </a:lnTo>
                    <a:lnTo>
                      <a:pt x="44" y="0"/>
                    </a:lnTo>
                    <a:close/>
                    <a:moveTo>
                      <a:pt x="11" y="39"/>
                    </a:moveTo>
                    <a:lnTo>
                      <a:pt x="11" y="44"/>
                    </a:lnTo>
                    <a:lnTo>
                      <a:pt x="10" y="50"/>
                    </a:lnTo>
                    <a:lnTo>
                      <a:pt x="11" y="55"/>
                    </a:lnTo>
                    <a:lnTo>
                      <a:pt x="11" y="60"/>
                    </a:lnTo>
                    <a:lnTo>
                      <a:pt x="15" y="66"/>
                    </a:lnTo>
                    <a:lnTo>
                      <a:pt x="17" y="70"/>
                    </a:lnTo>
                    <a:lnTo>
                      <a:pt x="21" y="71"/>
                    </a:lnTo>
                    <a:lnTo>
                      <a:pt x="24" y="73"/>
                    </a:lnTo>
                    <a:lnTo>
                      <a:pt x="28" y="71"/>
                    </a:lnTo>
                    <a:lnTo>
                      <a:pt x="31" y="68"/>
                    </a:lnTo>
                    <a:lnTo>
                      <a:pt x="35" y="62"/>
                    </a:lnTo>
                    <a:lnTo>
                      <a:pt x="35" y="57"/>
                    </a:lnTo>
                    <a:lnTo>
                      <a:pt x="35" y="48"/>
                    </a:lnTo>
                    <a:lnTo>
                      <a:pt x="31" y="40"/>
                    </a:lnTo>
                    <a:lnTo>
                      <a:pt x="30" y="37"/>
                    </a:lnTo>
                    <a:lnTo>
                      <a:pt x="26" y="35"/>
                    </a:lnTo>
                    <a:lnTo>
                      <a:pt x="22" y="33"/>
                    </a:lnTo>
                    <a:lnTo>
                      <a:pt x="21" y="33"/>
                    </a:lnTo>
                    <a:lnTo>
                      <a:pt x="19" y="35"/>
                    </a:lnTo>
                    <a:lnTo>
                      <a:pt x="15" y="35"/>
                    </a:lnTo>
                    <a:lnTo>
                      <a:pt x="11" y="3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ja-JP" altLang="en-US" sz="2800" b="1">
                  <a:solidFill>
                    <a:srgbClr val="FFFFFF"/>
                  </a:solidFill>
                  <a:effectLst>
                    <a:outerShdw blurRad="38100" dist="38100" dir="2700000" algn="tl">
                      <a:srgbClr val="808080"/>
                    </a:outerShdw>
                  </a:effectLst>
                  <a:latin typeface="Helvetica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151" name="Freeform 330"/>
              <p:cNvSpPr>
                <a:spLocks noEditPoints="1"/>
              </p:cNvSpPr>
              <p:nvPr/>
            </p:nvSpPr>
            <p:spPr bwMode="auto">
              <a:xfrm>
                <a:off x="1363" y="3034"/>
                <a:ext cx="44" cy="76"/>
              </a:xfrm>
              <a:custGeom>
                <a:avLst/>
                <a:gdLst/>
                <a:ahLst/>
                <a:cxnLst>
                  <a:cxn ang="0">
                    <a:pos x="11" y="33"/>
                  </a:cxn>
                  <a:cxn ang="0">
                    <a:pos x="4" y="26"/>
                  </a:cxn>
                  <a:cxn ang="0">
                    <a:pos x="2" y="19"/>
                  </a:cxn>
                  <a:cxn ang="0">
                    <a:pos x="4" y="9"/>
                  </a:cxn>
                  <a:cxn ang="0">
                    <a:pos x="11" y="2"/>
                  </a:cxn>
                  <a:cxn ang="0">
                    <a:pos x="22" y="0"/>
                  </a:cxn>
                  <a:cxn ang="0">
                    <a:pos x="33" y="2"/>
                  </a:cxn>
                  <a:cxn ang="0">
                    <a:pos x="40" y="9"/>
                  </a:cxn>
                  <a:cxn ang="0">
                    <a:pos x="42" y="20"/>
                  </a:cxn>
                  <a:cxn ang="0">
                    <a:pos x="36" y="28"/>
                  </a:cxn>
                  <a:cxn ang="0">
                    <a:pos x="25" y="35"/>
                  </a:cxn>
                  <a:cxn ang="0">
                    <a:pos x="36" y="42"/>
                  </a:cxn>
                  <a:cxn ang="0">
                    <a:pos x="42" y="51"/>
                  </a:cxn>
                  <a:cxn ang="0">
                    <a:pos x="42" y="62"/>
                  </a:cxn>
                  <a:cxn ang="0">
                    <a:pos x="36" y="71"/>
                  </a:cxn>
                  <a:cxn ang="0">
                    <a:pos x="27" y="75"/>
                  </a:cxn>
                  <a:cxn ang="0">
                    <a:pos x="14" y="75"/>
                  </a:cxn>
                  <a:cxn ang="0">
                    <a:pos x="5" y="70"/>
                  </a:cxn>
                  <a:cxn ang="0">
                    <a:pos x="0" y="59"/>
                  </a:cxn>
                  <a:cxn ang="0">
                    <a:pos x="4" y="50"/>
                  </a:cxn>
                  <a:cxn ang="0">
                    <a:pos x="14" y="39"/>
                  </a:cxn>
                  <a:cxn ang="0">
                    <a:pos x="27" y="28"/>
                  </a:cxn>
                  <a:cxn ang="0">
                    <a:pos x="31" y="20"/>
                  </a:cxn>
                  <a:cxn ang="0">
                    <a:pos x="31" y="11"/>
                  </a:cxn>
                  <a:cxn ang="0">
                    <a:pos x="25" y="4"/>
                  </a:cxn>
                  <a:cxn ang="0">
                    <a:pos x="18" y="4"/>
                  </a:cxn>
                  <a:cxn ang="0">
                    <a:pos x="13" y="9"/>
                  </a:cxn>
                  <a:cxn ang="0">
                    <a:pos x="13" y="17"/>
                  </a:cxn>
                  <a:cxn ang="0">
                    <a:pos x="14" y="22"/>
                  </a:cxn>
                  <a:cxn ang="0">
                    <a:pos x="24" y="33"/>
                  </a:cxn>
                  <a:cxn ang="0">
                    <a:pos x="14" y="44"/>
                  </a:cxn>
                  <a:cxn ang="0">
                    <a:pos x="11" y="53"/>
                  </a:cxn>
                  <a:cxn ang="0">
                    <a:pos x="11" y="64"/>
                  </a:cxn>
                  <a:cxn ang="0">
                    <a:pos x="18" y="71"/>
                  </a:cxn>
                  <a:cxn ang="0">
                    <a:pos x="25" y="71"/>
                  </a:cxn>
                  <a:cxn ang="0">
                    <a:pos x="33" y="66"/>
                  </a:cxn>
                  <a:cxn ang="0">
                    <a:pos x="33" y="59"/>
                  </a:cxn>
                  <a:cxn ang="0">
                    <a:pos x="27" y="51"/>
                  </a:cxn>
                  <a:cxn ang="0">
                    <a:pos x="18" y="40"/>
                  </a:cxn>
                </a:cxnLst>
                <a:rect l="0" t="0" r="r" b="b"/>
                <a:pathLst>
                  <a:path w="44" h="77">
                    <a:moveTo>
                      <a:pt x="14" y="39"/>
                    </a:moveTo>
                    <a:lnTo>
                      <a:pt x="11" y="33"/>
                    </a:lnTo>
                    <a:lnTo>
                      <a:pt x="7" y="30"/>
                    </a:lnTo>
                    <a:lnTo>
                      <a:pt x="4" y="26"/>
                    </a:lnTo>
                    <a:lnTo>
                      <a:pt x="2" y="22"/>
                    </a:lnTo>
                    <a:lnTo>
                      <a:pt x="2" y="19"/>
                    </a:lnTo>
                    <a:lnTo>
                      <a:pt x="2" y="13"/>
                    </a:lnTo>
                    <a:lnTo>
                      <a:pt x="4" y="9"/>
                    </a:lnTo>
                    <a:lnTo>
                      <a:pt x="7" y="6"/>
                    </a:lnTo>
                    <a:lnTo>
                      <a:pt x="11" y="2"/>
                    </a:lnTo>
                    <a:lnTo>
                      <a:pt x="16" y="0"/>
                    </a:lnTo>
                    <a:lnTo>
                      <a:pt x="22" y="0"/>
                    </a:lnTo>
                    <a:lnTo>
                      <a:pt x="27" y="0"/>
                    </a:lnTo>
                    <a:lnTo>
                      <a:pt x="33" y="2"/>
                    </a:lnTo>
                    <a:lnTo>
                      <a:pt x="36" y="6"/>
                    </a:lnTo>
                    <a:lnTo>
                      <a:pt x="40" y="9"/>
                    </a:lnTo>
                    <a:lnTo>
                      <a:pt x="42" y="17"/>
                    </a:lnTo>
                    <a:lnTo>
                      <a:pt x="42" y="20"/>
                    </a:lnTo>
                    <a:lnTo>
                      <a:pt x="38" y="24"/>
                    </a:lnTo>
                    <a:lnTo>
                      <a:pt x="36" y="28"/>
                    </a:lnTo>
                    <a:lnTo>
                      <a:pt x="31" y="31"/>
                    </a:lnTo>
                    <a:lnTo>
                      <a:pt x="25" y="35"/>
                    </a:lnTo>
                    <a:lnTo>
                      <a:pt x="31" y="39"/>
                    </a:lnTo>
                    <a:lnTo>
                      <a:pt x="36" y="42"/>
                    </a:lnTo>
                    <a:lnTo>
                      <a:pt x="38" y="46"/>
                    </a:lnTo>
                    <a:lnTo>
                      <a:pt x="42" y="51"/>
                    </a:lnTo>
                    <a:lnTo>
                      <a:pt x="44" y="57"/>
                    </a:lnTo>
                    <a:lnTo>
                      <a:pt x="42" y="62"/>
                    </a:lnTo>
                    <a:lnTo>
                      <a:pt x="40" y="68"/>
                    </a:lnTo>
                    <a:lnTo>
                      <a:pt x="36" y="71"/>
                    </a:lnTo>
                    <a:lnTo>
                      <a:pt x="33" y="73"/>
                    </a:lnTo>
                    <a:lnTo>
                      <a:pt x="27" y="75"/>
                    </a:lnTo>
                    <a:lnTo>
                      <a:pt x="22" y="77"/>
                    </a:lnTo>
                    <a:lnTo>
                      <a:pt x="14" y="75"/>
                    </a:lnTo>
                    <a:lnTo>
                      <a:pt x="9" y="73"/>
                    </a:lnTo>
                    <a:lnTo>
                      <a:pt x="5" y="70"/>
                    </a:lnTo>
                    <a:lnTo>
                      <a:pt x="2" y="64"/>
                    </a:lnTo>
                    <a:lnTo>
                      <a:pt x="0" y="59"/>
                    </a:lnTo>
                    <a:lnTo>
                      <a:pt x="2" y="53"/>
                    </a:lnTo>
                    <a:lnTo>
                      <a:pt x="4" y="50"/>
                    </a:lnTo>
                    <a:lnTo>
                      <a:pt x="9" y="44"/>
                    </a:lnTo>
                    <a:lnTo>
                      <a:pt x="14" y="39"/>
                    </a:lnTo>
                    <a:close/>
                    <a:moveTo>
                      <a:pt x="24" y="33"/>
                    </a:moveTo>
                    <a:lnTo>
                      <a:pt x="27" y="28"/>
                    </a:lnTo>
                    <a:lnTo>
                      <a:pt x="31" y="24"/>
                    </a:lnTo>
                    <a:lnTo>
                      <a:pt x="31" y="20"/>
                    </a:lnTo>
                    <a:lnTo>
                      <a:pt x="31" y="15"/>
                    </a:lnTo>
                    <a:lnTo>
                      <a:pt x="31" y="11"/>
                    </a:lnTo>
                    <a:lnTo>
                      <a:pt x="29" y="8"/>
                    </a:lnTo>
                    <a:lnTo>
                      <a:pt x="25" y="4"/>
                    </a:lnTo>
                    <a:lnTo>
                      <a:pt x="22" y="4"/>
                    </a:lnTo>
                    <a:lnTo>
                      <a:pt x="18" y="4"/>
                    </a:lnTo>
                    <a:lnTo>
                      <a:pt x="14" y="8"/>
                    </a:lnTo>
                    <a:lnTo>
                      <a:pt x="13" y="9"/>
                    </a:lnTo>
                    <a:lnTo>
                      <a:pt x="13" y="15"/>
                    </a:lnTo>
                    <a:lnTo>
                      <a:pt x="13" y="17"/>
                    </a:lnTo>
                    <a:lnTo>
                      <a:pt x="13" y="20"/>
                    </a:lnTo>
                    <a:lnTo>
                      <a:pt x="14" y="22"/>
                    </a:lnTo>
                    <a:lnTo>
                      <a:pt x="16" y="26"/>
                    </a:lnTo>
                    <a:lnTo>
                      <a:pt x="24" y="33"/>
                    </a:lnTo>
                    <a:close/>
                    <a:moveTo>
                      <a:pt x="18" y="40"/>
                    </a:moveTo>
                    <a:lnTo>
                      <a:pt x="14" y="44"/>
                    </a:lnTo>
                    <a:lnTo>
                      <a:pt x="13" y="48"/>
                    </a:lnTo>
                    <a:lnTo>
                      <a:pt x="11" y="53"/>
                    </a:lnTo>
                    <a:lnTo>
                      <a:pt x="11" y="59"/>
                    </a:lnTo>
                    <a:lnTo>
                      <a:pt x="11" y="64"/>
                    </a:lnTo>
                    <a:lnTo>
                      <a:pt x="14" y="68"/>
                    </a:lnTo>
                    <a:lnTo>
                      <a:pt x="18" y="71"/>
                    </a:lnTo>
                    <a:lnTo>
                      <a:pt x="22" y="73"/>
                    </a:lnTo>
                    <a:lnTo>
                      <a:pt x="25" y="71"/>
                    </a:lnTo>
                    <a:lnTo>
                      <a:pt x="29" y="70"/>
                    </a:lnTo>
                    <a:lnTo>
                      <a:pt x="33" y="66"/>
                    </a:lnTo>
                    <a:lnTo>
                      <a:pt x="33" y="62"/>
                    </a:lnTo>
                    <a:lnTo>
                      <a:pt x="33" y="59"/>
                    </a:lnTo>
                    <a:lnTo>
                      <a:pt x="31" y="55"/>
                    </a:lnTo>
                    <a:lnTo>
                      <a:pt x="27" y="51"/>
                    </a:lnTo>
                    <a:lnTo>
                      <a:pt x="24" y="46"/>
                    </a:lnTo>
                    <a:lnTo>
                      <a:pt x="18" y="4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ja-JP" altLang="en-US" sz="2800" b="1">
                  <a:solidFill>
                    <a:srgbClr val="FFFFFF"/>
                  </a:solidFill>
                  <a:effectLst>
                    <a:outerShdw blurRad="38100" dist="38100" dir="2700000" algn="tl">
                      <a:srgbClr val="808080"/>
                    </a:outerShdw>
                  </a:effectLst>
                  <a:latin typeface="Helvetica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152" name="Freeform 331"/>
              <p:cNvSpPr>
                <a:spLocks noEditPoints="1"/>
              </p:cNvSpPr>
              <p:nvPr/>
            </p:nvSpPr>
            <p:spPr bwMode="auto">
              <a:xfrm>
                <a:off x="1416" y="3034"/>
                <a:ext cx="85" cy="76"/>
              </a:xfrm>
              <a:custGeom>
                <a:avLst/>
                <a:gdLst/>
                <a:ahLst/>
                <a:cxnLst>
                  <a:cxn ang="0">
                    <a:pos x="18" y="77"/>
                  </a:cxn>
                  <a:cxn ang="0">
                    <a:pos x="67" y="0"/>
                  </a:cxn>
                  <a:cxn ang="0">
                    <a:pos x="16" y="0"/>
                  </a:cxn>
                  <a:cxn ang="0">
                    <a:pos x="23" y="2"/>
                  </a:cxn>
                  <a:cxn ang="0">
                    <a:pos x="31" y="13"/>
                  </a:cxn>
                  <a:cxn ang="0">
                    <a:pos x="31" y="26"/>
                  </a:cxn>
                  <a:cxn ang="0">
                    <a:pos x="27" y="35"/>
                  </a:cxn>
                  <a:cxn ang="0">
                    <a:pos x="16" y="39"/>
                  </a:cxn>
                  <a:cxn ang="0">
                    <a:pos x="7" y="37"/>
                  </a:cxn>
                  <a:cxn ang="0">
                    <a:pos x="2" y="30"/>
                  </a:cxn>
                  <a:cxn ang="0">
                    <a:pos x="0" y="20"/>
                  </a:cxn>
                  <a:cxn ang="0">
                    <a:pos x="2" y="9"/>
                  </a:cxn>
                  <a:cxn ang="0">
                    <a:pos x="7" y="2"/>
                  </a:cxn>
                  <a:cxn ang="0">
                    <a:pos x="16" y="0"/>
                  </a:cxn>
                  <a:cxn ang="0">
                    <a:pos x="12" y="4"/>
                  </a:cxn>
                  <a:cxn ang="0">
                    <a:pos x="9" y="9"/>
                  </a:cxn>
                  <a:cxn ang="0">
                    <a:pos x="9" y="20"/>
                  </a:cxn>
                  <a:cxn ang="0">
                    <a:pos x="9" y="31"/>
                  </a:cxn>
                  <a:cxn ang="0">
                    <a:pos x="12" y="35"/>
                  </a:cxn>
                  <a:cxn ang="0">
                    <a:pos x="14" y="37"/>
                  </a:cxn>
                  <a:cxn ang="0">
                    <a:pos x="20" y="33"/>
                  </a:cxn>
                  <a:cxn ang="0">
                    <a:pos x="22" y="26"/>
                  </a:cxn>
                  <a:cxn ang="0">
                    <a:pos x="22" y="15"/>
                  </a:cxn>
                  <a:cxn ang="0">
                    <a:pos x="20" y="6"/>
                  </a:cxn>
                  <a:cxn ang="0">
                    <a:pos x="16" y="4"/>
                  </a:cxn>
                  <a:cxn ang="0">
                    <a:pos x="72" y="37"/>
                  </a:cxn>
                  <a:cxn ang="0">
                    <a:pos x="80" y="42"/>
                  </a:cxn>
                  <a:cxn ang="0">
                    <a:pos x="85" y="51"/>
                  </a:cxn>
                  <a:cxn ang="0">
                    <a:pos x="85" y="62"/>
                  </a:cxn>
                  <a:cxn ang="0">
                    <a:pos x="80" y="71"/>
                  </a:cxn>
                  <a:cxn ang="0">
                    <a:pos x="69" y="77"/>
                  </a:cxn>
                  <a:cxn ang="0">
                    <a:pos x="62" y="73"/>
                  </a:cxn>
                  <a:cxn ang="0">
                    <a:pos x="56" y="68"/>
                  </a:cxn>
                  <a:cxn ang="0">
                    <a:pos x="52" y="57"/>
                  </a:cxn>
                  <a:cxn ang="0">
                    <a:pos x="56" y="46"/>
                  </a:cxn>
                  <a:cxn ang="0">
                    <a:pos x="62" y="39"/>
                  </a:cxn>
                  <a:cxn ang="0">
                    <a:pos x="69" y="37"/>
                  </a:cxn>
                  <a:cxn ang="0">
                    <a:pos x="67" y="40"/>
                  </a:cxn>
                  <a:cxn ang="0">
                    <a:pos x="63" y="46"/>
                  </a:cxn>
                  <a:cxn ang="0">
                    <a:pos x="62" y="57"/>
                  </a:cxn>
                  <a:cxn ang="0">
                    <a:pos x="63" y="68"/>
                  </a:cxn>
                  <a:cxn ang="0">
                    <a:pos x="67" y="71"/>
                  </a:cxn>
                  <a:cxn ang="0">
                    <a:pos x="71" y="71"/>
                  </a:cxn>
                  <a:cxn ang="0">
                    <a:pos x="74" y="66"/>
                  </a:cxn>
                  <a:cxn ang="0">
                    <a:pos x="76" y="57"/>
                  </a:cxn>
                  <a:cxn ang="0">
                    <a:pos x="74" y="46"/>
                  </a:cxn>
                  <a:cxn ang="0">
                    <a:pos x="71" y="40"/>
                  </a:cxn>
                </a:cxnLst>
                <a:rect l="0" t="0" r="r" b="b"/>
                <a:pathLst>
                  <a:path w="85" h="77">
                    <a:moveTo>
                      <a:pt x="71" y="0"/>
                    </a:moveTo>
                    <a:lnTo>
                      <a:pt x="18" y="77"/>
                    </a:lnTo>
                    <a:lnTo>
                      <a:pt x="12" y="77"/>
                    </a:lnTo>
                    <a:lnTo>
                      <a:pt x="67" y="0"/>
                    </a:lnTo>
                    <a:lnTo>
                      <a:pt x="71" y="0"/>
                    </a:lnTo>
                    <a:close/>
                    <a:moveTo>
                      <a:pt x="16" y="0"/>
                    </a:moveTo>
                    <a:lnTo>
                      <a:pt x="20" y="0"/>
                    </a:lnTo>
                    <a:lnTo>
                      <a:pt x="23" y="2"/>
                    </a:lnTo>
                    <a:lnTo>
                      <a:pt x="27" y="6"/>
                    </a:lnTo>
                    <a:lnTo>
                      <a:pt x="31" y="13"/>
                    </a:lnTo>
                    <a:lnTo>
                      <a:pt x="31" y="20"/>
                    </a:lnTo>
                    <a:lnTo>
                      <a:pt x="31" y="26"/>
                    </a:lnTo>
                    <a:lnTo>
                      <a:pt x="29" y="31"/>
                    </a:lnTo>
                    <a:lnTo>
                      <a:pt x="27" y="35"/>
                    </a:lnTo>
                    <a:lnTo>
                      <a:pt x="22" y="39"/>
                    </a:lnTo>
                    <a:lnTo>
                      <a:pt x="16" y="39"/>
                    </a:lnTo>
                    <a:lnTo>
                      <a:pt x="11" y="39"/>
                    </a:lnTo>
                    <a:lnTo>
                      <a:pt x="7" y="37"/>
                    </a:lnTo>
                    <a:lnTo>
                      <a:pt x="3" y="35"/>
                    </a:lnTo>
                    <a:lnTo>
                      <a:pt x="2" y="30"/>
                    </a:lnTo>
                    <a:lnTo>
                      <a:pt x="0" y="26"/>
                    </a:lnTo>
                    <a:lnTo>
                      <a:pt x="0" y="20"/>
                    </a:lnTo>
                    <a:lnTo>
                      <a:pt x="0" y="15"/>
                    </a:lnTo>
                    <a:lnTo>
                      <a:pt x="2" y="9"/>
                    </a:lnTo>
                    <a:lnTo>
                      <a:pt x="3" y="6"/>
                    </a:lnTo>
                    <a:lnTo>
                      <a:pt x="7" y="2"/>
                    </a:lnTo>
                    <a:lnTo>
                      <a:pt x="11" y="0"/>
                    </a:lnTo>
                    <a:lnTo>
                      <a:pt x="16" y="0"/>
                    </a:lnTo>
                    <a:close/>
                    <a:moveTo>
                      <a:pt x="16" y="4"/>
                    </a:moveTo>
                    <a:lnTo>
                      <a:pt x="12" y="4"/>
                    </a:lnTo>
                    <a:lnTo>
                      <a:pt x="11" y="8"/>
                    </a:lnTo>
                    <a:lnTo>
                      <a:pt x="9" y="9"/>
                    </a:lnTo>
                    <a:lnTo>
                      <a:pt x="9" y="13"/>
                    </a:lnTo>
                    <a:lnTo>
                      <a:pt x="9" y="20"/>
                    </a:lnTo>
                    <a:lnTo>
                      <a:pt x="9" y="26"/>
                    </a:lnTo>
                    <a:lnTo>
                      <a:pt x="9" y="31"/>
                    </a:lnTo>
                    <a:lnTo>
                      <a:pt x="11" y="33"/>
                    </a:lnTo>
                    <a:lnTo>
                      <a:pt x="12" y="35"/>
                    </a:lnTo>
                    <a:lnTo>
                      <a:pt x="14" y="35"/>
                    </a:lnTo>
                    <a:lnTo>
                      <a:pt x="14" y="37"/>
                    </a:lnTo>
                    <a:lnTo>
                      <a:pt x="18" y="35"/>
                    </a:lnTo>
                    <a:lnTo>
                      <a:pt x="20" y="33"/>
                    </a:lnTo>
                    <a:lnTo>
                      <a:pt x="22" y="30"/>
                    </a:lnTo>
                    <a:lnTo>
                      <a:pt x="22" y="26"/>
                    </a:lnTo>
                    <a:lnTo>
                      <a:pt x="22" y="20"/>
                    </a:lnTo>
                    <a:lnTo>
                      <a:pt x="22" y="15"/>
                    </a:lnTo>
                    <a:lnTo>
                      <a:pt x="22" y="9"/>
                    </a:lnTo>
                    <a:lnTo>
                      <a:pt x="20" y="6"/>
                    </a:lnTo>
                    <a:lnTo>
                      <a:pt x="18" y="4"/>
                    </a:lnTo>
                    <a:lnTo>
                      <a:pt x="16" y="4"/>
                    </a:lnTo>
                    <a:close/>
                    <a:moveTo>
                      <a:pt x="69" y="37"/>
                    </a:moveTo>
                    <a:lnTo>
                      <a:pt x="72" y="37"/>
                    </a:lnTo>
                    <a:lnTo>
                      <a:pt x="76" y="39"/>
                    </a:lnTo>
                    <a:lnTo>
                      <a:pt x="80" y="42"/>
                    </a:lnTo>
                    <a:lnTo>
                      <a:pt x="83" y="46"/>
                    </a:lnTo>
                    <a:lnTo>
                      <a:pt x="85" y="51"/>
                    </a:lnTo>
                    <a:lnTo>
                      <a:pt x="85" y="57"/>
                    </a:lnTo>
                    <a:lnTo>
                      <a:pt x="85" y="62"/>
                    </a:lnTo>
                    <a:lnTo>
                      <a:pt x="83" y="68"/>
                    </a:lnTo>
                    <a:lnTo>
                      <a:pt x="80" y="71"/>
                    </a:lnTo>
                    <a:lnTo>
                      <a:pt x="76" y="75"/>
                    </a:lnTo>
                    <a:lnTo>
                      <a:pt x="69" y="77"/>
                    </a:lnTo>
                    <a:lnTo>
                      <a:pt x="65" y="75"/>
                    </a:lnTo>
                    <a:lnTo>
                      <a:pt x="62" y="73"/>
                    </a:lnTo>
                    <a:lnTo>
                      <a:pt x="58" y="71"/>
                    </a:lnTo>
                    <a:lnTo>
                      <a:pt x="56" y="68"/>
                    </a:lnTo>
                    <a:lnTo>
                      <a:pt x="54" y="62"/>
                    </a:lnTo>
                    <a:lnTo>
                      <a:pt x="52" y="57"/>
                    </a:lnTo>
                    <a:lnTo>
                      <a:pt x="54" y="51"/>
                    </a:lnTo>
                    <a:lnTo>
                      <a:pt x="56" y="46"/>
                    </a:lnTo>
                    <a:lnTo>
                      <a:pt x="58" y="42"/>
                    </a:lnTo>
                    <a:lnTo>
                      <a:pt x="62" y="39"/>
                    </a:lnTo>
                    <a:lnTo>
                      <a:pt x="65" y="37"/>
                    </a:lnTo>
                    <a:lnTo>
                      <a:pt x="69" y="37"/>
                    </a:lnTo>
                    <a:close/>
                    <a:moveTo>
                      <a:pt x="69" y="40"/>
                    </a:moveTo>
                    <a:lnTo>
                      <a:pt x="67" y="40"/>
                    </a:lnTo>
                    <a:lnTo>
                      <a:pt x="65" y="44"/>
                    </a:lnTo>
                    <a:lnTo>
                      <a:pt x="63" y="46"/>
                    </a:lnTo>
                    <a:lnTo>
                      <a:pt x="63" y="51"/>
                    </a:lnTo>
                    <a:lnTo>
                      <a:pt x="62" y="57"/>
                    </a:lnTo>
                    <a:lnTo>
                      <a:pt x="63" y="62"/>
                    </a:lnTo>
                    <a:lnTo>
                      <a:pt x="63" y="68"/>
                    </a:lnTo>
                    <a:lnTo>
                      <a:pt x="65" y="70"/>
                    </a:lnTo>
                    <a:lnTo>
                      <a:pt x="67" y="71"/>
                    </a:lnTo>
                    <a:lnTo>
                      <a:pt x="69" y="73"/>
                    </a:lnTo>
                    <a:lnTo>
                      <a:pt x="71" y="71"/>
                    </a:lnTo>
                    <a:lnTo>
                      <a:pt x="74" y="70"/>
                    </a:lnTo>
                    <a:lnTo>
                      <a:pt x="74" y="66"/>
                    </a:lnTo>
                    <a:lnTo>
                      <a:pt x="76" y="62"/>
                    </a:lnTo>
                    <a:lnTo>
                      <a:pt x="76" y="57"/>
                    </a:lnTo>
                    <a:lnTo>
                      <a:pt x="76" y="51"/>
                    </a:lnTo>
                    <a:lnTo>
                      <a:pt x="74" y="46"/>
                    </a:lnTo>
                    <a:lnTo>
                      <a:pt x="74" y="44"/>
                    </a:lnTo>
                    <a:lnTo>
                      <a:pt x="71" y="40"/>
                    </a:lnTo>
                    <a:lnTo>
                      <a:pt x="69" y="4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ja-JP" altLang="en-US" sz="2800" b="1">
                  <a:solidFill>
                    <a:srgbClr val="FFFFFF"/>
                  </a:solidFill>
                  <a:effectLst>
                    <a:outerShdw blurRad="38100" dist="38100" dir="2700000" algn="tl">
                      <a:srgbClr val="808080"/>
                    </a:outerShdw>
                  </a:effectLst>
                  <a:latin typeface="Helvetica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153" name="Freeform 332"/>
              <p:cNvSpPr>
                <a:spLocks/>
              </p:cNvSpPr>
              <p:nvPr/>
            </p:nvSpPr>
            <p:spPr bwMode="auto">
              <a:xfrm>
                <a:off x="1536" y="3034"/>
                <a:ext cx="64" cy="76"/>
              </a:xfrm>
              <a:custGeom>
                <a:avLst/>
                <a:gdLst/>
                <a:ahLst/>
                <a:cxnLst>
                  <a:cxn ang="0">
                    <a:pos x="60" y="0"/>
                  </a:cxn>
                  <a:cxn ang="0">
                    <a:pos x="62" y="26"/>
                  </a:cxn>
                  <a:cxn ang="0">
                    <a:pos x="60" y="26"/>
                  </a:cxn>
                  <a:cxn ang="0">
                    <a:pos x="58" y="19"/>
                  </a:cxn>
                  <a:cxn ang="0">
                    <a:pos x="54" y="13"/>
                  </a:cxn>
                  <a:cxn ang="0">
                    <a:pos x="51" y="9"/>
                  </a:cxn>
                  <a:cxn ang="0">
                    <a:pos x="47" y="6"/>
                  </a:cxn>
                  <a:cxn ang="0">
                    <a:pos x="42" y="4"/>
                  </a:cxn>
                  <a:cxn ang="0">
                    <a:pos x="38" y="4"/>
                  </a:cxn>
                  <a:cxn ang="0">
                    <a:pos x="31" y="4"/>
                  </a:cxn>
                  <a:cxn ang="0">
                    <a:pos x="25" y="8"/>
                  </a:cxn>
                  <a:cxn ang="0">
                    <a:pos x="20" y="13"/>
                  </a:cxn>
                  <a:cxn ang="0">
                    <a:pos x="16" y="19"/>
                  </a:cxn>
                  <a:cxn ang="0">
                    <a:pos x="13" y="28"/>
                  </a:cxn>
                  <a:cxn ang="0">
                    <a:pos x="13" y="39"/>
                  </a:cxn>
                  <a:cxn ang="0">
                    <a:pos x="13" y="48"/>
                  </a:cxn>
                  <a:cxn ang="0">
                    <a:pos x="16" y="57"/>
                  </a:cxn>
                  <a:cxn ang="0">
                    <a:pos x="20" y="62"/>
                  </a:cxn>
                  <a:cxn ang="0">
                    <a:pos x="25" y="68"/>
                  </a:cxn>
                  <a:cxn ang="0">
                    <a:pos x="31" y="71"/>
                  </a:cxn>
                  <a:cxn ang="0">
                    <a:pos x="38" y="71"/>
                  </a:cxn>
                  <a:cxn ang="0">
                    <a:pos x="45" y="71"/>
                  </a:cxn>
                  <a:cxn ang="0">
                    <a:pos x="51" y="68"/>
                  </a:cxn>
                  <a:cxn ang="0">
                    <a:pos x="56" y="64"/>
                  </a:cxn>
                  <a:cxn ang="0">
                    <a:pos x="62" y="57"/>
                  </a:cxn>
                  <a:cxn ang="0">
                    <a:pos x="64" y="59"/>
                  </a:cxn>
                  <a:cxn ang="0">
                    <a:pos x="58" y="66"/>
                  </a:cxn>
                  <a:cxn ang="0">
                    <a:pos x="51" y="71"/>
                  </a:cxn>
                  <a:cxn ang="0">
                    <a:pos x="44" y="75"/>
                  </a:cxn>
                  <a:cxn ang="0">
                    <a:pos x="34" y="77"/>
                  </a:cxn>
                  <a:cxn ang="0">
                    <a:pos x="25" y="75"/>
                  </a:cxn>
                  <a:cxn ang="0">
                    <a:pos x="18" y="73"/>
                  </a:cxn>
                  <a:cxn ang="0">
                    <a:pos x="13" y="68"/>
                  </a:cxn>
                  <a:cxn ang="0">
                    <a:pos x="7" y="62"/>
                  </a:cxn>
                  <a:cxn ang="0">
                    <a:pos x="3" y="55"/>
                  </a:cxn>
                  <a:cxn ang="0">
                    <a:pos x="0" y="48"/>
                  </a:cxn>
                  <a:cxn ang="0">
                    <a:pos x="0" y="39"/>
                  </a:cxn>
                  <a:cxn ang="0">
                    <a:pos x="2" y="30"/>
                  </a:cxn>
                  <a:cxn ang="0">
                    <a:pos x="5" y="19"/>
                  </a:cxn>
                  <a:cxn ang="0">
                    <a:pos x="9" y="13"/>
                  </a:cxn>
                  <a:cxn ang="0">
                    <a:pos x="13" y="9"/>
                  </a:cxn>
                  <a:cxn ang="0">
                    <a:pos x="18" y="6"/>
                  </a:cxn>
                  <a:cxn ang="0">
                    <a:pos x="27" y="2"/>
                  </a:cxn>
                  <a:cxn ang="0">
                    <a:pos x="36" y="0"/>
                  </a:cxn>
                  <a:cxn ang="0">
                    <a:pos x="44" y="0"/>
                  </a:cxn>
                  <a:cxn ang="0">
                    <a:pos x="53" y="4"/>
                  </a:cxn>
                  <a:cxn ang="0">
                    <a:pos x="54" y="4"/>
                  </a:cxn>
                  <a:cxn ang="0">
                    <a:pos x="54" y="4"/>
                  </a:cxn>
                  <a:cxn ang="0">
                    <a:pos x="56" y="4"/>
                  </a:cxn>
                  <a:cxn ang="0">
                    <a:pos x="58" y="4"/>
                  </a:cxn>
                  <a:cxn ang="0">
                    <a:pos x="58" y="2"/>
                  </a:cxn>
                  <a:cxn ang="0">
                    <a:pos x="60" y="0"/>
                  </a:cxn>
                  <a:cxn ang="0">
                    <a:pos x="60" y="0"/>
                  </a:cxn>
                </a:cxnLst>
                <a:rect l="0" t="0" r="r" b="b"/>
                <a:pathLst>
                  <a:path w="64" h="77">
                    <a:moveTo>
                      <a:pt x="60" y="0"/>
                    </a:moveTo>
                    <a:lnTo>
                      <a:pt x="62" y="26"/>
                    </a:lnTo>
                    <a:lnTo>
                      <a:pt x="60" y="26"/>
                    </a:lnTo>
                    <a:lnTo>
                      <a:pt x="58" y="19"/>
                    </a:lnTo>
                    <a:lnTo>
                      <a:pt x="54" y="13"/>
                    </a:lnTo>
                    <a:lnTo>
                      <a:pt x="51" y="9"/>
                    </a:lnTo>
                    <a:lnTo>
                      <a:pt x="47" y="6"/>
                    </a:lnTo>
                    <a:lnTo>
                      <a:pt x="42" y="4"/>
                    </a:lnTo>
                    <a:lnTo>
                      <a:pt x="38" y="4"/>
                    </a:lnTo>
                    <a:lnTo>
                      <a:pt x="31" y="4"/>
                    </a:lnTo>
                    <a:lnTo>
                      <a:pt x="25" y="8"/>
                    </a:lnTo>
                    <a:lnTo>
                      <a:pt x="20" y="13"/>
                    </a:lnTo>
                    <a:lnTo>
                      <a:pt x="16" y="19"/>
                    </a:lnTo>
                    <a:lnTo>
                      <a:pt x="13" y="28"/>
                    </a:lnTo>
                    <a:lnTo>
                      <a:pt x="13" y="39"/>
                    </a:lnTo>
                    <a:lnTo>
                      <a:pt x="13" y="48"/>
                    </a:lnTo>
                    <a:lnTo>
                      <a:pt x="16" y="57"/>
                    </a:lnTo>
                    <a:lnTo>
                      <a:pt x="20" y="62"/>
                    </a:lnTo>
                    <a:lnTo>
                      <a:pt x="25" y="68"/>
                    </a:lnTo>
                    <a:lnTo>
                      <a:pt x="31" y="71"/>
                    </a:lnTo>
                    <a:lnTo>
                      <a:pt x="38" y="71"/>
                    </a:lnTo>
                    <a:lnTo>
                      <a:pt x="45" y="71"/>
                    </a:lnTo>
                    <a:lnTo>
                      <a:pt x="51" y="68"/>
                    </a:lnTo>
                    <a:lnTo>
                      <a:pt x="56" y="64"/>
                    </a:lnTo>
                    <a:lnTo>
                      <a:pt x="62" y="57"/>
                    </a:lnTo>
                    <a:lnTo>
                      <a:pt x="64" y="59"/>
                    </a:lnTo>
                    <a:lnTo>
                      <a:pt x="58" y="66"/>
                    </a:lnTo>
                    <a:lnTo>
                      <a:pt x="51" y="71"/>
                    </a:lnTo>
                    <a:lnTo>
                      <a:pt x="44" y="75"/>
                    </a:lnTo>
                    <a:lnTo>
                      <a:pt x="34" y="77"/>
                    </a:lnTo>
                    <a:lnTo>
                      <a:pt x="25" y="75"/>
                    </a:lnTo>
                    <a:lnTo>
                      <a:pt x="18" y="73"/>
                    </a:lnTo>
                    <a:lnTo>
                      <a:pt x="13" y="68"/>
                    </a:lnTo>
                    <a:lnTo>
                      <a:pt x="7" y="62"/>
                    </a:lnTo>
                    <a:lnTo>
                      <a:pt x="3" y="55"/>
                    </a:lnTo>
                    <a:lnTo>
                      <a:pt x="0" y="48"/>
                    </a:lnTo>
                    <a:lnTo>
                      <a:pt x="0" y="39"/>
                    </a:lnTo>
                    <a:lnTo>
                      <a:pt x="2" y="30"/>
                    </a:lnTo>
                    <a:lnTo>
                      <a:pt x="5" y="19"/>
                    </a:lnTo>
                    <a:lnTo>
                      <a:pt x="9" y="13"/>
                    </a:lnTo>
                    <a:lnTo>
                      <a:pt x="13" y="9"/>
                    </a:lnTo>
                    <a:lnTo>
                      <a:pt x="18" y="6"/>
                    </a:lnTo>
                    <a:lnTo>
                      <a:pt x="27" y="2"/>
                    </a:lnTo>
                    <a:lnTo>
                      <a:pt x="36" y="0"/>
                    </a:lnTo>
                    <a:lnTo>
                      <a:pt x="44" y="0"/>
                    </a:lnTo>
                    <a:lnTo>
                      <a:pt x="53" y="4"/>
                    </a:lnTo>
                    <a:lnTo>
                      <a:pt x="54" y="4"/>
                    </a:lnTo>
                    <a:lnTo>
                      <a:pt x="54" y="4"/>
                    </a:lnTo>
                    <a:lnTo>
                      <a:pt x="56" y="4"/>
                    </a:lnTo>
                    <a:lnTo>
                      <a:pt x="58" y="4"/>
                    </a:lnTo>
                    <a:lnTo>
                      <a:pt x="58" y="2"/>
                    </a:lnTo>
                    <a:lnTo>
                      <a:pt x="60" y="0"/>
                    </a:lnTo>
                    <a:lnTo>
                      <a:pt x="6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ja-JP" altLang="en-US" sz="2800" b="1">
                  <a:solidFill>
                    <a:srgbClr val="FFFFFF"/>
                  </a:solidFill>
                  <a:effectLst>
                    <a:outerShdw blurRad="38100" dist="38100" dir="2700000" algn="tl">
                      <a:srgbClr val="808080"/>
                    </a:outerShdw>
                  </a:effectLst>
                  <a:latin typeface="Helvetica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154" name="Freeform 333"/>
              <p:cNvSpPr>
                <a:spLocks/>
              </p:cNvSpPr>
              <p:nvPr/>
            </p:nvSpPr>
            <p:spPr bwMode="auto">
              <a:xfrm>
                <a:off x="1614" y="3100"/>
                <a:ext cx="13" cy="12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9" y="0"/>
                  </a:cxn>
                  <a:cxn ang="0">
                    <a:pos x="11" y="2"/>
                  </a:cxn>
                  <a:cxn ang="0">
                    <a:pos x="13" y="4"/>
                  </a:cxn>
                  <a:cxn ang="0">
                    <a:pos x="13" y="6"/>
                  </a:cxn>
                  <a:cxn ang="0">
                    <a:pos x="13" y="7"/>
                  </a:cxn>
                  <a:cxn ang="0">
                    <a:pos x="11" y="11"/>
                  </a:cxn>
                  <a:cxn ang="0">
                    <a:pos x="9" y="11"/>
                  </a:cxn>
                  <a:cxn ang="0">
                    <a:pos x="8" y="13"/>
                  </a:cxn>
                  <a:cxn ang="0">
                    <a:pos x="4" y="11"/>
                  </a:cxn>
                  <a:cxn ang="0">
                    <a:pos x="2" y="11"/>
                  </a:cxn>
                  <a:cxn ang="0">
                    <a:pos x="2" y="7"/>
                  </a:cxn>
                  <a:cxn ang="0">
                    <a:pos x="0" y="6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8" y="0"/>
                  </a:cxn>
                </a:cxnLst>
                <a:rect l="0" t="0" r="r" b="b"/>
                <a:pathLst>
                  <a:path w="13" h="13">
                    <a:moveTo>
                      <a:pt x="8" y="0"/>
                    </a:moveTo>
                    <a:lnTo>
                      <a:pt x="9" y="0"/>
                    </a:lnTo>
                    <a:lnTo>
                      <a:pt x="11" y="2"/>
                    </a:lnTo>
                    <a:lnTo>
                      <a:pt x="13" y="4"/>
                    </a:lnTo>
                    <a:lnTo>
                      <a:pt x="13" y="6"/>
                    </a:lnTo>
                    <a:lnTo>
                      <a:pt x="13" y="7"/>
                    </a:lnTo>
                    <a:lnTo>
                      <a:pt x="11" y="11"/>
                    </a:lnTo>
                    <a:lnTo>
                      <a:pt x="9" y="11"/>
                    </a:lnTo>
                    <a:lnTo>
                      <a:pt x="8" y="13"/>
                    </a:lnTo>
                    <a:lnTo>
                      <a:pt x="4" y="11"/>
                    </a:lnTo>
                    <a:lnTo>
                      <a:pt x="2" y="11"/>
                    </a:lnTo>
                    <a:lnTo>
                      <a:pt x="2" y="7"/>
                    </a:lnTo>
                    <a:lnTo>
                      <a:pt x="0" y="6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ja-JP" altLang="en-US" sz="2800" b="1">
                  <a:solidFill>
                    <a:srgbClr val="FFFFFF"/>
                  </a:solidFill>
                  <a:effectLst>
                    <a:outerShdw blurRad="38100" dist="38100" dir="2700000" algn="tl">
                      <a:srgbClr val="808080"/>
                    </a:outerShdw>
                  </a:effectLst>
                  <a:latin typeface="Helvetica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155" name="Freeform 334"/>
              <p:cNvSpPr>
                <a:spLocks/>
              </p:cNvSpPr>
              <p:nvPr/>
            </p:nvSpPr>
            <p:spPr bwMode="auto">
              <a:xfrm>
                <a:off x="1634" y="3037"/>
                <a:ext cx="62" cy="71"/>
              </a:xfrm>
              <a:custGeom>
                <a:avLst/>
                <a:gdLst/>
                <a:ahLst/>
                <a:cxnLst>
                  <a:cxn ang="0">
                    <a:pos x="58" y="53"/>
                  </a:cxn>
                  <a:cxn ang="0">
                    <a:pos x="62" y="53"/>
                  </a:cxn>
                  <a:cxn ang="0">
                    <a:pos x="57" y="73"/>
                  </a:cxn>
                  <a:cxn ang="0">
                    <a:pos x="0" y="73"/>
                  </a:cxn>
                  <a:cxn ang="0">
                    <a:pos x="0" y="71"/>
                  </a:cxn>
                  <a:cxn ang="0">
                    <a:pos x="2" y="71"/>
                  </a:cxn>
                  <a:cxn ang="0">
                    <a:pos x="6" y="71"/>
                  </a:cxn>
                  <a:cxn ang="0">
                    <a:pos x="9" y="69"/>
                  </a:cxn>
                  <a:cxn ang="0">
                    <a:pos x="9" y="66"/>
                  </a:cxn>
                  <a:cxn ang="0">
                    <a:pos x="9" y="60"/>
                  </a:cxn>
                  <a:cxn ang="0">
                    <a:pos x="9" y="13"/>
                  </a:cxn>
                  <a:cxn ang="0">
                    <a:pos x="9" y="6"/>
                  </a:cxn>
                  <a:cxn ang="0">
                    <a:pos x="7" y="4"/>
                  </a:cxn>
                  <a:cxn ang="0">
                    <a:pos x="6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33" y="0"/>
                  </a:cxn>
                  <a:cxn ang="0">
                    <a:pos x="33" y="0"/>
                  </a:cxn>
                  <a:cxn ang="0">
                    <a:pos x="27" y="0"/>
                  </a:cxn>
                  <a:cxn ang="0">
                    <a:pos x="24" y="2"/>
                  </a:cxn>
                  <a:cxn ang="0">
                    <a:pos x="22" y="2"/>
                  </a:cxn>
                  <a:cxn ang="0">
                    <a:pos x="20" y="4"/>
                  </a:cxn>
                  <a:cxn ang="0">
                    <a:pos x="20" y="7"/>
                  </a:cxn>
                  <a:cxn ang="0">
                    <a:pos x="20" y="13"/>
                  </a:cxn>
                  <a:cxn ang="0">
                    <a:pos x="20" y="60"/>
                  </a:cxn>
                  <a:cxn ang="0">
                    <a:pos x="20" y="64"/>
                  </a:cxn>
                  <a:cxn ang="0">
                    <a:pos x="20" y="68"/>
                  </a:cxn>
                  <a:cxn ang="0">
                    <a:pos x="22" y="68"/>
                  </a:cxn>
                  <a:cxn ang="0">
                    <a:pos x="24" y="69"/>
                  </a:cxn>
                  <a:cxn ang="0">
                    <a:pos x="26" y="69"/>
                  </a:cxn>
                  <a:cxn ang="0">
                    <a:pos x="31" y="69"/>
                  </a:cxn>
                  <a:cxn ang="0">
                    <a:pos x="37" y="69"/>
                  </a:cxn>
                  <a:cxn ang="0">
                    <a:pos x="44" y="69"/>
                  </a:cxn>
                  <a:cxn ang="0">
                    <a:pos x="47" y="68"/>
                  </a:cxn>
                  <a:cxn ang="0">
                    <a:pos x="51" y="66"/>
                  </a:cxn>
                  <a:cxn ang="0">
                    <a:pos x="53" y="64"/>
                  </a:cxn>
                  <a:cxn ang="0">
                    <a:pos x="57" y="60"/>
                  </a:cxn>
                  <a:cxn ang="0">
                    <a:pos x="58" y="53"/>
                  </a:cxn>
                </a:cxnLst>
                <a:rect l="0" t="0" r="r" b="b"/>
                <a:pathLst>
                  <a:path w="62" h="73">
                    <a:moveTo>
                      <a:pt x="58" y="53"/>
                    </a:moveTo>
                    <a:lnTo>
                      <a:pt x="62" y="53"/>
                    </a:lnTo>
                    <a:lnTo>
                      <a:pt x="57" y="73"/>
                    </a:lnTo>
                    <a:lnTo>
                      <a:pt x="0" y="73"/>
                    </a:lnTo>
                    <a:lnTo>
                      <a:pt x="0" y="71"/>
                    </a:lnTo>
                    <a:lnTo>
                      <a:pt x="2" y="71"/>
                    </a:lnTo>
                    <a:lnTo>
                      <a:pt x="6" y="71"/>
                    </a:lnTo>
                    <a:lnTo>
                      <a:pt x="9" y="69"/>
                    </a:lnTo>
                    <a:lnTo>
                      <a:pt x="9" y="66"/>
                    </a:lnTo>
                    <a:lnTo>
                      <a:pt x="9" y="60"/>
                    </a:lnTo>
                    <a:lnTo>
                      <a:pt x="9" y="13"/>
                    </a:lnTo>
                    <a:lnTo>
                      <a:pt x="9" y="6"/>
                    </a:lnTo>
                    <a:lnTo>
                      <a:pt x="7" y="4"/>
                    </a:lnTo>
                    <a:lnTo>
                      <a:pt x="6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33" y="0"/>
                    </a:lnTo>
                    <a:lnTo>
                      <a:pt x="33" y="0"/>
                    </a:lnTo>
                    <a:lnTo>
                      <a:pt x="27" y="0"/>
                    </a:lnTo>
                    <a:lnTo>
                      <a:pt x="24" y="2"/>
                    </a:lnTo>
                    <a:lnTo>
                      <a:pt x="22" y="2"/>
                    </a:lnTo>
                    <a:lnTo>
                      <a:pt x="20" y="4"/>
                    </a:lnTo>
                    <a:lnTo>
                      <a:pt x="20" y="7"/>
                    </a:lnTo>
                    <a:lnTo>
                      <a:pt x="20" y="13"/>
                    </a:lnTo>
                    <a:lnTo>
                      <a:pt x="20" y="60"/>
                    </a:lnTo>
                    <a:lnTo>
                      <a:pt x="20" y="64"/>
                    </a:lnTo>
                    <a:lnTo>
                      <a:pt x="20" y="68"/>
                    </a:lnTo>
                    <a:lnTo>
                      <a:pt x="22" y="68"/>
                    </a:lnTo>
                    <a:lnTo>
                      <a:pt x="24" y="69"/>
                    </a:lnTo>
                    <a:lnTo>
                      <a:pt x="26" y="69"/>
                    </a:lnTo>
                    <a:lnTo>
                      <a:pt x="31" y="69"/>
                    </a:lnTo>
                    <a:lnTo>
                      <a:pt x="37" y="69"/>
                    </a:lnTo>
                    <a:lnTo>
                      <a:pt x="44" y="69"/>
                    </a:lnTo>
                    <a:lnTo>
                      <a:pt x="47" y="68"/>
                    </a:lnTo>
                    <a:lnTo>
                      <a:pt x="51" y="66"/>
                    </a:lnTo>
                    <a:lnTo>
                      <a:pt x="53" y="64"/>
                    </a:lnTo>
                    <a:lnTo>
                      <a:pt x="57" y="60"/>
                    </a:lnTo>
                    <a:lnTo>
                      <a:pt x="58" y="5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ja-JP" altLang="en-US" sz="2800" b="1">
                  <a:solidFill>
                    <a:srgbClr val="FFFFFF"/>
                  </a:solidFill>
                  <a:effectLst>
                    <a:outerShdw blurRad="38100" dist="38100" dir="2700000" algn="tl">
                      <a:srgbClr val="808080"/>
                    </a:outerShdw>
                  </a:effectLst>
                  <a:latin typeface="Helvetica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156" name="Freeform 335"/>
              <p:cNvSpPr>
                <a:spLocks/>
              </p:cNvSpPr>
              <p:nvPr/>
            </p:nvSpPr>
            <p:spPr bwMode="auto">
              <a:xfrm>
                <a:off x="1707" y="3100"/>
                <a:ext cx="13" cy="12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9" y="0"/>
                  </a:cxn>
                  <a:cxn ang="0">
                    <a:pos x="11" y="2"/>
                  </a:cxn>
                  <a:cxn ang="0">
                    <a:pos x="13" y="4"/>
                  </a:cxn>
                  <a:cxn ang="0">
                    <a:pos x="13" y="6"/>
                  </a:cxn>
                  <a:cxn ang="0">
                    <a:pos x="13" y="7"/>
                  </a:cxn>
                  <a:cxn ang="0">
                    <a:pos x="11" y="11"/>
                  </a:cxn>
                  <a:cxn ang="0">
                    <a:pos x="9" y="11"/>
                  </a:cxn>
                  <a:cxn ang="0">
                    <a:pos x="7" y="13"/>
                  </a:cxn>
                  <a:cxn ang="0">
                    <a:pos x="6" y="11"/>
                  </a:cxn>
                  <a:cxn ang="0">
                    <a:pos x="2" y="11"/>
                  </a:cxn>
                  <a:cxn ang="0">
                    <a:pos x="2" y="7"/>
                  </a:cxn>
                  <a:cxn ang="0">
                    <a:pos x="0" y="6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6" y="0"/>
                  </a:cxn>
                  <a:cxn ang="0">
                    <a:pos x="7" y="0"/>
                  </a:cxn>
                </a:cxnLst>
                <a:rect l="0" t="0" r="r" b="b"/>
                <a:pathLst>
                  <a:path w="13" h="13">
                    <a:moveTo>
                      <a:pt x="7" y="0"/>
                    </a:moveTo>
                    <a:lnTo>
                      <a:pt x="9" y="0"/>
                    </a:lnTo>
                    <a:lnTo>
                      <a:pt x="11" y="2"/>
                    </a:lnTo>
                    <a:lnTo>
                      <a:pt x="13" y="4"/>
                    </a:lnTo>
                    <a:lnTo>
                      <a:pt x="13" y="6"/>
                    </a:lnTo>
                    <a:lnTo>
                      <a:pt x="13" y="7"/>
                    </a:lnTo>
                    <a:lnTo>
                      <a:pt x="11" y="11"/>
                    </a:lnTo>
                    <a:lnTo>
                      <a:pt x="9" y="11"/>
                    </a:lnTo>
                    <a:lnTo>
                      <a:pt x="7" y="13"/>
                    </a:lnTo>
                    <a:lnTo>
                      <a:pt x="6" y="11"/>
                    </a:lnTo>
                    <a:lnTo>
                      <a:pt x="2" y="11"/>
                    </a:lnTo>
                    <a:lnTo>
                      <a:pt x="2" y="7"/>
                    </a:lnTo>
                    <a:lnTo>
                      <a:pt x="0" y="6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ja-JP" altLang="en-US" sz="2800" b="1">
                  <a:solidFill>
                    <a:srgbClr val="FFFFFF"/>
                  </a:solidFill>
                  <a:effectLst>
                    <a:outerShdw blurRad="38100" dist="38100" dir="2700000" algn="tl">
                      <a:srgbClr val="808080"/>
                    </a:outerShdw>
                  </a:effectLst>
                  <a:latin typeface="Helvetica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157" name="Freeform 336"/>
              <p:cNvSpPr>
                <a:spLocks/>
              </p:cNvSpPr>
              <p:nvPr/>
            </p:nvSpPr>
            <p:spPr bwMode="auto">
              <a:xfrm>
                <a:off x="1132" y="3097"/>
                <a:ext cx="53" cy="4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3" y="0"/>
                  </a:cxn>
                  <a:cxn ang="0">
                    <a:pos x="42" y="37"/>
                  </a:cxn>
                  <a:cxn ang="0">
                    <a:pos x="42" y="8"/>
                  </a:cxn>
                  <a:cxn ang="0">
                    <a:pos x="42" y="4"/>
                  </a:cxn>
                  <a:cxn ang="0">
                    <a:pos x="42" y="2"/>
                  </a:cxn>
                  <a:cxn ang="0">
                    <a:pos x="40" y="0"/>
                  </a:cxn>
                  <a:cxn ang="0">
                    <a:pos x="38" y="0"/>
                  </a:cxn>
                  <a:cxn ang="0">
                    <a:pos x="36" y="0"/>
                  </a:cxn>
                  <a:cxn ang="0">
                    <a:pos x="36" y="0"/>
                  </a:cxn>
                  <a:cxn ang="0">
                    <a:pos x="53" y="0"/>
                  </a:cxn>
                  <a:cxn ang="0">
                    <a:pos x="53" y="0"/>
                  </a:cxn>
                  <a:cxn ang="0">
                    <a:pos x="51" y="0"/>
                  </a:cxn>
                  <a:cxn ang="0">
                    <a:pos x="47" y="2"/>
                  </a:cxn>
                  <a:cxn ang="0">
                    <a:pos x="47" y="2"/>
                  </a:cxn>
                  <a:cxn ang="0">
                    <a:pos x="45" y="4"/>
                  </a:cxn>
                  <a:cxn ang="0">
                    <a:pos x="45" y="8"/>
                  </a:cxn>
                  <a:cxn ang="0">
                    <a:pos x="45" y="48"/>
                  </a:cxn>
                  <a:cxn ang="0">
                    <a:pos x="44" y="48"/>
                  </a:cxn>
                  <a:cxn ang="0">
                    <a:pos x="13" y="10"/>
                  </a:cxn>
                  <a:cxn ang="0">
                    <a:pos x="13" y="40"/>
                  </a:cxn>
                  <a:cxn ang="0">
                    <a:pos x="13" y="44"/>
                  </a:cxn>
                  <a:cxn ang="0">
                    <a:pos x="14" y="46"/>
                  </a:cxn>
                  <a:cxn ang="0">
                    <a:pos x="16" y="46"/>
                  </a:cxn>
                  <a:cxn ang="0">
                    <a:pos x="18" y="48"/>
                  </a:cxn>
                  <a:cxn ang="0">
                    <a:pos x="20" y="48"/>
                  </a:cxn>
                  <a:cxn ang="0">
                    <a:pos x="20" y="48"/>
                  </a:cxn>
                  <a:cxn ang="0">
                    <a:pos x="4" y="48"/>
                  </a:cxn>
                  <a:cxn ang="0">
                    <a:pos x="4" y="48"/>
                  </a:cxn>
                  <a:cxn ang="0">
                    <a:pos x="5" y="48"/>
                  </a:cxn>
                  <a:cxn ang="0">
                    <a:pos x="7" y="46"/>
                  </a:cxn>
                  <a:cxn ang="0">
                    <a:pos x="9" y="46"/>
                  </a:cxn>
                  <a:cxn ang="0">
                    <a:pos x="9" y="42"/>
                  </a:cxn>
                  <a:cxn ang="0">
                    <a:pos x="9" y="40"/>
                  </a:cxn>
                  <a:cxn ang="0">
                    <a:pos x="9" y="8"/>
                  </a:cxn>
                  <a:cxn ang="0">
                    <a:pos x="9" y="4"/>
                  </a:cxn>
                  <a:cxn ang="0">
                    <a:pos x="7" y="4"/>
                  </a:cxn>
                  <a:cxn ang="0">
                    <a:pos x="5" y="2"/>
                  </a:cxn>
                  <a:cxn ang="0">
                    <a:pos x="4" y="2"/>
                  </a:cxn>
                  <a:cxn ang="0">
                    <a:pos x="2" y="2"/>
                  </a:cxn>
                  <a:cxn ang="0">
                    <a:pos x="0" y="2"/>
                  </a:cxn>
                  <a:cxn ang="0">
                    <a:pos x="0" y="0"/>
                  </a:cxn>
                </a:cxnLst>
                <a:rect l="0" t="0" r="r" b="b"/>
                <a:pathLst>
                  <a:path w="53" h="48">
                    <a:moveTo>
                      <a:pt x="0" y="0"/>
                    </a:moveTo>
                    <a:lnTo>
                      <a:pt x="13" y="0"/>
                    </a:lnTo>
                    <a:lnTo>
                      <a:pt x="42" y="37"/>
                    </a:lnTo>
                    <a:lnTo>
                      <a:pt x="42" y="8"/>
                    </a:lnTo>
                    <a:lnTo>
                      <a:pt x="42" y="4"/>
                    </a:lnTo>
                    <a:lnTo>
                      <a:pt x="42" y="2"/>
                    </a:lnTo>
                    <a:lnTo>
                      <a:pt x="40" y="0"/>
                    </a:lnTo>
                    <a:lnTo>
                      <a:pt x="38" y="0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53" y="0"/>
                    </a:lnTo>
                    <a:lnTo>
                      <a:pt x="53" y="0"/>
                    </a:lnTo>
                    <a:lnTo>
                      <a:pt x="51" y="0"/>
                    </a:lnTo>
                    <a:lnTo>
                      <a:pt x="47" y="2"/>
                    </a:lnTo>
                    <a:lnTo>
                      <a:pt x="47" y="2"/>
                    </a:lnTo>
                    <a:lnTo>
                      <a:pt x="45" y="4"/>
                    </a:lnTo>
                    <a:lnTo>
                      <a:pt x="45" y="8"/>
                    </a:lnTo>
                    <a:lnTo>
                      <a:pt x="45" y="48"/>
                    </a:lnTo>
                    <a:lnTo>
                      <a:pt x="44" y="48"/>
                    </a:lnTo>
                    <a:lnTo>
                      <a:pt x="13" y="10"/>
                    </a:lnTo>
                    <a:lnTo>
                      <a:pt x="13" y="40"/>
                    </a:lnTo>
                    <a:lnTo>
                      <a:pt x="13" y="44"/>
                    </a:lnTo>
                    <a:lnTo>
                      <a:pt x="14" y="46"/>
                    </a:lnTo>
                    <a:lnTo>
                      <a:pt x="16" y="46"/>
                    </a:lnTo>
                    <a:lnTo>
                      <a:pt x="18" y="48"/>
                    </a:lnTo>
                    <a:lnTo>
                      <a:pt x="20" y="48"/>
                    </a:lnTo>
                    <a:lnTo>
                      <a:pt x="20" y="48"/>
                    </a:lnTo>
                    <a:lnTo>
                      <a:pt x="4" y="48"/>
                    </a:lnTo>
                    <a:lnTo>
                      <a:pt x="4" y="48"/>
                    </a:lnTo>
                    <a:lnTo>
                      <a:pt x="5" y="48"/>
                    </a:lnTo>
                    <a:lnTo>
                      <a:pt x="7" y="46"/>
                    </a:lnTo>
                    <a:lnTo>
                      <a:pt x="9" y="46"/>
                    </a:lnTo>
                    <a:lnTo>
                      <a:pt x="9" y="42"/>
                    </a:lnTo>
                    <a:lnTo>
                      <a:pt x="9" y="40"/>
                    </a:lnTo>
                    <a:lnTo>
                      <a:pt x="9" y="8"/>
                    </a:lnTo>
                    <a:lnTo>
                      <a:pt x="9" y="4"/>
                    </a:lnTo>
                    <a:lnTo>
                      <a:pt x="7" y="4"/>
                    </a:lnTo>
                    <a:lnTo>
                      <a:pt x="5" y="2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ja-JP" altLang="en-US" sz="2800" b="1">
                  <a:solidFill>
                    <a:srgbClr val="FFFFFF"/>
                  </a:solidFill>
                  <a:effectLst>
                    <a:outerShdw blurRad="38100" dist="38100" dir="2700000" algn="tl">
                      <a:srgbClr val="808080"/>
                    </a:outerShdw>
                  </a:effectLst>
                  <a:latin typeface="Helvetica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158" name="Freeform 337"/>
              <p:cNvSpPr>
                <a:spLocks/>
              </p:cNvSpPr>
              <p:nvPr/>
            </p:nvSpPr>
            <p:spPr bwMode="auto">
              <a:xfrm>
                <a:off x="1186" y="3094"/>
                <a:ext cx="42" cy="47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40" y="16"/>
                  </a:cxn>
                  <a:cxn ang="0">
                    <a:pos x="39" y="16"/>
                  </a:cxn>
                  <a:cxn ang="0">
                    <a:pos x="37" y="11"/>
                  </a:cxn>
                  <a:cxn ang="0">
                    <a:pos x="33" y="5"/>
                  </a:cxn>
                  <a:cxn ang="0">
                    <a:pos x="29" y="3"/>
                  </a:cxn>
                  <a:cxn ang="0">
                    <a:pos x="24" y="3"/>
                  </a:cxn>
                  <a:cxn ang="0">
                    <a:pos x="20" y="3"/>
                  </a:cxn>
                  <a:cxn ang="0">
                    <a:pos x="17" y="5"/>
                  </a:cxn>
                  <a:cxn ang="0">
                    <a:pos x="13" y="9"/>
                  </a:cxn>
                  <a:cxn ang="0">
                    <a:pos x="9" y="12"/>
                  </a:cxn>
                  <a:cxn ang="0">
                    <a:pos x="9" y="18"/>
                  </a:cxn>
                  <a:cxn ang="0">
                    <a:pos x="8" y="25"/>
                  </a:cxn>
                  <a:cxn ang="0">
                    <a:pos x="9" y="32"/>
                  </a:cxn>
                  <a:cxn ang="0">
                    <a:pos x="9" y="36"/>
                  </a:cxn>
                  <a:cxn ang="0">
                    <a:pos x="13" y="41"/>
                  </a:cxn>
                  <a:cxn ang="0">
                    <a:pos x="17" y="43"/>
                  </a:cxn>
                  <a:cxn ang="0">
                    <a:pos x="20" y="45"/>
                  </a:cxn>
                  <a:cxn ang="0">
                    <a:pos x="26" y="47"/>
                  </a:cxn>
                  <a:cxn ang="0">
                    <a:pos x="29" y="47"/>
                  </a:cxn>
                  <a:cxn ang="0">
                    <a:pos x="33" y="45"/>
                  </a:cxn>
                  <a:cxn ang="0">
                    <a:pos x="37" y="41"/>
                  </a:cxn>
                  <a:cxn ang="0">
                    <a:pos x="40" y="36"/>
                  </a:cxn>
                  <a:cxn ang="0">
                    <a:pos x="42" y="38"/>
                  </a:cxn>
                  <a:cxn ang="0">
                    <a:pos x="39" y="43"/>
                  </a:cxn>
                  <a:cxn ang="0">
                    <a:pos x="33" y="47"/>
                  </a:cxn>
                  <a:cxn ang="0">
                    <a:pos x="28" y="49"/>
                  </a:cxn>
                  <a:cxn ang="0">
                    <a:pos x="22" y="49"/>
                  </a:cxn>
                  <a:cxn ang="0">
                    <a:pos x="15" y="49"/>
                  </a:cxn>
                  <a:cxn ang="0">
                    <a:pos x="9" y="45"/>
                  </a:cxn>
                  <a:cxn ang="0">
                    <a:pos x="4" y="41"/>
                  </a:cxn>
                  <a:cxn ang="0">
                    <a:pos x="0" y="34"/>
                  </a:cxn>
                  <a:cxn ang="0">
                    <a:pos x="0" y="25"/>
                  </a:cxn>
                  <a:cxn ang="0">
                    <a:pos x="0" y="20"/>
                  </a:cxn>
                  <a:cxn ang="0">
                    <a:pos x="4" y="12"/>
                  </a:cxn>
                  <a:cxn ang="0">
                    <a:pos x="8" y="7"/>
                  </a:cxn>
                  <a:cxn ang="0">
                    <a:pos x="11" y="3"/>
                  </a:cxn>
                  <a:cxn ang="0">
                    <a:pos x="17" y="1"/>
                  </a:cxn>
                  <a:cxn ang="0">
                    <a:pos x="24" y="0"/>
                  </a:cxn>
                  <a:cxn ang="0">
                    <a:pos x="29" y="1"/>
                  </a:cxn>
                  <a:cxn ang="0">
                    <a:pos x="33" y="3"/>
                  </a:cxn>
                  <a:cxn ang="0">
                    <a:pos x="35" y="3"/>
                  </a:cxn>
                  <a:cxn ang="0">
                    <a:pos x="35" y="3"/>
                  </a:cxn>
                  <a:cxn ang="0">
                    <a:pos x="37" y="3"/>
                  </a:cxn>
                  <a:cxn ang="0">
                    <a:pos x="37" y="3"/>
                  </a:cxn>
                  <a:cxn ang="0">
                    <a:pos x="39" y="1"/>
                  </a:cxn>
                  <a:cxn ang="0">
                    <a:pos x="39" y="0"/>
                  </a:cxn>
                  <a:cxn ang="0">
                    <a:pos x="39" y="0"/>
                  </a:cxn>
                </a:cxnLst>
                <a:rect l="0" t="0" r="r" b="b"/>
                <a:pathLst>
                  <a:path w="42" h="49">
                    <a:moveTo>
                      <a:pt x="39" y="0"/>
                    </a:moveTo>
                    <a:lnTo>
                      <a:pt x="40" y="16"/>
                    </a:lnTo>
                    <a:lnTo>
                      <a:pt x="39" y="16"/>
                    </a:lnTo>
                    <a:lnTo>
                      <a:pt x="37" y="11"/>
                    </a:lnTo>
                    <a:lnTo>
                      <a:pt x="33" y="5"/>
                    </a:lnTo>
                    <a:lnTo>
                      <a:pt x="29" y="3"/>
                    </a:lnTo>
                    <a:lnTo>
                      <a:pt x="24" y="3"/>
                    </a:lnTo>
                    <a:lnTo>
                      <a:pt x="20" y="3"/>
                    </a:lnTo>
                    <a:lnTo>
                      <a:pt x="17" y="5"/>
                    </a:lnTo>
                    <a:lnTo>
                      <a:pt x="13" y="9"/>
                    </a:lnTo>
                    <a:lnTo>
                      <a:pt x="9" y="12"/>
                    </a:lnTo>
                    <a:lnTo>
                      <a:pt x="9" y="18"/>
                    </a:lnTo>
                    <a:lnTo>
                      <a:pt x="8" y="25"/>
                    </a:lnTo>
                    <a:lnTo>
                      <a:pt x="9" y="32"/>
                    </a:lnTo>
                    <a:lnTo>
                      <a:pt x="9" y="36"/>
                    </a:lnTo>
                    <a:lnTo>
                      <a:pt x="13" y="41"/>
                    </a:lnTo>
                    <a:lnTo>
                      <a:pt x="17" y="43"/>
                    </a:lnTo>
                    <a:lnTo>
                      <a:pt x="20" y="45"/>
                    </a:lnTo>
                    <a:lnTo>
                      <a:pt x="26" y="47"/>
                    </a:lnTo>
                    <a:lnTo>
                      <a:pt x="29" y="47"/>
                    </a:lnTo>
                    <a:lnTo>
                      <a:pt x="33" y="45"/>
                    </a:lnTo>
                    <a:lnTo>
                      <a:pt x="37" y="41"/>
                    </a:lnTo>
                    <a:lnTo>
                      <a:pt x="40" y="36"/>
                    </a:lnTo>
                    <a:lnTo>
                      <a:pt x="42" y="38"/>
                    </a:lnTo>
                    <a:lnTo>
                      <a:pt x="39" y="43"/>
                    </a:lnTo>
                    <a:lnTo>
                      <a:pt x="33" y="47"/>
                    </a:lnTo>
                    <a:lnTo>
                      <a:pt x="28" y="49"/>
                    </a:lnTo>
                    <a:lnTo>
                      <a:pt x="22" y="49"/>
                    </a:lnTo>
                    <a:lnTo>
                      <a:pt x="15" y="49"/>
                    </a:lnTo>
                    <a:lnTo>
                      <a:pt x="9" y="45"/>
                    </a:lnTo>
                    <a:lnTo>
                      <a:pt x="4" y="41"/>
                    </a:lnTo>
                    <a:lnTo>
                      <a:pt x="0" y="34"/>
                    </a:lnTo>
                    <a:lnTo>
                      <a:pt x="0" y="25"/>
                    </a:lnTo>
                    <a:lnTo>
                      <a:pt x="0" y="20"/>
                    </a:lnTo>
                    <a:lnTo>
                      <a:pt x="4" y="12"/>
                    </a:lnTo>
                    <a:lnTo>
                      <a:pt x="8" y="7"/>
                    </a:lnTo>
                    <a:lnTo>
                      <a:pt x="11" y="3"/>
                    </a:lnTo>
                    <a:lnTo>
                      <a:pt x="17" y="1"/>
                    </a:lnTo>
                    <a:lnTo>
                      <a:pt x="24" y="0"/>
                    </a:lnTo>
                    <a:lnTo>
                      <a:pt x="29" y="1"/>
                    </a:lnTo>
                    <a:lnTo>
                      <a:pt x="33" y="3"/>
                    </a:lnTo>
                    <a:lnTo>
                      <a:pt x="35" y="3"/>
                    </a:lnTo>
                    <a:lnTo>
                      <a:pt x="35" y="3"/>
                    </a:lnTo>
                    <a:lnTo>
                      <a:pt x="37" y="3"/>
                    </a:lnTo>
                    <a:lnTo>
                      <a:pt x="37" y="3"/>
                    </a:lnTo>
                    <a:lnTo>
                      <a:pt x="39" y="1"/>
                    </a:lnTo>
                    <a:lnTo>
                      <a:pt x="39" y="0"/>
                    </a:lnTo>
                    <a:lnTo>
                      <a:pt x="39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ja-JP" altLang="en-US" sz="2800" b="1">
                  <a:solidFill>
                    <a:srgbClr val="FFFFFF"/>
                  </a:solidFill>
                  <a:effectLst>
                    <a:outerShdw blurRad="38100" dist="38100" dir="2700000" algn="tl">
                      <a:srgbClr val="808080"/>
                    </a:outerShdw>
                  </a:effectLst>
                  <a:latin typeface="Helvetica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159" name="Freeform 338"/>
              <p:cNvSpPr>
                <a:spLocks/>
              </p:cNvSpPr>
              <p:nvPr/>
            </p:nvSpPr>
            <p:spPr bwMode="auto">
              <a:xfrm>
                <a:off x="1135" y="2996"/>
                <a:ext cx="33" cy="46"/>
              </a:xfrm>
              <a:custGeom>
                <a:avLst/>
                <a:gdLst/>
                <a:ahLst/>
                <a:cxnLst>
                  <a:cxn ang="0">
                    <a:pos x="30" y="17"/>
                  </a:cxn>
                  <a:cxn ang="0">
                    <a:pos x="28" y="13"/>
                  </a:cxn>
                  <a:cxn ang="0">
                    <a:pos x="24" y="8"/>
                  </a:cxn>
                  <a:cxn ang="0">
                    <a:pos x="19" y="4"/>
                  </a:cxn>
                  <a:cxn ang="0">
                    <a:pos x="13" y="4"/>
                  </a:cxn>
                  <a:cxn ang="0">
                    <a:pos x="8" y="8"/>
                  </a:cxn>
                  <a:cxn ang="0">
                    <a:pos x="8" y="13"/>
                  </a:cxn>
                  <a:cxn ang="0">
                    <a:pos x="11" y="17"/>
                  </a:cxn>
                  <a:cxn ang="0">
                    <a:pos x="19" y="22"/>
                  </a:cxn>
                  <a:cxn ang="0">
                    <a:pos x="28" y="28"/>
                  </a:cxn>
                  <a:cxn ang="0">
                    <a:pos x="31" y="31"/>
                  </a:cxn>
                  <a:cxn ang="0">
                    <a:pos x="33" y="37"/>
                  </a:cxn>
                  <a:cxn ang="0">
                    <a:pos x="28" y="46"/>
                  </a:cxn>
                  <a:cxn ang="0">
                    <a:pos x="17" y="49"/>
                  </a:cxn>
                  <a:cxn ang="0">
                    <a:pos x="13" y="49"/>
                  </a:cxn>
                  <a:cxn ang="0">
                    <a:pos x="9" y="48"/>
                  </a:cxn>
                  <a:cxn ang="0">
                    <a:pos x="4" y="48"/>
                  </a:cxn>
                  <a:cxn ang="0">
                    <a:pos x="4" y="48"/>
                  </a:cxn>
                  <a:cxn ang="0">
                    <a:pos x="2" y="49"/>
                  </a:cxn>
                  <a:cxn ang="0">
                    <a:pos x="2" y="33"/>
                  </a:cxn>
                  <a:cxn ang="0">
                    <a:pos x="4" y="39"/>
                  </a:cxn>
                  <a:cxn ang="0">
                    <a:pos x="8" y="44"/>
                  </a:cxn>
                  <a:cxn ang="0">
                    <a:pos x="13" y="48"/>
                  </a:cxn>
                  <a:cxn ang="0">
                    <a:pos x="20" y="48"/>
                  </a:cxn>
                  <a:cxn ang="0">
                    <a:pos x="26" y="44"/>
                  </a:cxn>
                  <a:cxn ang="0">
                    <a:pos x="26" y="39"/>
                  </a:cxn>
                  <a:cxn ang="0">
                    <a:pos x="24" y="35"/>
                  </a:cxn>
                  <a:cxn ang="0">
                    <a:pos x="20" y="31"/>
                  </a:cxn>
                  <a:cxn ang="0">
                    <a:pos x="9" y="26"/>
                  </a:cxn>
                  <a:cxn ang="0">
                    <a:pos x="4" y="22"/>
                  </a:cxn>
                  <a:cxn ang="0">
                    <a:pos x="2" y="17"/>
                  </a:cxn>
                  <a:cxn ang="0">
                    <a:pos x="2" y="9"/>
                  </a:cxn>
                  <a:cxn ang="0">
                    <a:pos x="9" y="2"/>
                  </a:cxn>
                  <a:cxn ang="0">
                    <a:pos x="19" y="2"/>
                  </a:cxn>
                  <a:cxn ang="0">
                    <a:pos x="26" y="4"/>
                  </a:cxn>
                  <a:cxn ang="0">
                    <a:pos x="28" y="4"/>
                  </a:cxn>
                  <a:cxn ang="0">
                    <a:pos x="28" y="2"/>
                  </a:cxn>
                  <a:cxn ang="0">
                    <a:pos x="30" y="0"/>
                  </a:cxn>
                </a:cxnLst>
                <a:rect l="0" t="0" r="r" b="b"/>
                <a:pathLst>
                  <a:path w="33" h="49">
                    <a:moveTo>
                      <a:pt x="30" y="0"/>
                    </a:moveTo>
                    <a:lnTo>
                      <a:pt x="30" y="17"/>
                    </a:lnTo>
                    <a:lnTo>
                      <a:pt x="30" y="17"/>
                    </a:lnTo>
                    <a:lnTo>
                      <a:pt x="28" y="13"/>
                    </a:lnTo>
                    <a:lnTo>
                      <a:pt x="26" y="9"/>
                    </a:lnTo>
                    <a:lnTo>
                      <a:pt x="24" y="8"/>
                    </a:lnTo>
                    <a:lnTo>
                      <a:pt x="22" y="6"/>
                    </a:lnTo>
                    <a:lnTo>
                      <a:pt x="19" y="4"/>
                    </a:lnTo>
                    <a:lnTo>
                      <a:pt x="15" y="4"/>
                    </a:lnTo>
                    <a:lnTo>
                      <a:pt x="13" y="4"/>
                    </a:lnTo>
                    <a:lnTo>
                      <a:pt x="9" y="6"/>
                    </a:lnTo>
                    <a:lnTo>
                      <a:pt x="8" y="8"/>
                    </a:lnTo>
                    <a:lnTo>
                      <a:pt x="8" y="11"/>
                    </a:lnTo>
                    <a:lnTo>
                      <a:pt x="8" y="13"/>
                    </a:lnTo>
                    <a:lnTo>
                      <a:pt x="9" y="15"/>
                    </a:lnTo>
                    <a:lnTo>
                      <a:pt x="11" y="17"/>
                    </a:lnTo>
                    <a:lnTo>
                      <a:pt x="15" y="19"/>
                    </a:lnTo>
                    <a:lnTo>
                      <a:pt x="19" y="22"/>
                    </a:lnTo>
                    <a:lnTo>
                      <a:pt x="24" y="26"/>
                    </a:lnTo>
                    <a:lnTo>
                      <a:pt x="28" y="28"/>
                    </a:lnTo>
                    <a:lnTo>
                      <a:pt x="30" y="29"/>
                    </a:lnTo>
                    <a:lnTo>
                      <a:pt x="31" y="31"/>
                    </a:lnTo>
                    <a:lnTo>
                      <a:pt x="31" y="35"/>
                    </a:lnTo>
                    <a:lnTo>
                      <a:pt x="33" y="37"/>
                    </a:lnTo>
                    <a:lnTo>
                      <a:pt x="31" y="42"/>
                    </a:lnTo>
                    <a:lnTo>
                      <a:pt x="28" y="46"/>
                    </a:lnTo>
                    <a:lnTo>
                      <a:pt x="24" y="49"/>
                    </a:lnTo>
                    <a:lnTo>
                      <a:pt x="17" y="49"/>
                    </a:lnTo>
                    <a:lnTo>
                      <a:pt x="15" y="49"/>
                    </a:lnTo>
                    <a:lnTo>
                      <a:pt x="13" y="49"/>
                    </a:lnTo>
                    <a:lnTo>
                      <a:pt x="11" y="49"/>
                    </a:lnTo>
                    <a:lnTo>
                      <a:pt x="9" y="48"/>
                    </a:lnTo>
                    <a:lnTo>
                      <a:pt x="6" y="48"/>
                    </a:lnTo>
                    <a:lnTo>
                      <a:pt x="4" y="48"/>
                    </a:lnTo>
                    <a:lnTo>
                      <a:pt x="4" y="48"/>
                    </a:lnTo>
                    <a:lnTo>
                      <a:pt x="4" y="48"/>
                    </a:lnTo>
                    <a:lnTo>
                      <a:pt x="2" y="49"/>
                    </a:lnTo>
                    <a:lnTo>
                      <a:pt x="2" y="49"/>
                    </a:lnTo>
                    <a:lnTo>
                      <a:pt x="2" y="49"/>
                    </a:lnTo>
                    <a:lnTo>
                      <a:pt x="2" y="33"/>
                    </a:lnTo>
                    <a:lnTo>
                      <a:pt x="2" y="33"/>
                    </a:lnTo>
                    <a:lnTo>
                      <a:pt x="4" y="39"/>
                    </a:lnTo>
                    <a:lnTo>
                      <a:pt x="6" y="42"/>
                    </a:lnTo>
                    <a:lnTo>
                      <a:pt x="8" y="44"/>
                    </a:lnTo>
                    <a:lnTo>
                      <a:pt x="9" y="46"/>
                    </a:lnTo>
                    <a:lnTo>
                      <a:pt x="13" y="48"/>
                    </a:lnTo>
                    <a:lnTo>
                      <a:pt x="17" y="48"/>
                    </a:lnTo>
                    <a:lnTo>
                      <a:pt x="20" y="48"/>
                    </a:lnTo>
                    <a:lnTo>
                      <a:pt x="24" y="46"/>
                    </a:lnTo>
                    <a:lnTo>
                      <a:pt x="26" y="44"/>
                    </a:lnTo>
                    <a:lnTo>
                      <a:pt x="26" y="40"/>
                    </a:lnTo>
                    <a:lnTo>
                      <a:pt x="26" y="39"/>
                    </a:lnTo>
                    <a:lnTo>
                      <a:pt x="26" y="37"/>
                    </a:lnTo>
                    <a:lnTo>
                      <a:pt x="24" y="35"/>
                    </a:lnTo>
                    <a:lnTo>
                      <a:pt x="22" y="33"/>
                    </a:lnTo>
                    <a:lnTo>
                      <a:pt x="20" y="31"/>
                    </a:lnTo>
                    <a:lnTo>
                      <a:pt x="15" y="29"/>
                    </a:lnTo>
                    <a:lnTo>
                      <a:pt x="9" y="26"/>
                    </a:lnTo>
                    <a:lnTo>
                      <a:pt x="6" y="24"/>
                    </a:lnTo>
                    <a:lnTo>
                      <a:pt x="4" y="22"/>
                    </a:lnTo>
                    <a:lnTo>
                      <a:pt x="2" y="19"/>
                    </a:lnTo>
                    <a:lnTo>
                      <a:pt x="2" y="17"/>
                    </a:lnTo>
                    <a:lnTo>
                      <a:pt x="0" y="13"/>
                    </a:lnTo>
                    <a:lnTo>
                      <a:pt x="2" y="9"/>
                    </a:lnTo>
                    <a:lnTo>
                      <a:pt x="6" y="4"/>
                    </a:lnTo>
                    <a:lnTo>
                      <a:pt x="9" y="2"/>
                    </a:lnTo>
                    <a:lnTo>
                      <a:pt x="15" y="0"/>
                    </a:lnTo>
                    <a:lnTo>
                      <a:pt x="19" y="2"/>
                    </a:lnTo>
                    <a:lnTo>
                      <a:pt x="24" y="4"/>
                    </a:lnTo>
                    <a:lnTo>
                      <a:pt x="26" y="4"/>
                    </a:lnTo>
                    <a:lnTo>
                      <a:pt x="26" y="4"/>
                    </a:lnTo>
                    <a:lnTo>
                      <a:pt x="28" y="4"/>
                    </a:lnTo>
                    <a:lnTo>
                      <a:pt x="28" y="4"/>
                    </a:lnTo>
                    <a:lnTo>
                      <a:pt x="28" y="2"/>
                    </a:lnTo>
                    <a:lnTo>
                      <a:pt x="30" y="0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ja-JP" altLang="en-US" sz="2800" b="1">
                  <a:solidFill>
                    <a:srgbClr val="FFFFFF"/>
                  </a:solidFill>
                  <a:effectLst>
                    <a:outerShdw blurRad="38100" dist="38100" dir="2700000" algn="tl">
                      <a:srgbClr val="808080"/>
                    </a:outerShdw>
                  </a:effectLst>
                  <a:latin typeface="Helvetica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160" name="Freeform 339"/>
              <p:cNvSpPr>
                <a:spLocks/>
              </p:cNvSpPr>
              <p:nvPr/>
            </p:nvSpPr>
            <p:spPr bwMode="auto">
              <a:xfrm>
                <a:off x="1172" y="2998"/>
                <a:ext cx="50" cy="4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3" y="0"/>
                  </a:cxn>
                  <a:cxn ang="0">
                    <a:pos x="42" y="37"/>
                  </a:cxn>
                  <a:cxn ang="0">
                    <a:pos x="42" y="7"/>
                  </a:cxn>
                  <a:cxn ang="0">
                    <a:pos x="42" y="4"/>
                  </a:cxn>
                  <a:cxn ang="0">
                    <a:pos x="42" y="2"/>
                  </a:cxn>
                  <a:cxn ang="0">
                    <a:pos x="40" y="0"/>
                  </a:cxn>
                  <a:cxn ang="0">
                    <a:pos x="36" y="0"/>
                  </a:cxn>
                  <a:cxn ang="0">
                    <a:pos x="35" y="0"/>
                  </a:cxn>
                  <a:cxn ang="0">
                    <a:pos x="35" y="0"/>
                  </a:cxn>
                  <a:cxn ang="0">
                    <a:pos x="51" y="0"/>
                  </a:cxn>
                  <a:cxn ang="0">
                    <a:pos x="51" y="0"/>
                  </a:cxn>
                  <a:cxn ang="0">
                    <a:pos x="51" y="0"/>
                  </a:cxn>
                  <a:cxn ang="0">
                    <a:pos x="47" y="2"/>
                  </a:cxn>
                  <a:cxn ang="0">
                    <a:pos x="45" y="2"/>
                  </a:cxn>
                  <a:cxn ang="0">
                    <a:pos x="45" y="4"/>
                  </a:cxn>
                  <a:cxn ang="0">
                    <a:pos x="45" y="7"/>
                  </a:cxn>
                  <a:cxn ang="0">
                    <a:pos x="45" y="47"/>
                  </a:cxn>
                  <a:cxn ang="0">
                    <a:pos x="44" y="47"/>
                  </a:cxn>
                  <a:cxn ang="0">
                    <a:pos x="13" y="9"/>
                  </a:cxn>
                  <a:cxn ang="0">
                    <a:pos x="13" y="40"/>
                  </a:cxn>
                  <a:cxn ang="0">
                    <a:pos x="13" y="44"/>
                  </a:cxn>
                  <a:cxn ang="0">
                    <a:pos x="13" y="46"/>
                  </a:cxn>
                  <a:cxn ang="0">
                    <a:pos x="15" y="46"/>
                  </a:cxn>
                  <a:cxn ang="0">
                    <a:pos x="18" y="47"/>
                  </a:cxn>
                  <a:cxn ang="0">
                    <a:pos x="18" y="47"/>
                  </a:cxn>
                  <a:cxn ang="0">
                    <a:pos x="18" y="47"/>
                  </a:cxn>
                  <a:cxn ang="0">
                    <a:pos x="2" y="47"/>
                  </a:cxn>
                  <a:cxn ang="0">
                    <a:pos x="2" y="47"/>
                  </a:cxn>
                  <a:cxn ang="0">
                    <a:pos x="4" y="47"/>
                  </a:cxn>
                  <a:cxn ang="0">
                    <a:pos x="7" y="46"/>
                  </a:cxn>
                  <a:cxn ang="0">
                    <a:pos x="9" y="46"/>
                  </a:cxn>
                  <a:cxn ang="0">
                    <a:pos x="9" y="42"/>
                  </a:cxn>
                  <a:cxn ang="0">
                    <a:pos x="9" y="40"/>
                  </a:cxn>
                  <a:cxn ang="0">
                    <a:pos x="9" y="7"/>
                  </a:cxn>
                  <a:cxn ang="0">
                    <a:pos x="7" y="4"/>
                  </a:cxn>
                  <a:cxn ang="0">
                    <a:pos x="5" y="4"/>
                  </a:cxn>
                  <a:cxn ang="0">
                    <a:pos x="5" y="2"/>
                  </a:cxn>
                  <a:cxn ang="0">
                    <a:pos x="4" y="2"/>
                  </a:cxn>
                  <a:cxn ang="0">
                    <a:pos x="2" y="2"/>
                  </a:cxn>
                  <a:cxn ang="0">
                    <a:pos x="0" y="2"/>
                  </a:cxn>
                  <a:cxn ang="0">
                    <a:pos x="0" y="0"/>
                  </a:cxn>
                </a:cxnLst>
                <a:rect l="0" t="0" r="r" b="b"/>
                <a:pathLst>
                  <a:path w="51" h="47">
                    <a:moveTo>
                      <a:pt x="0" y="0"/>
                    </a:moveTo>
                    <a:lnTo>
                      <a:pt x="13" y="0"/>
                    </a:lnTo>
                    <a:lnTo>
                      <a:pt x="42" y="37"/>
                    </a:lnTo>
                    <a:lnTo>
                      <a:pt x="42" y="7"/>
                    </a:lnTo>
                    <a:lnTo>
                      <a:pt x="42" y="4"/>
                    </a:lnTo>
                    <a:lnTo>
                      <a:pt x="42" y="2"/>
                    </a:lnTo>
                    <a:lnTo>
                      <a:pt x="40" y="0"/>
                    </a:lnTo>
                    <a:lnTo>
                      <a:pt x="36" y="0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51" y="0"/>
                    </a:lnTo>
                    <a:lnTo>
                      <a:pt x="51" y="0"/>
                    </a:lnTo>
                    <a:lnTo>
                      <a:pt x="51" y="0"/>
                    </a:lnTo>
                    <a:lnTo>
                      <a:pt x="47" y="2"/>
                    </a:lnTo>
                    <a:lnTo>
                      <a:pt x="45" y="2"/>
                    </a:lnTo>
                    <a:lnTo>
                      <a:pt x="45" y="4"/>
                    </a:lnTo>
                    <a:lnTo>
                      <a:pt x="45" y="7"/>
                    </a:lnTo>
                    <a:lnTo>
                      <a:pt x="45" y="47"/>
                    </a:lnTo>
                    <a:lnTo>
                      <a:pt x="44" y="47"/>
                    </a:lnTo>
                    <a:lnTo>
                      <a:pt x="13" y="9"/>
                    </a:lnTo>
                    <a:lnTo>
                      <a:pt x="13" y="40"/>
                    </a:lnTo>
                    <a:lnTo>
                      <a:pt x="13" y="44"/>
                    </a:lnTo>
                    <a:lnTo>
                      <a:pt x="13" y="46"/>
                    </a:lnTo>
                    <a:lnTo>
                      <a:pt x="15" y="46"/>
                    </a:lnTo>
                    <a:lnTo>
                      <a:pt x="18" y="47"/>
                    </a:lnTo>
                    <a:lnTo>
                      <a:pt x="18" y="47"/>
                    </a:lnTo>
                    <a:lnTo>
                      <a:pt x="18" y="47"/>
                    </a:lnTo>
                    <a:lnTo>
                      <a:pt x="2" y="47"/>
                    </a:lnTo>
                    <a:lnTo>
                      <a:pt x="2" y="47"/>
                    </a:lnTo>
                    <a:lnTo>
                      <a:pt x="4" y="47"/>
                    </a:lnTo>
                    <a:lnTo>
                      <a:pt x="7" y="46"/>
                    </a:lnTo>
                    <a:lnTo>
                      <a:pt x="9" y="46"/>
                    </a:lnTo>
                    <a:lnTo>
                      <a:pt x="9" y="42"/>
                    </a:lnTo>
                    <a:lnTo>
                      <a:pt x="9" y="40"/>
                    </a:lnTo>
                    <a:lnTo>
                      <a:pt x="9" y="7"/>
                    </a:lnTo>
                    <a:lnTo>
                      <a:pt x="7" y="4"/>
                    </a:lnTo>
                    <a:lnTo>
                      <a:pt x="5" y="4"/>
                    </a:lnTo>
                    <a:lnTo>
                      <a:pt x="5" y="2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ja-JP" altLang="en-US" sz="2800" b="1">
                  <a:solidFill>
                    <a:srgbClr val="FFFFFF"/>
                  </a:solidFill>
                  <a:effectLst>
                    <a:outerShdw blurRad="38100" dist="38100" dir="2700000" algn="tl">
                      <a:srgbClr val="808080"/>
                    </a:outerShdw>
                  </a:effectLst>
                  <a:latin typeface="Helvetica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161" name="Freeform 340"/>
              <p:cNvSpPr>
                <a:spLocks noEditPoints="1"/>
              </p:cNvSpPr>
              <p:nvPr/>
            </p:nvSpPr>
            <p:spPr bwMode="auto">
              <a:xfrm>
                <a:off x="1225" y="2996"/>
                <a:ext cx="45" cy="46"/>
              </a:xfrm>
              <a:custGeom>
                <a:avLst/>
                <a:gdLst/>
                <a:ahLst/>
                <a:cxnLst>
                  <a:cxn ang="0">
                    <a:pos x="23" y="0"/>
                  </a:cxn>
                  <a:cxn ang="0">
                    <a:pos x="29" y="2"/>
                  </a:cxn>
                  <a:cxn ang="0">
                    <a:pos x="34" y="4"/>
                  </a:cxn>
                  <a:cxn ang="0">
                    <a:pos x="40" y="8"/>
                  </a:cxn>
                  <a:cxn ang="0">
                    <a:pos x="43" y="13"/>
                  </a:cxn>
                  <a:cxn ang="0">
                    <a:pos x="45" y="19"/>
                  </a:cxn>
                  <a:cxn ang="0">
                    <a:pos x="45" y="26"/>
                  </a:cxn>
                  <a:cxn ang="0">
                    <a:pos x="45" y="31"/>
                  </a:cxn>
                  <a:cxn ang="0">
                    <a:pos x="43" y="39"/>
                  </a:cxn>
                  <a:cxn ang="0">
                    <a:pos x="40" y="44"/>
                  </a:cxn>
                  <a:cxn ang="0">
                    <a:pos x="34" y="48"/>
                  </a:cxn>
                  <a:cxn ang="0">
                    <a:pos x="29" y="49"/>
                  </a:cxn>
                  <a:cxn ang="0">
                    <a:pos x="23" y="49"/>
                  </a:cxn>
                  <a:cxn ang="0">
                    <a:pos x="18" y="49"/>
                  </a:cxn>
                  <a:cxn ang="0">
                    <a:pos x="12" y="48"/>
                  </a:cxn>
                  <a:cxn ang="0">
                    <a:pos x="7" y="44"/>
                  </a:cxn>
                  <a:cxn ang="0">
                    <a:pos x="3" y="39"/>
                  </a:cxn>
                  <a:cxn ang="0">
                    <a:pos x="1" y="33"/>
                  </a:cxn>
                  <a:cxn ang="0">
                    <a:pos x="0" y="26"/>
                  </a:cxn>
                  <a:cxn ang="0">
                    <a:pos x="1" y="19"/>
                  </a:cxn>
                  <a:cxn ang="0">
                    <a:pos x="3" y="13"/>
                  </a:cxn>
                  <a:cxn ang="0">
                    <a:pos x="9" y="8"/>
                  </a:cxn>
                  <a:cxn ang="0">
                    <a:pos x="12" y="4"/>
                  </a:cxn>
                  <a:cxn ang="0">
                    <a:pos x="18" y="2"/>
                  </a:cxn>
                  <a:cxn ang="0">
                    <a:pos x="23" y="0"/>
                  </a:cxn>
                  <a:cxn ang="0">
                    <a:pos x="23" y="4"/>
                  </a:cxn>
                  <a:cxn ang="0">
                    <a:pos x="18" y="4"/>
                  </a:cxn>
                  <a:cxn ang="0">
                    <a:pos x="12" y="8"/>
                  </a:cxn>
                  <a:cxn ang="0">
                    <a:pos x="11" y="13"/>
                  </a:cxn>
                  <a:cxn ang="0">
                    <a:pos x="9" y="19"/>
                  </a:cxn>
                  <a:cxn ang="0">
                    <a:pos x="9" y="26"/>
                  </a:cxn>
                  <a:cxn ang="0">
                    <a:pos x="9" y="33"/>
                  </a:cxn>
                  <a:cxn ang="0">
                    <a:pos x="11" y="39"/>
                  </a:cxn>
                  <a:cxn ang="0">
                    <a:pos x="14" y="44"/>
                  </a:cxn>
                  <a:cxn ang="0">
                    <a:pos x="18" y="48"/>
                  </a:cxn>
                  <a:cxn ang="0">
                    <a:pos x="23" y="48"/>
                  </a:cxn>
                  <a:cxn ang="0">
                    <a:pos x="27" y="48"/>
                  </a:cxn>
                  <a:cxn ang="0">
                    <a:pos x="31" y="46"/>
                  </a:cxn>
                  <a:cxn ang="0">
                    <a:pos x="34" y="42"/>
                  </a:cxn>
                  <a:cxn ang="0">
                    <a:pos x="36" y="39"/>
                  </a:cxn>
                  <a:cxn ang="0">
                    <a:pos x="38" y="33"/>
                  </a:cxn>
                  <a:cxn ang="0">
                    <a:pos x="38" y="26"/>
                  </a:cxn>
                  <a:cxn ang="0">
                    <a:pos x="38" y="19"/>
                  </a:cxn>
                  <a:cxn ang="0">
                    <a:pos x="36" y="13"/>
                  </a:cxn>
                  <a:cxn ang="0">
                    <a:pos x="32" y="8"/>
                  </a:cxn>
                  <a:cxn ang="0">
                    <a:pos x="31" y="6"/>
                  </a:cxn>
                  <a:cxn ang="0">
                    <a:pos x="27" y="4"/>
                  </a:cxn>
                  <a:cxn ang="0">
                    <a:pos x="23" y="4"/>
                  </a:cxn>
                </a:cxnLst>
                <a:rect l="0" t="0" r="r" b="b"/>
                <a:pathLst>
                  <a:path w="45" h="49">
                    <a:moveTo>
                      <a:pt x="23" y="0"/>
                    </a:moveTo>
                    <a:lnTo>
                      <a:pt x="29" y="2"/>
                    </a:lnTo>
                    <a:lnTo>
                      <a:pt x="34" y="4"/>
                    </a:lnTo>
                    <a:lnTo>
                      <a:pt x="40" y="8"/>
                    </a:lnTo>
                    <a:lnTo>
                      <a:pt x="43" y="13"/>
                    </a:lnTo>
                    <a:lnTo>
                      <a:pt x="45" y="19"/>
                    </a:lnTo>
                    <a:lnTo>
                      <a:pt x="45" y="26"/>
                    </a:lnTo>
                    <a:lnTo>
                      <a:pt x="45" y="31"/>
                    </a:lnTo>
                    <a:lnTo>
                      <a:pt x="43" y="39"/>
                    </a:lnTo>
                    <a:lnTo>
                      <a:pt x="40" y="44"/>
                    </a:lnTo>
                    <a:lnTo>
                      <a:pt x="34" y="48"/>
                    </a:lnTo>
                    <a:lnTo>
                      <a:pt x="29" y="49"/>
                    </a:lnTo>
                    <a:lnTo>
                      <a:pt x="23" y="49"/>
                    </a:lnTo>
                    <a:lnTo>
                      <a:pt x="18" y="49"/>
                    </a:lnTo>
                    <a:lnTo>
                      <a:pt x="12" y="48"/>
                    </a:lnTo>
                    <a:lnTo>
                      <a:pt x="7" y="44"/>
                    </a:lnTo>
                    <a:lnTo>
                      <a:pt x="3" y="39"/>
                    </a:lnTo>
                    <a:lnTo>
                      <a:pt x="1" y="33"/>
                    </a:lnTo>
                    <a:lnTo>
                      <a:pt x="0" y="26"/>
                    </a:lnTo>
                    <a:lnTo>
                      <a:pt x="1" y="19"/>
                    </a:lnTo>
                    <a:lnTo>
                      <a:pt x="3" y="13"/>
                    </a:lnTo>
                    <a:lnTo>
                      <a:pt x="9" y="8"/>
                    </a:lnTo>
                    <a:lnTo>
                      <a:pt x="12" y="4"/>
                    </a:lnTo>
                    <a:lnTo>
                      <a:pt x="18" y="2"/>
                    </a:lnTo>
                    <a:lnTo>
                      <a:pt x="23" y="0"/>
                    </a:lnTo>
                    <a:close/>
                    <a:moveTo>
                      <a:pt x="23" y="4"/>
                    </a:moveTo>
                    <a:lnTo>
                      <a:pt x="18" y="4"/>
                    </a:lnTo>
                    <a:lnTo>
                      <a:pt x="12" y="8"/>
                    </a:lnTo>
                    <a:lnTo>
                      <a:pt x="11" y="13"/>
                    </a:lnTo>
                    <a:lnTo>
                      <a:pt x="9" y="19"/>
                    </a:lnTo>
                    <a:lnTo>
                      <a:pt x="9" y="26"/>
                    </a:lnTo>
                    <a:lnTo>
                      <a:pt x="9" y="33"/>
                    </a:lnTo>
                    <a:lnTo>
                      <a:pt x="11" y="39"/>
                    </a:lnTo>
                    <a:lnTo>
                      <a:pt x="14" y="44"/>
                    </a:lnTo>
                    <a:lnTo>
                      <a:pt x="18" y="48"/>
                    </a:lnTo>
                    <a:lnTo>
                      <a:pt x="23" y="48"/>
                    </a:lnTo>
                    <a:lnTo>
                      <a:pt x="27" y="48"/>
                    </a:lnTo>
                    <a:lnTo>
                      <a:pt x="31" y="46"/>
                    </a:lnTo>
                    <a:lnTo>
                      <a:pt x="34" y="42"/>
                    </a:lnTo>
                    <a:lnTo>
                      <a:pt x="36" y="39"/>
                    </a:lnTo>
                    <a:lnTo>
                      <a:pt x="38" y="33"/>
                    </a:lnTo>
                    <a:lnTo>
                      <a:pt x="38" y="26"/>
                    </a:lnTo>
                    <a:lnTo>
                      <a:pt x="38" y="19"/>
                    </a:lnTo>
                    <a:lnTo>
                      <a:pt x="36" y="13"/>
                    </a:lnTo>
                    <a:lnTo>
                      <a:pt x="32" y="8"/>
                    </a:lnTo>
                    <a:lnTo>
                      <a:pt x="31" y="6"/>
                    </a:lnTo>
                    <a:lnTo>
                      <a:pt x="27" y="4"/>
                    </a:lnTo>
                    <a:lnTo>
                      <a:pt x="23" y="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ja-JP" altLang="en-US" sz="2800" b="1">
                  <a:solidFill>
                    <a:srgbClr val="FFFFFF"/>
                  </a:solidFill>
                  <a:effectLst>
                    <a:outerShdw blurRad="38100" dist="38100" dir="2700000" algn="tl">
                      <a:srgbClr val="808080"/>
                    </a:outerShdw>
                  </a:effectLst>
                  <a:latin typeface="Helvetica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162" name="Freeform 341"/>
              <p:cNvSpPr>
                <a:spLocks noEditPoints="1"/>
              </p:cNvSpPr>
              <p:nvPr/>
            </p:nvSpPr>
            <p:spPr bwMode="auto">
              <a:xfrm>
                <a:off x="1079" y="3034"/>
                <a:ext cx="47" cy="99"/>
              </a:xfrm>
              <a:custGeom>
                <a:avLst/>
                <a:gdLst/>
                <a:ahLst/>
                <a:cxnLst>
                  <a:cxn ang="0">
                    <a:pos x="33" y="25"/>
                  </a:cxn>
                  <a:cxn ang="0">
                    <a:pos x="42" y="32"/>
                  </a:cxn>
                  <a:cxn ang="0">
                    <a:pos x="46" y="43"/>
                  </a:cxn>
                  <a:cxn ang="0">
                    <a:pos x="47" y="54"/>
                  </a:cxn>
                  <a:cxn ang="0">
                    <a:pos x="44" y="63"/>
                  </a:cxn>
                  <a:cxn ang="0">
                    <a:pos x="40" y="71"/>
                  </a:cxn>
                  <a:cxn ang="0">
                    <a:pos x="35" y="74"/>
                  </a:cxn>
                  <a:cxn ang="0">
                    <a:pos x="29" y="76"/>
                  </a:cxn>
                  <a:cxn ang="0">
                    <a:pos x="26" y="100"/>
                  </a:cxn>
                  <a:cxn ang="0">
                    <a:pos x="20" y="78"/>
                  </a:cxn>
                  <a:cxn ang="0">
                    <a:pos x="7" y="72"/>
                  </a:cxn>
                  <a:cxn ang="0">
                    <a:pos x="0" y="60"/>
                  </a:cxn>
                  <a:cxn ang="0">
                    <a:pos x="0" y="45"/>
                  </a:cxn>
                  <a:cxn ang="0">
                    <a:pos x="2" y="38"/>
                  </a:cxn>
                  <a:cxn ang="0">
                    <a:pos x="7" y="31"/>
                  </a:cxn>
                  <a:cxn ang="0">
                    <a:pos x="13" y="27"/>
                  </a:cxn>
                  <a:cxn ang="0">
                    <a:pos x="17" y="25"/>
                  </a:cxn>
                  <a:cxn ang="0">
                    <a:pos x="20" y="0"/>
                  </a:cxn>
                  <a:cxn ang="0">
                    <a:pos x="26" y="25"/>
                  </a:cxn>
                  <a:cxn ang="0">
                    <a:pos x="18" y="29"/>
                  </a:cxn>
                  <a:cxn ang="0">
                    <a:pos x="13" y="32"/>
                  </a:cxn>
                  <a:cxn ang="0">
                    <a:pos x="11" y="43"/>
                  </a:cxn>
                  <a:cxn ang="0">
                    <a:pos x="11" y="58"/>
                  </a:cxn>
                  <a:cxn ang="0">
                    <a:pos x="15" y="69"/>
                  </a:cxn>
                  <a:cxn ang="0">
                    <a:pos x="18" y="72"/>
                  </a:cxn>
                  <a:cxn ang="0">
                    <a:pos x="20" y="27"/>
                  </a:cxn>
                  <a:cxn ang="0">
                    <a:pos x="29" y="72"/>
                  </a:cxn>
                  <a:cxn ang="0">
                    <a:pos x="33" y="69"/>
                  </a:cxn>
                  <a:cxn ang="0">
                    <a:pos x="37" y="60"/>
                  </a:cxn>
                  <a:cxn ang="0">
                    <a:pos x="37" y="45"/>
                  </a:cxn>
                  <a:cxn ang="0">
                    <a:pos x="33" y="34"/>
                  </a:cxn>
                  <a:cxn ang="0">
                    <a:pos x="29" y="29"/>
                  </a:cxn>
                  <a:cxn ang="0">
                    <a:pos x="26" y="74"/>
                  </a:cxn>
                </a:cxnLst>
                <a:rect l="0" t="0" r="r" b="b"/>
                <a:pathLst>
                  <a:path w="47" h="100">
                    <a:moveTo>
                      <a:pt x="26" y="25"/>
                    </a:moveTo>
                    <a:lnTo>
                      <a:pt x="33" y="25"/>
                    </a:lnTo>
                    <a:lnTo>
                      <a:pt x="38" y="29"/>
                    </a:lnTo>
                    <a:lnTo>
                      <a:pt x="42" y="32"/>
                    </a:lnTo>
                    <a:lnTo>
                      <a:pt x="44" y="38"/>
                    </a:lnTo>
                    <a:lnTo>
                      <a:pt x="46" y="43"/>
                    </a:lnTo>
                    <a:lnTo>
                      <a:pt x="47" y="51"/>
                    </a:lnTo>
                    <a:lnTo>
                      <a:pt x="47" y="54"/>
                    </a:lnTo>
                    <a:lnTo>
                      <a:pt x="46" y="60"/>
                    </a:lnTo>
                    <a:lnTo>
                      <a:pt x="44" y="63"/>
                    </a:lnTo>
                    <a:lnTo>
                      <a:pt x="42" y="67"/>
                    </a:lnTo>
                    <a:lnTo>
                      <a:pt x="40" y="71"/>
                    </a:lnTo>
                    <a:lnTo>
                      <a:pt x="38" y="72"/>
                    </a:lnTo>
                    <a:lnTo>
                      <a:pt x="35" y="74"/>
                    </a:lnTo>
                    <a:lnTo>
                      <a:pt x="33" y="76"/>
                    </a:lnTo>
                    <a:lnTo>
                      <a:pt x="29" y="76"/>
                    </a:lnTo>
                    <a:lnTo>
                      <a:pt x="26" y="78"/>
                    </a:lnTo>
                    <a:lnTo>
                      <a:pt x="26" y="100"/>
                    </a:lnTo>
                    <a:lnTo>
                      <a:pt x="20" y="100"/>
                    </a:lnTo>
                    <a:lnTo>
                      <a:pt x="20" y="78"/>
                    </a:lnTo>
                    <a:lnTo>
                      <a:pt x="13" y="76"/>
                    </a:lnTo>
                    <a:lnTo>
                      <a:pt x="7" y="72"/>
                    </a:lnTo>
                    <a:lnTo>
                      <a:pt x="4" y="67"/>
                    </a:lnTo>
                    <a:lnTo>
                      <a:pt x="0" y="60"/>
                    </a:lnTo>
                    <a:lnTo>
                      <a:pt x="0" y="51"/>
                    </a:lnTo>
                    <a:lnTo>
                      <a:pt x="0" y="45"/>
                    </a:lnTo>
                    <a:lnTo>
                      <a:pt x="2" y="41"/>
                    </a:lnTo>
                    <a:lnTo>
                      <a:pt x="2" y="38"/>
                    </a:lnTo>
                    <a:lnTo>
                      <a:pt x="4" y="34"/>
                    </a:lnTo>
                    <a:lnTo>
                      <a:pt x="7" y="31"/>
                    </a:lnTo>
                    <a:lnTo>
                      <a:pt x="9" y="29"/>
                    </a:lnTo>
                    <a:lnTo>
                      <a:pt x="13" y="27"/>
                    </a:lnTo>
                    <a:lnTo>
                      <a:pt x="15" y="25"/>
                    </a:lnTo>
                    <a:lnTo>
                      <a:pt x="17" y="25"/>
                    </a:lnTo>
                    <a:lnTo>
                      <a:pt x="20" y="25"/>
                    </a:lnTo>
                    <a:lnTo>
                      <a:pt x="20" y="0"/>
                    </a:lnTo>
                    <a:lnTo>
                      <a:pt x="26" y="0"/>
                    </a:lnTo>
                    <a:lnTo>
                      <a:pt x="26" y="25"/>
                    </a:lnTo>
                    <a:close/>
                    <a:moveTo>
                      <a:pt x="20" y="27"/>
                    </a:moveTo>
                    <a:lnTo>
                      <a:pt x="18" y="29"/>
                    </a:lnTo>
                    <a:lnTo>
                      <a:pt x="17" y="31"/>
                    </a:lnTo>
                    <a:lnTo>
                      <a:pt x="13" y="32"/>
                    </a:lnTo>
                    <a:lnTo>
                      <a:pt x="11" y="38"/>
                    </a:lnTo>
                    <a:lnTo>
                      <a:pt x="11" y="43"/>
                    </a:lnTo>
                    <a:lnTo>
                      <a:pt x="11" y="49"/>
                    </a:lnTo>
                    <a:lnTo>
                      <a:pt x="11" y="58"/>
                    </a:lnTo>
                    <a:lnTo>
                      <a:pt x="13" y="63"/>
                    </a:lnTo>
                    <a:lnTo>
                      <a:pt x="15" y="69"/>
                    </a:lnTo>
                    <a:lnTo>
                      <a:pt x="17" y="72"/>
                    </a:lnTo>
                    <a:lnTo>
                      <a:pt x="18" y="72"/>
                    </a:lnTo>
                    <a:lnTo>
                      <a:pt x="20" y="74"/>
                    </a:lnTo>
                    <a:lnTo>
                      <a:pt x="20" y="27"/>
                    </a:lnTo>
                    <a:close/>
                    <a:moveTo>
                      <a:pt x="26" y="74"/>
                    </a:moveTo>
                    <a:lnTo>
                      <a:pt x="29" y="72"/>
                    </a:lnTo>
                    <a:lnTo>
                      <a:pt x="31" y="72"/>
                    </a:lnTo>
                    <a:lnTo>
                      <a:pt x="33" y="69"/>
                    </a:lnTo>
                    <a:lnTo>
                      <a:pt x="35" y="65"/>
                    </a:lnTo>
                    <a:lnTo>
                      <a:pt x="37" y="60"/>
                    </a:lnTo>
                    <a:lnTo>
                      <a:pt x="37" y="52"/>
                    </a:lnTo>
                    <a:lnTo>
                      <a:pt x="37" y="45"/>
                    </a:lnTo>
                    <a:lnTo>
                      <a:pt x="35" y="40"/>
                    </a:lnTo>
                    <a:lnTo>
                      <a:pt x="33" y="34"/>
                    </a:lnTo>
                    <a:lnTo>
                      <a:pt x="31" y="31"/>
                    </a:lnTo>
                    <a:lnTo>
                      <a:pt x="29" y="29"/>
                    </a:lnTo>
                    <a:lnTo>
                      <a:pt x="26" y="27"/>
                    </a:lnTo>
                    <a:lnTo>
                      <a:pt x="26" y="7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ja-JP" altLang="en-US" sz="2800" b="1">
                  <a:solidFill>
                    <a:srgbClr val="FFFFFF"/>
                  </a:solidFill>
                  <a:effectLst>
                    <a:outerShdw blurRad="38100" dist="38100" dir="2700000" algn="tl">
                      <a:srgbClr val="808080"/>
                    </a:outerShdw>
                  </a:effectLst>
                  <a:latin typeface="Helvetica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163" name="Rectangle 342"/>
              <p:cNvSpPr>
                <a:spLocks noChangeArrowheads="1"/>
              </p:cNvSpPr>
              <p:nvPr/>
            </p:nvSpPr>
            <p:spPr bwMode="auto">
              <a:xfrm>
                <a:off x="751" y="3014"/>
                <a:ext cx="268" cy="140"/>
              </a:xfrm>
              <a:prstGeom prst="rect">
                <a:avLst/>
              </a:prstGeom>
              <a:solidFill>
                <a:srgbClr val="5954D9"/>
              </a:solidFill>
              <a:ln w="0">
                <a:solidFill>
                  <a:srgbClr val="5954D9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ja-JP" altLang="en-US" sz="28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Helvetica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164" name="Line 343"/>
              <p:cNvSpPr>
                <a:spLocks noChangeShapeType="1"/>
              </p:cNvSpPr>
              <p:nvPr/>
            </p:nvSpPr>
            <p:spPr bwMode="auto">
              <a:xfrm>
                <a:off x="751" y="3014"/>
                <a:ext cx="268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ja-JP" altLang="en-US" sz="28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elvetica" pitchFamily="34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165" name="Line 344"/>
              <p:cNvSpPr>
                <a:spLocks noChangeShapeType="1"/>
              </p:cNvSpPr>
              <p:nvPr/>
            </p:nvSpPr>
            <p:spPr bwMode="auto">
              <a:xfrm>
                <a:off x="751" y="3154"/>
                <a:ext cx="268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ja-JP" altLang="en-US" sz="28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elvetica" pitchFamily="34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166" name="Line 345"/>
              <p:cNvSpPr>
                <a:spLocks noChangeShapeType="1"/>
              </p:cNvSpPr>
              <p:nvPr/>
            </p:nvSpPr>
            <p:spPr bwMode="auto">
              <a:xfrm flipV="1">
                <a:off x="1020" y="3014"/>
                <a:ext cx="0" cy="14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ja-JP" altLang="en-US" sz="28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elvetica" pitchFamily="34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167" name="Line 346"/>
              <p:cNvSpPr>
                <a:spLocks noChangeShapeType="1"/>
              </p:cNvSpPr>
              <p:nvPr/>
            </p:nvSpPr>
            <p:spPr bwMode="auto">
              <a:xfrm flipV="1">
                <a:off x="751" y="3014"/>
                <a:ext cx="0" cy="14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ja-JP" altLang="en-US" sz="28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elvetica" pitchFamily="34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168" name="Freeform 347"/>
              <p:cNvSpPr>
                <a:spLocks noEditPoints="1"/>
              </p:cNvSpPr>
              <p:nvPr/>
            </p:nvSpPr>
            <p:spPr bwMode="auto">
              <a:xfrm>
                <a:off x="1306" y="3237"/>
                <a:ext cx="46" cy="76"/>
              </a:xfrm>
              <a:custGeom>
                <a:avLst/>
                <a:gdLst/>
                <a:ahLst/>
                <a:cxnLst>
                  <a:cxn ang="0">
                    <a:pos x="44" y="0"/>
                  </a:cxn>
                  <a:cxn ang="0">
                    <a:pos x="44" y="1"/>
                  </a:cxn>
                  <a:cxn ang="0">
                    <a:pos x="39" y="3"/>
                  </a:cxn>
                  <a:cxn ang="0">
                    <a:pos x="33" y="5"/>
                  </a:cxn>
                  <a:cxn ang="0">
                    <a:pos x="28" y="7"/>
                  </a:cxn>
                  <a:cxn ang="0">
                    <a:pos x="24" y="11"/>
                  </a:cxn>
                  <a:cxn ang="0">
                    <a:pos x="21" y="16"/>
                  </a:cxn>
                  <a:cxn ang="0">
                    <a:pos x="17" y="21"/>
                  </a:cxn>
                  <a:cxn ang="0">
                    <a:pos x="15" y="27"/>
                  </a:cxn>
                  <a:cxn ang="0">
                    <a:pos x="11" y="34"/>
                  </a:cxn>
                  <a:cxn ang="0">
                    <a:pos x="21" y="29"/>
                  </a:cxn>
                  <a:cxn ang="0">
                    <a:pos x="28" y="29"/>
                  </a:cxn>
                  <a:cxn ang="0">
                    <a:pos x="33" y="29"/>
                  </a:cxn>
                  <a:cxn ang="0">
                    <a:pos x="37" y="31"/>
                  </a:cxn>
                  <a:cxn ang="0">
                    <a:pos x="41" y="34"/>
                  </a:cxn>
                  <a:cxn ang="0">
                    <a:pos x="44" y="38"/>
                  </a:cxn>
                  <a:cxn ang="0">
                    <a:pos x="46" y="43"/>
                  </a:cxn>
                  <a:cxn ang="0">
                    <a:pos x="46" y="51"/>
                  </a:cxn>
                  <a:cxn ang="0">
                    <a:pos x="44" y="58"/>
                  </a:cxn>
                  <a:cxn ang="0">
                    <a:pos x="41" y="67"/>
                  </a:cxn>
                  <a:cxn ang="0">
                    <a:pos x="35" y="71"/>
                  </a:cxn>
                  <a:cxn ang="0">
                    <a:pos x="30" y="74"/>
                  </a:cxn>
                  <a:cxn ang="0">
                    <a:pos x="22" y="76"/>
                  </a:cxn>
                  <a:cxn ang="0">
                    <a:pos x="15" y="74"/>
                  </a:cxn>
                  <a:cxn ang="0">
                    <a:pos x="10" y="71"/>
                  </a:cxn>
                  <a:cxn ang="0">
                    <a:pos x="4" y="63"/>
                  </a:cxn>
                  <a:cxn ang="0">
                    <a:pos x="0" y="54"/>
                  </a:cxn>
                  <a:cxn ang="0">
                    <a:pos x="0" y="45"/>
                  </a:cxn>
                  <a:cxn ang="0">
                    <a:pos x="0" y="36"/>
                  </a:cxn>
                  <a:cxn ang="0">
                    <a:pos x="4" y="27"/>
                  </a:cxn>
                  <a:cxn ang="0">
                    <a:pos x="8" y="18"/>
                  </a:cxn>
                  <a:cxn ang="0">
                    <a:pos x="15" y="11"/>
                  </a:cxn>
                  <a:cxn ang="0">
                    <a:pos x="22" y="5"/>
                  </a:cxn>
                  <a:cxn ang="0">
                    <a:pos x="30" y="1"/>
                  </a:cxn>
                  <a:cxn ang="0">
                    <a:pos x="35" y="0"/>
                  </a:cxn>
                  <a:cxn ang="0">
                    <a:pos x="42" y="0"/>
                  </a:cxn>
                  <a:cxn ang="0">
                    <a:pos x="44" y="0"/>
                  </a:cxn>
                  <a:cxn ang="0">
                    <a:pos x="11" y="38"/>
                  </a:cxn>
                  <a:cxn ang="0">
                    <a:pos x="11" y="43"/>
                  </a:cxn>
                  <a:cxn ang="0">
                    <a:pos x="10" y="49"/>
                  </a:cxn>
                  <a:cxn ang="0">
                    <a:pos x="11" y="54"/>
                  </a:cxn>
                  <a:cxn ang="0">
                    <a:pos x="11" y="60"/>
                  </a:cxn>
                  <a:cxn ang="0">
                    <a:pos x="15" y="65"/>
                  </a:cxn>
                  <a:cxn ang="0">
                    <a:pos x="17" y="69"/>
                  </a:cxn>
                  <a:cxn ang="0">
                    <a:pos x="21" y="71"/>
                  </a:cxn>
                  <a:cxn ang="0">
                    <a:pos x="24" y="72"/>
                  </a:cxn>
                  <a:cxn ang="0">
                    <a:pos x="28" y="71"/>
                  </a:cxn>
                  <a:cxn ang="0">
                    <a:pos x="31" y="67"/>
                  </a:cxn>
                  <a:cxn ang="0">
                    <a:pos x="35" y="61"/>
                  </a:cxn>
                  <a:cxn ang="0">
                    <a:pos x="35" y="56"/>
                  </a:cxn>
                  <a:cxn ang="0">
                    <a:pos x="35" y="47"/>
                  </a:cxn>
                  <a:cxn ang="0">
                    <a:pos x="31" y="40"/>
                  </a:cxn>
                  <a:cxn ang="0">
                    <a:pos x="30" y="36"/>
                  </a:cxn>
                  <a:cxn ang="0">
                    <a:pos x="26" y="34"/>
                  </a:cxn>
                  <a:cxn ang="0">
                    <a:pos x="22" y="32"/>
                  </a:cxn>
                  <a:cxn ang="0">
                    <a:pos x="21" y="32"/>
                  </a:cxn>
                  <a:cxn ang="0">
                    <a:pos x="19" y="34"/>
                  </a:cxn>
                  <a:cxn ang="0">
                    <a:pos x="15" y="34"/>
                  </a:cxn>
                  <a:cxn ang="0">
                    <a:pos x="11" y="38"/>
                  </a:cxn>
                </a:cxnLst>
                <a:rect l="0" t="0" r="r" b="b"/>
                <a:pathLst>
                  <a:path w="46" h="76">
                    <a:moveTo>
                      <a:pt x="44" y="0"/>
                    </a:moveTo>
                    <a:lnTo>
                      <a:pt x="44" y="1"/>
                    </a:lnTo>
                    <a:lnTo>
                      <a:pt x="39" y="3"/>
                    </a:lnTo>
                    <a:lnTo>
                      <a:pt x="33" y="5"/>
                    </a:lnTo>
                    <a:lnTo>
                      <a:pt x="28" y="7"/>
                    </a:lnTo>
                    <a:lnTo>
                      <a:pt x="24" y="11"/>
                    </a:lnTo>
                    <a:lnTo>
                      <a:pt x="21" y="16"/>
                    </a:lnTo>
                    <a:lnTo>
                      <a:pt x="17" y="21"/>
                    </a:lnTo>
                    <a:lnTo>
                      <a:pt x="15" y="27"/>
                    </a:lnTo>
                    <a:lnTo>
                      <a:pt x="11" y="34"/>
                    </a:lnTo>
                    <a:lnTo>
                      <a:pt x="21" y="29"/>
                    </a:lnTo>
                    <a:lnTo>
                      <a:pt x="28" y="29"/>
                    </a:lnTo>
                    <a:lnTo>
                      <a:pt x="33" y="29"/>
                    </a:lnTo>
                    <a:lnTo>
                      <a:pt x="37" y="31"/>
                    </a:lnTo>
                    <a:lnTo>
                      <a:pt x="41" y="34"/>
                    </a:lnTo>
                    <a:lnTo>
                      <a:pt x="44" y="38"/>
                    </a:lnTo>
                    <a:lnTo>
                      <a:pt x="46" y="43"/>
                    </a:lnTo>
                    <a:lnTo>
                      <a:pt x="46" y="51"/>
                    </a:lnTo>
                    <a:lnTo>
                      <a:pt x="44" y="58"/>
                    </a:lnTo>
                    <a:lnTo>
                      <a:pt x="41" y="67"/>
                    </a:lnTo>
                    <a:lnTo>
                      <a:pt x="35" y="71"/>
                    </a:lnTo>
                    <a:lnTo>
                      <a:pt x="30" y="74"/>
                    </a:lnTo>
                    <a:lnTo>
                      <a:pt x="22" y="76"/>
                    </a:lnTo>
                    <a:lnTo>
                      <a:pt x="15" y="74"/>
                    </a:lnTo>
                    <a:lnTo>
                      <a:pt x="10" y="71"/>
                    </a:lnTo>
                    <a:lnTo>
                      <a:pt x="4" y="63"/>
                    </a:lnTo>
                    <a:lnTo>
                      <a:pt x="0" y="54"/>
                    </a:lnTo>
                    <a:lnTo>
                      <a:pt x="0" y="45"/>
                    </a:lnTo>
                    <a:lnTo>
                      <a:pt x="0" y="36"/>
                    </a:lnTo>
                    <a:lnTo>
                      <a:pt x="4" y="27"/>
                    </a:lnTo>
                    <a:lnTo>
                      <a:pt x="8" y="18"/>
                    </a:lnTo>
                    <a:lnTo>
                      <a:pt x="15" y="11"/>
                    </a:lnTo>
                    <a:lnTo>
                      <a:pt x="22" y="5"/>
                    </a:lnTo>
                    <a:lnTo>
                      <a:pt x="30" y="1"/>
                    </a:lnTo>
                    <a:lnTo>
                      <a:pt x="35" y="0"/>
                    </a:lnTo>
                    <a:lnTo>
                      <a:pt x="42" y="0"/>
                    </a:lnTo>
                    <a:lnTo>
                      <a:pt x="44" y="0"/>
                    </a:lnTo>
                    <a:close/>
                    <a:moveTo>
                      <a:pt x="11" y="38"/>
                    </a:moveTo>
                    <a:lnTo>
                      <a:pt x="11" y="43"/>
                    </a:lnTo>
                    <a:lnTo>
                      <a:pt x="10" y="49"/>
                    </a:lnTo>
                    <a:lnTo>
                      <a:pt x="11" y="54"/>
                    </a:lnTo>
                    <a:lnTo>
                      <a:pt x="11" y="60"/>
                    </a:lnTo>
                    <a:lnTo>
                      <a:pt x="15" y="65"/>
                    </a:lnTo>
                    <a:lnTo>
                      <a:pt x="17" y="69"/>
                    </a:lnTo>
                    <a:lnTo>
                      <a:pt x="21" y="71"/>
                    </a:lnTo>
                    <a:lnTo>
                      <a:pt x="24" y="72"/>
                    </a:lnTo>
                    <a:lnTo>
                      <a:pt x="28" y="71"/>
                    </a:lnTo>
                    <a:lnTo>
                      <a:pt x="31" y="67"/>
                    </a:lnTo>
                    <a:lnTo>
                      <a:pt x="35" y="61"/>
                    </a:lnTo>
                    <a:lnTo>
                      <a:pt x="35" y="56"/>
                    </a:lnTo>
                    <a:lnTo>
                      <a:pt x="35" y="47"/>
                    </a:lnTo>
                    <a:lnTo>
                      <a:pt x="31" y="40"/>
                    </a:lnTo>
                    <a:lnTo>
                      <a:pt x="30" y="36"/>
                    </a:lnTo>
                    <a:lnTo>
                      <a:pt x="26" y="34"/>
                    </a:lnTo>
                    <a:lnTo>
                      <a:pt x="22" y="32"/>
                    </a:lnTo>
                    <a:lnTo>
                      <a:pt x="21" y="32"/>
                    </a:lnTo>
                    <a:lnTo>
                      <a:pt x="19" y="34"/>
                    </a:lnTo>
                    <a:lnTo>
                      <a:pt x="15" y="34"/>
                    </a:lnTo>
                    <a:lnTo>
                      <a:pt x="11" y="3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ja-JP" altLang="en-US" sz="2800" b="1">
                  <a:solidFill>
                    <a:srgbClr val="FFFFFF"/>
                  </a:solidFill>
                  <a:effectLst>
                    <a:outerShdw blurRad="38100" dist="38100" dir="2700000" algn="tl">
                      <a:srgbClr val="808080"/>
                    </a:outerShdw>
                  </a:effectLst>
                  <a:latin typeface="Helvetica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169" name="Freeform 348"/>
              <p:cNvSpPr>
                <a:spLocks noEditPoints="1"/>
              </p:cNvSpPr>
              <p:nvPr/>
            </p:nvSpPr>
            <p:spPr bwMode="auto">
              <a:xfrm>
                <a:off x="1363" y="3237"/>
                <a:ext cx="44" cy="76"/>
              </a:xfrm>
              <a:custGeom>
                <a:avLst/>
                <a:gdLst/>
                <a:ahLst/>
                <a:cxnLst>
                  <a:cxn ang="0">
                    <a:pos x="11" y="32"/>
                  </a:cxn>
                  <a:cxn ang="0">
                    <a:pos x="4" y="25"/>
                  </a:cxn>
                  <a:cxn ang="0">
                    <a:pos x="2" y="18"/>
                  </a:cxn>
                  <a:cxn ang="0">
                    <a:pos x="4" y="9"/>
                  </a:cxn>
                  <a:cxn ang="0">
                    <a:pos x="11" y="1"/>
                  </a:cxn>
                  <a:cxn ang="0">
                    <a:pos x="22" y="0"/>
                  </a:cxn>
                  <a:cxn ang="0">
                    <a:pos x="33" y="1"/>
                  </a:cxn>
                  <a:cxn ang="0">
                    <a:pos x="40" y="9"/>
                  </a:cxn>
                  <a:cxn ang="0">
                    <a:pos x="42" y="20"/>
                  </a:cxn>
                  <a:cxn ang="0">
                    <a:pos x="36" y="27"/>
                  </a:cxn>
                  <a:cxn ang="0">
                    <a:pos x="25" y="34"/>
                  </a:cxn>
                  <a:cxn ang="0">
                    <a:pos x="36" y="41"/>
                  </a:cxn>
                  <a:cxn ang="0">
                    <a:pos x="42" y="51"/>
                  </a:cxn>
                  <a:cxn ang="0">
                    <a:pos x="42" y="61"/>
                  </a:cxn>
                  <a:cxn ang="0">
                    <a:pos x="36" y="71"/>
                  </a:cxn>
                  <a:cxn ang="0">
                    <a:pos x="27" y="74"/>
                  </a:cxn>
                  <a:cxn ang="0">
                    <a:pos x="14" y="74"/>
                  </a:cxn>
                  <a:cxn ang="0">
                    <a:pos x="5" y="69"/>
                  </a:cxn>
                  <a:cxn ang="0">
                    <a:pos x="0" y="58"/>
                  </a:cxn>
                  <a:cxn ang="0">
                    <a:pos x="4" y="49"/>
                  </a:cxn>
                  <a:cxn ang="0">
                    <a:pos x="14" y="38"/>
                  </a:cxn>
                  <a:cxn ang="0">
                    <a:pos x="27" y="27"/>
                  </a:cxn>
                  <a:cxn ang="0">
                    <a:pos x="31" y="20"/>
                  </a:cxn>
                  <a:cxn ang="0">
                    <a:pos x="31" y="11"/>
                  </a:cxn>
                  <a:cxn ang="0">
                    <a:pos x="25" y="3"/>
                  </a:cxn>
                  <a:cxn ang="0">
                    <a:pos x="18" y="3"/>
                  </a:cxn>
                  <a:cxn ang="0">
                    <a:pos x="13" y="9"/>
                  </a:cxn>
                  <a:cxn ang="0">
                    <a:pos x="13" y="16"/>
                  </a:cxn>
                  <a:cxn ang="0">
                    <a:pos x="14" y="21"/>
                  </a:cxn>
                  <a:cxn ang="0">
                    <a:pos x="24" y="32"/>
                  </a:cxn>
                  <a:cxn ang="0">
                    <a:pos x="14" y="43"/>
                  </a:cxn>
                  <a:cxn ang="0">
                    <a:pos x="11" y="52"/>
                  </a:cxn>
                  <a:cxn ang="0">
                    <a:pos x="11" y="63"/>
                  </a:cxn>
                  <a:cxn ang="0">
                    <a:pos x="18" y="71"/>
                  </a:cxn>
                  <a:cxn ang="0">
                    <a:pos x="25" y="71"/>
                  </a:cxn>
                  <a:cxn ang="0">
                    <a:pos x="33" y="65"/>
                  </a:cxn>
                  <a:cxn ang="0">
                    <a:pos x="33" y="58"/>
                  </a:cxn>
                  <a:cxn ang="0">
                    <a:pos x="27" y="51"/>
                  </a:cxn>
                  <a:cxn ang="0">
                    <a:pos x="18" y="40"/>
                  </a:cxn>
                </a:cxnLst>
                <a:rect l="0" t="0" r="r" b="b"/>
                <a:pathLst>
                  <a:path w="44" h="76">
                    <a:moveTo>
                      <a:pt x="14" y="38"/>
                    </a:moveTo>
                    <a:lnTo>
                      <a:pt x="11" y="32"/>
                    </a:lnTo>
                    <a:lnTo>
                      <a:pt x="7" y="29"/>
                    </a:lnTo>
                    <a:lnTo>
                      <a:pt x="4" y="25"/>
                    </a:lnTo>
                    <a:lnTo>
                      <a:pt x="2" y="21"/>
                    </a:lnTo>
                    <a:lnTo>
                      <a:pt x="2" y="18"/>
                    </a:lnTo>
                    <a:lnTo>
                      <a:pt x="2" y="12"/>
                    </a:lnTo>
                    <a:lnTo>
                      <a:pt x="4" y="9"/>
                    </a:lnTo>
                    <a:lnTo>
                      <a:pt x="7" y="5"/>
                    </a:lnTo>
                    <a:lnTo>
                      <a:pt x="11" y="1"/>
                    </a:lnTo>
                    <a:lnTo>
                      <a:pt x="16" y="0"/>
                    </a:lnTo>
                    <a:lnTo>
                      <a:pt x="22" y="0"/>
                    </a:lnTo>
                    <a:lnTo>
                      <a:pt x="27" y="0"/>
                    </a:lnTo>
                    <a:lnTo>
                      <a:pt x="33" y="1"/>
                    </a:lnTo>
                    <a:lnTo>
                      <a:pt x="36" y="5"/>
                    </a:lnTo>
                    <a:lnTo>
                      <a:pt x="40" y="9"/>
                    </a:lnTo>
                    <a:lnTo>
                      <a:pt x="42" y="16"/>
                    </a:lnTo>
                    <a:lnTo>
                      <a:pt x="42" y="20"/>
                    </a:lnTo>
                    <a:lnTo>
                      <a:pt x="38" y="23"/>
                    </a:lnTo>
                    <a:lnTo>
                      <a:pt x="36" y="27"/>
                    </a:lnTo>
                    <a:lnTo>
                      <a:pt x="31" y="31"/>
                    </a:lnTo>
                    <a:lnTo>
                      <a:pt x="25" y="34"/>
                    </a:lnTo>
                    <a:lnTo>
                      <a:pt x="31" y="38"/>
                    </a:lnTo>
                    <a:lnTo>
                      <a:pt x="36" y="41"/>
                    </a:lnTo>
                    <a:lnTo>
                      <a:pt x="38" y="45"/>
                    </a:lnTo>
                    <a:lnTo>
                      <a:pt x="42" y="51"/>
                    </a:lnTo>
                    <a:lnTo>
                      <a:pt x="44" y="56"/>
                    </a:lnTo>
                    <a:lnTo>
                      <a:pt x="42" y="61"/>
                    </a:lnTo>
                    <a:lnTo>
                      <a:pt x="40" y="67"/>
                    </a:lnTo>
                    <a:lnTo>
                      <a:pt x="36" y="71"/>
                    </a:lnTo>
                    <a:lnTo>
                      <a:pt x="33" y="72"/>
                    </a:lnTo>
                    <a:lnTo>
                      <a:pt x="27" y="74"/>
                    </a:lnTo>
                    <a:lnTo>
                      <a:pt x="22" y="76"/>
                    </a:lnTo>
                    <a:lnTo>
                      <a:pt x="14" y="74"/>
                    </a:lnTo>
                    <a:lnTo>
                      <a:pt x="9" y="72"/>
                    </a:lnTo>
                    <a:lnTo>
                      <a:pt x="5" y="69"/>
                    </a:lnTo>
                    <a:lnTo>
                      <a:pt x="2" y="63"/>
                    </a:lnTo>
                    <a:lnTo>
                      <a:pt x="0" y="58"/>
                    </a:lnTo>
                    <a:lnTo>
                      <a:pt x="2" y="52"/>
                    </a:lnTo>
                    <a:lnTo>
                      <a:pt x="4" y="49"/>
                    </a:lnTo>
                    <a:lnTo>
                      <a:pt x="9" y="43"/>
                    </a:lnTo>
                    <a:lnTo>
                      <a:pt x="14" y="38"/>
                    </a:lnTo>
                    <a:close/>
                    <a:moveTo>
                      <a:pt x="24" y="32"/>
                    </a:moveTo>
                    <a:lnTo>
                      <a:pt x="27" y="27"/>
                    </a:lnTo>
                    <a:lnTo>
                      <a:pt x="31" y="23"/>
                    </a:lnTo>
                    <a:lnTo>
                      <a:pt x="31" y="20"/>
                    </a:lnTo>
                    <a:lnTo>
                      <a:pt x="31" y="14"/>
                    </a:lnTo>
                    <a:lnTo>
                      <a:pt x="31" y="11"/>
                    </a:lnTo>
                    <a:lnTo>
                      <a:pt x="29" y="7"/>
                    </a:lnTo>
                    <a:lnTo>
                      <a:pt x="25" y="3"/>
                    </a:lnTo>
                    <a:lnTo>
                      <a:pt x="22" y="3"/>
                    </a:lnTo>
                    <a:lnTo>
                      <a:pt x="18" y="3"/>
                    </a:lnTo>
                    <a:lnTo>
                      <a:pt x="14" y="7"/>
                    </a:lnTo>
                    <a:lnTo>
                      <a:pt x="13" y="9"/>
                    </a:lnTo>
                    <a:lnTo>
                      <a:pt x="13" y="14"/>
                    </a:lnTo>
                    <a:lnTo>
                      <a:pt x="13" y="16"/>
                    </a:lnTo>
                    <a:lnTo>
                      <a:pt x="13" y="20"/>
                    </a:lnTo>
                    <a:lnTo>
                      <a:pt x="14" y="21"/>
                    </a:lnTo>
                    <a:lnTo>
                      <a:pt x="16" y="25"/>
                    </a:lnTo>
                    <a:lnTo>
                      <a:pt x="24" y="32"/>
                    </a:lnTo>
                    <a:close/>
                    <a:moveTo>
                      <a:pt x="18" y="40"/>
                    </a:moveTo>
                    <a:lnTo>
                      <a:pt x="14" y="43"/>
                    </a:lnTo>
                    <a:lnTo>
                      <a:pt x="13" y="47"/>
                    </a:lnTo>
                    <a:lnTo>
                      <a:pt x="11" y="52"/>
                    </a:lnTo>
                    <a:lnTo>
                      <a:pt x="11" y="58"/>
                    </a:lnTo>
                    <a:lnTo>
                      <a:pt x="11" y="63"/>
                    </a:lnTo>
                    <a:lnTo>
                      <a:pt x="14" y="67"/>
                    </a:lnTo>
                    <a:lnTo>
                      <a:pt x="18" y="71"/>
                    </a:lnTo>
                    <a:lnTo>
                      <a:pt x="22" y="72"/>
                    </a:lnTo>
                    <a:lnTo>
                      <a:pt x="25" y="71"/>
                    </a:lnTo>
                    <a:lnTo>
                      <a:pt x="29" y="69"/>
                    </a:lnTo>
                    <a:lnTo>
                      <a:pt x="33" y="65"/>
                    </a:lnTo>
                    <a:lnTo>
                      <a:pt x="33" y="61"/>
                    </a:lnTo>
                    <a:lnTo>
                      <a:pt x="33" y="58"/>
                    </a:lnTo>
                    <a:lnTo>
                      <a:pt x="31" y="54"/>
                    </a:lnTo>
                    <a:lnTo>
                      <a:pt x="27" y="51"/>
                    </a:lnTo>
                    <a:lnTo>
                      <a:pt x="24" y="45"/>
                    </a:lnTo>
                    <a:lnTo>
                      <a:pt x="18" y="4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ja-JP" altLang="en-US" sz="2800" b="1">
                  <a:solidFill>
                    <a:srgbClr val="FFFFFF"/>
                  </a:solidFill>
                  <a:effectLst>
                    <a:outerShdw blurRad="38100" dist="38100" dir="2700000" algn="tl">
                      <a:srgbClr val="808080"/>
                    </a:outerShdw>
                  </a:effectLst>
                  <a:latin typeface="Helvetica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170" name="Freeform 349"/>
              <p:cNvSpPr>
                <a:spLocks noEditPoints="1"/>
              </p:cNvSpPr>
              <p:nvPr/>
            </p:nvSpPr>
            <p:spPr bwMode="auto">
              <a:xfrm>
                <a:off x="1416" y="3237"/>
                <a:ext cx="85" cy="76"/>
              </a:xfrm>
              <a:custGeom>
                <a:avLst/>
                <a:gdLst/>
                <a:ahLst/>
                <a:cxnLst>
                  <a:cxn ang="0">
                    <a:pos x="18" y="76"/>
                  </a:cxn>
                  <a:cxn ang="0">
                    <a:pos x="67" y="0"/>
                  </a:cxn>
                  <a:cxn ang="0">
                    <a:pos x="16" y="0"/>
                  </a:cxn>
                  <a:cxn ang="0">
                    <a:pos x="23" y="1"/>
                  </a:cxn>
                  <a:cxn ang="0">
                    <a:pos x="31" y="12"/>
                  </a:cxn>
                  <a:cxn ang="0">
                    <a:pos x="31" y="25"/>
                  </a:cxn>
                  <a:cxn ang="0">
                    <a:pos x="27" y="34"/>
                  </a:cxn>
                  <a:cxn ang="0">
                    <a:pos x="16" y="38"/>
                  </a:cxn>
                  <a:cxn ang="0">
                    <a:pos x="7" y="36"/>
                  </a:cxn>
                  <a:cxn ang="0">
                    <a:pos x="2" y="29"/>
                  </a:cxn>
                  <a:cxn ang="0">
                    <a:pos x="0" y="20"/>
                  </a:cxn>
                  <a:cxn ang="0">
                    <a:pos x="2" y="9"/>
                  </a:cxn>
                  <a:cxn ang="0">
                    <a:pos x="7" y="1"/>
                  </a:cxn>
                  <a:cxn ang="0">
                    <a:pos x="16" y="0"/>
                  </a:cxn>
                  <a:cxn ang="0">
                    <a:pos x="12" y="3"/>
                  </a:cxn>
                  <a:cxn ang="0">
                    <a:pos x="9" y="9"/>
                  </a:cxn>
                  <a:cxn ang="0">
                    <a:pos x="9" y="20"/>
                  </a:cxn>
                  <a:cxn ang="0">
                    <a:pos x="9" y="31"/>
                  </a:cxn>
                  <a:cxn ang="0">
                    <a:pos x="12" y="34"/>
                  </a:cxn>
                  <a:cxn ang="0">
                    <a:pos x="14" y="36"/>
                  </a:cxn>
                  <a:cxn ang="0">
                    <a:pos x="20" y="32"/>
                  </a:cxn>
                  <a:cxn ang="0">
                    <a:pos x="22" y="25"/>
                  </a:cxn>
                  <a:cxn ang="0">
                    <a:pos x="22" y="14"/>
                  </a:cxn>
                  <a:cxn ang="0">
                    <a:pos x="20" y="5"/>
                  </a:cxn>
                  <a:cxn ang="0">
                    <a:pos x="16" y="3"/>
                  </a:cxn>
                  <a:cxn ang="0">
                    <a:pos x="72" y="36"/>
                  </a:cxn>
                  <a:cxn ang="0">
                    <a:pos x="80" y="41"/>
                  </a:cxn>
                  <a:cxn ang="0">
                    <a:pos x="85" y="51"/>
                  </a:cxn>
                  <a:cxn ang="0">
                    <a:pos x="85" y="61"/>
                  </a:cxn>
                  <a:cxn ang="0">
                    <a:pos x="80" y="71"/>
                  </a:cxn>
                  <a:cxn ang="0">
                    <a:pos x="69" y="76"/>
                  </a:cxn>
                  <a:cxn ang="0">
                    <a:pos x="62" y="72"/>
                  </a:cxn>
                  <a:cxn ang="0">
                    <a:pos x="56" y="67"/>
                  </a:cxn>
                  <a:cxn ang="0">
                    <a:pos x="52" y="56"/>
                  </a:cxn>
                  <a:cxn ang="0">
                    <a:pos x="56" y="45"/>
                  </a:cxn>
                  <a:cxn ang="0">
                    <a:pos x="62" y="38"/>
                  </a:cxn>
                  <a:cxn ang="0">
                    <a:pos x="69" y="36"/>
                  </a:cxn>
                  <a:cxn ang="0">
                    <a:pos x="67" y="40"/>
                  </a:cxn>
                  <a:cxn ang="0">
                    <a:pos x="63" y="45"/>
                  </a:cxn>
                  <a:cxn ang="0">
                    <a:pos x="62" y="56"/>
                  </a:cxn>
                  <a:cxn ang="0">
                    <a:pos x="63" y="67"/>
                  </a:cxn>
                  <a:cxn ang="0">
                    <a:pos x="67" y="71"/>
                  </a:cxn>
                  <a:cxn ang="0">
                    <a:pos x="71" y="71"/>
                  </a:cxn>
                  <a:cxn ang="0">
                    <a:pos x="74" y="65"/>
                  </a:cxn>
                  <a:cxn ang="0">
                    <a:pos x="76" y="56"/>
                  </a:cxn>
                  <a:cxn ang="0">
                    <a:pos x="74" y="45"/>
                  </a:cxn>
                  <a:cxn ang="0">
                    <a:pos x="71" y="40"/>
                  </a:cxn>
                </a:cxnLst>
                <a:rect l="0" t="0" r="r" b="b"/>
                <a:pathLst>
                  <a:path w="85" h="76">
                    <a:moveTo>
                      <a:pt x="71" y="0"/>
                    </a:moveTo>
                    <a:lnTo>
                      <a:pt x="18" y="76"/>
                    </a:lnTo>
                    <a:lnTo>
                      <a:pt x="12" y="76"/>
                    </a:lnTo>
                    <a:lnTo>
                      <a:pt x="67" y="0"/>
                    </a:lnTo>
                    <a:lnTo>
                      <a:pt x="71" y="0"/>
                    </a:lnTo>
                    <a:close/>
                    <a:moveTo>
                      <a:pt x="16" y="0"/>
                    </a:moveTo>
                    <a:lnTo>
                      <a:pt x="20" y="0"/>
                    </a:lnTo>
                    <a:lnTo>
                      <a:pt x="23" y="1"/>
                    </a:lnTo>
                    <a:lnTo>
                      <a:pt x="27" y="5"/>
                    </a:lnTo>
                    <a:lnTo>
                      <a:pt x="31" y="12"/>
                    </a:lnTo>
                    <a:lnTo>
                      <a:pt x="31" y="20"/>
                    </a:lnTo>
                    <a:lnTo>
                      <a:pt x="31" y="25"/>
                    </a:lnTo>
                    <a:lnTo>
                      <a:pt x="29" y="31"/>
                    </a:lnTo>
                    <a:lnTo>
                      <a:pt x="27" y="34"/>
                    </a:lnTo>
                    <a:lnTo>
                      <a:pt x="22" y="38"/>
                    </a:lnTo>
                    <a:lnTo>
                      <a:pt x="16" y="38"/>
                    </a:lnTo>
                    <a:lnTo>
                      <a:pt x="11" y="38"/>
                    </a:lnTo>
                    <a:lnTo>
                      <a:pt x="7" y="36"/>
                    </a:lnTo>
                    <a:lnTo>
                      <a:pt x="3" y="34"/>
                    </a:lnTo>
                    <a:lnTo>
                      <a:pt x="2" y="29"/>
                    </a:lnTo>
                    <a:lnTo>
                      <a:pt x="0" y="25"/>
                    </a:lnTo>
                    <a:lnTo>
                      <a:pt x="0" y="20"/>
                    </a:lnTo>
                    <a:lnTo>
                      <a:pt x="0" y="14"/>
                    </a:lnTo>
                    <a:lnTo>
                      <a:pt x="2" y="9"/>
                    </a:lnTo>
                    <a:lnTo>
                      <a:pt x="3" y="5"/>
                    </a:lnTo>
                    <a:lnTo>
                      <a:pt x="7" y="1"/>
                    </a:lnTo>
                    <a:lnTo>
                      <a:pt x="11" y="0"/>
                    </a:lnTo>
                    <a:lnTo>
                      <a:pt x="16" y="0"/>
                    </a:lnTo>
                    <a:close/>
                    <a:moveTo>
                      <a:pt x="16" y="3"/>
                    </a:moveTo>
                    <a:lnTo>
                      <a:pt x="12" y="3"/>
                    </a:lnTo>
                    <a:lnTo>
                      <a:pt x="11" y="7"/>
                    </a:lnTo>
                    <a:lnTo>
                      <a:pt x="9" y="9"/>
                    </a:lnTo>
                    <a:lnTo>
                      <a:pt x="9" y="12"/>
                    </a:lnTo>
                    <a:lnTo>
                      <a:pt x="9" y="20"/>
                    </a:lnTo>
                    <a:lnTo>
                      <a:pt x="9" y="25"/>
                    </a:lnTo>
                    <a:lnTo>
                      <a:pt x="9" y="31"/>
                    </a:lnTo>
                    <a:lnTo>
                      <a:pt x="11" y="32"/>
                    </a:lnTo>
                    <a:lnTo>
                      <a:pt x="12" y="34"/>
                    </a:lnTo>
                    <a:lnTo>
                      <a:pt x="14" y="34"/>
                    </a:lnTo>
                    <a:lnTo>
                      <a:pt x="14" y="36"/>
                    </a:lnTo>
                    <a:lnTo>
                      <a:pt x="18" y="34"/>
                    </a:lnTo>
                    <a:lnTo>
                      <a:pt x="20" y="32"/>
                    </a:lnTo>
                    <a:lnTo>
                      <a:pt x="22" y="29"/>
                    </a:lnTo>
                    <a:lnTo>
                      <a:pt x="22" y="25"/>
                    </a:lnTo>
                    <a:lnTo>
                      <a:pt x="22" y="20"/>
                    </a:lnTo>
                    <a:lnTo>
                      <a:pt x="22" y="14"/>
                    </a:lnTo>
                    <a:lnTo>
                      <a:pt x="22" y="9"/>
                    </a:lnTo>
                    <a:lnTo>
                      <a:pt x="20" y="5"/>
                    </a:lnTo>
                    <a:lnTo>
                      <a:pt x="18" y="3"/>
                    </a:lnTo>
                    <a:lnTo>
                      <a:pt x="16" y="3"/>
                    </a:lnTo>
                    <a:close/>
                    <a:moveTo>
                      <a:pt x="69" y="36"/>
                    </a:moveTo>
                    <a:lnTo>
                      <a:pt x="72" y="36"/>
                    </a:lnTo>
                    <a:lnTo>
                      <a:pt x="76" y="38"/>
                    </a:lnTo>
                    <a:lnTo>
                      <a:pt x="80" y="41"/>
                    </a:lnTo>
                    <a:lnTo>
                      <a:pt x="83" y="45"/>
                    </a:lnTo>
                    <a:lnTo>
                      <a:pt x="85" y="51"/>
                    </a:lnTo>
                    <a:lnTo>
                      <a:pt x="85" y="56"/>
                    </a:lnTo>
                    <a:lnTo>
                      <a:pt x="85" y="61"/>
                    </a:lnTo>
                    <a:lnTo>
                      <a:pt x="83" y="67"/>
                    </a:lnTo>
                    <a:lnTo>
                      <a:pt x="80" y="71"/>
                    </a:lnTo>
                    <a:lnTo>
                      <a:pt x="76" y="74"/>
                    </a:lnTo>
                    <a:lnTo>
                      <a:pt x="69" y="76"/>
                    </a:lnTo>
                    <a:lnTo>
                      <a:pt x="65" y="74"/>
                    </a:lnTo>
                    <a:lnTo>
                      <a:pt x="62" y="72"/>
                    </a:lnTo>
                    <a:lnTo>
                      <a:pt x="58" y="71"/>
                    </a:lnTo>
                    <a:lnTo>
                      <a:pt x="56" y="67"/>
                    </a:lnTo>
                    <a:lnTo>
                      <a:pt x="54" y="61"/>
                    </a:lnTo>
                    <a:lnTo>
                      <a:pt x="52" y="56"/>
                    </a:lnTo>
                    <a:lnTo>
                      <a:pt x="54" y="51"/>
                    </a:lnTo>
                    <a:lnTo>
                      <a:pt x="56" y="45"/>
                    </a:lnTo>
                    <a:lnTo>
                      <a:pt x="58" y="41"/>
                    </a:lnTo>
                    <a:lnTo>
                      <a:pt x="62" y="38"/>
                    </a:lnTo>
                    <a:lnTo>
                      <a:pt x="65" y="36"/>
                    </a:lnTo>
                    <a:lnTo>
                      <a:pt x="69" y="36"/>
                    </a:lnTo>
                    <a:close/>
                    <a:moveTo>
                      <a:pt x="69" y="40"/>
                    </a:moveTo>
                    <a:lnTo>
                      <a:pt x="67" y="40"/>
                    </a:lnTo>
                    <a:lnTo>
                      <a:pt x="65" y="43"/>
                    </a:lnTo>
                    <a:lnTo>
                      <a:pt x="63" y="45"/>
                    </a:lnTo>
                    <a:lnTo>
                      <a:pt x="63" y="51"/>
                    </a:lnTo>
                    <a:lnTo>
                      <a:pt x="62" y="56"/>
                    </a:lnTo>
                    <a:lnTo>
                      <a:pt x="63" y="61"/>
                    </a:lnTo>
                    <a:lnTo>
                      <a:pt x="63" y="67"/>
                    </a:lnTo>
                    <a:lnTo>
                      <a:pt x="65" y="69"/>
                    </a:lnTo>
                    <a:lnTo>
                      <a:pt x="67" y="71"/>
                    </a:lnTo>
                    <a:lnTo>
                      <a:pt x="69" y="72"/>
                    </a:lnTo>
                    <a:lnTo>
                      <a:pt x="71" y="71"/>
                    </a:lnTo>
                    <a:lnTo>
                      <a:pt x="74" y="69"/>
                    </a:lnTo>
                    <a:lnTo>
                      <a:pt x="74" y="65"/>
                    </a:lnTo>
                    <a:lnTo>
                      <a:pt x="76" y="61"/>
                    </a:lnTo>
                    <a:lnTo>
                      <a:pt x="76" y="56"/>
                    </a:lnTo>
                    <a:lnTo>
                      <a:pt x="76" y="51"/>
                    </a:lnTo>
                    <a:lnTo>
                      <a:pt x="74" y="45"/>
                    </a:lnTo>
                    <a:lnTo>
                      <a:pt x="74" y="43"/>
                    </a:lnTo>
                    <a:lnTo>
                      <a:pt x="71" y="40"/>
                    </a:lnTo>
                    <a:lnTo>
                      <a:pt x="69" y="4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ja-JP" altLang="en-US" sz="2800" b="1">
                  <a:solidFill>
                    <a:srgbClr val="FFFFFF"/>
                  </a:solidFill>
                  <a:effectLst>
                    <a:outerShdw blurRad="38100" dist="38100" dir="2700000" algn="tl">
                      <a:srgbClr val="808080"/>
                    </a:outerShdw>
                  </a:effectLst>
                  <a:latin typeface="Helvetica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171" name="Freeform 350"/>
              <p:cNvSpPr>
                <a:spLocks/>
              </p:cNvSpPr>
              <p:nvPr/>
            </p:nvSpPr>
            <p:spPr bwMode="auto">
              <a:xfrm>
                <a:off x="1536" y="3237"/>
                <a:ext cx="64" cy="76"/>
              </a:xfrm>
              <a:custGeom>
                <a:avLst/>
                <a:gdLst/>
                <a:ahLst/>
                <a:cxnLst>
                  <a:cxn ang="0">
                    <a:pos x="60" y="0"/>
                  </a:cxn>
                  <a:cxn ang="0">
                    <a:pos x="62" y="25"/>
                  </a:cxn>
                  <a:cxn ang="0">
                    <a:pos x="60" y="25"/>
                  </a:cxn>
                  <a:cxn ang="0">
                    <a:pos x="58" y="18"/>
                  </a:cxn>
                  <a:cxn ang="0">
                    <a:pos x="54" y="12"/>
                  </a:cxn>
                  <a:cxn ang="0">
                    <a:pos x="51" y="9"/>
                  </a:cxn>
                  <a:cxn ang="0">
                    <a:pos x="47" y="5"/>
                  </a:cxn>
                  <a:cxn ang="0">
                    <a:pos x="42" y="3"/>
                  </a:cxn>
                  <a:cxn ang="0">
                    <a:pos x="38" y="3"/>
                  </a:cxn>
                  <a:cxn ang="0">
                    <a:pos x="31" y="3"/>
                  </a:cxn>
                  <a:cxn ang="0">
                    <a:pos x="25" y="7"/>
                  </a:cxn>
                  <a:cxn ang="0">
                    <a:pos x="20" y="12"/>
                  </a:cxn>
                  <a:cxn ang="0">
                    <a:pos x="16" y="18"/>
                  </a:cxn>
                  <a:cxn ang="0">
                    <a:pos x="13" y="27"/>
                  </a:cxn>
                  <a:cxn ang="0">
                    <a:pos x="13" y="38"/>
                  </a:cxn>
                  <a:cxn ang="0">
                    <a:pos x="13" y="47"/>
                  </a:cxn>
                  <a:cxn ang="0">
                    <a:pos x="16" y="56"/>
                  </a:cxn>
                  <a:cxn ang="0">
                    <a:pos x="20" y="61"/>
                  </a:cxn>
                  <a:cxn ang="0">
                    <a:pos x="25" y="67"/>
                  </a:cxn>
                  <a:cxn ang="0">
                    <a:pos x="31" y="71"/>
                  </a:cxn>
                  <a:cxn ang="0">
                    <a:pos x="38" y="71"/>
                  </a:cxn>
                  <a:cxn ang="0">
                    <a:pos x="45" y="71"/>
                  </a:cxn>
                  <a:cxn ang="0">
                    <a:pos x="51" y="67"/>
                  </a:cxn>
                  <a:cxn ang="0">
                    <a:pos x="56" y="63"/>
                  </a:cxn>
                  <a:cxn ang="0">
                    <a:pos x="62" y="56"/>
                  </a:cxn>
                  <a:cxn ang="0">
                    <a:pos x="64" y="58"/>
                  </a:cxn>
                  <a:cxn ang="0">
                    <a:pos x="58" y="65"/>
                  </a:cxn>
                  <a:cxn ang="0">
                    <a:pos x="51" y="71"/>
                  </a:cxn>
                  <a:cxn ang="0">
                    <a:pos x="44" y="74"/>
                  </a:cxn>
                  <a:cxn ang="0">
                    <a:pos x="34" y="76"/>
                  </a:cxn>
                  <a:cxn ang="0">
                    <a:pos x="25" y="74"/>
                  </a:cxn>
                  <a:cxn ang="0">
                    <a:pos x="18" y="72"/>
                  </a:cxn>
                  <a:cxn ang="0">
                    <a:pos x="13" y="67"/>
                  </a:cxn>
                  <a:cxn ang="0">
                    <a:pos x="7" y="61"/>
                  </a:cxn>
                  <a:cxn ang="0">
                    <a:pos x="3" y="54"/>
                  </a:cxn>
                  <a:cxn ang="0">
                    <a:pos x="0" y="47"/>
                  </a:cxn>
                  <a:cxn ang="0">
                    <a:pos x="0" y="38"/>
                  </a:cxn>
                  <a:cxn ang="0">
                    <a:pos x="2" y="29"/>
                  </a:cxn>
                  <a:cxn ang="0">
                    <a:pos x="5" y="18"/>
                  </a:cxn>
                  <a:cxn ang="0">
                    <a:pos x="9" y="12"/>
                  </a:cxn>
                  <a:cxn ang="0">
                    <a:pos x="13" y="9"/>
                  </a:cxn>
                  <a:cxn ang="0">
                    <a:pos x="18" y="5"/>
                  </a:cxn>
                  <a:cxn ang="0">
                    <a:pos x="27" y="1"/>
                  </a:cxn>
                  <a:cxn ang="0">
                    <a:pos x="36" y="0"/>
                  </a:cxn>
                  <a:cxn ang="0">
                    <a:pos x="44" y="0"/>
                  </a:cxn>
                  <a:cxn ang="0">
                    <a:pos x="53" y="3"/>
                  </a:cxn>
                  <a:cxn ang="0">
                    <a:pos x="54" y="3"/>
                  </a:cxn>
                  <a:cxn ang="0">
                    <a:pos x="54" y="3"/>
                  </a:cxn>
                  <a:cxn ang="0">
                    <a:pos x="56" y="3"/>
                  </a:cxn>
                  <a:cxn ang="0">
                    <a:pos x="58" y="3"/>
                  </a:cxn>
                  <a:cxn ang="0">
                    <a:pos x="58" y="1"/>
                  </a:cxn>
                  <a:cxn ang="0">
                    <a:pos x="60" y="0"/>
                  </a:cxn>
                  <a:cxn ang="0">
                    <a:pos x="60" y="0"/>
                  </a:cxn>
                </a:cxnLst>
                <a:rect l="0" t="0" r="r" b="b"/>
                <a:pathLst>
                  <a:path w="64" h="76">
                    <a:moveTo>
                      <a:pt x="60" y="0"/>
                    </a:moveTo>
                    <a:lnTo>
                      <a:pt x="62" y="25"/>
                    </a:lnTo>
                    <a:lnTo>
                      <a:pt x="60" y="25"/>
                    </a:lnTo>
                    <a:lnTo>
                      <a:pt x="58" y="18"/>
                    </a:lnTo>
                    <a:lnTo>
                      <a:pt x="54" y="12"/>
                    </a:lnTo>
                    <a:lnTo>
                      <a:pt x="51" y="9"/>
                    </a:lnTo>
                    <a:lnTo>
                      <a:pt x="47" y="5"/>
                    </a:lnTo>
                    <a:lnTo>
                      <a:pt x="42" y="3"/>
                    </a:lnTo>
                    <a:lnTo>
                      <a:pt x="38" y="3"/>
                    </a:lnTo>
                    <a:lnTo>
                      <a:pt x="31" y="3"/>
                    </a:lnTo>
                    <a:lnTo>
                      <a:pt x="25" y="7"/>
                    </a:lnTo>
                    <a:lnTo>
                      <a:pt x="20" y="12"/>
                    </a:lnTo>
                    <a:lnTo>
                      <a:pt x="16" y="18"/>
                    </a:lnTo>
                    <a:lnTo>
                      <a:pt x="13" y="27"/>
                    </a:lnTo>
                    <a:lnTo>
                      <a:pt x="13" y="38"/>
                    </a:lnTo>
                    <a:lnTo>
                      <a:pt x="13" y="47"/>
                    </a:lnTo>
                    <a:lnTo>
                      <a:pt x="16" y="56"/>
                    </a:lnTo>
                    <a:lnTo>
                      <a:pt x="20" y="61"/>
                    </a:lnTo>
                    <a:lnTo>
                      <a:pt x="25" y="67"/>
                    </a:lnTo>
                    <a:lnTo>
                      <a:pt x="31" y="71"/>
                    </a:lnTo>
                    <a:lnTo>
                      <a:pt x="38" y="71"/>
                    </a:lnTo>
                    <a:lnTo>
                      <a:pt x="45" y="71"/>
                    </a:lnTo>
                    <a:lnTo>
                      <a:pt x="51" y="67"/>
                    </a:lnTo>
                    <a:lnTo>
                      <a:pt x="56" y="63"/>
                    </a:lnTo>
                    <a:lnTo>
                      <a:pt x="62" y="56"/>
                    </a:lnTo>
                    <a:lnTo>
                      <a:pt x="64" y="58"/>
                    </a:lnTo>
                    <a:lnTo>
                      <a:pt x="58" y="65"/>
                    </a:lnTo>
                    <a:lnTo>
                      <a:pt x="51" y="71"/>
                    </a:lnTo>
                    <a:lnTo>
                      <a:pt x="44" y="74"/>
                    </a:lnTo>
                    <a:lnTo>
                      <a:pt x="34" y="76"/>
                    </a:lnTo>
                    <a:lnTo>
                      <a:pt x="25" y="74"/>
                    </a:lnTo>
                    <a:lnTo>
                      <a:pt x="18" y="72"/>
                    </a:lnTo>
                    <a:lnTo>
                      <a:pt x="13" y="67"/>
                    </a:lnTo>
                    <a:lnTo>
                      <a:pt x="7" y="61"/>
                    </a:lnTo>
                    <a:lnTo>
                      <a:pt x="3" y="54"/>
                    </a:lnTo>
                    <a:lnTo>
                      <a:pt x="0" y="47"/>
                    </a:lnTo>
                    <a:lnTo>
                      <a:pt x="0" y="38"/>
                    </a:lnTo>
                    <a:lnTo>
                      <a:pt x="2" y="29"/>
                    </a:lnTo>
                    <a:lnTo>
                      <a:pt x="5" y="18"/>
                    </a:lnTo>
                    <a:lnTo>
                      <a:pt x="9" y="12"/>
                    </a:lnTo>
                    <a:lnTo>
                      <a:pt x="13" y="9"/>
                    </a:lnTo>
                    <a:lnTo>
                      <a:pt x="18" y="5"/>
                    </a:lnTo>
                    <a:lnTo>
                      <a:pt x="27" y="1"/>
                    </a:lnTo>
                    <a:lnTo>
                      <a:pt x="36" y="0"/>
                    </a:lnTo>
                    <a:lnTo>
                      <a:pt x="44" y="0"/>
                    </a:lnTo>
                    <a:lnTo>
                      <a:pt x="53" y="3"/>
                    </a:lnTo>
                    <a:lnTo>
                      <a:pt x="54" y="3"/>
                    </a:lnTo>
                    <a:lnTo>
                      <a:pt x="54" y="3"/>
                    </a:lnTo>
                    <a:lnTo>
                      <a:pt x="56" y="3"/>
                    </a:lnTo>
                    <a:lnTo>
                      <a:pt x="58" y="3"/>
                    </a:lnTo>
                    <a:lnTo>
                      <a:pt x="58" y="1"/>
                    </a:lnTo>
                    <a:lnTo>
                      <a:pt x="60" y="0"/>
                    </a:lnTo>
                    <a:lnTo>
                      <a:pt x="6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ja-JP" altLang="en-US" sz="2800" b="1">
                  <a:solidFill>
                    <a:srgbClr val="FFFFFF"/>
                  </a:solidFill>
                  <a:effectLst>
                    <a:outerShdw blurRad="38100" dist="38100" dir="2700000" algn="tl">
                      <a:srgbClr val="808080"/>
                    </a:outerShdw>
                  </a:effectLst>
                  <a:latin typeface="Helvetica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172" name="Freeform 351"/>
              <p:cNvSpPr>
                <a:spLocks/>
              </p:cNvSpPr>
              <p:nvPr/>
            </p:nvSpPr>
            <p:spPr bwMode="auto">
              <a:xfrm>
                <a:off x="1614" y="3299"/>
                <a:ext cx="13" cy="14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9" y="0"/>
                  </a:cxn>
                  <a:cxn ang="0">
                    <a:pos x="11" y="2"/>
                  </a:cxn>
                  <a:cxn ang="0">
                    <a:pos x="13" y="4"/>
                  </a:cxn>
                  <a:cxn ang="0">
                    <a:pos x="13" y="6"/>
                  </a:cxn>
                  <a:cxn ang="0">
                    <a:pos x="13" y="8"/>
                  </a:cxn>
                  <a:cxn ang="0">
                    <a:pos x="11" y="11"/>
                  </a:cxn>
                  <a:cxn ang="0">
                    <a:pos x="9" y="11"/>
                  </a:cxn>
                  <a:cxn ang="0">
                    <a:pos x="8" y="13"/>
                  </a:cxn>
                  <a:cxn ang="0">
                    <a:pos x="4" y="11"/>
                  </a:cxn>
                  <a:cxn ang="0">
                    <a:pos x="2" y="11"/>
                  </a:cxn>
                  <a:cxn ang="0">
                    <a:pos x="2" y="8"/>
                  </a:cxn>
                  <a:cxn ang="0">
                    <a:pos x="0" y="6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8" y="0"/>
                  </a:cxn>
                </a:cxnLst>
                <a:rect l="0" t="0" r="r" b="b"/>
                <a:pathLst>
                  <a:path w="13" h="13">
                    <a:moveTo>
                      <a:pt x="8" y="0"/>
                    </a:moveTo>
                    <a:lnTo>
                      <a:pt x="9" y="0"/>
                    </a:lnTo>
                    <a:lnTo>
                      <a:pt x="11" y="2"/>
                    </a:lnTo>
                    <a:lnTo>
                      <a:pt x="13" y="4"/>
                    </a:lnTo>
                    <a:lnTo>
                      <a:pt x="13" y="6"/>
                    </a:lnTo>
                    <a:lnTo>
                      <a:pt x="13" y="8"/>
                    </a:lnTo>
                    <a:lnTo>
                      <a:pt x="11" y="11"/>
                    </a:lnTo>
                    <a:lnTo>
                      <a:pt x="9" y="11"/>
                    </a:lnTo>
                    <a:lnTo>
                      <a:pt x="8" y="13"/>
                    </a:lnTo>
                    <a:lnTo>
                      <a:pt x="4" y="11"/>
                    </a:lnTo>
                    <a:lnTo>
                      <a:pt x="2" y="11"/>
                    </a:lnTo>
                    <a:lnTo>
                      <a:pt x="2" y="8"/>
                    </a:lnTo>
                    <a:lnTo>
                      <a:pt x="0" y="6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ja-JP" altLang="en-US" sz="2800" b="1">
                  <a:solidFill>
                    <a:srgbClr val="FFFFFF"/>
                  </a:solidFill>
                  <a:effectLst>
                    <a:outerShdw blurRad="38100" dist="38100" dir="2700000" algn="tl">
                      <a:srgbClr val="808080"/>
                    </a:outerShdw>
                  </a:effectLst>
                  <a:latin typeface="Helvetica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173" name="Freeform 352"/>
              <p:cNvSpPr>
                <a:spLocks/>
              </p:cNvSpPr>
              <p:nvPr/>
            </p:nvSpPr>
            <p:spPr bwMode="auto">
              <a:xfrm>
                <a:off x="1634" y="3237"/>
                <a:ext cx="62" cy="72"/>
              </a:xfrm>
              <a:custGeom>
                <a:avLst/>
                <a:gdLst/>
                <a:ahLst/>
                <a:cxnLst>
                  <a:cxn ang="0">
                    <a:pos x="58" y="53"/>
                  </a:cxn>
                  <a:cxn ang="0">
                    <a:pos x="62" y="53"/>
                  </a:cxn>
                  <a:cxn ang="0">
                    <a:pos x="57" y="73"/>
                  </a:cxn>
                  <a:cxn ang="0">
                    <a:pos x="0" y="73"/>
                  </a:cxn>
                  <a:cxn ang="0">
                    <a:pos x="0" y="71"/>
                  </a:cxn>
                  <a:cxn ang="0">
                    <a:pos x="2" y="71"/>
                  </a:cxn>
                  <a:cxn ang="0">
                    <a:pos x="6" y="71"/>
                  </a:cxn>
                  <a:cxn ang="0">
                    <a:pos x="9" y="70"/>
                  </a:cxn>
                  <a:cxn ang="0">
                    <a:pos x="9" y="66"/>
                  </a:cxn>
                  <a:cxn ang="0">
                    <a:pos x="9" y="60"/>
                  </a:cxn>
                  <a:cxn ang="0">
                    <a:pos x="9" y="13"/>
                  </a:cxn>
                  <a:cxn ang="0">
                    <a:pos x="9" y="6"/>
                  </a:cxn>
                  <a:cxn ang="0">
                    <a:pos x="7" y="4"/>
                  </a:cxn>
                  <a:cxn ang="0">
                    <a:pos x="6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33" y="0"/>
                  </a:cxn>
                  <a:cxn ang="0">
                    <a:pos x="33" y="0"/>
                  </a:cxn>
                  <a:cxn ang="0">
                    <a:pos x="27" y="0"/>
                  </a:cxn>
                  <a:cxn ang="0">
                    <a:pos x="24" y="2"/>
                  </a:cxn>
                  <a:cxn ang="0">
                    <a:pos x="22" y="2"/>
                  </a:cxn>
                  <a:cxn ang="0">
                    <a:pos x="20" y="4"/>
                  </a:cxn>
                  <a:cxn ang="0">
                    <a:pos x="20" y="8"/>
                  </a:cxn>
                  <a:cxn ang="0">
                    <a:pos x="20" y="13"/>
                  </a:cxn>
                  <a:cxn ang="0">
                    <a:pos x="20" y="60"/>
                  </a:cxn>
                  <a:cxn ang="0">
                    <a:pos x="20" y="64"/>
                  </a:cxn>
                  <a:cxn ang="0">
                    <a:pos x="20" y="68"/>
                  </a:cxn>
                  <a:cxn ang="0">
                    <a:pos x="22" y="68"/>
                  </a:cxn>
                  <a:cxn ang="0">
                    <a:pos x="24" y="70"/>
                  </a:cxn>
                  <a:cxn ang="0">
                    <a:pos x="26" y="70"/>
                  </a:cxn>
                  <a:cxn ang="0">
                    <a:pos x="31" y="70"/>
                  </a:cxn>
                  <a:cxn ang="0">
                    <a:pos x="37" y="70"/>
                  </a:cxn>
                  <a:cxn ang="0">
                    <a:pos x="44" y="70"/>
                  </a:cxn>
                  <a:cxn ang="0">
                    <a:pos x="47" y="68"/>
                  </a:cxn>
                  <a:cxn ang="0">
                    <a:pos x="51" y="66"/>
                  </a:cxn>
                  <a:cxn ang="0">
                    <a:pos x="53" y="64"/>
                  </a:cxn>
                  <a:cxn ang="0">
                    <a:pos x="57" y="60"/>
                  </a:cxn>
                  <a:cxn ang="0">
                    <a:pos x="58" y="53"/>
                  </a:cxn>
                </a:cxnLst>
                <a:rect l="0" t="0" r="r" b="b"/>
                <a:pathLst>
                  <a:path w="62" h="73">
                    <a:moveTo>
                      <a:pt x="58" y="53"/>
                    </a:moveTo>
                    <a:lnTo>
                      <a:pt x="62" y="53"/>
                    </a:lnTo>
                    <a:lnTo>
                      <a:pt x="57" y="73"/>
                    </a:lnTo>
                    <a:lnTo>
                      <a:pt x="0" y="73"/>
                    </a:lnTo>
                    <a:lnTo>
                      <a:pt x="0" y="71"/>
                    </a:lnTo>
                    <a:lnTo>
                      <a:pt x="2" y="71"/>
                    </a:lnTo>
                    <a:lnTo>
                      <a:pt x="6" y="71"/>
                    </a:lnTo>
                    <a:lnTo>
                      <a:pt x="9" y="70"/>
                    </a:lnTo>
                    <a:lnTo>
                      <a:pt x="9" y="66"/>
                    </a:lnTo>
                    <a:lnTo>
                      <a:pt x="9" y="60"/>
                    </a:lnTo>
                    <a:lnTo>
                      <a:pt x="9" y="13"/>
                    </a:lnTo>
                    <a:lnTo>
                      <a:pt x="9" y="6"/>
                    </a:lnTo>
                    <a:lnTo>
                      <a:pt x="7" y="4"/>
                    </a:lnTo>
                    <a:lnTo>
                      <a:pt x="6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33" y="0"/>
                    </a:lnTo>
                    <a:lnTo>
                      <a:pt x="33" y="0"/>
                    </a:lnTo>
                    <a:lnTo>
                      <a:pt x="27" y="0"/>
                    </a:lnTo>
                    <a:lnTo>
                      <a:pt x="24" y="2"/>
                    </a:lnTo>
                    <a:lnTo>
                      <a:pt x="22" y="2"/>
                    </a:lnTo>
                    <a:lnTo>
                      <a:pt x="20" y="4"/>
                    </a:lnTo>
                    <a:lnTo>
                      <a:pt x="20" y="8"/>
                    </a:lnTo>
                    <a:lnTo>
                      <a:pt x="20" y="13"/>
                    </a:lnTo>
                    <a:lnTo>
                      <a:pt x="20" y="60"/>
                    </a:lnTo>
                    <a:lnTo>
                      <a:pt x="20" y="64"/>
                    </a:lnTo>
                    <a:lnTo>
                      <a:pt x="20" y="68"/>
                    </a:lnTo>
                    <a:lnTo>
                      <a:pt x="22" y="68"/>
                    </a:lnTo>
                    <a:lnTo>
                      <a:pt x="24" y="70"/>
                    </a:lnTo>
                    <a:lnTo>
                      <a:pt x="26" y="70"/>
                    </a:lnTo>
                    <a:lnTo>
                      <a:pt x="31" y="70"/>
                    </a:lnTo>
                    <a:lnTo>
                      <a:pt x="37" y="70"/>
                    </a:lnTo>
                    <a:lnTo>
                      <a:pt x="44" y="70"/>
                    </a:lnTo>
                    <a:lnTo>
                      <a:pt x="47" y="68"/>
                    </a:lnTo>
                    <a:lnTo>
                      <a:pt x="51" y="66"/>
                    </a:lnTo>
                    <a:lnTo>
                      <a:pt x="53" y="64"/>
                    </a:lnTo>
                    <a:lnTo>
                      <a:pt x="57" y="60"/>
                    </a:lnTo>
                    <a:lnTo>
                      <a:pt x="58" y="5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ja-JP" altLang="en-US" sz="2800" b="1">
                  <a:solidFill>
                    <a:srgbClr val="FFFFFF"/>
                  </a:solidFill>
                  <a:effectLst>
                    <a:outerShdw blurRad="38100" dist="38100" dir="2700000" algn="tl">
                      <a:srgbClr val="808080"/>
                    </a:outerShdw>
                  </a:effectLst>
                  <a:latin typeface="Helvetica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174" name="Freeform 353"/>
              <p:cNvSpPr>
                <a:spLocks/>
              </p:cNvSpPr>
              <p:nvPr/>
            </p:nvSpPr>
            <p:spPr bwMode="auto">
              <a:xfrm>
                <a:off x="1707" y="3299"/>
                <a:ext cx="13" cy="14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9" y="0"/>
                  </a:cxn>
                  <a:cxn ang="0">
                    <a:pos x="11" y="2"/>
                  </a:cxn>
                  <a:cxn ang="0">
                    <a:pos x="13" y="4"/>
                  </a:cxn>
                  <a:cxn ang="0">
                    <a:pos x="13" y="6"/>
                  </a:cxn>
                  <a:cxn ang="0">
                    <a:pos x="13" y="8"/>
                  </a:cxn>
                  <a:cxn ang="0">
                    <a:pos x="11" y="11"/>
                  </a:cxn>
                  <a:cxn ang="0">
                    <a:pos x="9" y="11"/>
                  </a:cxn>
                  <a:cxn ang="0">
                    <a:pos x="7" y="13"/>
                  </a:cxn>
                  <a:cxn ang="0">
                    <a:pos x="6" y="11"/>
                  </a:cxn>
                  <a:cxn ang="0">
                    <a:pos x="2" y="11"/>
                  </a:cxn>
                  <a:cxn ang="0">
                    <a:pos x="2" y="8"/>
                  </a:cxn>
                  <a:cxn ang="0">
                    <a:pos x="0" y="6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6" y="0"/>
                  </a:cxn>
                  <a:cxn ang="0">
                    <a:pos x="7" y="0"/>
                  </a:cxn>
                </a:cxnLst>
                <a:rect l="0" t="0" r="r" b="b"/>
                <a:pathLst>
                  <a:path w="13" h="13">
                    <a:moveTo>
                      <a:pt x="7" y="0"/>
                    </a:moveTo>
                    <a:lnTo>
                      <a:pt x="9" y="0"/>
                    </a:lnTo>
                    <a:lnTo>
                      <a:pt x="11" y="2"/>
                    </a:lnTo>
                    <a:lnTo>
                      <a:pt x="13" y="4"/>
                    </a:lnTo>
                    <a:lnTo>
                      <a:pt x="13" y="6"/>
                    </a:lnTo>
                    <a:lnTo>
                      <a:pt x="13" y="8"/>
                    </a:lnTo>
                    <a:lnTo>
                      <a:pt x="11" y="11"/>
                    </a:lnTo>
                    <a:lnTo>
                      <a:pt x="9" y="11"/>
                    </a:lnTo>
                    <a:lnTo>
                      <a:pt x="7" y="13"/>
                    </a:lnTo>
                    <a:lnTo>
                      <a:pt x="6" y="11"/>
                    </a:lnTo>
                    <a:lnTo>
                      <a:pt x="2" y="11"/>
                    </a:lnTo>
                    <a:lnTo>
                      <a:pt x="2" y="8"/>
                    </a:lnTo>
                    <a:lnTo>
                      <a:pt x="0" y="6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ja-JP" altLang="en-US" sz="2800" b="1">
                  <a:solidFill>
                    <a:srgbClr val="FFFFFF"/>
                  </a:solidFill>
                  <a:effectLst>
                    <a:outerShdw blurRad="38100" dist="38100" dir="2700000" algn="tl">
                      <a:srgbClr val="808080"/>
                    </a:outerShdw>
                  </a:effectLst>
                  <a:latin typeface="Helvetica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175" name="Freeform 354"/>
              <p:cNvSpPr>
                <a:spLocks/>
              </p:cNvSpPr>
              <p:nvPr/>
            </p:nvSpPr>
            <p:spPr bwMode="auto">
              <a:xfrm>
                <a:off x="1132" y="3298"/>
                <a:ext cx="42" cy="45"/>
              </a:xfrm>
              <a:custGeom>
                <a:avLst/>
                <a:gdLst/>
                <a:ahLst/>
                <a:cxnLst>
                  <a:cxn ang="0">
                    <a:pos x="14" y="1"/>
                  </a:cxn>
                  <a:cxn ang="0">
                    <a:pos x="14" y="22"/>
                  </a:cxn>
                  <a:cxn ang="0">
                    <a:pos x="25" y="22"/>
                  </a:cxn>
                  <a:cxn ang="0">
                    <a:pos x="29" y="22"/>
                  </a:cxn>
                  <a:cxn ang="0">
                    <a:pos x="31" y="20"/>
                  </a:cxn>
                  <a:cxn ang="0">
                    <a:pos x="33" y="18"/>
                  </a:cxn>
                  <a:cxn ang="0">
                    <a:pos x="33" y="14"/>
                  </a:cxn>
                  <a:cxn ang="0">
                    <a:pos x="33" y="14"/>
                  </a:cxn>
                  <a:cxn ang="0">
                    <a:pos x="33" y="31"/>
                  </a:cxn>
                  <a:cxn ang="0">
                    <a:pos x="33" y="31"/>
                  </a:cxn>
                  <a:cxn ang="0">
                    <a:pos x="33" y="27"/>
                  </a:cxn>
                  <a:cxn ang="0">
                    <a:pos x="31" y="25"/>
                  </a:cxn>
                  <a:cxn ang="0">
                    <a:pos x="31" y="25"/>
                  </a:cxn>
                  <a:cxn ang="0">
                    <a:pos x="29" y="23"/>
                  </a:cxn>
                  <a:cxn ang="0">
                    <a:pos x="27" y="23"/>
                  </a:cxn>
                  <a:cxn ang="0">
                    <a:pos x="25" y="23"/>
                  </a:cxn>
                  <a:cxn ang="0">
                    <a:pos x="14" y="23"/>
                  </a:cxn>
                  <a:cxn ang="0">
                    <a:pos x="14" y="40"/>
                  </a:cxn>
                  <a:cxn ang="0">
                    <a:pos x="14" y="42"/>
                  </a:cxn>
                  <a:cxn ang="0">
                    <a:pos x="14" y="43"/>
                  </a:cxn>
                  <a:cxn ang="0">
                    <a:pos x="14" y="43"/>
                  </a:cxn>
                  <a:cxn ang="0">
                    <a:pos x="14" y="45"/>
                  </a:cxn>
                  <a:cxn ang="0">
                    <a:pos x="16" y="45"/>
                  </a:cxn>
                  <a:cxn ang="0">
                    <a:pos x="18" y="45"/>
                  </a:cxn>
                  <a:cxn ang="0">
                    <a:pos x="27" y="45"/>
                  </a:cxn>
                  <a:cxn ang="0">
                    <a:pos x="31" y="45"/>
                  </a:cxn>
                  <a:cxn ang="0">
                    <a:pos x="33" y="43"/>
                  </a:cxn>
                  <a:cxn ang="0">
                    <a:pos x="34" y="43"/>
                  </a:cxn>
                  <a:cxn ang="0">
                    <a:pos x="36" y="42"/>
                  </a:cxn>
                  <a:cxn ang="0">
                    <a:pos x="38" y="40"/>
                  </a:cxn>
                  <a:cxn ang="0">
                    <a:pos x="40" y="34"/>
                  </a:cxn>
                  <a:cxn ang="0">
                    <a:pos x="42" y="34"/>
                  </a:cxn>
                  <a:cxn ang="0">
                    <a:pos x="38" y="47"/>
                  </a:cxn>
                  <a:cxn ang="0">
                    <a:pos x="0" y="47"/>
                  </a:cxn>
                  <a:cxn ang="0">
                    <a:pos x="0" y="47"/>
                  </a:cxn>
                  <a:cxn ang="0">
                    <a:pos x="2" y="47"/>
                  </a:cxn>
                  <a:cxn ang="0">
                    <a:pos x="3" y="45"/>
                  </a:cxn>
                  <a:cxn ang="0">
                    <a:pos x="5" y="45"/>
                  </a:cxn>
                  <a:cxn ang="0">
                    <a:pos x="7" y="45"/>
                  </a:cxn>
                  <a:cxn ang="0">
                    <a:pos x="7" y="43"/>
                  </a:cxn>
                  <a:cxn ang="0">
                    <a:pos x="7" y="42"/>
                  </a:cxn>
                  <a:cxn ang="0">
                    <a:pos x="7" y="40"/>
                  </a:cxn>
                  <a:cxn ang="0">
                    <a:pos x="7" y="7"/>
                  </a:cxn>
                  <a:cxn ang="0">
                    <a:pos x="7" y="3"/>
                  </a:cxn>
                  <a:cxn ang="0">
                    <a:pos x="7" y="1"/>
                  </a:cxn>
                  <a:cxn ang="0">
                    <a:pos x="5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38" y="0"/>
                  </a:cxn>
                  <a:cxn ang="0">
                    <a:pos x="38" y="11"/>
                  </a:cxn>
                  <a:cxn ang="0">
                    <a:pos x="36" y="11"/>
                  </a:cxn>
                  <a:cxn ang="0">
                    <a:pos x="36" y="7"/>
                  </a:cxn>
                  <a:cxn ang="0">
                    <a:pos x="34" y="5"/>
                  </a:cxn>
                  <a:cxn ang="0">
                    <a:pos x="34" y="3"/>
                  </a:cxn>
                  <a:cxn ang="0">
                    <a:pos x="33" y="1"/>
                  </a:cxn>
                  <a:cxn ang="0">
                    <a:pos x="31" y="1"/>
                  </a:cxn>
                  <a:cxn ang="0">
                    <a:pos x="27" y="1"/>
                  </a:cxn>
                  <a:cxn ang="0">
                    <a:pos x="14" y="1"/>
                  </a:cxn>
                </a:cxnLst>
                <a:rect l="0" t="0" r="r" b="b"/>
                <a:pathLst>
                  <a:path w="42" h="47">
                    <a:moveTo>
                      <a:pt x="14" y="1"/>
                    </a:moveTo>
                    <a:lnTo>
                      <a:pt x="14" y="22"/>
                    </a:lnTo>
                    <a:lnTo>
                      <a:pt x="25" y="22"/>
                    </a:lnTo>
                    <a:lnTo>
                      <a:pt x="29" y="22"/>
                    </a:lnTo>
                    <a:lnTo>
                      <a:pt x="31" y="20"/>
                    </a:lnTo>
                    <a:lnTo>
                      <a:pt x="33" y="18"/>
                    </a:lnTo>
                    <a:lnTo>
                      <a:pt x="33" y="14"/>
                    </a:lnTo>
                    <a:lnTo>
                      <a:pt x="33" y="14"/>
                    </a:lnTo>
                    <a:lnTo>
                      <a:pt x="33" y="31"/>
                    </a:lnTo>
                    <a:lnTo>
                      <a:pt x="33" y="31"/>
                    </a:lnTo>
                    <a:lnTo>
                      <a:pt x="33" y="27"/>
                    </a:lnTo>
                    <a:lnTo>
                      <a:pt x="31" y="25"/>
                    </a:lnTo>
                    <a:lnTo>
                      <a:pt x="31" y="25"/>
                    </a:lnTo>
                    <a:lnTo>
                      <a:pt x="29" y="23"/>
                    </a:lnTo>
                    <a:lnTo>
                      <a:pt x="27" y="23"/>
                    </a:lnTo>
                    <a:lnTo>
                      <a:pt x="25" y="23"/>
                    </a:lnTo>
                    <a:lnTo>
                      <a:pt x="14" y="23"/>
                    </a:lnTo>
                    <a:lnTo>
                      <a:pt x="14" y="40"/>
                    </a:lnTo>
                    <a:lnTo>
                      <a:pt x="14" y="42"/>
                    </a:lnTo>
                    <a:lnTo>
                      <a:pt x="14" y="43"/>
                    </a:lnTo>
                    <a:lnTo>
                      <a:pt x="14" y="43"/>
                    </a:lnTo>
                    <a:lnTo>
                      <a:pt x="14" y="45"/>
                    </a:lnTo>
                    <a:lnTo>
                      <a:pt x="16" y="45"/>
                    </a:lnTo>
                    <a:lnTo>
                      <a:pt x="18" y="45"/>
                    </a:lnTo>
                    <a:lnTo>
                      <a:pt x="27" y="45"/>
                    </a:lnTo>
                    <a:lnTo>
                      <a:pt x="31" y="45"/>
                    </a:lnTo>
                    <a:lnTo>
                      <a:pt x="33" y="43"/>
                    </a:lnTo>
                    <a:lnTo>
                      <a:pt x="34" y="43"/>
                    </a:lnTo>
                    <a:lnTo>
                      <a:pt x="36" y="42"/>
                    </a:lnTo>
                    <a:lnTo>
                      <a:pt x="38" y="40"/>
                    </a:lnTo>
                    <a:lnTo>
                      <a:pt x="40" y="34"/>
                    </a:lnTo>
                    <a:lnTo>
                      <a:pt x="42" y="34"/>
                    </a:lnTo>
                    <a:lnTo>
                      <a:pt x="38" y="47"/>
                    </a:lnTo>
                    <a:lnTo>
                      <a:pt x="0" y="47"/>
                    </a:lnTo>
                    <a:lnTo>
                      <a:pt x="0" y="47"/>
                    </a:lnTo>
                    <a:lnTo>
                      <a:pt x="2" y="47"/>
                    </a:lnTo>
                    <a:lnTo>
                      <a:pt x="3" y="45"/>
                    </a:lnTo>
                    <a:lnTo>
                      <a:pt x="5" y="45"/>
                    </a:lnTo>
                    <a:lnTo>
                      <a:pt x="7" y="45"/>
                    </a:lnTo>
                    <a:lnTo>
                      <a:pt x="7" y="43"/>
                    </a:lnTo>
                    <a:lnTo>
                      <a:pt x="7" y="42"/>
                    </a:lnTo>
                    <a:lnTo>
                      <a:pt x="7" y="40"/>
                    </a:lnTo>
                    <a:lnTo>
                      <a:pt x="7" y="7"/>
                    </a:lnTo>
                    <a:lnTo>
                      <a:pt x="7" y="3"/>
                    </a:lnTo>
                    <a:lnTo>
                      <a:pt x="7" y="1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38" y="0"/>
                    </a:lnTo>
                    <a:lnTo>
                      <a:pt x="38" y="11"/>
                    </a:lnTo>
                    <a:lnTo>
                      <a:pt x="36" y="11"/>
                    </a:lnTo>
                    <a:lnTo>
                      <a:pt x="36" y="7"/>
                    </a:lnTo>
                    <a:lnTo>
                      <a:pt x="34" y="5"/>
                    </a:lnTo>
                    <a:lnTo>
                      <a:pt x="34" y="3"/>
                    </a:lnTo>
                    <a:lnTo>
                      <a:pt x="33" y="1"/>
                    </a:lnTo>
                    <a:lnTo>
                      <a:pt x="31" y="1"/>
                    </a:lnTo>
                    <a:lnTo>
                      <a:pt x="27" y="1"/>
                    </a:lnTo>
                    <a:lnTo>
                      <a:pt x="14" y="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ja-JP" altLang="en-US" sz="2800" b="1">
                  <a:solidFill>
                    <a:srgbClr val="FFFFFF"/>
                  </a:solidFill>
                  <a:effectLst>
                    <a:outerShdw blurRad="38100" dist="38100" dir="2700000" algn="tl">
                      <a:srgbClr val="808080"/>
                    </a:outerShdw>
                  </a:effectLst>
                  <a:latin typeface="Helvetica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176" name="Freeform 355"/>
              <p:cNvSpPr>
                <a:spLocks/>
              </p:cNvSpPr>
              <p:nvPr/>
            </p:nvSpPr>
            <p:spPr bwMode="auto">
              <a:xfrm>
                <a:off x="1181" y="3294"/>
                <a:ext cx="31" cy="49"/>
              </a:xfrm>
              <a:custGeom>
                <a:avLst/>
                <a:gdLst/>
                <a:ahLst/>
                <a:cxnLst>
                  <a:cxn ang="0">
                    <a:pos x="27" y="16"/>
                  </a:cxn>
                  <a:cxn ang="0">
                    <a:pos x="25" y="13"/>
                  </a:cxn>
                  <a:cxn ang="0">
                    <a:pos x="22" y="7"/>
                  </a:cxn>
                  <a:cxn ang="0">
                    <a:pos x="16" y="3"/>
                  </a:cxn>
                  <a:cxn ang="0">
                    <a:pos x="11" y="3"/>
                  </a:cxn>
                  <a:cxn ang="0">
                    <a:pos x="5" y="7"/>
                  </a:cxn>
                  <a:cxn ang="0">
                    <a:pos x="5" y="13"/>
                  </a:cxn>
                  <a:cxn ang="0">
                    <a:pos x="9" y="16"/>
                  </a:cxn>
                  <a:cxn ang="0">
                    <a:pos x="16" y="22"/>
                  </a:cxn>
                  <a:cxn ang="0">
                    <a:pos x="25" y="27"/>
                  </a:cxn>
                  <a:cxn ang="0">
                    <a:pos x="29" y="31"/>
                  </a:cxn>
                  <a:cxn ang="0">
                    <a:pos x="31" y="36"/>
                  </a:cxn>
                  <a:cxn ang="0">
                    <a:pos x="25" y="45"/>
                  </a:cxn>
                  <a:cxn ang="0">
                    <a:pos x="16" y="49"/>
                  </a:cxn>
                  <a:cxn ang="0">
                    <a:pos x="11" y="49"/>
                  </a:cxn>
                  <a:cxn ang="0">
                    <a:pos x="7" y="47"/>
                  </a:cxn>
                  <a:cxn ang="0">
                    <a:pos x="4" y="47"/>
                  </a:cxn>
                  <a:cxn ang="0">
                    <a:pos x="2" y="47"/>
                  </a:cxn>
                  <a:cxn ang="0">
                    <a:pos x="0" y="49"/>
                  </a:cxn>
                  <a:cxn ang="0">
                    <a:pos x="0" y="33"/>
                  </a:cxn>
                  <a:cxn ang="0">
                    <a:pos x="2" y="38"/>
                  </a:cxn>
                  <a:cxn ang="0">
                    <a:pos x="5" y="44"/>
                  </a:cxn>
                  <a:cxn ang="0">
                    <a:pos x="11" y="47"/>
                  </a:cxn>
                  <a:cxn ang="0">
                    <a:pos x="18" y="47"/>
                  </a:cxn>
                  <a:cxn ang="0">
                    <a:pos x="24" y="44"/>
                  </a:cxn>
                  <a:cxn ang="0">
                    <a:pos x="24" y="38"/>
                  </a:cxn>
                  <a:cxn ang="0">
                    <a:pos x="22" y="34"/>
                  </a:cxn>
                  <a:cxn ang="0">
                    <a:pos x="18" y="31"/>
                  </a:cxn>
                  <a:cxn ang="0">
                    <a:pos x="7" y="25"/>
                  </a:cxn>
                  <a:cxn ang="0">
                    <a:pos x="2" y="22"/>
                  </a:cxn>
                  <a:cxn ang="0">
                    <a:pos x="0" y="16"/>
                  </a:cxn>
                  <a:cxn ang="0">
                    <a:pos x="0" y="9"/>
                  </a:cxn>
                  <a:cxn ang="0">
                    <a:pos x="7" y="2"/>
                  </a:cxn>
                  <a:cxn ang="0">
                    <a:pos x="16" y="2"/>
                  </a:cxn>
                  <a:cxn ang="0">
                    <a:pos x="24" y="3"/>
                  </a:cxn>
                  <a:cxn ang="0">
                    <a:pos x="25" y="3"/>
                  </a:cxn>
                  <a:cxn ang="0">
                    <a:pos x="25" y="2"/>
                  </a:cxn>
                  <a:cxn ang="0">
                    <a:pos x="27" y="0"/>
                  </a:cxn>
                </a:cxnLst>
                <a:rect l="0" t="0" r="r" b="b"/>
                <a:pathLst>
                  <a:path w="31" h="49">
                    <a:moveTo>
                      <a:pt x="27" y="0"/>
                    </a:moveTo>
                    <a:lnTo>
                      <a:pt x="27" y="16"/>
                    </a:lnTo>
                    <a:lnTo>
                      <a:pt x="27" y="16"/>
                    </a:lnTo>
                    <a:lnTo>
                      <a:pt x="25" y="13"/>
                    </a:lnTo>
                    <a:lnTo>
                      <a:pt x="24" y="9"/>
                    </a:lnTo>
                    <a:lnTo>
                      <a:pt x="22" y="7"/>
                    </a:lnTo>
                    <a:lnTo>
                      <a:pt x="20" y="5"/>
                    </a:lnTo>
                    <a:lnTo>
                      <a:pt x="16" y="3"/>
                    </a:lnTo>
                    <a:lnTo>
                      <a:pt x="13" y="3"/>
                    </a:lnTo>
                    <a:lnTo>
                      <a:pt x="11" y="3"/>
                    </a:lnTo>
                    <a:lnTo>
                      <a:pt x="7" y="5"/>
                    </a:lnTo>
                    <a:lnTo>
                      <a:pt x="5" y="7"/>
                    </a:lnTo>
                    <a:lnTo>
                      <a:pt x="5" y="11"/>
                    </a:lnTo>
                    <a:lnTo>
                      <a:pt x="5" y="13"/>
                    </a:lnTo>
                    <a:lnTo>
                      <a:pt x="7" y="14"/>
                    </a:lnTo>
                    <a:lnTo>
                      <a:pt x="9" y="16"/>
                    </a:lnTo>
                    <a:lnTo>
                      <a:pt x="13" y="18"/>
                    </a:lnTo>
                    <a:lnTo>
                      <a:pt x="16" y="22"/>
                    </a:lnTo>
                    <a:lnTo>
                      <a:pt x="22" y="25"/>
                    </a:lnTo>
                    <a:lnTo>
                      <a:pt x="25" y="27"/>
                    </a:lnTo>
                    <a:lnTo>
                      <a:pt x="27" y="29"/>
                    </a:lnTo>
                    <a:lnTo>
                      <a:pt x="29" y="31"/>
                    </a:lnTo>
                    <a:lnTo>
                      <a:pt x="31" y="34"/>
                    </a:lnTo>
                    <a:lnTo>
                      <a:pt x="31" y="36"/>
                    </a:lnTo>
                    <a:lnTo>
                      <a:pt x="29" y="42"/>
                    </a:lnTo>
                    <a:lnTo>
                      <a:pt x="25" y="45"/>
                    </a:lnTo>
                    <a:lnTo>
                      <a:pt x="22" y="49"/>
                    </a:lnTo>
                    <a:lnTo>
                      <a:pt x="16" y="49"/>
                    </a:lnTo>
                    <a:lnTo>
                      <a:pt x="13" y="49"/>
                    </a:lnTo>
                    <a:lnTo>
                      <a:pt x="11" y="49"/>
                    </a:lnTo>
                    <a:lnTo>
                      <a:pt x="9" y="49"/>
                    </a:lnTo>
                    <a:lnTo>
                      <a:pt x="7" y="47"/>
                    </a:lnTo>
                    <a:lnTo>
                      <a:pt x="4" y="47"/>
                    </a:lnTo>
                    <a:lnTo>
                      <a:pt x="4" y="47"/>
                    </a:lnTo>
                    <a:lnTo>
                      <a:pt x="2" y="47"/>
                    </a:lnTo>
                    <a:lnTo>
                      <a:pt x="2" y="47"/>
                    </a:lnTo>
                    <a:lnTo>
                      <a:pt x="2" y="49"/>
                    </a:lnTo>
                    <a:lnTo>
                      <a:pt x="0" y="49"/>
                    </a:lnTo>
                    <a:lnTo>
                      <a:pt x="0" y="49"/>
                    </a:lnTo>
                    <a:lnTo>
                      <a:pt x="0" y="33"/>
                    </a:lnTo>
                    <a:lnTo>
                      <a:pt x="0" y="33"/>
                    </a:lnTo>
                    <a:lnTo>
                      <a:pt x="2" y="38"/>
                    </a:lnTo>
                    <a:lnTo>
                      <a:pt x="4" y="42"/>
                    </a:lnTo>
                    <a:lnTo>
                      <a:pt x="5" y="44"/>
                    </a:lnTo>
                    <a:lnTo>
                      <a:pt x="7" y="45"/>
                    </a:lnTo>
                    <a:lnTo>
                      <a:pt x="11" y="47"/>
                    </a:lnTo>
                    <a:lnTo>
                      <a:pt x="14" y="47"/>
                    </a:lnTo>
                    <a:lnTo>
                      <a:pt x="18" y="47"/>
                    </a:lnTo>
                    <a:lnTo>
                      <a:pt x="22" y="45"/>
                    </a:lnTo>
                    <a:lnTo>
                      <a:pt x="24" y="44"/>
                    </a:lnTo>
                    <a:lnTo>
                      <a:pt x="24" y="40"/>
                    </a:lnTo>
                    <a:lnTo>
                      <a:pt x="24" y="38"/>
                    </a:lnTo>
                    <a:lnTo>
                      <a:pt x="24" y="36"/>
                    </a:lnTo>
                    <a:lnTo>
                      <a:pt x="22" y="34"/>
                    </a:lnTo>
                    <a:lnTo>
                      <a:pt x="20" y="33"/>
                    </a:lnTo>
                    <a:lnTo>
                      <a:pt x="18" y="31"/>
                    </a:lnTo>
                    <a:lnTo>
                      <a:pt x="13" y="29"/>
                    </a:lnTo>
                    <a:lnTo>
                      <a:pt x="7" y="25"/>
                    </a:lnTo>
                    <a:lnTo>
                      <a:pt x="4" y="24"/>
                    </a:lnTo>
                    <a:lnTo>
                      <a:pt x="2" y="22"/>
                    </a:lnTo>
                    <a:lnTo>
                      <a:pt x="0" y="18"/>
                    </a:lnTo>
                    <a:lnTo>
                      <a:pt x="0" y="16"/>
                    </a:lnTo>
                    <a:lnTo>
                      <a:pt x="0" y="13"/>
                    </a:lnTo>
                    <a:lnTo>
                      <a:pt x="0" y="9"/>
                    </a:lnTo>
                    <a:lnTo>
                      <a:pt x="4" y="3"/>
                    </a:lnTo>
                    <a:lnTo>
                      <a:pt x="7" y="2"/>
                    </a:lnTo>
                    <a:lnTo>
                      <a:pt x="13" y="0"/>
                    </a:lnTo>
                    <a:lnTo>
                      <a:pt x="16" y="2"/>
                    </a:lnTo>
                    <a:lnTo>
                      <a:pt x="22" y="3"/>
                    </a:lnTo>
                    <a:lnTo>
                      <a:pt x="24" y="3"/>
                    </a:lnTo>
                    <a:lnTo>
                      <a:pt x="24" y="3"/>
                    </a:lnTo>
                    <a:lnTo>
                      <a:pt x="25" y="3"/>
                    </a:lnTo>
                    <a:lnTo>
                      <a:pt x="25" y="3"/>
                    </a:lnTo>
                    <a:lnTo>
                      <a:pt x="25" y="2"/>
                    </a:lnTo>
                    <a:lnTo>
                      <a:pt x="27" y="0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ja-JP" altLang="en-US" sz="2800" b="1">
                  <a:solidFill>
                    <a:srgbClr val="FFFFFF"/>
                  </a:solidFill>
                  <a:effectLst>
                    <a:outerShdw blurRad="38100" dist="38100" dir="2700000" algn="tl">
                      <a:srgbClr val="808080"/>
                    </a:outerShdw>
                  </a:effectLst>
                  <a:latin typeface="Helvetica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177" name="Freeform 356"/>
              <p:cNvSpPr>
                <a:spLocks/>
              </p:cNvSpPr>
              <p:nvPr/>
            </p:nvSpPr>
            <p:spPr bwMode="auto">
              <a:xfrm>
                <a:off x="1135" y="3199"/>
                <a:ext cx="33" cy="49"/>
              </a:xfrm>
              <a:custGeom>
                <a:avLst/>
                <a:gdLst/>
                <a:ahLst/>
                <a:cxnLst>
                  <a:cxn ang="0">
                    <a:pos x="30" y="17"/>
                  </a:cxn>
                  <a:cxn ang="0">
                    <a:pos x="28" y="13"/>
                  </a:cxn>
                  <a:cxn ang="0">
                    <a:pos x="24" y="8"/>
                  </a:cxn>
                  <a:cxn ang="0">
                    <a:pos x="19" y="4"/>
                  </a:cxn>
                  <a:cxn ang="0">
                    <a:pos x="13" y="4"/>
                  </a:cxn>
                  <a:cxn ang="0">
                    <a:pos x="8" y="8"/>
                  </a:cxn>
                  <a:cxn ang="0">
                    <a:pos x="8" y="13"/>
                  </a:cxn>
                  <a:cxn ang="0">
                    <a:pos x="11" y="17"/>
                  </a:cxn>
                  <a:cxn ang="0">
                    <a:pos x="19" y="22"/>
                  </a:cxn>
                  <a:cxn ang="0">
                    <a:pos x="28" y="28"/>
                  </a:cxn>
                  <a:cxn ang="0">
                    <a:pos x="31" y="31"/>
                  </a:cxn>
                  <a:cxn ang="0">
                    <a:pos x="33" y="37"/>
                  </a:cxn>
                  <a:cxn ang="0">
                    <a:pos x="28" y="46"/>
                  </a:cxn>
                  <a:cxn ang="0">
                    <a:pos x="17" y="50"/>
                  </a:cxn>
                  <a:cxn ang="0">
                    <a:pos x="13" y="50"/>
                  </a:cxn>
                  <a:cxn ang="0">
                    <a:pos x="9" y="48"/>
                  </a:cxn>
                  <a:cxn ang="0">
                    <a:pos x="4" y="48"/>
                  </a:cxn>
                  <a:cxn ang="0">
                    <a:pos x="4" y="48"/>
                  </a:cxn>
                  <a:cxn ang="0">
                    <a:pos x="2" y="50"/>
                  </a:cxn>
                  <a:cxn ang="0">
                    <a:pos x="2" y="33"/>
                  </a:cxn>
                  <a:cxn ang="0">
                    <a:pos x="4" y="39"/>
                  </a:cxn>
                  <a:cxn ang="0">
                    <a:pos x="8" y="44"/>
                  </a:cxn>
                  <a:cxn ang="0">
                    <a:pos x="13" y="48"/>
                  </a:cxn>
                  <a:cxn ang="0">
                    <a:pos x="20" y="48"/>
                  </a:cxn>
                  <a:cxn ang="0">
                    <a:pos x="26" y="44"/>
                  </a:cxn>
                  <a:cxn ang="0">
                    <a:pos x="26" y="39"/>
                  </a:cxn>
                  <a:cxn ang="0">
                    <a:pos x="24" y="35"/>
                  </a:cxn>
                  <a:cxn ang="0">
                    <a:pos x="20" y="31"/>
                  </a:cxn>
                  <a:cxn ang="0">
                    <a:pos x="9" y="26"/>
                  </a:cxn>
                  <a:cxn ang="0">
                    <a:pos x="4" y="22"/>
                  </a:cxn>
                  <a:cxn ang="0">
                    <a:pos x="2" y="17"/>
                  </a:cxn>
                  <a:cxn ang="0">
                    <a:pos x="2" y="9"/>
                  </a:cxn>
                  <a:cxn ang="0">
                    <a:pos x="9" y="2"/>
                  </a:cxn>
                  <a:cxn ang="0">
                    <a:pos x="19" y="2"/>
                  </a:cxn>
                  <a:cxn ang="0">
                    <a:pos x="26" y="4"/>
                  </a:cxn>
                  <a:cxn ang="0">
                    <a:pos x="28" y="4"/>
                  </a:cxn>
                  <a:cxn ang="0">
                    <a:pos x="28" y="2"/>
                  </a:cxn>
                  <a:cxn ang="0">
                    <a:pos x="30" y="0"/>
                  </a:cxn>
                </a:cxnLst>
                <a:rect l="0" t="0" r="r" b="b"/>
                <a:pathLst>
                  <a:path w="33" h="50">
                    <a:moveTo>
                      <a:pt x="30" y="0"/>
                    </a:moveTo>
                    <a:lnTo>
                      <a:pt x="30" y="17"/>
                    </a:lnTo>
                    <a:lnTo>
                      <a:pt x="30" y="17"/>
                    </a:lnTo>
                    <a:lnTo>
                      <a:pt x="28" y="13"/>
                    </a:lnTo>
                    <a:lnTo>
                      <a:pt x="26" y="9"/>
                    </a:lnTo>
                    <a:lnTo>
                      <a:pt x="24" y="8"/>
                    </a:lnTo>
                    <a:lnTo>
                      <a:pt x="22" y="6"/>
                    </a:lnTo>
                    <a:lnTo>
                      <a:pt x="19" y="4"/>
                    </a:lnTo>
                    <a:lnTo>
                      <a:pt x="15" y="4"/>
                    </a:lnTo>
                    <a:lnTo>
                      <a:pt x="13" y="4"/>
                    </a:lnTo>
                    <a:lnTo>
                      <a:pt x="9" y="6"/>
                    </a:lnTo>
                    <a:lnTo>
                      <a:pt x="8" y="8"/>
                    </a:lnTo>
                    <a:lnTo>
                      <a:pt x="8" y="11"/>
                    </a:lnTo>
                    <a:lnTo>
                      <a:pt x="8" y="13"/>
                    </a:lnTo>
                    <a:lnTo>
                      <a:pt x="9" y="15"/>
                    </a:lnTo>
                    <a:lnTo>
                      <a:pt x="11" y="17"/>
                    </a:lnTo>
                    <a:lnTo>
                      <a:pt x="15" y="19"/>
                    </a:lnTo>
                    <a:lnTo>
                      <a:pt x="19" y="22"/>
                    </a:lnTo>
                    <a:lnTo>
                      <a:pt x="24" y="26"/>
                    </a:lnTo>
                    <a:lnTo>
                      <a:pt x="28" y="28"/>
                    </a:lnTo>
                    <a:lnTo>
                      <a:pt x="30" y="30"/>
                    </a:lnTo>
                    <a:lnTo>
                      <a:pt x="31" y="31"/>
                    </a:lnTo>
                    <a:lnTo>
                      <a:pt x="31" y="35"/>
                    </a:lnTo>
                    <a:lnTo>
                      <a:pt x="33" y="37"/>
                    </a:lnTo>
                    <a:lnTo>
                      <a:pt x="31" y="42"/>
                    </a:lnTo>
                    <a:lnTo>
                      <a:pt x="28" y="46"/>
                    </a:lnTo>
                    <a:lnTo>
                      <a:pt x="24" y="50"/>
                    </a:lnTo>
                    <a:lnTo>
                      <a:pt x="17" y="50"/>
                    </a:lnTo>
                    <a:lnTo>
                      <a:pt x="15" y="50"/>
                    </a:lnTo>
                    <a:lnTo>
                      <a:pt x="13" y="50"/>
                    </a:lnTo>
                    <a:lnTo>
                      <a:pt x="11" y="50"/>
                    </a:lnTo>
                    <a:lnTo>
                      <a:pt x="9" y="48"/>
                    </a:lnTo>
                    <a:lnTo>
                      <a:pt x="6" y="48"/>
                    </a:lnTo>
                    <a:lnTo>
                      <a:pt x="4" y="48"/>
                    </a:lnTo>
                    <a:lnTo>
                      <a:pt x="4" y="48"/>
                    </a:lnTo>
                    <a:lnTo>
                      <a:pt x="4" y="48"/>
                    </a:lnTo>
                    <a:lnTo>
                      <a:pt x="2" y="50"/>
                    </a:lnTo>
                    <a:lnTo>
                      <a:pt x="2" y="50"/>
                    </a:lnTo>
                    <a:lnTo>
                      <a:pt x="2" y="50"/>
                    </a:lnTo>
                    <a:lnTo>
                      <a:pt x="2" y="33"/>
                    </a:lnTo>
                    <a:lnTo>
                      <a:pt x="2" y="33"/>
                    </a:lnTo>
                    <a:lnTo>
                      <a:pt x="4" y="39"/>
                    </a:lnTo>
                    <a:lnTo>
                      <a:pt x="6" y="42"/>
                    </a:lnTo>
                    <a:lnTo>
                      <a:pt x="8" y="44"/>
                    </a:lnTo>
                    <a:lnTo>
                      <a:pt x="9" y="46"/>
                    </a:lnTo>
                    <a:lnTo>
                      <a:pt x="13" y="48"/>
                    </a:lnTo>
                    <a:lnTo>
                      <a:pt x="17" y="48"/>
                    </a:lnTo>
                    <a:lnTo>
                      <a:pt x="20" y="48"/>
                    </a:lnTo>
                    <a:lnTo>
                      <a:pt x="24" y="46"/>
                    </a:lnTo>
                    <a:lnTo>
                      <a:pt x="26" y="44"/>
                    </a:lnTo>
                    <a:lnTo>
                      <a:pt x="26" y="40"/>
                    </a:lnTo>
                    <a:lnTo>
                      <a:pt x="26" y="39"/>
                    </a:lnTo>
                    <a:lnTo>
                      <a:pt x="26" y="37"/>
                    </a:lnTo>
                    <a:lnTo>
                      <a:pt x="24" y="35"/>
                    </a:lnTo>
                    <a:lnTo>
                      <a:pt x="22" y="33"/>
                    </a:lnTo>
                    <a:lnTo>
                      <a:pt x="20" y="31"/>
                    </a:lnTo>
                    <a:lnTo>
                      <a:pt x="15" y="30"/>
                    </a:lnTo>
                    <a:lnTo>
                      <a:pt x="9" y="26"/>
                    </a:lnTo>
                    <a:lnTo>
                      <a:pt x="6" y="24"/>
                    </a:lnTo>
                    <a:lnTo>
                      <a:pt x="4" y="22"/>
                    </a:lnTo>
                    <a:lnTo>
                      <a:pt x="2" y="19"/>
                    </a:lnTo>
                    <a:lnTo>
                      <a:pt x="2" y="17"/>
                    </a:lnTo>
                    <a:lnTo>
                      <a:pt x="0" y="13"/>
                    </a:lnTo>
                    <a:lnTo>
                      <a:pt x="2" y="9"/>
                    </a:lnTo>
                    <a:lnTo>
                      <a:pt x="6" y="4"/>
                    </a:lnTo>
                    <a:lnTo>
                      <a:pt x="9" y="2"/>
                    </a:lnTo>
                    <a:lnTo>
                      <a:pt x="15" y="0"/>
                    </a:lnTo>
                    <a:lnTo>
                      <a:pt x="19" y="2"/>
                    </a:lnTo>
                    <a:lnTo>
                      <a:pt x="24" y="4"/>
                    </a:lnTo>
                    <a:lnTo>
                      <a:pt x="26" y="4"/>
                    </a:lnTo>
                    <a:lnTo>
                      <a:pt x="26" y="4"/>
                    </a:lnTo>
                    <a:lnTo>
                      <a:pt x="28" y="4"/>
                    </a:lnTo>
                    <a:lnTo>
                      <a:pt x="28" y="4"/>
                    </a:lnTo>
                    <a:lnTo>
                      <a:pt x="28" y="2"/>
                    </a:lnTo>
                    <a:lnTo>
                      <a:pt x="30" y="0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ja-JP" altLang="en-US" sz="2800" b="1">
                  <a:solidFill>
                    <a:srgbClr val="FFFFFF"/>
                  </a:solidFill>
                  <a:effectLst>
                    <a:outerShdw blurRad="38100" dist="38100" dir="2700000" algn="tl">
                      <a:srgbClr val="808080"/>
                    </a:outerShdw>
                  </a:effectLst>
                  <a:latin typeface="Helvetica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178" name="Freeform 357"/>
              <p:cNvSpPr>
                <a:spLocks/>
              </p:cNvSpPr>
              <p:nvPr/>
            </p:nvSpPr>
            <p:spPr bwMode="auto">
              <a:xfrm>
                <a:off x="1172" y="3199"/>
                <a:ext cx="50" cy="4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3" y="0"/>
                  </a:cxn>
                  <a:cxn ang="0">
                    <a:pos x="42" y="37"/>
                  </a:cxn>
                  <a:cxn ang="0">
                    <a:pos x="42" y="7"/>
                  </a:cxn>
                  <a:cxn ang="0">
                    <a:pos x="42" y="4"/>
                  </a:cxn>
                  <a:cxn ang="0">
                    <a:pos x="42" y="2"/>
                  </a:cxn>
                  <a:cxn ang="0">
                    <a:pos x="40" y="0"/>
                  </a:cxn>
                  <a:cxn ang="0">
                    <a:pos x="36" y="0"/>
                  </a:cxn>
                  <a:cxn ang="0">
                    <a:pos x="35" y="0"/>
                  </a:cxn>
                  <a:cxn ang="0">
                    <a:pos x="35" y="0"/>
                  </a:cxn>
                  <a:cxn ang="0">
                    <a:pos x="51" y="0"/>
                  </a:cxn>
                  <a:cxn ang="0">
                    <a:pos x="51" y="0"/>
                  </a:cxn>
                  <a:cxn ang="0">
                    <a:pos x="51" y="0"/>
                  </a:cxn>
                  <a:cxn ang="0">
                    <a:pos x="47" y="2"/>
                  </a:cxn>
                  <a:cxn ang="0">
                    <a:pos x="45" y="2"/>
                  </a:cxn>
                  <a:cxn ang="0">
                    <a:pos x="45" y="4"/>
                  </a:cxn>
                  <a:cxn ang="0">
                    <a:pos x="45" y="7"/>
                  </a:cxn>
                  <a:cxn ang="0">
                    <a:pos x="45" y="48"/>
                  </a:cxn>
                  <a:cxn ang="0">
                    <a:pos x="44" y="48"/>
                  </a:cxn>
                  <a:cxn ang="0">
                    <a:pos x="13" y="9"/>
                  </a:cxn>
                  <a:cxn ang="0">
                    <a:pos x="13" y="40"/>
                  </a:cxn>
                  <a:cxn ang="0">
                    <a:pos x="13" y="44"/>
                  </a:cxn>
                  <a:cxn ang="0">
                    <a:pos x="13" y="46"/>
                  </a:cxn>
                  <a:cxn ang="0">
                    <a:pos x="15" y="46"/>
                  </a:cxn>
                  <a:cxn ang="0">
                    <a:pos x="18" y="48"/>
                  </a:cxn>
                  <a:cxn ang="0">
                    <a:pos x="18" y="48"/>
                  </a:cxn>
                  <a:cxn ang="0">
                    <a:pos x="18" y="48"/>
                  </a:cxn>
                  <a:cxn ang="0">
                    <a:pos x="2" y="48"/>
                  </a:cxn>
                  <a:cxn ang="0">
                    <a:pos x="2" y="48"/>
                  </a:cxn>
                  <a:cxn ang="0">
                    <a:pos x="4" y="48"/>
                  </a:cxn>
                  <a:cxn ang="0">
                    <a:pos x="7" y="46"/>
                  </a:cxn>
                  <a:cxn ang="0">
                    <a:pos x="9" y="46"/>
                  </a:cxn>
                  <a:cxn ang="0">
                    <a:pos x="9" y="42"/>
                  </a:cxn>
                  <a:cxn ang="0">
                    <a:pos x="9" y="40"/>
                  </a:cxn>
                  <a:cxn ang="0">
                    <a:pos x="9" y="7"/>
                  </a:cxn>
                  <a:cxn ang="0">
                    <a:pos x="7" y="4"/>
                  </a:cxn>
                  <a:cxn ang="0">
                    <a:pos x="5" y="4"/>
                  </a:cxn>
                  <a:cxn ang="0">
                    <a:pos x="5" y="2"/>
                  </a:cxn>
                  <a:cxn ang="0">
                    <a:pos x="4" y="2"/>
                  </a:cxn>
                  <a:cxn ang="0">
                    <a:pos x="2" y="2"/>
                  </a:cxn>
                  <a:cxn ang="0">
                    <a:pos x="0" y="2"/>
                  </a:cxn>
                  <a:cxn ang="0">
                    <a:pos x="0" y="0"/>
                  </a:cxn>
                </a:cxnLst>
                <a:rect l="0" t="0" r="r" b="b"/>
                <a:pathLst>
                  <a:path w="51" h="48">
                    <a:moveTo>
                      <a:pt x="0" y="0"/>
                    </a:moveTo>
                    <a:lnTo>
                      <a:pt x="13" y="0"/>
                    </a:lnTo>
                    <a:lnTo>
                      <a:pt x="42" y="37"/>
                    </a:lnTo>
                    <a:lnTo>
                      <a:pt x="42" y="7"/>
                    </a:lnTo>
                    <a:lnTo>
                      <a:pt x="42" y="4"/>
                    </a:lnTo>
                    <a:lnTo>
                      <a:pt x="42" y="2"/>
                    </a:lnTo>
                    <a:lnTo>
                      <a:pt x="40" y="0"/>
                    </a:lnTo>
                    <a:lnTo>
                      <a:pt x="36" y="0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51" y="0"/>
                    </a:lnTo>
                    <a:lnTo>
                      <a:pt x="51" y="0"/>
                    </a:lnTo>
                    <a:lnTo>
                      <a:pt x="51" y="0"/>
                    </a:lnTo>
                    <a:lnTo>
                      <a:pt x="47" y="2"/>
                    </a:lnTo>
                    <a:lnTo>
                      <a:pt x="45" y="2"/>
                    </a:lnTo>
                    <a:lnTo>
                      <a:pt x="45" y="4"/>
                    </a:lnTo>
                    <a:lnTo>
                      <a:pt x="45" y="7"/>
                    </a:lnTo>
                    <a:lnTo>
                      <a:pt x="45" y="48"/>
                    </a:lnTo>
                    <a:lnTo>
                      <a:pt x="44" y="48"/>
                    </a:lnTo>
                    <a:lnTo>
                      <a:pt x="13" y="9"/>
                    </a:lnTo>
                    <a:lnTo>
                      <a:pt x="13" y="40"/>
                    </a:lnTo>
                    <a:lnTo>
                      <a:pt x="13" y="44"/>
                    </a:lnTo>
                    <a:lnTo>
                      <a:pt x="13" y="46"/>
                    </a:lnTo>
                    <a:lnTo>
                      <a:pt x="15" y="46"/>
                    </a:lnTo>
                    <a:lnTo>
                      <a:pt x="18" y="48"/>
                    </a:lnTo>
                    <a:lnTo>
                      <a:pt x="18" y="48"/>
                    </a:lnTo>
                    <a:lnTo>
                      <a:pt x="18" y="48"/>
                    </a:lnTo>
                    <a:lnTo>
                      <a:pt x="2" y="48"/>
                    </a:lnTo>
                    <a:lnTo>
                      <a:pt x="2" y="48"/>
                    </a:lnTo>
                    <a:lnTo>
                      <a:pt x="4" y="48"/>
                    </a:lnTo>
                    <a:lnTo>
                      <a:pt x="7" y="46"/>
                    </a:lnTo>
                    <a:lnTo>
                      <a:pt x="9" y="46"/>
                    </a:lnTo>
                    <a:lnTo>
                      <a:pt x="9" y="42"/>
                    </a:lnTo>
                    <a:lnTo>
                      <a:pt x="9" y="40"/>
                    </a:lnTo>
                    <a:lnTo>
                      <a:pt x="9" y="7"/>
                    </a:lnTo>
                    <a:lnTo>
                      <a:pt x="7" y="4"/>
                    </a:lnTo>
                    <a:lnTo>
                      <a:pt x="5" y="4"/>
                    </a:lnTo>
                    <a:lnTo>
                      <a:pt x="5" y="2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ja-JP" altLang="en-US" sz="2800" b="1">
                  <a:solidFill>
                    <a:srgbClr val="FFFFFF"/>
                  </a:solidFill>
                  <a:effectLst>
                    <a:outerShdw blurRad="38100" dist="38100" dir="2700000" algn="tl">
                      <a:srgbClr val="808080"/>
                    </a:outerShdw>
                  </a:effectLst>
                  <a:latin typeface="Helvetica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179" name="Freeform 358"/>
              <p:cNvSpPr>
                <a:spLocks noEditPoints="1"/>
              </p:cNvSpPr>
              <p:nvPr/>
            </p:nvSpPr>
            <p:spPr bwMode="auto">
              <a:xfrm>
                <a:off x="1225" y="3199"/>
                <a:ext cx="45" cy="49"/>
              </a:xfrm>
              <a:custGeom>
                <a:avLst/>
                <a:gdLst/>
                <a:ahLst/>
                <a:cxnLst>
                  <a:cxn ang="0">
                    <a:pos x="23" y="0"/>
                  </a:cxn>
                  <a:cxn ang="0">
                    <a:pos x="29" y="2"/>
                  </a:cxn>
                  <a:cxn ang="0">
                    <a:pos x="34" y="4"/>
                  </a:cxn>
                  <a:cxn ang="0">
                    <a:pos x="40" y="8"/>
                  </a:cxn>
                  <a:cxn ang="0">
                    <a:pos x="43" y="13"/>
                  </a:cxn>
                  <a:cxn ang="0">
                    <a:pos x="45" y="19"/>
                  </a:cxn>
                  <a:cxn ang="0">
                    <a:pos x="45" y="26"/>
                  </a:cxn>
                  <a:cxn ang="0">
                    <a:pos x="45" y="31"/>
                  </a:cxn>
                  <a:cxn ang="0">
                    <a:pos x="43" y="39"/>
                  </a:cxn>
                  <a:cxn ang="0">
                    <a:pos x="40" y="44"/>
                  </a:cxn>
                  <a:cxn ang="0">
                    <a:pos x="34" y="48"/>
                  </a:cxn>
                  <a:cxn ang="0">
                    <a:pos x="29" y="50"/>
                  </a:cxn>
                  <a:cxn ang="0">
                    <a:pos x="23" y="50"/>
                  </a:cxn>
                  <a:cxn ang="0">
                    <a:pos x="18" y="50"/>
                  </a:cxn>
                  <a:cxn ang="0">
                    <a:pos x="12" y="48"/>
                  </a:cxn>
                  <a:cxn ang="0">
                    <a:pos x="7" y="44"/>
                  </a:cxn>
                  <a:cxn ang="0">
                    <a:pos x="3" y="39"/>
                  </a:cxn>
                  <a:cxn ang="0">
                    <a:pos x="1" y="33"/>
                  </a:cxn>
                  <a:cxn ang="0">
                    <a:pos x="0" y="26"/>
                  </a:cxn>
                  <a:cxn ang="0">
                    <a:pos x="1" y="19"/>
                  </a:cxn>
                  <a:cxn ang="0">
                    <a:pos x="3" y="13"/>
                  </a:cxn>
                  <a:cxn ang="0">
                    <a:pos x="9" y="8"/>
                  </a:cxn>
                  <a:cxn ang="0">
                    <a:pos x="12" y="4"/>
                  </a:cxn>
                  <a:cxn ang="0">
                    <a:pos x="18" y="2"/>
                  </a:cxn>
                  <a:cxn ang="0">
                    <a:pos x="23" y="0"/>
                  </a:cxn>
                  <a:cxn ang="0">
                    <a:pos x="23" y="4"/>
                  </a:cxn>
                  <a:cxn ang="0">
                    <a:pos x="18" y="4"/>
                  </a:cxn>
                  <a:cxn ang="0">
                    <a:pos x="12" y="8"/>
                  </a:cxn>
                  <a:cxn ang="0">
                    <a:pos x="11" y="13"/>
                  </a:cxn>
                  <a:cxn ang="0">
                    <a:pos x="9" y="19"/>
                  </a:cxn>
                  <a:cxn ang="0">
                    <a:pos x="9" y="26"/>
                  </a:cxn>
                  <a:cxn ang="0">
                    <a:pos x="9" y="33"/>
                  </a:cxn>
                  <a:cxn ang="0">
                    <a:pos x="11" y="39"/>
                  </a:cxn>
                  <a:cxn ang="0">
                    <a:pos x="14" y="44"/>
                  </a:cxn>
                  <a:cxn ang="0">
                    <a:pos x="18" y="48"/>
                  </a:cxn>
                  <a:cxn ang="0">
                    <a:pos x="23" y="48"/>
                  </a:cxn>
                  <a:cxn ang="0">
                    <a:pos x="27" y="48"/>
                  </a:cxn>
                  <a:cxn ang="0">
                    <a:pos x="31" y="46"/>
                  </a:cxn>
                  <a:cxn ang="0">
                    <a:pos x="34" y="42"/>
                  </a:cxn>
                  <a:cxn ang="0">
                    <a:pos x="36" y="39"/>
                  </a:cxn>
                  <a:cxn ang="0">
                    <a:pos x="38" y="33"/>
                  </a:cxn>
                  <a:cxn ang="0">
                    <a:pos x="38" y="26"/>
                  </a:cxn>
                  <a:cxn ang="0">
                    <a:pos x="38" y="19"/>
                  </a:cxn>
                  <a:cxn ang="0">
                    <a:pos x="36" y="13"/>
                  </a:cxn>
                  <a:cxn ang="0">
                    <a:pos x="32" y="8"/>
                  </a:cxn>
                  <a:cxn ang="0">
                    <a:pos x="31" y="6"/>
                  </a:cxn>
                  <a:cxn ang="0">
                    <a:pos x="27" y="4"/>
                  </a:cxn>
                  <a:cxn ang="0">
                    <a:pos x="23" y="4"/>
                  </a:cxn>
                </a:cxnLst>
                <a:rect l="0" t="0" r="r" b="b"/>
                <a:pathLst>
                  <a:path w="45" h="50">
                    <a:moveTo>
                      <a:pt x="23" y="0"/>
                    </a:moveTo>
                    <a:lnTo>
                      <a:pt x="29" y="2"/>
                    </a:lnTo>
                    <a:lnTo>
                      <a:pt x="34" y="4"/>
                    </a:lnTo>
                    <a:lnTo>
                      <a:pt x="40" y="8"/>
                    </a:lnTo>
                    <a:lnTo>
                      <a:pt x="43" y="13"/>
                    </a:lnTo>
                    <a:lnTo>
                      <a:pt x="45" y="19"/>
                    </a:lnTo>
                    <a:lnTo>
                      <a:pt x="45" y="26"/>
                    </a:lnTo>
                    <a:lnTo>
                      <a:pt x="45" y="31"/>
                    </a:lnTo>
                    <a:lnTo>
                      <a:pt x="43" y="39"/>
                    </a:lnTo>
                    <a:lnTo>
                      <a:pt x="40" y="44"/>
                    </a:lnTo>
                    <a:lnTo>
                      <a:pt x="34" y="48"/>
                    </a:lnTo>
                    <a:lnTo>
                      <a:pt x="29" y="50"/>
                    </a:lnTo>
                    <a:lnTo>
                      <a:pt x="23" y="50"/>
                    </a:lnTo>
                    <a:lnTo>
                      <a:pt x="18" y="50"/>
                    </a:lnTo>
                    <a:lnTo>
                      <a:pt x="12" y="48"/>
                    </a:lnTo>
                    <a:lnTo>
                      <a:pt x="7" y="44"/>
                    </a:lnTo>
                    <a:lnTo>
                      <a:pt x="3" y="39"/>
                    </a:lnTo>
                    <a:lnTo>
                      <a:pt x="1" y="33"/>
                    </a:lnTo>
                    <a:lnTo>
                      <a:pt x="0" y="26"/>
                    </a:lnTo>
                    <a:lnTo>
                      <a:pt x="1" y="19"/>
                    </a:lnTo>
                    <a:lnTo>
                      <a:pt x="3" y="13"/>
                    </a:lnTo>
                    <a:lnTo>
                      <a:pt x="9" y="8"/>
                    </a:lnTo>
                    <a:lnTo>
                      <a:pt x="12" y="4"/>
                    </a:lnTo>
                    <a:lnTo>
                      <a:pt x="18" y="2"/>
                    </a:lnTo>
                    <a:lnTo>
                      <a:pt x="23" y="0"/>
                    </a:lnTo>
                    <a:close/>
                    <a:moveTo>
                      <a:pt x="23" y="4"/>
                    </a:moveTo>
                    <a:lnTo>
                      <a:pt x="18" y="4"/>
                    </a:lnTo>
                    <a:lnTo>
                      <a:pt x="12" y="8"/>
                    </a:lnTo>
                    <a:lnTo>
                      <a:pt x="11" y="13"/>
                    </a:lnTo>
                    <a:lnTo>
                      <a:pt x="9" y="19"/>
                    </a:lnTo>
                    <a:lnTo>
                      <a:pt x="9" y="26"/>
                    </a:lnTo>
                    <a:lnTo>
                      <a:pt x="9" y="33"/>
                    </a:lnTo>
                    <a:lnTo>
                      <a:pt x="11" y="39"/>
                    </a:lnTo>
                    <a:lnTo>
                      <a:pt x="14" y="44"/>
                    </a:lnTo>
                    <a:lnTo>
                      <a:pt x="18" y="48"/>
                    </a:lnTo>
                    <a:lnTo>
                      <a:pt x="23" y="48"/>
                    </a:lnTo>
                    <a:lnTo>
                      <a:pt x="27" y="48"/>
                    </a:lnTo>
                    <a:lnTo>
                      <a:pt x="31" y="46"/>
                    </a:lnTo>
                    <a:lnTo>
                      <a:pt x="34" y="42"/>
                    </a:lnTo>
                    <a:lnTo>
                      <a:pt x="36" y="39"/>
                    </a:lnTo>
                    <a:lnTo>
                      <a:pt x="38" y="33"/>
                    </a:lnTo>
                    <a:lnTo>
                      <a:pt x="38" y="26"/>
                    </a:lnTo>
                    <a:lnTo>
                      <a:pt x="38" y="19"/>
                    </a:lnTo>
                    <a:lnTo>
                      <a:pt x="36" y="13"/>
                    </a:lnTo>
                    <a:lnTo>
                      <a:pt x="32" y="8"/>
                    </a:lnTo>
                    <a:lnTo>
                      <a:pt x="31" y="6"/>
                    </a:lnTo>
                    <a:lnTo>
                      <a:pt x="27" y="4"/>
                    </a:lnTo>
                    <a:lnTo>
                      <a:pt x="23" y="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ja-JP" altLang="en-US" sz="2800" b="1">
                  <a:solidFill>
                    <a:srgbClr val="FFFFFF"/>
                  </a:solidFill>
                  <a:effectLst>
                    <a:outerShdw blurRad="38100" dist="38100" dir="2700000" algn="tl">
                      <a:srgbClr val="808080"/>
                    </a:outerShdw>
                  </a:effectLst>
                  <a:latin typeface="Helvetica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180" name="Freeform 359"/>
              <p:cNvSpPr>
                <a:spLocks noEditPoints="1"/>
              </p:cNvSpPr>
              <p:nvPr/>
            </p:nvSpPr>
            <p:spPr bwMode="auto">
              <a:xfrm>
                <a:off x="1079" y="3234"/>
                <a:ext cx="47" cy="100"/>
              </a:xfrm>
              <a:custGeom>
                <a:avLst/>
                <a:gdLst/>
                <a:ahLst/>
                <a:cxnLst>
                  <a:cxn ang="0">
                    <a:pos x="33" y="25"/>
                  </a:cxn>
                  <a:cxn ang="0">
                    <a:pos x="42" y="33"/>
                  </a:cxn>
                  <a:cxn ang="0">
                    <a:pos x="46" y="43"/>
                  </a:cxn>
                  <a:cxn ang="0">
                    <a:pos x="47" y="54"/>
                  </a:cxn>
                  <a:cxn ang="0">
                    <a:pos x="44" y="63"/>
                  </a:cxn>
                  <a:cxn ang="0">
                    <a:pos x="40" y="71"/>
                  </a:cxn>
                  <a:cxn ang="0">
                    <a:pos x="35" y="74"/>
                  </a:cxn>
                  <a:cxn ang="0">
                    <a:pos x="29" y="76"/>
                  </a:cxn>
                  <a:cxn ang="0">
                    <a:pos x="26" y="100"/>
                  </a:cxn>
                  <a:cxn ang="0">
                    <a:pos x="20" y="78"/>
                  </a:cxn>
                  <a:cxn ang="0">
                    <a:pos x="7" y="73"/>
                  </a:cxn>
                  <a:cxn ang="0">
                    <a:pos x="0" y="60"/>
                  </a:cxn>
                  <a:cxn ang="0">
                    <a:pos x="0" y="45"/>
                  </a:cxn>
                  <a:cxn ang="0">
                    <a:pos x="2" y="38"/>
                  </a:cxn>
                  <a:cxn ang="0">
                    <a:pos x="7" y="31"/>
                  </a:cxn>
                  <a:cxn ang="0">
                    <a:pos x="13" y="27"/>
                  </a:cxn>
                  <a:cxn ang="0">
                    <a:pos x="17" y="25"/>
                  </a:cxn>
                  <a:cxn ang="0">
                    <a:pos x="20" y="0"/>
                  </a:cxn>
                  <a:cxn ang="0">
                    <a:pos x="26" y="25"/>
                  </a:cxn>
                  <a:cxn ang="0">
                    <a:pos x="18" y="29"/>
                  </a:cxn>
                  <a:cxn ang="0">
                    <a:pos x="13" y="33"/>
                  </a:cxn>
                  <a:cxn ang="0">
                    <a:pos x="11" y="43"/>
                  </a:cxn>
                  <a:cxn ang="0">
                    <a:pos x="11" y="58"/>
                  </a:cxn>
                  <a:cxn ang="0">
                    <a:pos x="15" y="69"/>
                  </a:cxn>
                  <a:cxn ang="0">
                    <a:pos x="18" y="73"/>
                  </a:cxn>
                  <a:cxn ang="0">
                    <a:pos x="20" y="27"/>
                  </a:cxn>
                  <a:cxn ang="0">
                    <a:pos x="29" y="73"/>
                  </a:cxn>
                  <a:cxn ang="0">
                    <a:pos x="33" y="69"/>
                  </a:cxn>
                  <a:cxn ang="0">
                    <a:pos x="37" y="60"/>
                  </a:cxn>
                  <a:cxn ang="0">
                    <a:pos x="37" y="45"/>
                  </a:cxn>
                  <a:cxn ang="0">
                    <a:pos x="33" y="34"/>
                  </a:cxn>
                  <a:cxn ang="0">
                    <a:pos x="29" y="29"/>
                  </a:cxn>
                  <a:cxn ang="0">
                    <a:pos x="26" y="74"/>
                  </a:cxn>
                </a:cxnLst>
                <a:rect l="0" t="0" r="r" b="b"/>
                <a:pathLst>
                  <a:path w="47" h="100">
                    <a:moveTo>
                      <a:pt x="26" y="25"/>
                    </a:moveTo>
                    <a:lnTo>
                      <a:pt x="33" y="25"/>
                    </a:lnTo>
                    <a:lnTo>
                      <a:pt x="38" y="29"/>
                    </a:lnTo>
                    <a:lnTo>
                      <a:pt x="42" y="33"/>
                    </a:lnTo>
                    <a:lnTo>
                      <a:pt x="44" y="38"/>
                    </a:lnTo>
                    <a:lnTo>
                      <a:pt x="46" y="43"/>
                    </a:lnTo>
                    <a:lnTo>
                      <a:pt x="47" y="51"/>
                    </a:lnTo>
                    <a:lnTo>
                      <a:pt x="47" y="54"/>
                    </a:lnTo>
                    <a:lnTo>
                      <a:pt x="46" y="60"/>
                    </a:lnTo>
                    <a:lnTo>
                      <a:pt x="44" y="63"/>
                    </a:lnTo>
                    <a:lnTo>
                      <a:pt x="42" y="67"/>
                    </a:lnTo>
                    <a:lnTo>
                      <a:pt x="40" y="71"/>
                    </a:lnTo>
                    <a:lnTo>
                      <a:pt x="38" y="73"/>
                    </a:lnTo>
                    <a:lnTo>
                      <a:pt x="35" y="74"/>
                    </a:lnTo>
                    <a:lnTo>
                      <a:pt x="33" y="76"/>
                    </a:lnTo>
                    <a:lnTo>
                      <a:pt x="29" y="76"/>
                    </a:lnTo>
                    <a:lnTo>
                      <a:pt x="26" y="78"/>
                    </a:lnTo>
                    <a:lnTo>
                      <a:pt x="26" y="100"/>
                    </a:lnTo>
                    <a:lnTo>
                      <a:pt x="20" y="100"/>
                    </a:lnTo>
                    <a:lnTo>
                      <a:pt x="20" y="78"/>
                    </a:lnTo>
                    <a:lnTo>
                      <a:pt x="13" y="76"/>
                    </a:lnTo>
                    <a:lnTo>
                      <a:pt x="7" y="73"/>
                    </a:lnTo>
                    <a:lnTo>
                      <a:pt x="4" y="67"/>
                    </a:lnTo>
                    <a:lnTo>
                      <a:pt x="0" y="60"/>
                    </a:lnTo>
                    <a:lnTo>
                      <a:pt x="0" y="51"/>
                    </a:lnTo>
                    <a:lnTo>
                      <a:pt x="0" y="45"/>
                    </a:lnTo>
                    <a:lnTo>
                      <a:pt x="2" y="42"/>
                    </a:lnTo>
                    <a:lnTo>
                      <a:pt x="2" y="38"/>
                    </a:lnTo>
                    <a:lnTo>
                      <a:pt x="4" y="34"/>
                    </a:lnTo>
                    <a:lnTo>
                      <a:pt x="7" y="31"/>
                    </a:lnTo>
                    <a:lnTo>
                      <a:pt x="9" y="29"/>
                    </a:lnTo>
                    <a:lnTo>
                      <a:pt x="13" y="27"/>
                    </a:lnTo>
                    <a:lnTo>
                      <a:pt x="15" y="25"/>
                    </a:lnTo>
                    <a:lnTo>
                      <a:pt x="17" y="25"/>
                    </a:lnTo>
                    <a:lnTo>
                      <a:pt x="20" y="25"/>
                    </a:lnTo>
                    <a:lnTo>
                      <a:pt x="20" y="0"/>
                    </a:lnTo>
                    <a:lnTo>
                      <a:pt x="26" y="0"/>
                    </a:lnTo>
                    <a:lnTo>
                      <a:pt x="26" y="25"/>
                    </a:lnTo>
                    <a:close/>
                    <a:moveTo>
                      <a:pt x="20" y="27"/>
                    </a:moveTo>
                    <a:lnTo>
                      <a:pt x="18" y="29"/>
                    </a:lnTo>
                    <a:lnTo>
                      <a:pt x="17" y="31"/>
                    </a:lnTo>
                    <a:lnTo>
                      <a:pt x="13" y="33"/>
                    </a:lnTo>
                    <a:lnTo>
                      <a:pt x="11" y="38"/>
                    </a:lnTo>
                    <a:lnTo>
                      <a:pt x="11" y="43"/>
                    </a:lnTo>
                    <a:lnTo>
                      <a:pt x="11" y="49"/>
                    </a:lnTo>
                    <a:lnTo>
                      <a:pt x="11" y="58"/>
                    </a:lnTo>
                    <a:lnTo>
                      <a:pt x="13" y="63"/>
                    </a:lnTo>
                    <a:lnTo>
                      <a:pt x="15" y="69"/>
                    </a:lnTo>
                    <a:lnTo>
                      <a:pt x="17" y="73"/>
                    </a:lnTo>
                    <a:lnTo>
                      <a:pt x="18" y="73"/>
                    </a:lnTo>
                    <a:lnTo>
                      <a:pt x="20" y="74"/>
                    </a:lnTo>
                    <a:lnTo>
                      <a:pt x="20" y="27"/>
                    </a:lnTo>
                    <a:close/>
                    <a:moveTo>
                      <a:pt x="26" y="74"/>
                    </a:moveTo>
                    <a:lnTo>
                      <a:pt x="29" y="73"/>
                    </a:lnTo>
                    <a:lnTo>
                      <a:pt x="31" y="73"/>
                    </a:lnTo>
                    <a:lnTo>
                      <a:pt x="33" y="69"/>
                    </a:lnTo>
                    <a:lnTo>
                      <a:pt x="35" y="65"/>
                    </a:lnTo>
                    <a:lnTo>
                      <a:pt x="37" y="60"/>
                    </a:lnTo>
                    <a:lnTo>
                      <a:pt x="37" y="53"/>
                    </a:lnTo>
                    <a:lnTo>
                      <a:pt x="37" y="45"/>
                    </a:lnTo>
                    <a:lnTo>
                      <a:pt x="35" y="40"/>
                    </a:lnTo>
                    <a:lnTo>
                      <a:pt x="33" y="34"/>
                    </a:lnTo>
                    <a:lnTo>
                      <a:pt x="31" y="31"/>
                    </a:lnTo>
                    <a:lnTo>
                      <a:pt x="29" y="29"/>
                    </a:lnTo>
                    <a:lnTo>
                      <a:pt x="26" y="27"/>
                    </a:lnTo>
                    <a:lnTo>
                      <a:pt x="26" y="7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ja-JP" altLang="en-US" sz="2800" b="1">
                  <a:solidFill>
                    <a:srgbClr val="FFFFFF"/>
                  </a:solidFill>
                  <a:effectLst>
                    <a:outerShdw blurRad="38100" dist="38100" dir="2700000" algn="tl">
                      <a:srgbClr val="808080"/>
                    </a:outerShdw>
                  </a:effectLst>
                  <a:latin typeface="Helvetica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181" name="Rectangle 360"/>
              <p:cNvSpPr>
                <a:spLocks noChangeArrowheads="1"/>
              </p:cNvSpPr>
              <p:nvPr/>
            </p:nvSpPr>
            <p:spPr bwMode="auto">
              <a:xfrm>
                <a:off x="751" y="3212"/>
                <a:ext cx="268" cy="138"/>
              </a:xfrm>
              <a:prstGeom prst="rect">
                <a:avLst/>
              </a:prstGeom>
              <a:solidFill>
                <a:srgbClr val="59D454"/>
              </a:solidFill>
              <a:ln w="0">
                <a:solidFill>
                  <a:srgbClr val="59D454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ja-JP" altLang="en-US" sz="28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Helvetica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182" name="Line 361"/>
              <p:cNvSpPr>
                <a:spLocks noChangeShapeType="1"/>
              </p:cNvSpPr>
              <p:nvPr/>
            </p:nvSpPr>
            <p:spPr bwMode="auto">
              <a:xfrm>
                <a:off x="751" y="3212"/>
                <a:ext cx="268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ja-JP" altLang="en-US" sz="28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elvetica" pitchFamily="34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183" name="Line 362"/>
              <p:cNvSpPr>
                <a:spLocks noChangeShapeType="1"/>
              </p:cNvSpPr>
              <p:nvPr/>
            </p:nvSpPr>
            <p:spPr bwMode="auto">
              <a:xfrm>
                <a:off x="751" y="3351"/>
                <a:ext cx="268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ja-JP" altLang="en-US" sz="28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elvetica" pitchFamily="34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184" name="Line 363"/>
              <p:cNvSpPr>
                <a:spLocks noChangeShapeType="1"/>
              </p:cNvSpPr>
              <p:nvPr/>
            </p:nvSpPr>
            <p:spPr bwMode="auto">
              <a:xfrm flipV="1">
                <a:off x="1020" y="3212"/>
                <a:ext cx="0" cy="13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ja-JP" altLang="en-US" sz="28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elvetica" pitchFamily="34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185" name="Line 364"/>
              <p:cNvSpPr>
                <a:spLocks noChangeShapeType="1"/>
              </p:cNvSpPr>
              <p:nvPr/>
            </p:nvSpPr>
            <p:spPr bwMode="auto">
              <a:xfrm flipV="1">
                <a:off x="751" y="3212"/>
                <a:ext cx="0" cy="13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ja-JP" altLang="en-US" sz="28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elvetica" pitchFamily="34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186" name="Freeform 365"/>
              <p:cNvSpPr>
                <a:spLocks noEditPoints="1"/>
              </p:cNvSpPr>
              <p:nvPr/>
            </p:nvSpPr>
            <p:spPr bwMode="auto">
              <a:xfrm>
                <a:off x="1291" y="3432"/>
                <a:ext cx="46" cy="77"/>
              </a:xfrm>
              <a:custGeom>
                <a:avLst/>
                <a:gdLst/>
                <a:ahLst/>
                <a:cxnLst>
                  <a:cxn ang="0">
                    <a:pos x="44" y="0"/>
                  </a:cxn>
                  <a:cxn ang="0">
                    <a:pos x="44" y="2"/>
                  </a:cxn>
                  <a:cxn ang="0">
                    <a:pos x="39" y="4"/>
                  </a:cxn>
                  <a:cxn ang="0">
                    <a:pos x="33" y="6"/>
                  </a:cxn>
                  <a:cxn ang="0">
                    <a:pos x="29" y="8"/>
                  </a:cxn>
                  <a:cxn ang="0">
                    <a:pos x="24" y="11"/>
                  </a:cxn>
                  <a:cxn ang="0">
                    <a:pos x="20" y="17"/>
                  </a:cxn>
                  <a:cxn ang="0">
                    <a:pos x="17" y="22"/>
                  </a:cxn>
                  <a:cxn ang="0">
                    <a:pos x="15" y="28"/>
                  </a:cxn>
                  <a:cxn ang="0">
                    <a:pos x="13" y="35"/>
                  </a:cxn>
                  <a:cxn ang="0">
                    <a:pos x="20" y="29"/>
                  </a:cxn>
                  <a:cxn ang="0">
                    <a:pos x="28" y="29"/>
                  </a:cxn>
                  <a:cxn ang="0">
                    <a:pos x="33" y="29"/>
                  </a:cxn>
                  <a:cxn ang="0">
                    <a:pos x="37" y="31"/>
                  </a:cxn>
                  <a:cxn ang="0">
                    <a:pos x="40" y="35"/>
                  </a:cxn>
                  <a:cxn ang="0">
                    <a:pos x="44" y="39"/>
                  </a:cxn>
                  <a:cxn ang="0">
                    <a:pos x="46" y="44"/>
                  </a:cxn>
                  <a:cxn ang="0">
                    <a:pos x="46" y="51"/>
                  </a:cxn>
                  <a:cxn ang="0">
                    <a:pos x="44" y="59"/>
                  </a:cxn>
                  <a:cxn ang="0">
                    <a:pos x="40" y="68"/>
                  </a:cxn>
                  <a:cxn ang="0">
                    <a:pos x="35" y="71"/>
                  </a:cxn>
                  <a:cxn ang="0">
                    <a:pos x="29" y="75"/>
                  </a:cxn>
                  <a:cxn ang="0">
                    <a:pos x="22" y="77"/>
                  </a:cxn>
                  <a:cxn ang="0">
                    <a:pos x="17" y="75"/>
                  </a:cxn>
                  <a:cxn ang="0">
                    <a:pos x="9" y="71"/>
                  </a:cxn>
                  <a:cxn ang="0">
                    <a:pos x="4" y="64"/>
                  </a:cxn>
                  <a:cxn ang="0">
                    <a:pos x="0" y="55"/>
                  </a:cxn>
                  <a:cxn ang="0">
                    <a:pos x="0" y="46"/>
                  </a:cxn>
                  <a:cxn ang="0">
                    <a:pos x="0" y="37"/>
                  </a:cxn>
                  <a:cxn ang="0">
                    <a:pos x="4" y="28"/>
                  </a:cxn>
                  <a:cxn ang="0">
                    <a:pos x="9" y="19"/>
                  </a:cxn>
                  <a:cxn ang="0">
                    <a:pos x="15" y="11"/>
                  </a:cxn>
                  <a:cxn ang="0">
                    <a:pos x="22" y="6"/>
                  </a:cxn>
                  <a:cxn ang="0">
                    <a:pos x="29" y="2"/>
                  </a:cxn>
                  <a:cxn ang="0">
                    <a:pos x="35" y="0"/>
                  </a:cxn>
                  <a:cxn ang="0">
                    <a:pos x="42" y="0"/>
                  </a:cxn>
                  <a:cxn ang="0">
                    <a:pos x="44" y="0"/>
                  </a:cxn>
                  <a:cxn ang="0">
                    <a:pos x="11" y="39"/>
                  </a:cxn>
                  <a:cxn ang="0">
                    <a:pos x="11" y="44"/>
                  </a:cxn>
                  <a:cxn ang="0">
                    <a:pos x="11" y="49"/>
                  </a:cxn>
                  <a:cxn ang="0">
                    <a:pos x="11" y="55"/>
                  </a:cxn>
                  <a:cxn ang="0">
                    <a:pos x="13" y="60"/>
                  </a:cxn>
                  <a:cxn ang="0">
                    <a:pos x="15" y="66"/>
                  </a:cxn>
                  <a:cxn ang="0">
                    <a:pos x="18" y="70"/>
                  </a:cxn>
                  <a:cxn ang="0">
                    <a:pos x="20" y="71"/>
                  </a:cxn>
                  <a:cxn ang="0">
                    <a:pos x="24" y="73"/>
                  </a:cxn>
                  <a:cxn ang="0">
                    <a:pos x="28" y="71"/>
                  </a:cxn>
                  <a:cxn ang="0">
                    <a:pos x="31" y="68"/>
                  </a:cxn>
                  <a:cxn ang="0">
                    <a:pos x="35" y="62"/>
                  </a:cxn>
                  <a:cxn ang="0">
                    <a:pos x="35" y="57"/>
                  </a:cxn>
                  <a:cxn ang="0">
                    <a:pos x="35" y="48"/>
                  </a:cxn>
                  <a:cxn ang="0">
                    <a:pos x="31" y="40"/>
                  </a:cxn>
                  <a:cxn ang="0">
                    <a:pos x="29" y="37"/>
                  </a:cxn>
                  <a:cxn ang="0">
                    <a:pos x="26" y="35"/>
                  </a:cxn>
                  <a:cxn ang="0">
                    <a:pos x="22" y="33"/>
                  </a:cxn>
                  <a:cxn ang="0">
                    <a:pos x="20" y="33"/>
                  </a:cxn>
                  <a:cxn ang="0">
                    <a:pos x="18" y="35"/>
                  </a:cxn>
                  <a:cxn ang="0">
                    <a:pos x="15" y="35"/>
                  </a:cxn>
                  <a:cxn ang="0">
                    <a:pos x="11" y="39"/>
                  </a:cxn>
                </a:cxnLst>
                <a:rect l="0" t="0" r="r" b="b"/>
                <a:pathLst>
                  <a:path w="46" h="77">
                    <a:moveTo>
                      <a:pt x="44" y="0"/>
                    </a:moveTo>
                    <a:lnTo>
                      <a:pt x="44" y="2"/>
                    </a:lnTo>
                    <a:lnTo>
                      <a:pt x="39" y="4"/>
                    </a:lnTo>
                    <a:lnTo>
                      <a:pt x="33" y="6"/>
                    </a:lnTo>
                    <a:lnTo>
                      <a:pt x="29" y="8"/>
                    </a:lnTo>
                    <a:lnTo>
                      <a:pt x="24" y="11"/>
                    </a:lnTo>
                    <a:lnTo>
                      <a:pt x="20" y="17"/>
                    </a:lnTo>
                    <a:lnTo>
                      <a:pt x="17" y="22"/>
                    </a:lnTo>
                    <a:lnTo>
                      <a:pt x="15" y="28"/>
                    </a:lnTo>
                    <a:lnTo>
                      <a:pt x="13" y="35"/>
                    </a:lnTo>
                    <a:lnTo>
                      <a:pt x="20" y="29"/>
                    </a:lnTo>
                    <a:lnTo>
                      <a:pt x="28" y="29"/>
                    </a:lnTo>
                    <a:lnTo>
                      <a:pt x="33" y="29"/>
                    </a:lnTo>
                    <a:lnTo>
                      <a:pt x="37" y="31"/>
                    </a:lnTo>
                    <a:lnTo>
                      <a:pt x="40" y="35"/>
                    </a:lnTo>
                    <a:lnTo>
                      <a:pt x="44" y="39"/>
                    </a:lnTo>
                    <a:lnTo>
                      <a:pt x="46" y="44"/>
                    </a:lnTo>
                    <a:lnTo>
                      <a:pt x="46" y="51"/>
                    </a:lnTo>
                    <a:lnTo>
                      <a:pt x="44" y="59"/>
                    </a:lnTo>
                    <a:lnTo>
                      <a:pt x="40" y="68"/>
                    </a:lnTo>
                    <a:lnTo>
                      <a:pt x="35" y="71"/>
                    </a:lnTo>
                    <a:lnTo>
                      <a:pt x="29" y="75"/>
                    </a:lnTo>
                    <a:lnTo>
                      <a:pt x="22" y="77"/>
                    </a:lnTo>
                    <a:lnTo>
                      <a:pt x="17" y="75"/>
                    </a:lnTo>
                    <a:lnTo>
                      <a:pt x="9" y="71"/>
                    </a:lnTo>
                    <a:lnTo>
                      <a:pt x="4" y="64"/>
                    </a:lnTo>
                    <a:lnTo>
                      <a:pt x="0" y="55"/>
                    </a:lnTo>
                    <a:lnTo>
                      <a:pt x="0" y="46"/>
                    </a:lnTo>
                    <a:lnTo>
                      <a:pt x="0" y="37"/>
                    </a:lnTo>
                    <a:lnTo>
                      <a:pt x="4" y="28"/>
                    </a:lnTo>
                    <a:lnTo>
                      <a:pt x="9" y="19"/>
                    </a:lnTo>
                    <a:lnTo>
                      <a:pt x="15" y="11"/>
                    </a:lnTo>
                    <a:lnTo>
                      <a:pt x="22" y="6"/>
                    </a:lnTo>
                    <a:lnTo>
                      <a:pt x="29" y="2"/>
                    </a:lnTo>
                    <a:lnTo>
                      <a:pt x="35" y="0"/>
                    </a:lnTo>
                    <a:lnTo>
                      <a:pt x="42" y="0"/>
                    </a:lnTo>
                    <a:lnTo>
                      <a:pt x="44" y="0"/>
                    </a:lnTo>
                    <a:close/>
                    <a:moveTo>
                      <a:pt x="11" y="39"/>
                    </a:moveTo>
                    <a:lnTo>
                      <a:pt x="11" y="44"/>
                    </a:lnTo>
                    <a:lnTo>
                      <a:pt x="11" y="49"/>
                    </a:lnTo>
                    <a:lnTo>
                      <a:pt x="11" y="55"/>
                    </a:lnTo>
                    <a:lnTo>
                      <a:pt x="13" y="60"/>
                    </a:lnTo>
                    <a:lnTo>
                      <a:pt x="15" y="66"/>
                    </a:lnTo>
                    <a:lnTo>
                      <a:pt x="18" y="70"/>
                    </a:lnTo>
                    <a:lnTo>
                      <a:pt x="20" y="71"/>
                    </a:lnTo>
                    <a:lnTo>
                      <a:pt x="24" y="73"/>
                    </a:lnTo>
                    <a:lnTo>
                      <a:pt x="28" y="71"/>
                    </a:lnTo>
                    <a:lnTo>
                      <a:pt x="31" y="68"/>
                    </a:lnTo>
                    <a:lnTo>
                      <a:pt x="35" y="62"/>
                    </a:lnTo>
                    <a:lnTo>
                      <a:pt x="35" y="57"/>
                    </a:lnTo>
                    <a:lnTo>
                      <a:pt x="35" y="48"/>
                    </a:lnTo>
                    <a:lnTo>
                      <a:pt x="31" y="40"/>
                    </a:lnTo>
                    <a:lnTo>
                      <a:pt x="29" y="37"/>
                    </a:lnTo>
                    <a:lnTo>
                      <a:pt x="26" y="35"/>
                    </a:lnTo>
                    <a:lnTo>
                      <a:pt x="22" y="33"/>
                    </a:lnTo>
                    <a:lnTo>
                      <a:pt x="20" y="33"/>
                    </a:lnTo>
                    <a:lnTo>
                      <a:pt x="18" y="35"/>
                    </a:lnTo>
                    <a:lnTo>
                      <a:pt x="15" y="35"/>
                    </a:lnTo>
                    <a:lnTo>
                      <a:pt x="11" y="3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ja-JP" altLang="en-US" sz="2800" b="1">
                  <a:solidFill>
                    <a:srgbClr val="FFFFFF"/>
                  </a:solidFill>
                  <a:effectLst>
                    <a:outerShdw blurRad="38100" dist="38100" dir="2700000" algn="tl">
                      <a:srgbClr val="808080"/>
                    </a:outerShdw>
                  </a:effectLst>
                  <a:latin typeface="Helvetica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187" name="Freeform 366"/>
              <p:cNvSpPr>
                <a:spLocks noEditPoints="1"/>
              </p:cNvSpPr>
              <p:nvPr/>
            </p:nvSpPr>
            <p:spPr bwMode="auto">
              <a:xfrm>
                <a:off x="1345" y="3432"/>
                <a:ext cx="43" cy="77"/>
              </a:xfrm>
              <a:custGeom>
                <a:avLst/>
                <a:gdLst/>
                <a:ahLst/>
                <a:cxnLst>
                  <a:cxn ang="0">
                    <a:pos x="11" y="33"/>
                  </a:cxn>
                  <a:cxn ang="0">
                    <a:pos x="3" y="26"/>
                  </a:cxn>
                  <a:cxn ang="0">
                    <a:pos x="2" y="19"/>
                  </a:cxn>
                  <a:cxn ang="0">
                    <a:pos x="3" y="9"/>
                  </a:cxn>
                  <a:cxn ang="0">
                    <a:pos x="11" y="2"/>
                  </a:cxn>
                  <a:cxn ang="0">
                    <a:pos x="22" y="0"/>
                  </a:cxn>
                  <a:cxn ang="0">
                    <a:pos x="32" y="2"/>
                  </a:cxn>
                  <a:cxn ang="0">
                    <a:pos x="40" y="9"/>
                  </a:cxn>
                  <a:cxn ang="0">
                    <a:pos x="42" y="20"/>
                  </a:cxn>
                  <a:cxn ang="0">
                    <a:pos x="36" y="28"/>
                  </a:cxn>
                  <a:cxn ang="0">
                    <a:pos x="27" y="35"/>
                  </a:cxn>
                  <a:cxn ang="0">
                    <a:pos x="36" y="42"/>
                  </a:cxn>
                  <a:cxn ang="0">
                    <a:pos x="42" y="51"/>
                  </a:cxn>
                  <a:cxn ang="0">
                    <a:pos x="42" y="62"/>
                  </a:cxn>
                  <a:cxn ang="0">
                    <a:pos x="38" y="71"/>
                  </a:cxn>
                  <a:cxn ang="0">
                    <a:pos x="27" y="75"/>
                  </a:cxn>
                  <a:cxn ang="0">
                    <a:pos x="14" y="75"/>
                  </a:cxn>
                  <a:cxn ang="0">
                    <a:pos x="5" y="70"/>
                  </a:cxn>
                  <a:cxn ang="0">
                    <a:pos x="0" y="59"/>
                  </a:cxn>
                  <a:cxn ang="0">
                    <a:pos x="3" y="49"/>
                  </a:cxn>
                  <a:cxn ang="0">
                    <a:pos x="14" y="39"/>
                  </a:cxn>
                  <a:cxn ang="0">
                    <a:pos x="27" y="28"/>
                  </a:cxn>
                  <a:cxn ang="0">
                    <a:pos x="31" y="20"/>
                  </a:cxn>
                  <a:cxn ang="0">
                    <a:pos x="31" y="11"/>
                  </a:cxn>
                  <a:cxn ang="0">
                    <a:pos x="25" y="4"/>
                  </a:cxn>
                  <a:cxn ang="0">
                    <a:pos x="18" y="4"/>
                  </a:cxn>
                  <a:cxn ang="0">
                    <a:pos x="12" y="9"/>
                  </a:cxn>
                  <a:cxn ang="0">
                    <a:pos x="12" y="17"/>
                  </a:cxn>
                  <a:cxn ang="0">
                    <a:pos x="14" y="22"/>
                  </a:cxn>
                  <a:cxn ang="0">
                    <a:pos x="23" y="33"/>
                  </a:cxn>
                  <a:cxn ang="0">
                    <a:pos x="14" y="44"/>
                  </a:cxn>
                  <a:cxn ang="0">
                    <a:pos x="11" y="53"/>
                  </a:cxn>
                  <a:cxn ang="0">
                    <a:pos x="12" y="64"/>
                  </a:cxn>
                  <a:cxn ang="0">
                    <a:pos x="18" y="71"/>
                  </a:cxn>
                  <a:cxn ang="0">
                    <a:pos x="27" y="71"/>
                  </a:cxn>
                  <a:cxn ang="0">
                    <a:pos x="32" y="66"/>
                  </a:cxn>
                  <a:cxn ang="0">
                    <a:pos x="32" y="59"/>
                  </a:cxn>
                  <a:cxn ang="0">
                    <a:pos x="29" y="51"/>
                  </a:cxn>
                  <a:cxn ang="0">
                    <a:pos x="18" y="40"/>
                  </a:cxn>
                </a:cxnLst>
                <a:rect l="0" t="0" r="r" b="b"/>
                <a:pathLst>
                  <a:path w="43" h="77">
                    <a:moveTo>
                      <a:pt x="14" y="39"/>
                    </a:moveTo>
                    <a:lnTo>
                      <a:pt x="11" y="33"/>
                    </a:lnTo>
                    <a:lnTo>
                      <a:pt x="7" y="29"/>
                    </a:lnTo>
                    <a:lnTo>
                      <a:pt x="3" y="26"/>
                    </a:lnTo>
                    <a:lnTo>
                      <a:pt x="2" y="22"/>
                    </a:lnTo>
                    <a:lnTo>
                      <a:pt x="2" y="19"/>
                    </a:lnTo>
                    <a:lnTo>
                      <a:pt x="2" y="13"/>
                    </a:lnTo>
                    <a:lnTo>
                      <a:pt x="3" y="9"/>
                    </a:lnTo>
                    <a:lnTo>
                      <a:pt x="7" y="6"/>
                    </a:lnTo>
                    <a:lnTo>
                      <a:pt x="11" y="2"/>
                    </a:lnTo>
                    <a:lnTo>
                      <a:pt x="16" y="0"/>
                    </a:lnTo>
                    <a:lnTo>
                      <a:pt x="22" y="0"/>
                    </a:lnTo>
                    <a:lnTo>
                      <a:pt x="27" y="0"/>
                    </a:lnTo>
                    <a:lnTo>
                      <a:pt x="32" y="2"/>
                    </a:lnTo>
                    <a:lnTo>
                      <a:pt x="36" y="6"/>
                    </a:lnTo>
                    <a:lnTo>
                      <a:pt x="40" y="9"/>
                    </a:lnTo>
                    <a:lnTo>
                      <a:pt x="42" y="17"/>
                    </a:lnTo>
                    <a:lnTo>
                      <a:pt x="42" y="20"/>
                    </a:lnTo>
                    <a:lnTo>
                      <a:pt x="38" y="24"/>
                    </a:lnTo>
                    <a:lnTo>
                      <a:pt x="36" y="28"/>
                    </a:lnTo>
                    <a:lnTo>
                      <a:pt x="32" y="31"/>
                    </a:lnTo>
                    <a:lnTo>
                      <a:pt x="27" y="35"/>
                    </a:lnTo>
                    <a:lnTo>
                      <a:pt x="32" y="39"/>
                    </a:lnTo>
                    <a:lnTo>
                      <a:pt x="36" y="42"/>
                    </a:lnTo>
                    <a:lnTo>
                      <a:pt x="38" y="46"/>
                    </a:lnTo>
                    <a:lnTo>
                      <a:pt x="42" y="51"/>
                    </a:lnTo>
                    <a:lnTo>
                      <a:pt x="43" y="57"/>
                    </a:lnTo>
                    <a:lnTo>
                      <a:pt x="42" y="62"/>
                    </a:lnTo>
                    <a:lnTo>
                      <a:pt x="40" y="68"/>
                    </a:lnTo>
                    <a:lnTo>
                      <a:pt x="38" y="71"/>
                    </a:lnTo>
                    <a:lnTo>
                      <a:pt x="32" y="73"/>
                    </a:lnTo>
                    <a:lnTo>
                      <a:pt x="27" y="75"/>
                    </a:lnTo>
                    <a:lnTo>
                      <a:pt x="22" y="77"/>
                    </a:lnTo>
                    <a:lnTo>
                      <a:pt x="14" y="75"/>
                    </a:lnTo>
                    <a:lnTo>
                      <a:pt x="9" y="73"/>
                    </a:lnTo>
                    <a:lnTo>
                      <a:pt x="5" y="70"/>
                    </a:lnTo>
                    <a:lnTo>
                      <a:pt x="2" y="64"/>
                    </a:lnTo>
                    <a:lnTo>
                      <a:pt x="0" y="59"/>
                    </a:lnTo>
                    <a:lnTo>
                      <a:pt x="2" y="53"/>
                    </a:lnTo>
                    <a:lnTo>
                      <a:pt x="3" y="49"/>
                    </a:lnTo>
                    <a:lnTo>
                      <a:pt x="9" y="44"/>
                    </a:lnTo>
                    <a:lnTo>
                      <a:pt x="14" y="39"/>
                    </a:lnTo>
                    <a:close/>
                    <a:moveTo>
                      <a:pt x="23" y="33"/>
                    </a:moveTo>
                    <a:lnTo>
                      <a:pt x="27" y="28"/>
                    </a:lnTo>
                    <a:lnTo>
                      <a:pt x="31" y="24"/>
                    </a:lnTo>
                    <a:lnTo>
                      <a:pt x="31" y="20"/>
                    </a:lnTo>
                    <a:lnTo>
                      <a:pt x="31" y="15"/>
                    </a:lnTo>
                    <a:lnTo>
                      <a:pt x="31" y="11"/>
                    </a:lnTo>
                    <a:lnTo>
                      <a:pt x="29" y="8"/>
                    </a:lnTo>
                    <a:lnTo>
                      <a:pt x="25" y="4"/>
                    </a:lnTo>
                    <a:lnTo>
                      <a:pt x="22" y="4"/>
                    </a:lnTo>
                    <a:lnTo>
                      <a:pt x="18" y="4"/>
                    </a:lnTo>
                    <a:lnTo>
                      <a:pt x="14" y="8"/>
                    </a:lnTo>
                    <a:lnTo>
                      <a:pt x="12" y="9"/>
                    </a:lnTo>
                    <a:lnTo>
                      <a:pt x="12" y="15"/>
                    </a:lnTo>
                    <a:lnTo>
                      <a:pt x="12" y="17"/>
                    </a:lnTo>
                    <a:lnTo>
                      <a:pt x="12" y="20"/>
                    </a:lnTo>
                    <a:lnTo>
                      <a:pt x="14" y="22"/>
                    </a:lnTo>
                    <a:lnTo>
                      <a:pt x="16" y="26"/>
                    </a:lnTo>
                    <a:lnTo>
                      <a:pt x="23" y="33"/>
                    </a:lnTo>
                    <a:close/>
                    <a:moveTo>
                      <a:pt x="18" y="40"/>
                    </a:moveTo>
                    <a:lnTo>
                      <a:pt x="14" y="44"/>
                    </a:lnTo>
                    <a:lnTo>
                      <a:pt x="12" y="48"/>
                    </a:lnTo>
                    <a:lnTo>
                      <a:pt x="11" y="53"/>
                    </a:lnTo>
                    <a:lnTo>
                      <a:pt x="11" y="59"/>
                    </a:lnTo>
                    <a:lnTo>
                      <a:pt x="12" y="64"/>
                    </a:lnTo>
                    <a:lnTo>
                      <a:pt x="14" y="68"/>
                    </a:lnTo>
                    <a:lnTo>
                      <a:pt x="18" y="71"/>
                    </a:lnTo>
                    <a:lnTo>
                      <a:pt x="22" y="73"/>
                    </a:lnTo>
                    <a:lnTo>
                      <a:pt x="27" y="71"/>
                    </a:lnTo>
                    <a:lnTo>
                      <a:pt x="29" y="70"/>
                    </a:lnTo>
                    <a:lnTo>
                      <a:pt x="32" y="66"/>
                    </a:lnTo>
                    <a:lnTo>
                      <a:pt x="32" y="62"/>
                    </a:lnTo>
                    <a:lnTo>
                      <a:pt x="32" y="59"/>
                    </a:lnTo>
                    <a:lnTo>
                      <a:pt x="31" y="55"/>
                    </a:lnTo>
                    <a:lnTo>
                      <a:pt x="29" y="51"/>
                    </a:lnTo>
                    <a:lnTo>
                      <a:pt x="23" y="46"/>
                    </a:lnTo>
                    <a:lnTo>
                      <a:pt x="18" y="4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ja-JP" altLang="en-US" sz="2800" b="1">
                  <a:solidFill>
                    <a:srgbClr val="FFFFFF"/>
                  </a:solidFill>
                  <a:effectLst>
                    <a:outerShdw blurRad="38100" dist="38100" dir="2700000" algn="tl">
                      <a:srgbClr val="808080"/>
                    </a:outerShdw>
                  </a:effectLst>
                  <a:latin typeface="Helvetica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188" name="Freeform 367"/>
              <p:cNvSpPr>
                <a:spLocks noEditPoints="1"/>
              </p:cNvSpPr>
              <p:nvPr/>
            </p:nvSpPr>
            <p:spPr bwMode="auto">
              <a:xfrm>
                <a:off x="1397" y="3432"/>
                <a:ext cx="86" cy="77"/>
              </a:xfrm>
              <a:custGeom>
                <a:avLst/>
                <a:gdLst/>
                <a:ahLst/>
                <a:cxnLst>
                  <a:cxn ang="0">
                    <a:pos x="19" y="77"/>
                  </a:cxn>
                  <a:cxn ang="0">
                    <a:pos x="68" y="0"/>
                  </a:cxn>
                  <a:cxn ang="0">
                    <a:pos x="17" y="0"/>
                  </a:cxn>
                  <a:cxn ang="0">
                    <a:pos x="24" y="2"/>
                  </a:cxn>
                  <a:cxn ang="0">
                    <a:pos x="31" y="13"/>
                  </a:cxn>
                  <a:cxn ang="0">
                    <a:pos x="31" y="26"/>
                  </a:cxn>
                  <a:cxn ang="0">
                    <a:pos x="28" y="35"/>
                  </a:cxn>
                  <a:cxn ang="0">
                    <a:pos x="17" y="39"/>
                  </a:cxn>
                  <a:cxn ang="0">
                    <a:pos x="8" y="37"/>
                  </a:cxn>
                  <a:cxn ang="0">
                    <a:pos x="2" y="29"/>
                  </a:cxn>
                  <a:cxn ang="0">
                    <a:pos x="0" y="20"/>
                  </a:cxn>
                  <a:cxn ang="0">
                    <a:pos x="2" y="9"/>
                  </a:cxn>
                  <a:cxn ang="0">
                    <a:pos x="8" y="2"/>
                  </a:cxn>
                  <a:cxn ang="0">
                    <a:pos x="17" y="0"/>
                  </a:cxn>
                  <a:cxn ang="0">
                    <a:pos x="13" y="4"/>
                  </a:cxn>
                  <a:cxn ang="0">
                    <a:pos x="10" y="9"/>
                  </a:cxn>
                  <a:cxn ang="0">
                    <a:pos x="10" y="20"/>
                  </a:cxn>
                  <a:cxn ang="0">
                    <a:pos x="11" y="31"/>
                  </a:cxn>
                  <a:cxn ang="0">
                    <a:pos x="13" y="35"/>
                  </a:cxn>
                  <a:cxn ang="0">
                    <a:pos x="17" y="37"/>
                  </a:cxn>
                  <a:cxn ang="0">
                    <a:pos x="21" y="33"/>
                  </a:cxn>
                  <a:cxn ang="0">
                    <a:pos x="22" y="26"/>
                  </a:cxn>
                  <a:cxn ang="0">
                    <a:pos x="22" y="15"/>
                  </a:cxn>
                  <a:cxn ang="0">
                    <a:pos x="21" y="6"/>
                  </a:cxn>
                  <a:cxn ang="0">
                    <a:pos x="17" y="4"/>
                  </a:cxn>
                  <a:cxn ang="0">
                    <a:pos x="73" y="37"/>
                  </a:cxn>
                  <a:cxn ang="0">
                    <a:pos x="82" y="42"/>
                  </a:cxn>
                  <a:cxn ang="0">
                    <a:pos x="86" y="51"/>
                  </a:cxn>
                  <a:cxn ang="0">
                    <a:pos x="86" y="62"/>
                  </a:cxn>
                  <a:cxn ang="0">
                    <a:pos x="82" y="71"/>
                  </a:cxn>
                  <a:cxn ang="0">
                    <a:pos x="70" y="77"/>
                  </a:cxn>
                  <a:cxn ang="0">
                    <a:pos x="62" y="73"/>
                  </a:cxn>
                  <a:cxn ang="0">
                    <a:pos x="57" y="68"/>
                  </a:cxn>
                  <a:cxn ang="0">
                    <a:pos x="53" y="57"/>
                  </a:cxn>
                  <a:cxn ang="0">
                    <a:pos x="57" y="46"/>
                  </a:cxn>
                  <a:cxn ang="0">
                    <a:pos x="62" y="39"/>
                  </a:cxn>
                  <a:cxn ang="0">
                    <a:pos x="70" y="37"/>
                  </a:cxn>
                  <a:cxn ang="0">
                    <a:pos x="68" y="40"/>
                  </a:cxn>
                  <a:cxn ang="0">
                    <a:pos x="64" y="46"/>
                  </a:cxn>
                  <a:cxn ang="0">
                    <a:pos x="64" y="57"/>
                  </a:cxn>
                  <a:cxn ang="0">
                    <a:pos x="64" y="68"/>
                  </a:cxn>
                  <a:cxn ang="0">
                    <a:pos x="68" y="71"/>
                  </a:cxn>
                  <a:cxn ang="0">
                    <a:pos x="73" y="71"/>
                  </a:cxn>
                  <a:cxn ang="0">
                    <a:pos x="75" y="66"/>
                  </a:cxn>
                  <a:cxn ang="0">
                    <a:pos x="77" y="57"/>
                  </a:cxn>
                  <a:cxn ang="0">
                    <a:pos x="75" y="46"/>
                  </a:cxn>
                  <a:cxn ang="0">
                    <a:pos x="73" y="40"/>
                  </a:cxn>
                </a:cxnLst>
                <a:rect l="0" t="0" r="r" b="b"/>
                <a:pathLst>
                  <a:path w="86" h="77">
                    <a:moveTo>
                      <a:pt x="73" y="0"/>
                    </a:moveTo>
                    <a:lnTo>
                      <a:pt x="19" y="77"/>
                    </a:lnTo>
                    <a:lnTo>
                      <a:pt x="13" y="77"/>
                    </a:lnTo>
                    <a:lnTo>
                      <a:pt x="68" y="0"/>
                    </a:lnTo>
                    <a:lnTo>
                      <a:pt x="73" y="0"/>
                    </a:lnTo>
                    <a:close/>
                    <a:moveTo>
                      <a:pt x="17" y="0"/>
                    </a:moveTo>
                    <a:lnTo>
                      <a:pt x="21" y="0"/>
                    </a:lnTo>
                    <a:lnTo>
                      <a:pt x="24" y="2"/>
                    </a:lnTo>
                    <a:lnTo>
                      <a:pt x="28" y="6"/>
                    </a:lnTo>
                    <a:lnTo>
                      <a:pt x="31" y="13"/>
                    </a:lnTo>
                    <a:lnTo>
                      <a:pt x="31" y="20"/>
                    </a:lnTo>
                    <a:lnTo>
                      <a:pt x="31" y="26"/>
                    </a:lnTo>
                    <a:lnTo>
                      <a:pt x="30" y="31"/>
                    </a:lnTo>
                    <a:lnTo>
                      <a:pt x="28" y="35"/>
                    </a:lnTo>
                    <a:lnTo>
                      <a:pt x="22" y="39"/>
                    </a:lnTo>
                    <a:lnTo>
                      <a:pt x="17" y="39"/>
                    </a:lnTo>
                    <a:lnTo>
                      <a:pt x="11" y="39"/>
                    </a:lnTo>
                    <a:lnTo>
                      <a:pt x="8" y="37"/>
                    </a:lnTo>
                    <a:lnTo>
                      <a:pt x="4" y="35"/>
                    </a:lnTo>
                    <a:lnTo>
                      <a:pt x="2" y="29"/>
                    </a:lnTo>
                    <a:lnTo>
                      <a:pt x="0" y="26"/>
                    </a:lnTo>
                    <a:lnTo>
                      <a:pt x="0" y="20"/>
                    </a:lnTo>
                    <a:lnTo>
                      <a:pt x="0" y="15"/>
                    </a:lnTo>
                    <a:lnTo>
                      <a:pt x="2" y="9"/>
                    </a:lnTo>
                    <a:lnTo>
                      <a:pt x="4" y="6"/>
                    </a:lnTo>
                    <a:lnTo>
                      <a:pt x="8" y="2"/>
                    </a:lnTo>
                    <a:lnTo>
                      <a:pt x="13" y="0"/>
                    </a:lnTo>
                    <a:lnTo>
                      <a:pt x="17" y="0"/>
                    </a:lnTo>
                    <a:close/>
                    <a:moveTo>
                      <a:pt x="17" y="4"/>
                    </a:moveTo>
                    <a:lnTo>
                      <a:pt x="13" y="4"/>
                    </a:lnTo>
                    <a:lnTo>
                      <a:pt x="11" y="8"/>
                    </a:lnTo>
                    <a:lnTo>
                      <a:pt x="10" y="9"/>
                    </a:lnTo>
                    <a:lnTo>
                      <a:pt x="10" y="13"/>
                    </a:lnTo>
                    <a:lnTo>
                      <a:pt x="10" y="20"/>
                    </a:lnTo>
                    <a:lnTo>
                      <a:pt x="10" y="26"/>
                    </a:lnTo>
                    <a:lnTo>
                      <a:pt x="11" y="31"/>
                    </a:lnTo>
                    <a:lnTo>
                      <a:pt x="11" y="33"/>
                    </a:lnTo>
                    <a:lnTo>
                      <a:pt x="13" y="35"/>
                    </a:lnTo>
                    <a:lnTo>
                      <a:pt x="15" y="35"/>
                    </a:lnTo>
                    <a:lnTo>
                      <a:pt x="17" y="37"/>
                    </a:lnTo>
                    <a:lnTo>
                      <a:pt x="19" y="35"/>
                    </a:lnTo>
                    <a:lnTo>
                      <a:pt x="21" y="33"/>
                    </a:lnTo>
                    <a:lnTo>
                      <a:pt x="22" y="29"/>
                    </a:lnTo>
                    <a:lnTo>
                      <a:pt x="22" y="26"/>
                    </a:lnTo>
                    <a:lnTo>
                      <a:pt x="22" y="20"/>
                    </a:lnTo>
                    <a:lnTo>
                      <a:pt x="22" y="15"/>
                    </a:lnTo>
                    <a:lnTo>
                      <a:pt x="22" y="9"/>
                    </a:lnTo>
                    <a:lnTo>
                      <a:pt x="21" y="6"/>
                    </a:lnTo>
                    <a:lnTo>
                      <a:pt x="19" y="4"/>
                    </a:lnTo>
                    <a:lnTo>
                      <a:pt x="17" y="4"/>
                    </a:lnTo>
                    <a:close/>
                    <a:moveTo>
                      <a:pt x="70" y="37"/>
                    </a:moveTo>
                    <a:lnTo>
                      <a:pt x="73" y="37"/>
                    </a:lnTo>
                    <a:lnTo>
                      <a:pt x="79" y="39"/>
                    </a:lnTo>
                    <a:lnTo>
                      <a:pt x="82" y="42"/>
                    </a:lnTo>
                    <a:lnTo>
                      <a:pt x="84" y="46"/>
                    </a:lnTo>
                    <a:lnTo>
                      <a:pt x="86" y="51"/>
                    </a:lnTo>
                    <a:lnTo>
                      <a:pt x="86" y="57"/>
                    </a:lnTo>
                    <a:lnTo>
                      <a:pt x="86" y="62"/>
                    </a:lnTo>
                    <a:lnTo>
                      <a:pt x="84" y="68"/>
                    </a:lnTo>
                    <a:lnTo>
                      <a:pt x="82" y="71"/>
                    </a:lnTo>
                    <a:lnTo>
                      <a:pt x="77" y="75"/>
                    </a:lnTo>
                    <a:lnTo>
                      <a:pt x="70" y="77"/>
                    </a:lnTo>
                    <a:lnTo>
                      <a:pt x="66" y="75"/>
                    </a:lnTo>
                    <a:lnTo>
                      <a:pt x="62" y="73"/>
                    </a:lnTo>
                    <a:lnTo>
                      <a:pt x="59" y="71"/>
                    </a:lnTo>
                    <a:lnTo>
                      <a:pt x="57" y="68"/>
                    </a:lnTo>
                    <a:lnTo>
                      <a:pt x="55" y="62"/>
                    </a:lnTo>
                    <a:lnTo>
                      <a:pt x="53" y="57"/>
                    </a:lnTo>
                    <a:lnTo>
                      <a:pt x="55" y="51"/>
                    </a:lnTo>
                    <a:lnTo>
                      <a:pt x="57" y="46"/>
                    </a:lnTo>
                    <a:lnTo>
                      <a:pt x="59" y="42"/>
                    </a:lnTo>
                    <a:lnTo>
                      <a:pt x="62" y="39"/>
                    </a:lnTo>
                    <a:lnTo>
                      <a:pt x="66" y="37"/>
                    </a:lnTo>
                    <a:lnTo>
                      <a:pt x="70" y="37"/>
                    </a:lnTo>
                    <a:close/>
                    <a:moveTo>
                      <a:pt x="70" y="40"/>
                    </a:moveTo>
                    <a:lnTo>
                      <a:pt x="68" y="40"/>
                    </a:lnTo>
                    <a:lnTo>
                      <a:pt x="66" y="44"/>
                    </a:lnTo>
                    <a:lnTo>
                      <a:pt x="64" y="46"/>
                    </a:lnTo>
                    <a:lnTo>
                      <a:pt x="64" y="51"/>
                    </a:lnTo>
                    <a:lnTo>
                      <a:pt x="64" y="57"/>
                    </a:lnTo>
                    <a:lnTo>
                      <a:pt x="64" y="62"/>
                    </a:lnTo>
                    <a:lnTo>
                      <a:pt x="64" y="68"/>
                    </a:lnTo>
                    <a:lnTo>
                      <a:pt x="66" y="70"/>
                    </a:lnTo>
                    <a:lnTo>
                      <a:pt x="68" y="71"/>
                    </a:lnTo>
                    <a:lnTo>
                      <a:pt x="70" y="73"/>
                    </a:lnTo>
                    <a:lnTo>
                      <a:pt x="73" y="71"/>
                    </a:lnTo>
                    <a:lnTo>
                      <a:pt x="75" y="70"/>
                    </a:lnTo>
                    <a:lnTo>
                      <a:pt x="75" y="66"/>
                    </a:lnTo>
                    <a:lnTo>
                      <a:pt x="77" y="62"/>
                    </a:lnTo>
                    <a:lnTo>
                      <a:pt x="77" y="57"/>
                    </a:lnTo>
                    <a:lnTo>
                      <a:pt x="77" y="51"/>
                    </a:lnTo>
                    <a:lnTo>
                      <a:pt x="75" y="46"/>
                    </a:lnTo>
                    <a:lnTo>
                      <a:pt x="75" y="44"/>
                    </a:lnTo>
                    <a:lnTo>
                      <a:pt x="73" y="40"/>
                    </a:lnTo>
                    <a:lnTo>
                      <a:pt x="70" y="4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ja-JP" altLang="en-US" sz="2800" b="1">
                  <a:solidFill>
                    <a:srgbClr val="FFFFFF"/>
                  </a:solidFill>
                  <a:effectLst>
                    <a:outerShdw blurRad="38100" dist="38100" dir="2700000" algn="tl">
                      <a:srgbClr val="808080"/>
                    </a:outerShdw>
                  </a:effectLst>
                  <a:latin typeface="Helvetica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189" name="Freeform 368"/>
              <p:cNvSpPr>
                <a:spLocks/>
              </p:cNvSpPr>
              <p:nvPr/>
            </p:nvSpPr>
            <p:spPr bwMode="auto">
              <a:xfrm>
                <a:off x="1518" y="3432"/>
                <a:ext cx="63" cy="77"/>
              </a:xfrm>
              <a:custGeom>
                <a:avLst/>
                <a:gdLst/>
                <a:ahLst/>
                <a:cxnLst>
                  <a:cxn ang="0">
                    <a:pos x="62" y="0"/>
                  </a:cxn>
                  <a:cxn ang="0">
                    <a:pos x="62" y="26"/>
                  </a:cxn>
                  <a:cxn ang="0">
                    <a:pos x="62" y="26"/>
                  </a:cxn>
                  <a:cxn ang="0">
                    <a:pos x="58" y="19"/>
                  </a:cxn>
                  <a:cxn ang="0">
                    <a:pos x="56" y="13"/>
                  </a:cxn>
                  <a:cxn ang="0">
                    <a:pos x="52" y="9"/>
                  </a:cxn>
                  <a:cxn ang="0">
                    <a:pos x="47" y="6"/>
                  </a:cxn>
                  <a:cxn ang="0">
                    <a:pos x="43" y="4"/>
                  </a:cxn>
                  <a:cxn ang="0">
                    <a:pos x="38" y="4"/>
                  </a:cxn>
                  <a:cxn ang="0">
                    <a:pos x="31" y="4"/>
                  </a:cxn>
                  <a:cxn ang="0">
                    <a:pos x="25" y="8"/>
                  </a:cxn>
                  <a:cxn ang="0">
                    <a:pos x="20" y="13"/>
                  </a:cxn>
                  <a:cxn ang="0">
                    <a:pos x="16" y="19"/>
                  </a:cxn>
                  <a:cxn ang="0">
                    <a:pos x="14" y="28"/>
                  </a:cxn>
                  <a:cxn ang="0">
                    <a:pos x="12" y="39"/>
                  </a:cxn>
                  <a:cxn ang="0">
                    <a:pos x="12" y="48"/>
                  </a:cxn>
                  <a:cxn ang="0">
                    <a:pos x="16" y="57"/>
                  </a:cxn>
                  <a:cxn ang="0">
                    <a:pos x="20" y="62"/>
                  </a:cxn>
                  <a:cxn ang="0">
                    <a:pos x="25" y="68"/>
                  </a:cxn>
                  <a:cxn ang="0">
                    <a:pos x="31" y="71"/>
                  </a:cxn>
                  <a:cxn ang="0">
                    <a:pos x="40" y="71"/>
                  </a:cxn>
                  <a:cxn ang="0">
                    <a:pos x="45" y="71"/>
                  </a:cxn>
                  <a:cxn ang="0">
                    <a:pos x="51" y="68"/>
                  </a:cxn>
                  <a:cxn ang="0">
                    <a:pos x="56" y="64"/>
                  </a:cxn>
                  <a:cxn ang="0">
                    <a:pos x="63" y="57"/>
                  </a:cxn>
                  <a:cxn ang="0">
                    <a:pos x="63" y="59"/>
                  </a:cxn>
                  <a:cxn ang="0">
                    <a:pos x="58" y="66"/>
                  </a:cxn>
                  <a:cxn ang="0">
                    <a:pos x="52" y="71"/>
                  </a:cxn>
                  <a:cxn ang="0">
                    <a:pos x="43" y="75"/>
                  </a:cxn>
                  <a:cxn ang="0">
                    <a:pos x="34" y="77"/>
                  </a:cxn>
                  <a:cxn ang="0">
                    <a:pos x="27" y="75"/>
                  </a:cxn>
                  <a:cxn ang="0">
                    <a:pos x="20" y="73"/>
                  </a:cxn>
                  <a:cxn ang="0">
                    <a:pos x="12" y="68"/>
                  </a:cxn>
                  <a:cxn ang="0">
                    <a:pos x="7" y="62"/>
                  </a:cxn>
                  <a:cxn ang="0">
                    <a:pos x="3" y="55"/>
                  </a:cxn>
                  <a:cxn ang="0">
                    <a:pos x="1" y="48"/>
                  </a:cxn>
                  <a:cxn ang="0">
                    <a:pos x="0" y="39"/>
                  </a:cxn>
                  <a:cxn ang="0">
                    <a:pos x="1" y="29"/>
                  </a:cxn>
                  <a:cxn ang="0">
                    <a:pos x="5" y="19"/>
                  </a:cxn>
                  <a:cxn ang="0">
                    <a:pos x="9" y="13"/>
                  </a:cxn>
                  <a:cxn ang="0">
                    <a:pos x="12" y="9"/>
                  </a:cxn>
                  <a:cxn ang="0">
                    <a:pos x="18" y="6"/>
                  </a:cxn>
                  <a:cxn ang="0">
                    <a:pos x="27" y="2"/>
                  </a:cxn>
                  <a:cxn ang="0">
                    <a:pos x="36" y="0"/>
                  </a:cxn>
                  <a:cxn ang="0">
                    <a:pos x="45" y="0"/>
                  </a:cxn>
                  <a:cxn ang="0">
                    <a:pos x="52" y="4"/>
                  </a:cxn>
                  <a:cxn ang="0">
                    <a:pos x="54" y="4"/>
                  </a:cxn>
                  <a:cxn ang="0">
                    <a:pos x="54" y="4"/>
                  </a:cxn>
                  <a:cxn ang="0">
                    <a:pos x="56" y="4"/>
                  </a:cxn>
                  <a:cxn ang="0">
                    <a:pos x="58" y="4"/>
                  </a:cxn>
                  <a:cxn ang="0">
                    <a:pos x="60" y="2"/>
                  </a:cxn>
                  <a:cxn ang="0">
                    <a:pos x="60" y="0"/>
                  </a:cxn>
                  <a:cxn ang="0">
                    <a:pos x="62" y="0"/>
                  </a:cxn>
                </a:cxnLst>
                <a:rect l="0" t="0" r="r" b="b"/>
                <a:pathLst>
                  <a:path w="63" h="77">
                    <a:moveTo>
                      <a:pt x="62" y="0"/>
                    </a:moveTo>
                    <a:lnTo>
                      <a:pt x="62" y="26"/>
                    </a:lnTo>
                    <a:lnTo>
                      <a:pt x="62" y="26"/>
                    </a:lnTo>
                    <a:lnTo>
                      <a:pt x="58" y="19"/>
                    </a:lnTo>
                    <a:lnTo>
                      <a:pt x="56" y="13"/>
                    </a:lnTo>
                    <a:lnTo>
                      <a:pt x="52" y="9"/>
                    </a:lnTo>
                    <a:lnTo>
                      <a:pt x="47" y="6"/>
                    </a:lnTo>
                    <a:lnTo>
                      <a:pt x="43" y="4"/>
                    </a:lnTo>
                    <a:lnTo>
                      <a:pt x="38" y="4"/>
                    </a:lnTo>
                    <a:lnTo>
                      <a:pt x="31" y="4"/>
                    </a:lnTo>
                    <a:lnTo>
                      <a:pt x="25" y="8"/>
                    </a:lnTo>
                    <a:lnTo>
                      <a:pt x="20" y="13"/>
                    </a:lnTo>
                    <a:lnTo>
                      <a:pt x="16" y="19"/>
                    </a:lnTo>
                    <a:lnTo>
                      <a:pt x="14" y="28"/>
                    </a:lnTo>
                    <a:lnTo>
                      <a:pt x="12" y="39"/>
                    </a:lnTo>
                    <a:lnTo>
                      <a:pt x="12" y="48"/>
                    </a:lnTo>
                    <a:lnTo>
                      <a:pt x="16" y="57"/>
                    </a:lnTo>
                    <a:lnTo>
                      <a:pt x="20" y="62"/>
                    </a:lnTo>
                    <a:lnTo>
                      <a:pt x="25" y="68"/>
                    </a:lnTo>
                    <a:lnTo>
                      <a:pt x="31" y="71"/>
                    </a:lnTo>
                    <a:lnTo>
                      <a:pt x="40" y="71"/>
                    </a:lnTo>
                    <a:lnTo>
                      <a:pt x="45" y="71"/>
                    </a:lnTo>
                    <a:lnTo>
                      <a:pt x="51" y="68"/>
                    </a:lnTo>
                    <a:lnTo>
                      <a:pt x="56" y="64"/>
                    </a:lnTo>
                    <a:lnTo>
                      <a:pt x="63" y="57"/>
                    </a:lnTo>
                    <a:lnTo>
                      <a:pt x="63" y="59"/>
                    </a:lnTo>
                    <a:lnTo>
                      <a:pt x="58" y="66"/>
                    </a:lnTo>
                    <a:lnTo>
                      <a:pt x="52" y="71"/>
                    </a:lnTo>
                    <a:lnTo>
                      <a:pt x="43" y="75"/>
                    </a:lnTo>
                    <a:lnTo>
                      <a:pt x="34" y="77"/>
                    </a:lnTo>
                    <a:lnTo>
                      <a:pt x="27" y="75"/>
                    </a:lnTo>
                    <a:lnTo>
                      <a:pt x="20" y="73"/>
                    </a:lnTo>
                    <a:lnTo>
                      <a:pt x="12" y="68"/>
                    </a:lnTo>
                    <a:lnTo>
                      <a:pt x="7" y="62"/>
                    </a:lnTo>
                    <a:lnTo>
                      <a:pt x="3" y="55"/>
                    </a:lnTo>
                    <a:lnTo>
                      <a:pt x="1" y="48"/>
                    </a:lnTo>
                    <a:lnTo>
                      <a:pt x="0" y="39"/>
                    </a:lnTo>
                    <a:lnTo>
                      <a:pt x="1" y="29"/>
                    </a:lnTo>
                    <a:lnTo>
                      <a:pt x="5" y="19"/>
                    </a:lnTo>
                    <a:lnTo>
                      <a:pt x="9" y="13"/>
                    </a:lnTo>
                    <a:lnTo>
                      <a:pt x="12" y="9"/>
                    </a:lnTo>
                    <a:lnTo>
                      <a:pt x="18" y="6"/>
                    </a:lnTo>
                    <a:lnTo>
                      <a:pt x="27" y="2"/>
                    </a:lnTo>
                    <a:lnTo>
                      <a:pt x="36" y="0"/>
                    </a:lnTo>
                    <a:lnTo>
                      <a:pt x="45" y="0"/>
                    </a:lnTo>
                    <a:lnTo>
                      <a:pt x="52" y="4"/>
                    </a:lnTo>
                    <a:lnTo>
                      <a:pt x="54" y="4"/>
                    </a:lnTo>
                    <a:lnTo>
                      <a:pt x="54" y="4"/>
                    </a:lnTo>
                    <a:lnTo>
                      <a:pt x="56" y="4"/>
                    </a:lnTo>
                    <a:lnTo>
                      <a:pt x="58" y="4"/>
                    </a:lnTo>
                    <a:lnTo>
                      <a:pt x="60" y="2"/>
                    </a:lnTo>
                    <a:lnTo>
                      <a:pt x="60" y="0"/>
                    </a:lnTo>
                    <a:lnTo>
                      <a:pt x="62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ja-JP" altLang="en-US" sz="2800" b="1">
                  <a:solidFill>
                    <a:srgbClr val="FFFFFF"/>
                  </a:solidFill>
                  <a:effectLst>
                    <a:outerShdw blurRad="38100" dist="38100" dir="2700000" algn="tl">
                      <a:srgbClr val="808080"/>
                    </a:outerShdw>
                  </a:effectLst>
                  <a:latin typeface="Helvetica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190" name="Freeform 369"/>
              <p:cNvSpPr>
                <a:spLocks/>
              </p:cNvSpPr>
              <p:nvPr/>
            </p:nvSpPr>
            <p:spPr bwMode="auto">
              <a:xfrm>
                <a:off x="1595" y="3495"/>
                <a:ext cx="13" cy="12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9" y="0"/>
                  </a:cxn>
                  <a:cxn ang="0">
                    <a:pos x="11" y="2"/>
                  </a:cxn>
                  <a:cxn ang="0">
                    <a:pos x="13" y="4"/>
                  </a:cxn>
                  <a:cxn ang="0">
                    <a:pos x="13" y="6"/>
                  </a:cxn>
                  <a:cxn ang="0">
                    <a:pos x="13" y="7"/>
                  </a:cxn>
                  <a:cxn ang="0">
                    <a:pos x="11" y="11"/>
                  </a:cxn>
                  <a:cxn ang="0">
                    <a:pos x="9" y="11"/>
                  </a:cxn>
                  <a:cxn ang="0">
                    <a:pos x="7" y="13"/>
                  </a:cxn>
                  <a:cxn ang="0">
                    <a:pos x="6" y="11"/>
                  </a:cxn>
                  <a:cxn ang="0">
                    <a:pos x="2" y="11"/>
                  </a:cxn>
                  <a:cxn ang="0">
                    <a:pos x="2" y="7"/>
                  </a:cxn>
                  <a:cxn ang="0">
                    <a:pos x="0" y="6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6" y="0"/>
                  </a:cxn>
                  <a:cxn ang="0">
                    <a:pos x="7" y="0"/>
                  </a:cxn>
                </a:cxnLst>
                <a:rect l="0" t="0" r="r" b="b"/>
                <a:pathLst>
                  <a:path w="13" h="13">
                    <a:moveTo>
                      <a:pt x="7" y="0"/>
                    </a:moveTo>
                    <a:lnTo>
                      <a:pt x="9" y="0"/>
                    </a:lnTo>
                    <a:lnTo>
                      <a:pt x="11" y="2"/>
                    </a:lnTo>
                    <a:lnTo>
                      <a:pt x="13" y="4"/>
                    </a:lnTo>
                    <a:lnTo>
                      <a:pt x="13" y="6"/>
                    </a:lnTo>
                    <a:lnTo>
                      <a:pt x="13" y="7"/>
                    </a:lnTo>
                    <a:lnTo>
                      <a:pt x="11" y="11"/>
                    </a:lnTo>
                    <a:lnTo>
                      <a:pt x="9" y="11"/>
                    </a:lnTo>
                    <a:lnTo>
                      <a:pt x="7" y="13"/>
                    </a:lnTo>
                    <a:lnTo>
                      <a:pt x="6" y="11"/>
                    </a:lnTo>
                    <a:lnTo>
                      <a:pt x="2" y="11"/>
                    </a:lnTo>
                    <a:lnTo>
                      <a:pt x="2" y="7"/>
                    </a:lnTo>
                    <a:lnTo>
                      <a:pt x="0" y="6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ja-JP" altLang="en-US" sz="2800" b="1">
                  <a:solidFill>
                    <a:srgbClr val="FFFFFF"/>
                  </a:solidFill>
                  <a:effectLst>
                    <a:outerShdw blurRad="38100" dist="38100" dir="2700000" algn="tl">
                      <a:srgbClr val="808080"/>
                    </a:outerShdw>
                  </a:effectLst>
                  <a:latin typeface="Helvetica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191" name="Freeform 370"/>
              <p:cNvSpPr>
                <a:spLocks/>
              </p:cNvSpPr>
              <p:nvPr/>
            </p:nvSpPr>
            <p:spPr bwMode="auto">
              <a:xfrm>
                <a:off x="1616" y="3433"/>
                <a:ext cx="63" cy="72"/>
              </a:xfrm>
              <a:custGeom>
                <a:avLst/>
                <a:gdLst/>
                <a:ahLst/>
                <a:cxnLst>
                  <a:cxn ang="0">
                    <a:pos x="60" y="53"/>
                  </a:cxn>
                  <a:cxn ang="0">
                    <a:pos x="62" y="53"/>
                  </a:cxn>
                  <a:cxn ang="0">
                    <a:pos x="56" y="73"/>
                  </a:cxn>
                  <a:cxn ang="0">
                    <a:pos x="0" y="73"/>
                  </a:cxn>
                  <a:cxn ang="0">
                    <a:pos x="0" y="71"/>
                  </a:cxn>
                  <a:cxn ang="0">
                    <a:pos x="2" y="71"/>
                  </a:cxn>
                  <a:cxn ang="0">
                    <a:pos x="5" y="71"/>
                  </a:cxn>
                  <a:cxn ang="0">
                    <a:pos x="9" y="69"/>
                  </a:cxn>
                  <a:cxn ang="0">
                    <a:pos x="9" y="66"/>
                  </a:cxn>
                  <a:cxn ang="0">
                    <a:pos x="9" y="60"/>
                  </a:cxn>
                  <a:cxn ang="0">
                    <a:pos x="9" y="13"/>
                  </a:cxn>
                  <a:cxn ang="0">
                    <a:pos x="9" y="6"/>
                  </a:cxn>
                  <a:cxn ang="0">
                    <a:pos x="9" y="4"/>
                  </a:cxn>
                  <a:cxn ang="0">
                    <a:pos x="5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33" y="0"/>
                  </a:cxn>
                  <a:cxn ang="0">
                    <a:pos x="33" y="0"/>
                  </a:cxn>
                  <a:cxn ang="0">
                    <a:pos x="27" y="0"/>
                  </a:cxn>
                  <a:cxn ang="0">
                    <a:pos x="24" y="2"/>
                  </a:cxn>
                  <a:cxn ang="0">
                    <a:pos x="22" y="2"/>
                  </a:cxn>
                  <a:cxn ang="0">
                    <a:pos x="22" y="4"/>
                  </a:cxn>
                  <a:cxn ang="0">
                    <a:pos x="20" y="7"/>
                  </a:cxn>
                  <a:cxn ang="0">
                    <a:pos x="20" y="13"/>
                  </a:cxn>
                  <a:cxn ang="0">
                    <a:pos x="20" y="60"/>
                  </a:cxn>
                  <a:cxn ang="0">
                    <a:pos x="20" y="64"/>
                  </a:cxn>
                  <a:cxn ang="0">
                    <a:pos x="22" y="68"/>
                  </a:cxn>
                  <a:cxn ang="0">
                    <a:pos x="22" y="68"/>
                  </a:cxn>
                  <a:cxn ang="0">
                    <a:pos x="24" y="69"/>
                  </a:cxn>
                  <a:cxn ang="0">
                    <a:pos x="25" y="69"/>
                  </a:cxn>
                  <a:cxn ang="0">
                    <a:pos x="31" y="69"/>
                  </a:cxn>
                  <a:cxn ang="0">
                    <a:pos x="36" y="69"/>
                  </a:cxn>
                  <a:cxn ang="0">
                    <a:pos x="44" y="69"/>
                  </a:cxn>
                  <a:cxn ang="0">
                    <a:pos x="47" y="68"/>
                  </a:cxn>
                  <a:cxn ang="0">
                    <a:pos x="51" y="66"/>
                  </a:cxn>
                  <a:cxn ang="0">
                    <a:pos x="55" y="64"/>
                  </a:cxn>
                  <a:cxn ang="0">
                    <a:pos x="56" y="60"/>
                  </a:cxn>
                  <a:cxn ang="0">
                    <a:pos x="60" y="53"/>
                  </a:cxn>
                </a:cxnLst>
                <a:rect l="0" t="0" r="r" b="b"/>
                <a:pathLst>
                  <a:path w="62" h="73">
                    <a:moveTo>
                      <a:pt x="60" y="53"/>
                    </a:moveTo>
                    <a:lnTo>
                      <a:pt x="62" y="53"/>
                    </a:lnTo>
                    <a:lnTo>
                      <a:pt x="56" y="73"/>
                    </a:lnTo>
                    <a:lnTo>
                      <a:pt x="0" y="73"/>
                    </a:lnTo>
                    <a:lnTo>
                      <a:pt x="0" y="71"/>
                    </a:lnTo>
                    <a:lnTo>
                      <a:pt x="2" y="71"/>
                    </a:lnTo>
                    <a:lnTo>
                      <a:pt x="5" y="71"/>
                    </a:lnTo>
                    <a:lnTo>
                      <a:pt x="9" y="69"/>
                    </a:lnTo>
                    <a:lnTo>
                      <a:pt x="9" y="66"/>
                    </a:lnTo>
                    <a:lnTo>
                      <a:pt x="9" y="60"/>
                    </a:lnTo>
                    <a:lnTo>
                      <a:pt x="9" y="13"/>
                    </a:lnTo>
                    <a:lnTo>
                      <a:pt x="9" y="6"/>
                    </a:lnTo>
                    <a:lnTo>
                      <a:pt x="9" y="4"/>
                    </a:lnTo>
                    <a:lnTo>
                      <a:pt x="5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33" y="0"/>
                    </a:lnTo>
                    <a:lnTo>
                      <a:pt x="33" y="0"/>
                    </a:lnTo>
                    <a:lnTo>
                      <a:pt x="27" y="0"/>
                    </a:lnTo>
                    <a:lnTo>
                      <a:pt x="24" y="2"/>
                    </a:lnTo>
                    <a:lnTo>
                      <a:pt x="22" y="2"/>
                    </a:lnTo>
                    <a:lnTo>
                      <a:pt x="22" y="4"/>
                    </a:lnTo>
                    <a:lnTo>
                      <a:pt x="20" y="7"/>
                    </a:lnTo>
                    <a:lnTo>
                      <a:pt x="20" y="13"/>
                    </a:lnTo>
                    <a:lnTo>
                      <a:pt x="20" y="60"/>
                    </a:lnTo>
                    <a:lnTo>
                      <a:pt x="20" y="64"/>
                    </a:lnTo>
                    <a:lnTo>
                      <a:pt x="22" y="68"/>
                    </a:lnTo>
                    <a:lnTo>
                      <a:pt x="22" y="68"/>
                    </a:lnTo>
                    <a:lnTo>
                      <a:pt x="24" y="69"/>
                    </a:lnTo>
                    <a:lnTo>
                      <a:pt x="25" y="69"/>
                    </a:lnTo>
                    <a:lnTo>
                      <a:pt x="31" y="69"/>
                    </a:lnTo>
                    <a:lnTo>
                      <a:pt x="36" y="69"/>
                    </a:lnTo>
                    <a:lnTo>
                      <a:pt x="44" y="69"/>
                    </a:lnTo>
                    <a:lnTo>
                      <a:pt x="47" y="68"/>
                    </a:lnTo>
                    <a:lnTo>
                      <a:pt x="51" y="66"/>
                    </a:lnTo>
                    <a:lnTo>
                      <a:pt x="55" y="64"/>
                    </a:lnTo>
                    <a:lnTo>
                      <a:pt x="56" y="60"/>
                    </a:lnTo>
                    <a:lnTo>
                      <a:pt x="60" y="5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ja-JP" altLang="en-US" sz="2800" b="1">
                  <a:solidFill>
                    <a:srgbClr val="FFFFFF"/>
                  </a:solidFill>
                  <a:effectLst>
                    <a:outerShdw blurRad="38100" dist="38100" dir="2700000" algn="tl">
                      <a:srgbClr val="808080"/>
                    </a:outerShdw>
                  </a:effectLst>
                  <a:latin typeface="Helvetica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192" name="Freeform 371"/>
              <p:cNvSpPr>
                <a:spLocks/>
              </p:cNvSpPr>
              <p:nvPr/>
            </p:nvSpPr>
            <p:spPr bwMode="auto">
              <a:xfrm>
                <a:off x="1689" y="3495"/>
                <a:ext cx="12" cy="12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7" y="0"/>
                  </a:cxn>
                  <a:cxn ang="0">
                    <a:pos x="11" y="2"/>
                  </a:cxn>
                  <a:cxn ang="0">
                    <a:pos x="11" y="4"/>
                  </a:cxn>
                  <a:cxn ang="0">
                    <a:pos x="12" y="6"/>
                  </a:cxn>
                  <a:cxn ang="0">
                    <a:pos x="11" y="7"/>
                  </a:cxn>
                  <a:cxn ang="0">
                    <a:pos x="9" y="11"/>
                  </a:cxn>
                  <a:cxn ang="0">
                    <a:pos x="7" y="11"/>
                  </a:cxn>
                  <a:cxn ang="0">
                    <a:pos x="5" y="13"/>
                  </a:cxn>
                  <a:cxn ang="0">
                    <a:pos x="3" y="11"/>
                  </a:cxn>
                  <a:cxn ang="0">
                    <a:pos x="2" y="11"/>
                  </a:cxn>
                  <a:cxn ang="0">
                    <a:pos x="0" y="7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5" y="0"/>
                  </a:cxn>
                </a:cxnLst>
                <a:rect l="0" t="0" r="r" b="b"/>
                <a:pathLst>
                  <a:path w="12" h="13">
                    <a:moveTo>
                      <a:pt x="5" y="0"/>
                    </a:moveTo>
                    <a:lnTo>
                      <a:pt x="7" y="0"/>
                    </a:lnTo>
                    <a:lnTo>
                      <a:pt x="11" y="2"/>
                    </a:lnTo>
                    <a:lnTo>
                      <a:pt x="11" y="4"/>
                    </a:lnTo>
                    <a:lnTo>
                      <a:pt x="12" y="6"/>
                    </a:lnTo>
                    <a:lnTo>
                      <a:pt x="11" y="7"/>
                    </a:lnTo>
                    <a:lnTo>
                      <a:pt x="9" y="11"/>
                    </a:lnTo>
                    <a:lnTo>
                      <a:pt x="7" y="11"/>
                    </a:lnTo>
                    <a:lnTo>
                      <a:pt x="5" y="13"/>
                    </a:lnTo>
                    <a:lnTo>
                      <a:pt x="3" y="11"/>
                    </a:lnTo>
                    <a:lnTo>
                      <a:pt x="2" y="11"/>
                    </a:lnTo>
                    <a:lnTo>
                      <a:pt x="0" y="7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ja-JP" altLang="en-US" sz="2800" b="1">
                  <a:solidFill>
                    <a:srgbClr val="FFFFFF"/>
                  </a:solidFill>
                  <a:effectLst>
                    <a:outerShdw blurRad="38100" dist="38100" dir="2700000" algn="tl">
                      <a:srgbClr val="808080"/>
                    </a:outerShdw>
                  </a:effectLst>
                  <a:latin typeface="Helvetica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193" name="Freeform 372"/>
              <p:cNvSpPr>
                <a:spLocks/>
              </p:cNvSpPr>
              <p:nvPr/>
            </p:nvSpPr>
            <p:spPr bwMode="auto">
              <a:xfrm>
                <a:off x="1132" y="3490"/>
                <a:ext cx="42" cy="46"/>
              </a:xfrm>
              <a:custGeom>
                <a:avLst/>
                <a:gdLst/>
                <a:ahLst/>
                <a:cxnLst>
                  <a:cxn ang="0">
                    <a:pos x="14" y="2"/>
                  </a:cxn>
                  <a:cxn ang="0">
                    <a:pos x="14" y="22"/>
                  </a:cxn>
                  <a:cxn ang="0">
                    <a:pos x="25" y="22"/>
                  </a:cxn>
                  <a:cxn ang="0">
                    <a:pos x="29" y="22"/>
                  </a:cxn>
                  <a:cxn ang="0">
                    <a:pos x="31" y="20"/>
                  </a:cxn>
                  <a:cxn ang="0">
                    <a:pos x="33" y="19"/>
                  </a:cxn>
                  <a:cxn ang="0">
                    <a:pos x="33" y="15"/>
                  </a:cxn>
                  <a:cxn ang="0">
                    <a:pos x="33" y="15"/>
                  </a:cxn>
                  <a:cxn ang="0">
                    <a:pos x="33" y="31"/>
                  </a:cxn>
                  <a:cxn ang="0">
                    <a:pos x="33" y="31"/>
                  </a:cxn>
                  <a:cxn ang="0">
                    <a:pos x="33" y="28"/>
                  </a:cxn>
                  <a:cxn ang="0">
                    <a:pos x="31" y="26"/>
                  </a:cxn>
                  <a:cxn ang="0">
                    <a:pos x="31" y="26"/>
                  </a:cxn>
                  <a:cxn ang="0">
                    <a:pos x="29" y="24"/>
                  </a:cxn>
                  <a:cxn ang="0">
                    <a:pos x="27" y="24"/>
                  </a:cxn>
                  <a:cxn ang="0">
                    <a:pos x="25" y="24"/>
                  </a:cxn>
                  <a:cxn ang="0">
                    <a:pos x="14" y="24"/>
                  </a:cxn>
                  <a:cxn ang="0">
                    <a:pos x="14" y="40"/>
                  </a:cxn>
                  <a:cxn ang="0">
                    <a:pos x="14" y="42"/>
                  </a:cxn>
                  <a:cxn ang="0">
                    <a:pos x="14" y="44"/>
                  </a:cxn>
                  <a:cxn ang="0">
                    <a:pos x="14" y="44"/>
                  </a:cxn>
                  <a:cxn ang="0">
                    <a:pos x="14" y="46"/>
                  </a:cxn>
                  <a:cxn ang="0">
                    <a:pos x="16" y="46"/>
                  </a:cxn>
                  <a:cxn ang="0">
                    <a:pos x="18" y="46"/>
                  </a:cxn>
                  <a:cxn ang="0">
                    <a:pos x="27" y="46"/>
                  </a:cxn>
                  <a:cxn ang="0">
                    <a:pos x="31" y="46"/>
                  </a:cxn>
                  <a:cxn ang="0">
                    <a:pos x="33" y="44"/>
                  </a:cxn>
                  <a:cxn ang="0">
                    <a:pos x="34" y="44"/>
                  </a:cxn>
                  <a:cxn ang="0">
                    <a:pos x="36" y="42"/>
                  </a:cxn>
                  <a:cxn ang="0">
                    <a:pos x="38" y="40"/>
                  </a:cxn>
                  <a:cxn ang="0">
                    <a:pos x="40" y="35"/>
                  </a:cxn>
                  <a:cxn ang="0">
                    <a:pos x="42" y="35"/>
                  </a:cxn>
                  <a:cxn ang="0">
                    <a:pos x="38" y="48"/>
                  </a:cxn>
                  <a:cxn ang="0">
                    <a:pos x="0" y="48"/>
                  </a:cxn>
                  <a:cxn ang="0">
                    <a:pos x="0" y="48"/>
                  </a:cxn>
                  <a:cxn ang="0">
                    <a:pos x="2" y="48"/>
                  </a:cxn>
                  <a:cxn ang="0">
                    <a:pos x="3" y="46"/>
                  </a:cxn>
                  <a:cxn ang="0">
                    <a:pos x="5" y="46"/>
                  </a:cxn>
                  <a:cxn ang="0">
                    <a:pos x="7" y="46"/>
                  </a:cxn>
                  <a:cxn ang="0">
                    <a:pos x="7" y="44"/>
                  </a:cxn>
                  <a:cxn ang="0">
                    <a:pos x="7" y="42"/>
                  </a:cxn>
                  <a:cxn ang="0">
                    <a:pos x="7" y="40"/>
                  </a:cxn>
                  <a:cxn ang="0">
                    <a:pos x="7" y="8"/>
                  </a:cxn>
                  <a:cxn ang="0">
                    <a:pos x="7" y="4"/>
                  </a:cxn>
                  <a:cxn ang="0">
                    <a:pos x="7" y="2"/>
                  </a:cxn>
                  <a:cxn ang="0">
                    <a:pos x="5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38" y="0"/>
                  </a:cxn>
                  <a:cxn ang="0">
                    <a:pos x="38" y="11"/>
                  </a:cxn>
                  <a:cxn ang="0">
                    <a:pos x="36" y="11"/>
                  </a:cxn>
                  <a:cxn ang="0">
                    <a:pos x="36" y="8"/>
                  </a:cxn>
                  <a:cxn ang="0">
                    <a:pos x="34" y="6"/>
                  </a:cxn>
                  <a:cxn ang="0">
                    <a:pos x="34" y="4"/>
                  </a:cxn>
                  <a:cxn ang="0">
                    <a:pos x="33" y="2"/>
                  </a:cxn>
                  <a:cxn ang="0">
                    <a:pos x="31" y="2"/>
                  </a:cxn>
                  <a:cxn ang="0">
                    <a:pos x="27" y="2"/>
                  </a:cxn>
                  <a:cxn ang="0">
                    <a:pos x="14" y="2"/>
                  </a:cxn>
                </a:cxnLst>
                <a:rect l="0" t="0" r="r" b="b"/>
                <a:pathLst>
                  <a:path w="42" h="48">
                    <a:moveTo>
                      <a:pt x="14" y="2"/>
                    </a:moveTo>
                    <a:lnTo>
                      <a:pt x="14" y="22"/>
                    </a:lnTo>
                    <a:lnTo>
                      <a:pt x="25" y="22"/>
                    </a:lnTo>
                    <a:lnTo>
                      <a:pt x="29" y="22"/>
                    </a:lnTo>
                    <a:lnTo>
                      <a:pt x="31" y="20"/>
                    </a:lnTo>
                    <a:lnTo>
                      <a:pt x="33" y="19"/>
                    </a:lnTo>
                    <a:lnTo>
                      <a:pt x="33" y="15"/>
                    </a:lnTo>
                    <a:lnTo>
                      <a:pt x="33" y="15"/>
                    </a:lnTo>
                    <a:lnTo>
                      <a:pt x="33" y="31"/>
                    </a:lnTo>
                    <a:lnTo>
                      <a:pt x="33" y="31"/>
                    </a:lnTo>
                    <a:lnTo>
                      <a:pt x="33" y="28"/>
                    </a:lnTo>
                    <a:lnTo>
                      <a:pt x="31" y="26"/>
                    </a:lnTo>
                    <a:lnTo>
                      <a:pt x="31" y="26"/>
                    </a:lnTo>
                    <a:lnTo>
                      <a:pt x="29" y="24"/>
                    </a:lnTo>
                    <a:lnTo>
                      <a:pt x="27" y="24"/>
                    </a:lnTo>
                    <a:lnTo>
                      <a:pt x="25" y="24"/>
                    </a:lnTo>
                    <a:lnTo>
                      <a:pt x="14" y="24"/>
                    </a:lnTo>
                    <a:lnTo>
                      <a:pt x="14" y="40"/>
                    </a:lnTo>
                    <a:lnTo>
                      <a:pt x="14" y="42"/>
                    </a:lnTo>
                    <a:lnTo>
                      <a:pt x="14" y="44"/>
                    </a:lnTo>
                    <a:lnTo>
                      <a:pt x="14" y="44"/>
                    </a:lnTo>
                    <a:lnTo>
                      <a:pt x="14" y="46"/>
                    </a:lnTo>
                    <a:lnTo>
                      <a:pt x="16" y="46"/>
                    </a:lnTo>
                    <a:lnTo>
                      <a:pt x="18" y="46"/>
                    </a:lnTo>
                    <a:lnTo>
                      <a:pt x="27" y="46"/>
                    </a:lnTo>
                    <a:lnTo>
                      <a:pt x="31" y="46"/>
                    </a:lnTo>
                    <a:lnTo>
                      <a:pt x="33" y="44"/>
                    </a:lnTo>
                    <a:lnTo>
                      <a:pt x="34" y="44"/>
                    </a:lnTo>
                    <a:lnTo>
                      <a:pt x="36" y="42"/>
                    </a:lnTo>
                    <a:lnTo>
                      <a:pt x="38" y="40"/>
                    </a:lnTo>
                    <a:lnTo>
                      <a:pt x="40" y="35"/>
                    </a:lnTo>
                    <a:lnTo>
                      <a:pt x="42" y="35"/>
                    </a:lnTo>
                    <a:lnTo>
                      <a:pt x="38" y="48"/>
                    </a:lnTo>
                    <a:lnTo>
                      <a:pt x="0" y="48"/>
                    </a:lnTo>
                    <a:lnTo>
                      <a:pt x="0" y="48"/>
                    </a:lnTo>
                    <a:lnTo>
                      <a:pt x="2" y="48"/>
                    </a:lnTo>
                    <a:lnTo>
                      <a:pt x="3" y="46"/>
                    </a:lnTo>
                    <a:lnTo>
                      <a:pt x="5" y="46"/>
                    </a:lnTo>
                    <a:lnTo>
                      <a:pt x="7" y="46"/>
                    </a:lnTo>
                    <a:lnTo>
                      <a:pt x="7" y="44"/>
                    </a:lnTo>
                    <a:lnTo>
                      <a:pt x="7" y="42"/>
                    </a:lnTo>
                    <a:lnTo>
                      <a:pt x="7" y="40"/>
                    </a:lnTo>
                    <a:lnTo>
                      <a:pt x="7" y="8"/>
                    </a:lnTo>
                    <a:lnTo>
                      <a:pt x="7" y="4"/>
                    </a:lnTo>
                    <a:lnTo>
                      <a:pt x="7" y="2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38" y="0"/>
                    </a:lnTo>
                    <a:lnTo>
                      <a:pt x="38" y="11"/>
                    </a:lnTo>
                    <a:lnTo>
                      <a:pt x="36" y="11"/>
                    </a:lnTo>
                    <a:lnTo>
                      <a:pt x="36" y="8"/>
                    </a:lnTo>
                    <a:lnTo>
                      <a:pt x="34" y="6"/>
                    </a:lnTo>
                    <a:lnTo>
                      <a:pt x="34" y="4"/>
                    </a:lnTo>
                    <a:lnTo>
                      <a:pt x="33" y="2"/>
                    </a:lnTo>
                    <a:lnTo>
                      <a:pt x="31" y="2"/>
                    </a:lnTo>
                    <a:lnTo>
                      <a:pt x="27" y="2"/>
                    </a:lnTo>
                    <a:lnTo>
                      <a:pt x="14" y="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ja-JP" altLang="en-US" sz="2800" b="1">
                  <a:solidFill>
                    <a:srgbClr val="FFFFFF"/>
                  </a:solidFill>
                  <a:effectLst>
                    <a:outerShdw blurRad="38100" dist="38100" dir="2700000" algn="tl">
                      <a:srgbClr val="808080"/>
                    </a:outerShdw>
                  </a:effectLst>
                  <a:latin typeface="Helvetica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194" name="Freeform 373"/>
              <p:cNvSpPr>
                <a:spLocks/>
              </p:cNvSpPr>
              <p:nvPr/>
            </p:nvSpPr>
            <p:spPr bwMode="auto">
              <a:xfrm>
                <a:off x="1181" y="3489"/>
                <a:ext cx="31" cy="49"/>
              </a:xfrm>
              <a:custGeom>
                <a:avLst/>
                <a:gdLst/>
                <a:ahLst/>
                <a:cxnLst>
                  <a:cxn ang="0">
                    <a:pos x="27" y="16"/>
                  </a:cxn>
                  <a:cxn ang="0">
                    <a:pos x="25" y="12"/>
                  </a:cxn>
                  <a:cxn ang="0">
                    <a:pos x="22" y="7"/>
                  </a:cxn>
                  <a:cxn ang="0">
                    <a:pos x="16" y="3"/>
                  </a:cxn>
                  <a:cxn ang="0">
                    <a:pos x="11" y="3"/>
                  </a:cxn>
                  <a:cxn ang="0">
                    <a:pos x="5" y="7"/>
                  </a:cxn>
                  <a:cxn ang="0">
                    <a:pos x="5" y="12"/>
                  </a:cxn>
                  <a:cxn ang="0">
                    <a:pos x="9" y="16"/>
                  </a:cxn>
                  <a:cxn ang="0">
                    <a:pos x="16" y="21"/>
                  </a:cxn>
                  <a:cxn ang="0">
                    <a:pos x="25" y="27"/>
                  </a:cxn>
                  <a:cxn ang="0">
                    <a:pos x="29" y="31"/>
                  </a:cxn>
                  <a:cxn ang="0">
                    <a:pos x="31" y="36"/>
                  </a:cxn>
                  <a:cxn ang="0">
                    <a:pos x="25" y="45"/>
                  </a:cxn>
                  <a:cxn ang="0">
                    <a:pos x="16" y="49"/>
                  </a:cxn>
                  <a:cxn ang="0">
                    <a:pos x="11" y="49"/>
                  </a:cxn>
                  <a:cxn ang="0">
                    <a:pos x="7" y="47"/>
                  </a:cxn>
                  <a:cxn ang="0">
                    <a:pos x="4" y="47"/>
                  </a:cxn>
                  <a:cxn ang="0">
                    <a:pos x="2" y="47"/>
                  </a:cxn>
                  <a:cxn ang="0">
                    <a:pos x="0" y="49"/>
                  </a:cxn>
                  <a:cxn ang="0">
                    <a:pos x="0" y="32"/>
                  </a:cxn>
                  <a:cxn ang="0">
                    <a:pos x="2" y="38"/>
                  </a:cxn>
                  <a:cxn ang="0">
                    <a:pos x="5" y="43"/>
                  </a:cxn>
                  <a:cxn ang="0">
                    <a:pos x="11" y="47"/>
                  </a:cxn>
                  <a:cxn ang="0">
                    <a:pos x="18" y="47"/>
                  </a:cxn>
                  <a:cxn ang="0">
                    <a:pos x="24" y="43"/>
                  </a:cxn>
                  <a:cxn ang="0">
                    <a:pos x="24" y="38"/>
                  </a:cxn>
                  <a:cxn ang="0">
                    <a:pos x="22" y="34"/>
                  </a:cxn>
                  <a:cxn ang="0">
                    <a:pos x="18" y="31"/>
                  </a:cxn>
                  <a:cxn ang="0">
                    <a:pos x="7" y="25"/>
                  </a:cxn>
                  <a:cxn ang="0">
                    <a:pos x="2" y="21"/>
                  </a:cxn>
                  <a:cxn ang="0">
                    <a:pos x="0" y="16"/>
                  </a:cxn>
                  <a:cxn ang="0">
                    <a:pos x="0" y="9"/>
                  </a:cxn>
                  <a:cxn ang="0">
                    <a:pos x="7" y="1"/>
                  </a:cxn>
                  <a:cxn ang="0">
                    <a:pos x="16" y="1"/>
                  </a:cxn>
                  <a:cxn ang="0">
                    <a:pos x="24" y="3"/>
                  </a:cxn>
                  <a:cxn ang="0">
                    <a:pos x="25" y="3"/>
                  </a:cxn>
                  <a:cxn ang="0">
                    <a:pos x="25" y="1"/>
                  </a:cxn>
                  <a:cxn ang="0">
                    <a:pos x="27" y="0"/>
                  </a:cxn>
                </a:cxnLst>
                <a:rect l="0" t="0" r="r" b="b"/>
                <a:pathLst>
                  <a:path w="31" h="49">
                    <a:moveTo>
                      <a:pt x="27" y="0"/>
                    </a:moveTo>
                    <a:lnTo>
                      <a:pt x="27" y="16"/>
                    </a:lnTo>
                    <a:lnTo>
                      <a:pt x="27" y="16"/>
                    </a:lnTo>
                    <a:lnTo>
                      <a:pt x="25" y="12"/>
                    </a:lnTo>
                    <a:lnTo>
                      <a:pt x="24" y="9"/>
                    </a:lnTo>
                    <a:lnTo>
                      <a:pt x="22" y="7"/>
                    </a:lnTo>
                    <a:lnTo>
                      <a:pt x="20" y="5"/>
                    </a:lnTo>
                    <a:lnTo>
                      <a:pt x="16" y="3"/>
                    </a:lnTo>
                    <a:lnTo>
                      <a:pt x="13" y="3"/>
                    </a:lnTo>
                    <a:lnTo>
                      <a:pt x="11" y="3"/>
                    </a:lnTo>
                    <a:lnTo>
                      <a:pt x="7" y="5"/>
                    </a:lnTo>
                    <a:lnTo>
                      <a:pt x="5" y="7"/>
                    </a:lnTo>
                    <a:lnTo>
                      <a:pt x="5" y="11"/>
                    </a:lnTo>
                    <a:lnTo>
                      <a:pt x="5" y="12"/>
                    </a:lnTo>
                    <a:lnTo>
                      <a:pt x="7" y="14"/>
                    </a:lnTo>
                    <a:lnTo>
                      <a:pt x="9" y="16"/>
                    </a:lnTo>
                    <a:lnTo>
                      <a:pt x="13" y="18"/>
                    </a:lnTo>
                    <a:lnTo>
                      <a:pt x="16" y="21"/>
                    </a:lnTo>
                    <a:lnTo>
                      <a:pt x="22" y="25"/>
                    </a:lnTo>
                    <a:lnTo>
                      <a:pt x="25" y="27"/>
                    </a:lnTo>
                    <a:lnTo>
                      <a:pt x="27" y="29"/>
                    </a:lnTo>
                    <a:lnTo>
                      <a:pt x="29" y="31"/>
                    </a:lnTo>
                    <a:lnTo>
                      <a:pt x="31" y="34"/>
                    </a:lnTo>
                    <a:lnTo>
                      <a:pt x="31" y="36"/>
                    </a:lnTo>
                    <a:lnTo>
                      <a:pt x="29" y="41"/>
                    </a:lnTo>
                    <a:lnTo>
                      <a:pt x="25" y="45"/>
                    </a:lnTo>
                    <a:lnTo>
                      <a:pt x="22" y="49"/>
                    </a:lnTo>
                    <a:lnTo>
                      <a:pt x="16" y="49"/>
                    </a:lnTo>
                    <a:lnTo>
                      <a:pt x="13" y="49"/>
                    </a:lnTo>
                    <a:lnTo>
                      <a:pt x="11" y="49"/>
                    </a:lnTo>
                    <a:lnTo>
                      <a:pt x="9" y="49"/>
                    </a:lnTo>
                    <a:lnTo>
                      <a:pt x="7" y="47"/>
                    </a:lnTo>
                    <a:lnTo>
                      <a:pt x="4" y="47"/>
                    </a:lnTo>
                    <a:lnTo>
                      <a:pt x="4" y="47"/>
                    </a:lnTo>
                    <a:lnTo>
                      <a:pt x="2" y="47"/>
                    </a:lnTo>
                    <a:lnTo>
                      <a:pt x="2" y="47"/>
                    </a:lnTo>
                    <a:lnTo>
                      <a:pt x="2" y="49"/>
                    </a:lnTo>
                    <a:lnTo>
                      <a:pt x="0" y="49"/>
                    </a:lnTo>
                    <a:lnTo>
                      <a:pt x="0" y="49"/>
                    </a:lnTo>
                    <a:lnTo>
                      <a:pt x="0" y="32"/>
                    </a:lnTo>
                    <a:lnTo>
                      <a:pt x="0" y="32"/>
                    </a:lnTo>
                    <a:lnTo>
                      <a:pt x="2" y="38"/>
                    </a:lnTo>
                    <a:lnTo>
                      <a:pt x="4" y="41"/>
                    </a:lnTo>
                    <a:lnTo>
                      <a:pt x="5" y="43"/>
                    </a:lnTo>
                    <a:lnTo>
                      <a:pt x="7" y="45"/>
                    </a:lnTo>
                    <a:lnTo>
                      <a:pt x="11" y="47"/>
                    </a:lnTo>
                    <a:lnTo>
                      <a:pt x="14" y="47"/>
                    </a:lnTo>
                    <a:lnTo>
                      <a:pt x="18" y="47"/>
                    </a:lnTo>
                    <a:lnTo>
                      <a:pt x="22" y="45"/>
                    </a:lnTo>
                    <a:lnTo>
                      <a:pt x="24" y="43"/>
                    </a:lnTo>
                    <a:lnTo>
                      <a:pt x="24" y="40"/>
                    </a:lnTo>
                    <a:lnTo>
                      <a:pt x="24" y="38"/>
                    </a:lnTo>
                    <a:lnTo>
                      <a:pt x="24" y="36"/>
                    </a:lnTo>
                    <a:lnTo>
                      <a:pt x="22" y="34"/>
                    </a:lnTo>
                    <a:lnTo>
                      <a:pt x="20" y="32"/>
                    </a:lnTo>
                    <a:lnTo>
                      <a:pt x="18" y="31"/>
                    </a:lnTo>
                    <a:lnTo>
                      <a:pt x="13" y="29"/>
                    </a:lnTo>
                    <a:lnTo>
                      <a:pt x="7" y="25"/>
                    </a:lnTo>
                    <a:lnTo>
                      <a:pt x="4" y="23"/>
                    </a:lnTo>
                    <a:lnTo>
                      <a:pt x="2" y="21"/>
                    </a:lnTo>
                    <a:lnTo>
                      <a:pt x="0" y="18"/>
                    </a:lnTo>
                    <a:lnTo>
                      <a:pt x="0" y="16"/>
                    </a:lnTo>
                    <a:lnTo>
                      <a:pt x="0" y="12"/>
                    </a:lnTo>
                    <a:lnTo>
                      <a:pt x="0" y="9"/>
                    </a:lnTo>
                    <a:lnTo>
                      <a:pt x="4" y="3"/>
                    </a:lnTo>
                    <a:lnTo>
                      <a:pt x="7" y="1"/>
                    </a:lnTo>
                    <a:lnTo>
                      <a:pt x="13" y="0"/>
                    </a:lnTo>
                    <a:lnTo>
                      <a:pt x="16" y="1"/>
                    </a:lnTo>
                    <a:lnTo>
                      <a:pt x="22" y="3"/>
                    </a:lnTo>
                    <a:lnTo>
                      <a:pt x="24" y="3"/>
                    </a:lnTo>
                    <a:lnTo>
                      <a:pt x="24" y="3"/>
                    </a:lnTo>
                    <a:lnTo>
                      <a:pt x="25" y="3"/>
                    </a:lnTo>
                    <a:lnTo>
                      <a:pt x="25" y="3"/>
                    </a:lnTo>
                    <a:lnTo>
                      <a:pt x="25" y="1"/>
                    </a:lnTo>
                    <a:lnTo>
                      <a:pt x="27" y="0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ja-JP" altLang="en-US" sz="2800" b="1">
                  <a:solidFill>
                    <a:srgbClr val="FFFFFF"/>
                  </a:solidFill>
                  <a:effectLst>
                    <a:outerShdw blurRad="38100" dist="38100" dir="2700000" algn="tl">
                      <a:srgbClr val="808080"/>
                    </a:outerShdw>
                  </a:effectLst>
                  <a:latin typeface="Helvetica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195" name="Freeform 374"/>
              <p:cNvSpPr>
                <a:spLocks/>
              </p:cNvSpPr>
              <p:nvPr/>
            </p:nvSpPr>
            <p:spPr bwMode="auto">
              <a:xfrm>
                <a:off x="1135" y="3393"/>
                <a:ext cx="33" cy="49"/>
              </a:xfrm>
              <a:custGeom>
                <a:avLst/>
                <a:gdLst/>
                <a:ahLst/>
                <a:cxnLst>
                  <a:cxn ang="0">
                    <a:pos x="30" y="17"/>
                  </a:cxn>
                  <a:cxn ang="0">
                    <a:pos x="28" y="13"/>
                  </a:cxn>
                  <a:cxn ang="0">
                    <a:pos x="24" y="7"/>
                  </a:cxn>
                  <a:cxn ang="0">
                    <a:pos x="19" y="4"/>
                  </a:cxn>
                  <a:cxn ang="0">
                    <a:pos x="13" y="4"/>
                  </a:cxn>
                  <a:cxn ang="0">
                    <a:pos x="8" y="7"/>
                  </a:cxn>
                  <a:cxn ang="0">
                    <a:pos x="8" y="13"/>
                  </a:cxn>
                  <a:cxn ang="0">
                    <a:pos x="11" y="17"/>
                  </a:cxn>
                  <a:cxn ang="0">
                    <a:pos x="19" y="22"/>
                  </a:cxn>
                  <a:cxn ang="0">
                    <a:pos x="28" y="27"/>
                  </a:cxn>
                  <a:cxn ang="0">
                    <a:pos x="31" y="31"/>
                  </a:cxn>
                  <a:cxn ang="0">
                    <a:pos x="33" y="37"/>
                  </a:cxn>
                  <a:cxn ang="0">
                    <a:pos x="28" y="46"/>
                  </a:cxn>
                  <a:cxn ang="0">
                    <a:pos x="17" y="49"/>
                  </a:cxn>
                  <a:cxn ang="0">
                    <a:pos x="13" y="49"/>
                  </a:cxn>
                  <a:cxn ang="0">
                    <a:pos x="9" y="47"/>
                  </a:cxn>
                  <a:cxn ang="0">
                    <a:pos x="4" y="47"/>
                  </a:cxn>
                  <a:cxn ang="0">
                    <a:pos x="4" y="47"/>
                  </a:cxn>
                  <a:cxn ang="0">
                    <a:pos x="2" y="49"/>
                  </a:cxn>
                  <a:cxn ang="0">
                    <a:pos x="2" y="33"/>
                  </a:cxn>
                  <a:cxn ang="0">
                    <a:pos x="4" y="38"/>
                  </a:cxn>
                  <a:cxn ang="0">
                    <a:pos x="8" y="44"/>
                  </a:cxn>
                  <a:cxn ang="0">
                    <a:pos x="13" y="47"/>
                  </a:cxn>
                  <a:cxn ang="0">
                    <a:pos x="20" y="47"/>
                  </a:cxn>
                  <a:cxn ang="0">
                    <a:pos x="26" y="44"/>
                  </a:cxn>
                  <a:cxn ang="0">
                    <a:pos x="26" y="38"/>
                  </a:cxn>
                  <a:cxn ang="0">
                    <a:pos x="24" y="35"/>
                  </a:cxn>
                  <a:cxn ang="0">
                    <a:pos x="20" y="31"/>
                  </a:cxn>
                  <a:cxn ang="0">
                    <a:pos x="9" y="26"/>
                  </a:cxn>
                  <a:cxn ang="0">
                    <a:pos x="4" y="22"/>
                  </a:cxn>
                  <a:cxn ang="0">
                    <a:pos x="2" y="17"/>
                  </a:cxn>
                  <a:cxn ang="0">
                    <a:pos x="2" y="9"/>
                  </a:cxn>
                  <a:cxn ang="0">
                    <a:pos x="9" y="2"/>
                  </a:cxn>
                  <a:cxn ang="0">
                    <a:pos x="19" y="2"/>
                  </a:cxn>
                  <a:cxn ang="0">
                    <a:pos x="26" y="4"/>
                  </a:cxn>
                  <a:cxn ang="0">
                    <a:pos x="28" y="4"/>
                  </a:cxn>
                  <a:cxn ang="0">
                    <a:pos x="28" y="2"/>
                  </a:cxn>
                  <a:cxn ang="0">
                    <a:pos x="30" y="0"/>
                  </a:cxn>
                </a:cxnLst>
                <a:rect l="0" t="0" r="r" b="b"/>
                <a:pathLst>
                  <a:path w="33" h="49">
                    <a:moveTo>
                      <a:pt x="30" y="0"/>
                    </a:moveTo>
                    <a:lnTo>
                      <a:pt x="30" y="17"/>
                    </a:lnTo>
                    <a:lnTo>
                      <a:pt x="30" y="17"/>
                    </a:lnTo>
                    <a:lnTo>
                      <a:pt x="28" y="13"/>
                    </a:lnTo>
                    <a:lnTo>
                      <a:pt x="26" y="9"/>
                    </a:lnTo>
                    <a:lnTo>
                      <a:pt x="24" y="7"/>
                    </a:lnTo>
                    <a:lnTo>
                      <a:pt x="22" y="6"/>
                    </a:lnTo>
                    <a:lnTo>
                      <a:pt x="19" y="4"/>
                    </a:lnTo>
                    <a:lnTo>
                      <a:pt x="15" y="4"/>
                    </a:lnTo>
                    <a:lnTo>
                      <a:pt x="13" y="4"/>
                    </a:lnTo>
                    <a:lnTo>
                      <a:pt x="9" y="6"/>
                    </a:lnTo>
                    <a:lnTo>
                      <a:pt x="8" y="7"/>
                    </a:lnTo>
                    <a:lnTo>
                      <a:pt x="8" y="11"/>
                    </a:lnTo>
                    <a:lnTo>
                      <a:pt x="8" y="13"/>
                    </a:lnTo>
                    <a:lnTo>
                      <a:pt x="9" y="15"/>
                    </a:lnTo>
                    <a:lnTo>
                      <a:pt x="11" y="17"/>
                    </a:lnTo>
                    <a:lnTo>
                      <a:pt x="15" y="18"/>
                    </a:lnTo>
                    <a:lnTo>
                      <a:pt x="19" y="22"/>
                    </a:lnTo>
                    <a:lnTo>
                      <a:pt x="24" y="26"/>
                    </a:lnTo>
                    <a:lnTo>
                      <a:pt x="28" y="27"/>
                    </a:lnTo>
                    <a:lnTo>
                      <a:pt x="30" y="29"/>
                    </a:lnTo>
                    <a:lnTo>
                      <a:pt x="31" y="31"/>
                    </a:lnTo>
                    <a:lnTo>
                      <a:pt x="31" y="35"/>
                    </a:lnTo>
                    <a:lnTo>
                      <a:pt x="33" y="37"/>
                    </a:lnTo>
                    <a:lnTo>
                      <a:pt x="31" y="42"/>
                    </a:lnTo>
                    <a:lnTo>
                      <a:pt x="28" y="46"/>
                    </a:lnTo>
                    <a:lnTo>
                      <a:pt x="24" y="49"/>
                    </a:lnTo>
                    <a:lnTo>
                      <a:pt x="17" y="49"/>
                    </a:lnTo>
                    <a:lnTo>
                      <a:pt x="15" y="49"/>
                    </a:lnTo>
                    <a:lnTo>
                      <a:pt x="13" y="49"/>
                    </a:lnTo>
                    <a:lnTo>
                      <a:pt x="11" y="49"/>
                    </a:lnTo>
                    <a:lnTo>
                      <a:pt x="9" y="47"/>
                    </a:lnTo>
                    <a:lnTo>
                      <a:pt x="6" y="47"/>
                    </a:lnTo>
                    <a:lnTo>
                      <a:pt x="4" y="47"/>
                    </a:lnTo>
                    <a:lnTo>
                      <a:pt x="4" y="47"/>
                    </a:lnTo>
                    <a:lnTo>
                      <a:pt x="4" y="47"/>
                    </a:lnTo>
                    <a:lnTo>
                      <a:pt x="2" y="49"/>
                    </a:lnTo>
                    <a:lnTo>
                      <a:pt x="2" y="49"/>
                    </a:lnTo>
                    <a:lnTo>
                      <a:pt x="2" y="49"/>
                    </a:lnTo>
                    <a:lnTo>
                      <a:pt x="2" y="33"/>
                    </a:lnTo>
                    <a:lnTo>
                      <a:pt x="2" y="33"/>
                    </a:lnTo>
                    <a:lnTo>
                      <a:pt x="4" y="38"/>
                    </a:lnTo>
                    <a:lnTo>
                      <a:pt x="6" y="42"/>
                    </a:lnTo>
                    <a:lnTo>
                      <a:pt x="8" y="44"/>
                    </a:lnTo>
                    <a:lnTo>
                      <a:pt x="9" y="46"/>
                    </a:lnTo>
                    <a:lnTo>
                      <a:pt x="13" y="47"/>
                    </a:lnTo>
                    <a:lnTo>
                      <a:pt x="17" y="47"/>
                    </a:lnTo>
                    <a:lnTo>
                      <a:pt x="20" y="47"/>
                    </a:lnTo>
                    <a:lnTo>
                      <a:pt x="24" y="46"/>
                    </a:lnTo>
                    <a:lnTo>
                      <a:pt x="26" y="44"/>
                    </a:lnTo>
                    <a:lnTo>
                      <a:pt x="26" y="40"/>
                    </a:lnTo>
                    <a:lnTo>
                      <a:pt x="26" y="38"/>
                    </a:lnTo>
                    <a:lnTo>
                      <a:pt x="26" y="37"/>
                    </a:lnTo>
                    <a:lnTo>
                      <a:pt x="24" y="35"/>
                    </a:lnTo>
                    <a:lnTo>
                      <a:pt x="22" y="33"/>
                    </a:lnTo>
                    <a:lnTo>
                      <a:pt x="20" y="31"/>
                    </a:lnTo>
                    <a:lnTo>
                      <a:pt x="15" y="29"/>
                    </a:lnTo>
                    <a:lnTo>
                      <a:pt x="9" y="26"/>
                    </a:lnTo>
                    <a:lnTo>
                      <a:pt x="6" y="24"/>
                    </a:lnTo>
                    <a:lnTo>
                      <a:pt x="4" y="22"/>
                    </a:lnTo>
                    <a:lnTo>
                      <a:pt x="2" y="18"/>
                    </a:lnTo>
                    <a:lnTo>
                      <a:pt x="2" y="17"/>
                    </a:lnTo>
                    <a:lnTo>
                      <a:pt x="0" y="13"/>
                    </a:lnTo>
                    <a:lnTo>
                      <a:pt x="2" y="9"/>
                    </a:lnTo>
                    <a:lnTo>
                      <a:pt x="6" y="4"/>
                    </a:lnTo>
                    <a:lnTo>
                      <a:pt x="9" y="2"/>
                    </a:lnTo>
                    <a:lnTo>
                      <a:pt x="15" y="0"/>
                    </a:lnTo>
                    <a:lnTo>
                      <a:pt x="19" y="2"/>
                    </a:lnTo>
                    <a:lnTo>
                      <a:pt x="24" y="4"/>
                    </a:lnTo>
                    <a:lnTo>
                      <a:pt x="26" y="4"/>
                    </a:lnTo>
                    <a:lnTo>
                      <a:pt x="26" y="4"/>
                    </a:lnTo>
                    <a:lnTo>
                      <a:pt x="28" y="4"/>
                    </a:lnTo>
                    <a:lnTo>
                      <a:pt x="28" y="4"/>
                    </a:lnTo>
                    <a:lnTo>
                      <a:pt x="28" y="2"/>
                    </a:lnTo>
                    <a:lnTo>
                      <a:pt x="30" y="0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ja-JP" altLang="en-US" sz="2800" b="1">
                  <a:solidFill>
                    <a:srgbClr val="FFFFFF"/>
                  </a:solidFill>
                  <a:effectLst>
                    <a:outerShdw blurRad="38100" dist="38100" dir="2700000" algn="tl">
                      <a:srgbClr val="808080"/>
                    </a:outerShdw>
                  </a:effectLst>
                  <a:latin typeface="Helvetica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196" name="Freeform 375"/>
              <p:cNvSpPr>
                <a:spLocks/>
              </p:cNvSpPr>
              <p:nvPr/>
            </p:nvSpPr>
            <p:spPr bwMode="auto">
              <a:xfrm>
                <a:off x="1172" y="3394"/>
                <a:ext cx="51" cy="47"/>
              </a:xfrm>
              <a:custGeom>
                <a:avLst/>
                <a:gdLst/>
                <a:ahLst/>
                <a:cxnLst>
                  <a:cxn ang="0">
                    <a:pos x="38" y="38"/>
                  </a:cxn>
                  <a:cxn ang="0">
                    <a:pos x="45" y="44"/>
                  </a:cxn>
                  <a:cxn ang="0">
                    <a:pos x="51" y="47"/>
                  </a:cxn>
                  <a:cxn ang="0">
                    <a:pos x="29" y="47"/>
                  </a:cxn>
                  <a:cxn ang="0">
                    <a:pos x="31" y="45"/>
                  </a:cxn>
                  <a:cxn ang="0">
                    <a:pos x="33" y="44"/>
                  </a:cxn>
                  <a:cxn ang="0">
                    <a:pos x="33" y="44"/>
                  </a:cxn>
                  <a:cxn ang="0">
                    <a:pos x="31" y="42"/>
                  </a:cxn>
                  <a:cxn ang="0">
                    <a:pos x="13" y="24"/>
                  </a:cxn>
                  <a:cxn ang="0">
                    <a:pos x="13" y="42"/>
                  </a:cxn>
                  <a:cxn ang="0">
                    <a:pos x="14" y="45"/>
                  </a:cxn>
                  <a:cxn ang="0">
                    <a:pos x="16" y="45"/>
                  </a:cxn>
                  <a:cxn ang="0">
                    <a:pos x="20" y="47"/>
                  </a:cxn>
                  <a:cxn ang="0">
                    <a:pos x="0" y="47"/>
                  </a:cxn>
                  <a:cxn ang="0">
                    <a:pos x="2" y="47"/>
                  </a:cxn>
                  <a:cxn ang="0">
                    <a:pos x="5" y="45"/>
                  </a:cxn>
                  <a:cxn ang="0">
                    <a:pos x="7" y="40"/>
                  </a:cxn>
                  <a:cxn ang="0">
                    <a:pos x="7" y="5"/>
                  </a:cxn>
                  <a:cxn ang="0">
                    <a:pos x="5" y="2"/>
                  </a:cxn>
                  <a:cxn ang="0">
                    <a:pos x="3" y="0"/>
                  </a:cxn>
                  <a:cxn ang="0">
                    <a:pos x="0" y="0"/>
                  </a:cxn>
                  <a:cxn ang="0">
                    <a:pos x="20" y="0"/>
                  </a:cxn>
                  <a:cxn ang="0">
                    <a:pos x="18" y="0"/>
                  </a:cxn>
                  <a:cxn ang="0">
                    <a:pos x="14" y="2"/>
                  </a:cxn>
                  <a:cxn ang="0">
                    <a:pos x="14" y="4"/>
                  </a:cxn>
                  <a:cxn ang="0">
                    <a:pos x="13" y="7"/>
                  </a:cxn>
                  <a:cxn ang="0">
                    <a:pos x="14" y="22"/>
                  </a:cxn>
                  <a:cxn ang="0">
                    <a:pos x="23" y="13"/>
                  </a:cxn>
                  <a:cxn ang="0">
                    <a:pos x="31" y="5"/>
                  </a:cxn>
                  <a:cxn ang="0">
                    <a:pos x="33" y="4"/>
                  </a:cxn>
                  <a:cxn ang="0">
                    <a:pos x="31" y="2"/>
                  </a:cxn>
                  <a:cxn ang="0">
                    <a:pos x="29" y="0"/>
                  </a:cxn>
                  <a:cxn ang="0">
                    <a:pos x="27" y="0"/>
                  </a:cxn>
                  <a:cxn ang="0">
                    <a:pos x="45" y="0"/>
                  </a:cxn>
                  <a:cxn ang="0">
                    <a:pos x="42" y="2"/>
                  </a:cxn>
                  <a:cxn ang="0">
                    <a:pos x="38" y="2"/>
                  </a:cxn>
                  <a:cxn ang="0">
                    <a:pos x="34" y="5"/>
                  </a:cxn>
                  <a:cxn ang="0">
                    <a:pos x="31" y="9"/>
                  </a:cxn>
                  <a:cxn ang="0">
                    <a:pos x="20" y="20"/>
                  </a:cxn>
                </a:cxnLst>
                <a:rect l="0" t="0" r="r" b="b"/>
                <a:pathLst>
                  <a:path w="51" h="47">
                    <a:moveTo>
                      <a:pt x="20" y="20"/>
                    </a:moveTo>
                    <a:lnTo>
                      <a:pt x="38" y="38"/>
                    </a:lnTo>
                    <a:lnTo>
                      <a:pt x="42" y="42"/>
                    </a:lnTo>
                    <a:lnTo>
                      <a:pt x="45" y="44"/>
                    </a:lnTo>
                    <a:lnTo>
                      <a:pt x="47" y="45"/>
                    </a:lnTo>
                    <a:lnTo>
                      <a:pt x="51" y="47"/>
                    </a:lnTo>
                    <a:lnTo>
                      <a:pt x="51" y="47"/>
                    </a:lnTo>
                    <a:lnTo>
                      <a:pt x="29" y="47"/>
                    </a:lnTo>
                    <a:lnTo>
                      <a:pt x="29" y="47"/>
                    </a:lnTo>
                    <a:lnTo>
                      <a:pt x="31" y="45"/>
                    </a:lnTo>
                    <a:lnTo>
                      <a:pt x="33" y="45"/>
                    </a:lnTo>
                    <a:lnTo>
                      <a:pt x="33" y="44"/>
                    </a:lnTo>
                    <a:lnTo>
                      <a:pt x="33" y="44"/>
                    </a:lnTo>
                    <a:lnTo>
                      <a:pt x="33" y="44"/>
                    </a:lnTo>
                    <a:lnTo>
                      <a:pt x="33" y="42"/>
                    </a:lnTo>
                    <a:lnTo>
                      <a:pt x="31" y="42"/>
                    </a:lnTo>
                    <a:lnTo>
                      <a:pt x="31" y="40"/>
                    </a:lnTo>
                    <a:lnTo>
                      <a:pt x="13" y="24"/>
                    </a:lnTo>
                    <a:lnTo>
                      <a:pt x="13" y="40"/>
                    </a:lnTo>
                    <a:lnTo>
                      <a:pt x="13" y="42"/>
                    </a:lnTo>
                    <a:lnTo>
                      <a:pt x="14" y="44"/>
                    </a:lnTo>
                    <a:lnTo>
                      <a:pt x="14" y="45"/>
                    </a:lnTo>
                    <a:lnTo>
                      <a:pt x="14" y="45"/>
                    </a:lnTo>
                    <a:lnTo>
                      <a:pt x="16" y="45"/>
                    </a:lnTo>
                    <a:lnTo>
                      <a:pt x="18" y="47"/>
                    </a:lnTo>
                    <a:lnTo>
                      <a:pt x="20" y="47"/>
                    </a:lnTo>
                    <a:lnTo>
                      <a:pt x="20" y="47"/>
                    </a:lnTo>
                    <a:lnTo>
                      <a:pt x="0" y="47"/>
                    </a:lnTo>
                    <a:lnTo>
                      <a:pt x="0" y="47"/>
                    </a:lnTo>
                    <a:lnTo>
                      <a:pt x="2" y="47"/>
                    </a:lnTo>
                    <a:lnTo>
                      <a:pt x="3" y="45"/>
                    </a:lnTo>
                    <a:lnTo>
                      <a:pt x="5" y="45"/>
                    </a:lnTo>
                    <a:lnTo>
                      <a:pt x="7" y="44"/>
                    </a:lnTo>
                    <a:lnTo>
                      <a:pt x="7" y="40"/>
                    </a:lnTo>
                    <a:lnTo>
                      <a:pt x="7" y="7"/>
                    </a:lnTo>
                    <a:lnTo>
                      <a:pt x="7" y="5"/>
                    </a:lnTo>
                    <a:lnTo>
                      <a:pt x="5" y="4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18" y="0"/>
                    </a:lnTo>
                    <a:lnTo>
                      <a:pt x="16" y="0"/>
                    </a:lnTo>
                    <a:lnTo>
                      <a:pt x="14" y="2"/>
                    </a:lnTo>
                    <a:lnTo>
                      <a:pt x="14" y="2"/>
                    </a:lnTo>
                    <a:lnTo>
                      <a:pt x="14" y="4"/>
                    </a:lnTo>
                    <a:lnTo>
                      <a:pt x="13" y="5"/>
                    </a:lnTo>
                    <a:lnTo>
                      <a:pt x="13" y="7"/>
                    </a:lnTo>
                    <a:lnTo>
                      <a:pt x="13" y="22"/>
                    </a:lnTo>
                    <a:lnTo>
                      <a:pt x="14" y="22"/>
                    </a:lnTo>
                    <a:lnTo>
                      <a:pt x="18" y="18"/>
                    </a:lnTo>
                    <a:lnTo>
                      <a:pt x="23" y="13"/>
                    </a:lnTo>
                    <a:lnTo>
                      <a:pt x="29" y="9"/>
                    </a:lnTo>
                    <a:lnTo>
                      <a:pt x="31" y="5"/>
                    </a:lnTo>
                    <a:lnTo>
                      <a:pt x="33" y="4"/>
                    </a:lnTo>
                    <a:lnTo>
                      <a:pt x="33" y="4"/>
                    </a:lnTo>
                    <a:lnTo>
                      <a:pt x="33" y="2"/>
                    </a:lnTo>
                    <a:lnTo>
                      <a:pt x="31" y="2"/>
                    </a:lnTo>
                    <a:lnTo>
                      <a:pt x="31" y="0"/>
                    </a:lnTo>
                    <a:lnTo>
                      <a:pt x="29" y="0"/>
                    </a:lnTo>
                    <a:lnTo>
                      <a:pt x="27" y="0"/>
                    </a:lnTo>
                    <a:lnTo>
                      <a:pt x="27" y="0"/>
                    </a:lnTo>
                    <a:lnTo>
                      <a:pt x="45" y="0"/>
                    </a:lnTo>
                    <a:lnTo>
                      <a:pt x="45" y="0"/>
                    </a:lnTo>
                    <a:lnTo>
                      <a:pt x="43" y="0"/>
                    </a:lnTo>
                    <a:lnTo>
                      <a:pt x="42" y="2"/>
                    </a:lnTo>
                    <a:lnTo>
                      <a:pt x="40" y="2"/>
                    </a:lnTo>
                    <a:lnTo>
                      <a:pt x="38" y="2"/>
                    </a:lnTo>
                    <a:lnTo>
                      <a:pt x="36" y="4"/>
                    </a:lnTo>
                    <a:lnTo>
                      <a:pt x="34" y="5"/>
                    </a:lnTo>
                    <a:lnTo>
                      <a:pt x="33" y="7"/>
                    </a:lnTo>
                    <a:lnTo>
                      <a:pt x="31" y="9"/>
                    </a:lnTo>
                    <a:lnTo>
                      <a:pt x="27" y="13"/>
                    </a:lnTo>
                    <a:lnTo>
                      <a:pt x="20" y="2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ja-JP" altLang="en-US" sz="2800" b="1">
                  <a:solidFill>
                    <a:srgbClr val="FFFFFF"/>
                  </a:solidFill>
                  <a:effectLst>
                    <a:outerShdw blurRad="38100" dist="38100" dir="2700000" algn="tl">
                      <a:srgbClr val="808080"/>
                    </a:outerShdw>
                  </a:effectLst>
                  <a:latin typeface="Helvetica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197" name="Freeform 376"/>
              <p:cNvSpPr>
                <a:spLocks noEditPoints="1"/>
              </p:cNvSpPr>
              <p:nvPr/>
            </p:nvSpPr>
            <p:spPr bwMode="auto">
              <a:xfrm>
                <a:off x="1079" y="3429"/>
                <a:ext cx="47" cy="100"/>
              </a:xfrm>
              <a:custGeom>
                <a:avLst/>
                <a:gdLst/>
                <a:ahLst/>
                <a:cxnLst>
                  <a:cxn ang="0">
                    <a:pos x="33" y="25"/>
                  </a:cxn>
                  <a:cxn ang="0">
                    <a:pos x="42" y="32"/>
                  </a:cxn>
                  <a:cxn ang="0">
                    <a:pos x="46" y="43"/>
                  </a:cxn>
                  <a:cxn ang="0">
                    <a:pos x="47" y="54"/>
                  </a:cxn>
                  <a:cxn ang="0">
                    <a:pos x="44" y="63"/>
                  </a:cxn>
                  <a:cxn ang="0">
                    <a:pos x="40" y="71"/>
                  </a:cxn>
                  <a:cxn ang="0">
                    <a:pos x="35" y="74"/>
                  </a:cxn>
                  <a:cxn ang="0">
                    <a:pos x="29" y="76"/>
                  </a:cxn>
                  <a:cxn ang="0">
                    <a:pos x="26" y="100"/>
                  </a:cxn>
                  <a:cxn ang="0">
                    <a:pos x="20" y="78"/>
                  </a:cxn>
                  <a:cxn ang="0">
                    <a:pos x="7" y="72"/>
                  </a:cxn>
                  <a:cxn ang="0">
                    <a:pos x="0" y="60"/>
                  </a:cxn>
                  <a:cxn ang="0">
                    <a:pos x="0" y="45"/>
                  </a:cxn>
                  <a:cxn ang="0">
                    <a:pos x="2" y="38"/>
                  </a:cxn>
                  <a:cxn ang="0">
                    <a:pos x="7" y="30"/>
                  </a:cxn>
                  <a:cxn ang="0">
                    <a:pos x="13" y="27"/>
                  </a:cxn>
                  <a:cxn ang="0">
                    <a:pos x="17" y="25"/>
                  </a:cxn>
                  <a:cxn ang="0">
                    <a:pos x="20" y="0"/>
                  </a:cxn>
                  <a:cxn ang="0">
                    <a:pos x="26" y="25"/>
                  </a:cxn>
                  <a:cxn ang="0">
                    <a:pos x="18" y="29"/>
                  </a:cxn>
                  <a:cxn ang="0">
                    <a:pos x="13" y="32"/>
                  </a:cxn>
                  <a:cxn ang="0">
                    <a:pos x="11" y="43"/>
                  </a:cxn>
                  <a:cxn ang="0">
                    <a:pos x="11" y="58"/>
                  </a:cxn>
                  <a:cxn ang="0">
                    <a:pos x="15" y="69"/>
                  </a:cxn>
                  <a:cxn ang="0">
                    <a:pos x="18" y="72"/>
                  </a:cxn>
                  <a:cxn ang="0">
                    <a:pos x="20" y="27"/>
                  </a:cxn>
                  <a:cxn ang="0">
                    <a:pos x="29" y="72"/>
                  </a:cxn>
                  <a:cxn ang="0">
                    <a:pos x="33" y="69"/>
                  </a:cxn>
                  <a:cxn ang="0">
                    <a:pos x="37" y="60"/>
                  </a:cxn>
                  <a:cxn ang="0">
                    <a:pos x="37" y="45"/>
                  </a:cxn>
                  <a:cxn ang="0">
                    <a:pos x="33" y="34"/>
                  </a:cxn>
                  <a:cxn ang="0">
                    <a:pos x="29" y="29"/>
                  </a:cxn>
                  <a:cxn ang="0">
                    <a:pos x="26" y="74"/>
                  </a:cxn>
                </a:cxnLst>
                <a:rect l="0" t="0" r="r" b="b"/>
                <a:pathLst>
                  <a:path w="47" h="100">
                    <a:moveTo>
                      <a:pt x="26" y="25"/>
                    </a:moveTo>
                    <a:lnTo>
                      <a:pt x="33" y="25"/>
                    </a:lnTo>
                    <a:lnTo>
                      <a:pt x="38" y="29"/>
                    </a:lnTo>
                    <a:lnTo>
                      <a:pt x="42" y="32"/>
                    </a:lnTo>
                    <a:lnTo>
                      <a:pt x="44" y="38"/>
                    </a:lnTo>
                    <a:lnTo>
                      <a:pt x="46" y="43"/>
                    </a:lnTo>
                    <a:lnTo>
                      <a:pt x="47" y="50"/>
                    </a:lnTo>
                    <a:lnTo>
                      <a:pt x="47" y="54"/>
                    </a:lnTo>
                    <a:lnTo>
                      <a:pt x="46" y="60"/>
                    </a:lnTo>
                    <a:lnTo>
                      <a:pt x="44" y="63"/>
                    </a:lnTo>
                    <a:lnTo>
                      <a:pt x="42" y="67"/>
                    </a:lnTo>
                    <a:lnTo>
                      <a:pt x="40" y="71"/>
                    </a:lnTo>
                    <a:lnTo>
                      <a:pt x="38" y="72"/>
                    </a:lnTo>
                    <a:lnTo>
                      <a:pt x="35" y="74"/>
                    </a:lnTo>
                    <a:lnTo>
                      <a:pt x="33" y="76"/>
                    </a:lnTo>
                    <a:lnTo>
                      <a:pt x="29" y="76"/>
                    </a:lnTo>
                    <a:lnTo>
                      <a:pt x="26" y="78"/>
                    </a:lnTo>
                    <a:lnTo>
                      <a:pt x="26" y="100"/>
                    </a:lnTo>
                    <a:lnTo>
                      <a:pt x="20" y="100"/>
                    </a:lnTo>
                    <a:lnTo>
                      <a:pt x="20" y="78"/>
                    </a:lnTo>
                    <a:lnTo>
                      <a:pt x="13" y="76"/>
                    </a:lnTo>
                    <a:lnTo>
                      <a:pt x="7" y="72"/>
                    </a:lnTo>
                    <a:lnTo>
                      <a:pt x="4" y="67"/>
                    </a:lnTo>
                    <a:lnTo>
                      <a:pt x="0" y="60"/>
                    </a:lnTo>
                    <a:lnTo>
                      <a:pt x="0" y="50"/>
                    </a:lnTo>
                    <a:lnTo>
                      <a:pt x="0" y="45"/>
                    </a:lnTo>
                    <a:lnTo>
                      <a:pt x="2" y="41"/>
                    </a:lnTo>
                    <a:lnTo>
                      <a:pt x="2" y="38"/>
                    </a:lnTo>
                    <a:lnTo>
                      <a:pt x="4" y="34"/>
                    </a:lnTo>
                    <a:lnTo>
                      <a:pt x="7" y="30"/>
                    </a:lnTo>
                    <a:lnTo>
                      <a:pt x="9" y="29"/>
                    </a:lnTo>
                    <a:lnTo>
                      <a:pt x="13" y="27"/>
                    </a:lnTo>
                    <a:lnTo>
                      <a:pt x="15" y="25"/>
                    </a:lnTo>
                    <a:lnTo>
                      <a:pt x="17" y="25"/>
                    </a:lnTo>
                    <a:lnTo>
                      <a:pt x="20" y="25"/>
                    </a:lnTo>
                    <a:lnTo>
                      <a:pt x="20" y="0"/>
                    </a:lnTo>
                    <a:lnTo>
                      <a:pt x="26" y="0"/>
                    </a:lnTo>
                    <a:lnTo>
                      <a:pt x="26" y="25"/>
                    </a:lnTo>
                    <a:close/>
                    <a:moveTo>
                      <a:pt x="20" y="27"/>
                    </a:moveTo>
                    <a:lnTo>
                      <a:pt x="18" y="29"/>
                    </a:lnTo>
                    <a:lnTo>
                      <a:pt x="17" y="30"/>
                    </a:lnTo>
                    <a:lnTo>
                      <a:pt x="13" y="32"/>
                    </a:lnTo>
                    <a:lnTo>
                      <a:pt x="11" y="38"/>
                    </a:lnTo>
                    <a:lnTo>
                      <a:pt x="11" y="43"/>
                    </a:lnTo>
                    <a:lnTo>
                      <a:pt x="11" y="49"/>
                    </a:lnTo>
                    <a:lnTo>
                      <a:pt x="11" y="58"/>
                    </a:lnTo>
                    <a:lnTo>
                      <a:pt x="13" y="63"/>
                    </a:lnTo>
                    <a:lnTo>
                      <a:pt x="15" y="69"/>
                    </a:lnTo>
                    <a:lnTo>
                      <a:pt x="17" y="72"/>
                    </a:lnTo>
                    <a:lnTo>
                      <a:pt x="18" y="72"/>
                    </a:lnTo>
                    <a:lnTo>
                      <a:pt x="20" y="74"/>
                    </a:lnTo>
                    <a:lnTo>
                      <a:pt x="20" y="27"/>
                    </a:lnTo>
                    <a:close/>
                    <a:moveTo>
                      <a:pt x="26" y="74"/>
                    </a:moveTo>
                    <a:lnTo>
                      <a:pt x="29" y="72"/>
                    </a:lnTo>
                    <a:lnTo>
                      <a:pt x="31" y="72"/>
                    </a:lnTo>
                    <a:lnTo>
                      <a:pt x="33" y="69"/>
                    </a:lnTo>
                    <a:lnTo>
                      <a:pt x="35" y="65"/>
                    </a:lnTo>
                    <a:lnTo>
                      <a:pt x="37" y="60"/>
                    </a:lnTo>
                    <a:lnTo>
                      <a:pt x="37" y="52"/>
                    </a:lnTo>
                    <a:lnTo>
                      <a:pt x="37" y="45"/>
                    </a:lnTo>
                    <a:lnTo>
                      <a:pt x="35" y="40"/>
                    </a:lnTo>
                    <a:lnTo>
                      <a:pt x="33" y="34"/>
                    </a:lnTo>
                    <a:lnTo>
                      <a:pt x="31" y="30"/>
                    </a:lnTo>
                    <a:lnTo>
                      <a:pt x="29" y="29"/>
                    </a:lnTo>
                    <a:lnTo>
                      <a:pt x="26" y="27"/>
                    </a:lnTo>
                    <a:lnTo>
                      <a:pt x="26" y="7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ja-JP" altLang="en-US" sz="2800" b="1">
                  <a:solidFill>
                    <a:srgbClr val="FFFFFF"/>
                  </a:solidFill>
                  <a:effectLst>
                    <a:outerShdw blurRad="38100" dist="38100" dir="2700000" algn="tl">
                      <a:srgbClr val="808080"/>
                    </a:outerShdw>
                  </a:effectLst>
                  <a:latin typeface="Helvetica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198" name="Rectangle 377"/>
              <p:cNvSpPr>
                <a:spLocks noChangeArrowheads="1"/>
              </p:cNvSpPr>
              <p:nvPr/>
            </p:nvSpPr>
            <p:spPr bwMode="auto">
              <a:xfrm>
                <a:off x="751" y="3412"/>
                <a:ext cx="268" cy="140"/>
              </a:xfrm>
              <a:prstGeom prst="rect">
                <a:avLst/>
              </a:prstGeom>
              <a:solidFill>
                <a:srgbClr val="4D4D4D"/>
              </a:solidFill>
              <a:ln w="0">
                <a:solidFill>
                  <a:srgbClr val="4D4D4D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ja-JP" altLang="en-US" sz="28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Helvetica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199" name="Line 378"/>
              <p:cNvSpPr>
                <a:spLocks noChangeShapeType="1"/>
              </p:cNvSpPr>
              <p:nvPr/>
            </p:nvSpPr>
            <p:spPr bwMode="auto">
              <a:xfrm>
                <a:off x="751" y="3412"/>
                <a:ext cx="268" cy="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ja-JP" altLang="en-US" sz="28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elvetica" pitchFamily="34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200" name="Line 379"/>
              <p:cNvSpPr>
                <a:spLocks noChangeShapeType="1"/>
              </p:cNvSpPr>
              <p:nvPr/>
            </p:nvSpPr>
            <p:spPr bwMode="auto">
              <a:xfrm>
                <a:off x="751" y="3549"/>
                <a:ext cx="268" cy="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ja-JP" altLang="en-US" sz="28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elvetica" pitchFamily="34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201" name="Line 380"/>
              <p:cNvSpPr>
                <a:spLocks noChangeShapeType="1"/>
              </p:cNvSpPr>
              <p:nvPr/>
            </p:nvSpPr>
            <p:spPr bwMode="auto">
              <a:xfrm flipV="1">
                <a:off x="1020" y="3412"/>
                <a:ext cx="0" cy="14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ja-JP" altLang="en-US" sz="28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elvetica" pitchFamily="34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202" name="Line 381"/>
              <p:cNvSpPr>
                <a:spLocks noChangeShapeType="1"/>
              </p:cNvSpPr>
              <p:nvPr/>
            </p:nvSpPr>
            <p:spPr bwMode="auto">
              <a:xfrm flipV="1">
                <a:off x="751" y="3412"/>
                <a:ext cx="0" cy="14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ja-JP" altLang="en-US" sz="28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elvetica" pitchFamily="34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203" name="Freeform 382"/>
              <p:cNvSpPr>
                <a:spLocks noEditPoints="1"/>
              </p:cNvSpPr>
              <p:nvPr/>
            </p:nvSpPr>
            <p:spPr bwMode="auto">
              <a:xfrm>
                <a:off x="2943" y="1475"/>
                <a:ext cx="45" cy="76"/>
              </a:xfrm>
              <a:custGeom>
                <a:avLst/>
                <a:gdLst/>
                <a:ahLst/>
                <a:cxnLst>
                  <a:cxn ang="0">
                    <a:pos x="43" y="0"/>
                  </a:cxn>
                  <a:cxn ang="0">
                    <a:pos x="43" y="2"/>
                  </a:cxn>
                  <a:cxn ang="0">
                    <a:pos x="38" y="4"/>
                  </a:cxn>
                  <a:cxn ang="0">
                    <a:pos x="33" y="6"/>
                  </a:cxn>
                  <a:cxn ang="0">
                    <a:pos x="27" y="8"/>
                  </a:cxn>
                  <a:cxn ang="0">
                    <a:pos x="23" y="11"/>
                  </a:cxn>
                  <a:cxn ang="0">
                    <a:pos x="20" y="17"/>
                  </a:cxn>
                  <a:cxn ang="0">
                    <a:pos x="16" y="22"/>
                  </a:cxn>
                  <a:cxn ang="0">
                    <a:pos x="14" y="28"/>
                  </a:cxn>
                  <a:cxn ang="0">
                    <a:pos x="11" y="35"/>
                  </a:cxn>
                  <a:cxn ang="0">
                    <a:pos x="20" y="30"/>
                  </a:cxn>
                  <a:cxn ang="0">
                    <a:pos x="27" y="30"/>
                  </a:cxn>
                  <a:cxn ang="0">
                    <a:pos x="33" y="30"/>
                  </a:cxn>
                  <a:cxn ang="0">
                    <a:pos x="36" y="31"/>
                  </a:cxn>
                  <a:cxn ang="0">
                    <a:pos x="40" y="35"/>
                  </a:cxn>
                  <a:cxn ang="0">
                    <a:pos x="43" y="39"/>
                  </a:cxn>
                  <a:cxn ang="0">
                    <a:pos x="45" y="44"/>
                  </a:cxn>
                  <a:cxn ang="0">
                    <a:pos x="45" y="51"/>
                  </a:cxn>
                  <a:cxn ang="0">
                    <a:pos x="43" y="59"/>
                  </a:cxn>
                  <a:cxn ang="0">
                    <a:pos x="40" y="68"/>
                  </a:cxn>
                  <a:cxn ang="0">
                    <a:pos x="34" y="71"/>
                  </a:cxn>
                  <a:cxn ang="0">
                    <a:pos x="29" y="75"/>
                  </a:cxn>
                  <a:cxn ang="0">
                    <a:pos x="22" y="77"/>
                  </a:cxn>
                  <a:cxn ang="0">
                    <a:pos x="14" y="75"/>
                  </a:cxn>
                  <a:cxn ang="0">
                    <a:pos x="9" y="71"/>
                  </a:cxn>
                  <a:cxn ang="0">
                    <a:pos x="3" y="64"/>
                  </a:cxn>
                  <a:cxn ang="0">
                    <a:pos x="0" y="55"/>
                  </a:cxn>
                  <a:cxn ang="0">
                    <a:pos x="0" y="46"/>
                  </a:cxn>
                  <a:cxn ang="0">
                    <a:pos x="0" y="37"/>
                  </a:cxn>
                  <a:cxn ang="0">
                    <a:pos x="3" y="28"/>
                  </a:cxn>
                  <a:cxn ang="0">
                    <a:pos x="7" y="19"/>
                  </a:cxn>
                  <a:cxn ang="0">
                    <a:pos x="14" y="11"/>
                  </a:cxn>
                  <a:cxn ang="0">
                    <a:pos x="22" y="6"/>
                  </a:cxn>
                  <a:cxn ang="0">
                    <a:pos x="29" y="2"/>
                  </a:cxn>
                  <a:cxn ang="0">
                    <a:pos x="34" y="0"/>
                  </a:cxn>
                  <a:cxn ang="0">
                    <a:pos x="42" y="0"/>
                  </a:cxn>
                  <a:cxn ang="0">
                    <a:pos x="43" y="0"/>
                  </a:cxn>
                  <a:cxn ang="0">
                    <a:pos x="11" y="39"/>
                  </a:cxn>
                  <a:cxn ang="0">
                    <a:pos x="11" y="44"/>
                  </a:cxn>
                  <a:cxn ang="0">
                    <a:pos x="9" y="50"/>
                  </a:cxn>
                  <a:cxn ang="0">
                    <a:pos x="11" y="55"/>
                  </a:cxn>
                  <a:cxn ang="0">
                    <a:pos x="11" y="60"/>
                  </a:cxn>
                  <a:cxn ang="0">
                    <a:pos x="14" y="66"/>
                  </a:cxn>
                  <a:cxn ang="0">
                    <a:pos x="16" y="70"/>
                  </a:cxn>
                  <a:cxn ang="0">
                    <a:pos x="20" y="71"/>
                  </a:cxn>
                  <a:cxn ang="0">
                    <a:pos x="23" y="73"/>
                  </a:cxn>
                  <a:cxn ang="0">
                    <a:pos x="27" y="71"/>
                  </a:cxn>
                  <a:cxn ang="0">
                    <a:pos x="31" y="68"/>
                  </a:cxn>
                  <a:cxn ang="0">
                    <a:pos x="34" y="62"/>
                  </a:cxn>
                  <a:cxn ang="0">
                    <a:pos x="34" y="57"/>
                  </a:cxn>
                  <a:cxn ang="0">
                    <a:pos x="34" y="48"/>
                  </a:cxn>
                  <a:cxn ang="0">
                    <a:pos x="31" y="40"/>
                  </a:cxn>
                  <a:cxn ang="0">
                    <a:pos x="29" y="37"/>
                  </a:cxn>
                  <a:cxn ang="0">
                    <a:pos x="25" y="35"/>
                  </a:cxn>
                  <a:cxn ang="0">
                    <a:pos x="22" y="33"/>
                  </a:cxn>
                  <a:cxn ang="0">
                    <a:pos x="20" y="33"/>
                  </a:cxn>
                  <a:cxn ang="0">
                    <a:pos x="18" y="35"/>
                  </a:cxn>
                  <a:cxn ang="0">
                    <a:pos x="14" y="35"/>
                  </a:cxn>
                  <a:cxn ang="0">
                    <a:pos x="11" y="39"/>
                  </a:cxn>
                </a:cxnLst>
                <a:rect l="0" t="0" r="r" b="b"/>
                <a:pathLst>
                  <a:path w="45" h="77">
                    <a:moveTo>
                      <a:pt x="43" y="0"/>
                    </a:moveTo>
                    <a:lnTo>
                      <a:pt x="43" y="2"/>
                    </a:lnTo>
                    <a:lnTo>
                      <a:pt x="38" y="4"/>
                    </a:lnTo>
                    <a:lnTo>
                      <a:pt x="33" y="6"/>
                    </a:lnTo>
                    <a:lnTo>
                      <a:pt x="27" y="8"/>
                    </a:lnTo>
                    <a:lnTo>
                      <a:pt x="23" y="11"/>
                    </a:lnTo>
                    <a:lnTo>
                      <a:pt x="20" y="17"/>
                    </a:lnTo>
                    <a:lnTo>
                      <a:pt x="16" y="22"/>
                    </a:lnTo>
                    <a:lnTo>
                      <a:pt x="14" y="28"/>
                    </a:lnTo>
                    <a:lnTo>
                      <a:pt x="11" y="35"/>
                    </a:lnTo>
                    <a:lnTo>
                      <a:pt x="20" y="30"/>
                    </a:lnTo>
                    <a:lnTo>
                      <a:pt x="27" y="30"/>
                    </a:lnTo>
                    <a:lnTo>
                      <a:pt x="33" y="30"/>
                    </a:lnTo>
                    <a:lnTo>
                      <a:pt x="36" y="31"/>
                    </a:lnTo>
                    <a:lnTo>
                      <a:pt x="40" y="35"/>
                    </a:lnTo>
                    <a:lnTo>
                      <a:pt x="43" y="39"/>
                    </a:lnTo>
                    <a:lnTo>
                      <a:pt x="45" y="44"/>
                    </a:lnTo>
                    <a:lnTo>
                      <a:pt x="45" y="51"/>
                    </a:lnTo>
                    <a:lnTo>
                      <a:pt x="43" y="59"/>
                    </a:lnTo>
                    <a:lnTo>
                      <a:pt x="40" y="68"/>
                    </a:lnTo>
                    <a:lnTo>
                      <a:pt x="34" y="71"/>
                    </a:lnTo>
                    <a:lnTo>
                      <a:pt x="29" y="75"/>
                    </a:lnTo>
                    <a:lnTo>
                      <a:pt x="22" y="77"/>
                    </a:lnTo>
                    <a:lnTo>
                      <a:pt x="14" y="75"/>
                    </a:lnTo>
                    <a:lnTo>
                      <a:pt x="9" y="71"/>
                    </a:lnTo>
                    <a:lnTo>
                      <a:pt x="3" y="64"/>
                    </a:lnTo>
                    <a:lnTo>
                      <a:pt x="0" y="55"/>
                    </a:lnTo>
                    <a:lnTo>
                      <a:pt x="0" y="46"/>
                    </a:lnTo>
                    <a:lnTo>
                      <a:pt x="0" y="37"/>
                    </a:lnTo>
                    <a:lnTo>
                      <a:pt x="3" y="28"/>
                    </a:lnTo>
                    <a:lnTo>
                      <a:pt x="7" y="19"/>
                    </a:lnTo>
                    <a:lnTo>
                      <a:pt x="14" y="11"/>
                    </a:lnTo>
                    <a:lnTo>
                      <a:pt x="22" y="6"/>
                    </a:lnTo>
                    <a:lnTo>
                      <a:pt x="29" y="2"/>
                    </a:lnTo>
                    <a:lnTo>
                      <a:pt x="34" y="0"/>
                    </a:lnTo>
                    <a:lnTo>
                      <a:pt x="42" y="0"/>
                    </a:lnTo>
                    <a:lnTo>
                      <a:pt x="43" y="0"/>
                    </a:lnTo>
                    <a:close/>
                    <a:moveTo>
                      <a:pt x="11" y="39"/>
                    </a:moveTo>
                    <a:lnTo>
                      <a:pt x="11" y="44"/>
                    </a:lnTo>
                    <a:lnTo>
                      <a:pt x="9" y="50"/>
                    </a:lnTo>
                    <a:lnTo>
                      <a:pt x="11" y="55"/>
                    </a:lnTo>
                    <a:lnTo>
                      <a:pt x="11" y="60"/>
                    </a:lnTo>
                    <a:lnTo>
                      <a:pt x="14" y="66"/>
                    </a:lnTo>
                    <a:lnTo>
                      <a:pt x="16" y="70"/>
                    </a:lnTo>
                    <a:lnTo>
                      <a:pt x="20" y="71"/>
                    </a:lnTo>
                    <a:lnTo>
                      <a:pt x="23" y="73"/>
                    </a:lnTo>
                    <a:lnTo>
                      <a:pt x="27" y="71"/>
                    </a:lnTo>
                    <a:lnTo>
                      <a:pt x="31" y="68"/>
                    </a:lnTo>
                    <a:lnTo>
                      <a:pt x="34" y="62"/>
                    </a:lnTo>
                    <a:lnTo>
                      <a:pt x="34" y="57"/>
                    </a:lnTo>
                    <a:lnTo>
                      <a:pt x="34" y="48"/>
                    </a:lnTo>
                    <a:lnTo>
                      <a:pt x="31" y="40"/>
                    </a:lnTo>
                    <a:lnTo>
                      <a:pt x="29" y="37"/>
                    </a:lnTo>
                    <a:lnTo>
                      <a:pt x="25" y="35"/>
                    </a:lnTo>
                    <a:lnTo>
                      <a:pt x="22" y="33"/>
                    </a:lnTo>
                    <a:lnTo>
                      <a:pt x="20" y="33"/>
                    </a:lnTo>
                    <a:lnTo>
                      <a:pt x="18" y="35"/>
                    </a:lnTo>
                    <a:lnTo>
                      <a:pt x="14" y="35"/>
                    </a:lnTo>
                    <a:lnTo>
                      <a:pt x="11" y="3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ja-JP" altLang="en-US" sz="2800" b="1">
                  <a:solidFill>
                    <a:srgbClr val="FFFFFF"/>
                  </a:solidFill>
                  <a:effectLst>
                    <a:outerShdw blurRad="38100" dist="38100" dir="2700000" algn="tl">
                      <a:srgbClr val="808080"/>
                    </a:outerShdw>
                  </a:effectLst>
                  <a:latin typeface="Helvetica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204" name="Freeform 383"/>
              <p:cNvSpPr>
                <a:spLocks noEditPoints="1"/>
              </p:cNvSpPr>
              <p:nvPr/>
            </p:nvSpPr>
            <p:spPr bwMode="auto">
              <a:xfrm>
                <a:off x="3001" y="1475"/>
                <a:ext cx="43" cy="76"/>
              </a:xfrm>
              <a:custGeom>
                <a:avLst/>
                <a:gdLst/>
                <a:ahLst/>
                <a:cxnLst>
                  <a:cxn ang="0">
                    <a:pos x="11" y="33"/>
                  </a:cxn>
                  <a:cxn ang="0">
                    <a:pos x="4" y="26"/>
                  </a:cxn>
                  <a:cxn ang="0">
                    <a:pos x="2" y="19"/>
                  </a:cxn>
                  <a:cxn ang="0">
                    <a:pos x="4" y="9"/>
                  </a:cxn>
                  <a:cxn ang="0">
                    <a:pos x="11" y="2"/>
                  </a:cxn>
                  <a:cxn ang="0">
                    <a:pos x="22" y="0"/>
                  </a:cxn>
                  <a:cxn ang="0">
                    <a:pos x="33" y="2"/>
                  </a:cxn>
                  <a:cxn ang="0">
                    <a:pos x="40" y="9"/>
                  </a:cxn>
                  <a:cxn ang="0">
                    <a:pos x="42" y="20"/>
                  </a:cxn>
                  <a:cxn ang="0">
                    <a:pos x="37" y="28"/>
                  </a:cxn>
                  <a:cxn ang="0">
                    <a:pos x="26" y="35"/>
                  </a:cxn>
                  <a:cxn ang="0">
                    <a:pos x="37" y="42"/>
                  </a:cxn>
                  <a:cxn ang="0">
                    <a:pos x="42" y="51"/>
                  </a:cxn>
                  <a:cxn ang="0">
                    <a:pos x="42" y="62"/>
                  </a:cxn>
                  <a:cxn ang="0">
                    <a:pos x="37" y="71"/>
                  </a:cxn>
                  <a:cxn ang="0">
                    <a:pos x="27" y="75"/>
                  </a:cxn>
                  <a:cxn ang="0">
                    <a:pos x="15" y="75"/>
                  </a:cxn>
                  <a:cxn ang="0">
                    <a:pos x="6" y="70"/>
                  </a:cxn>
                  <a:cxn ang="0">
                    <a:pos x="0" y="59"/>
                  </a:cxn>
                  <a:cxn ang="0">
                    <a:pos x="4" y="50"/>
                  </a:cxn>
                  <a:cxn ang="0">
                    <a:pos x="15" y="39"/>
                  </a:cxn>
                  <a:cxn ang="0">
                    <a:pos x="27" y="28"/>
                  </a:cxn>
                  <a:cxn ang="0">
                    <a:pos x="31" y="20"/>
                  </a:cxn>
                  <a:cxn ang="0">
                    <a:pos x="31" y="11"/>
                  </a:cxn>
                  <a:cxn ang="0">
                    <a:pos x="26" y="4"/>
                  </a:cxn>
                  <a:cxn ang="0">
                    <a:pos x="18" y="4"/>
                  </a:cxn>
                  <a:cxn ang="0">
                    <a:pos x="13" y="9"/>
                  </a:cxn>
                  <a:cxn ang="0">
                    <a:pos x="13" y="17"/>
                  </a:cxn>
                  <a:cxn ang="0">
                    <a:pos x="15" y="22"/>
                  </a:cxn>
                  <a:cxn ang="0">
                    <a:pos x="24" y="33"/>
                  </a:cxn>
                  <a:cxn ang="0">
                    <a:pos x="15" y="44"/>
                  </a:cxn>
                  <a:cxn ang="0">
                    <a:pos x="11" y="53"/>
                  </a:cxn>
                  <a:cxn ang="0">
                    <a:pos x="11" y="64"/>
                  </a:cxn>
                  <a:cxn ang="0">
                    <a:pos x="18" y="71"/>
                  </a:cxn>
                  <a:cxn ang="0">
                    <a:pos x="26" y="71"/>
                  </a:cxn>
                  <a:cxn ang="0">
                    <a:pos x="33" y="66"/>
                  </a:cxn>
                  <a:cxn ang="0">
                    <a:pos x="33" y="59"/>
                  </a:cxn>
                  <a:cxn ang="0">
                    <a:pos x="27" y="51"/>
                  </a:cxn>
                  <a:cxn ang="0">
                    <a:pos x="18" y="40"/>
                  </a:cxn>
                </a:cxnLst>
                <a:rect l="0" t="0" r="r" b="b"/>
                <a:pathLst>
                  <a:path w="44" h="77">
                    <a:moveTo>
                      <a:pt x="15" y="39"/>
                    </a:moveTo>
                    <a:lnTo>
                      <a:pt x="11" y="33"/>
                    </a:lnTo>
                    <a:lnTo>
                      <a:pt x="7" y="30"/>
                    </a:lnTo>
                    <a:lnTo>
                      <a:pt x="4" y="26"/>
                    </a:lnTo>
                    <a:lnTo>
                      <a:pt x="2" y="22"/>
                    </a:lnTo>
                    <a:lnTo>
                      <a:pt x="2" y="19"/>
                    </a:lnTo>
                    <a:lnTo>
                      <a:pt x="2" y="13"/>
                    </a:lnTo>
                    <a:lnTo>
                      <a:pt x="4" y="9"/>
                    </a:lnTo>
                    <a:lnTo>
                      <a:pt x="7" y="6"/>
                    </a:lnTo>
                    <a:lnTo>
                      <a:pt x="11" y="2"/>
                    </a:lnTo>
                    <a:lnTo>
                      <a:pt x="17" y="0"/>
                    </a:lnTo>
                    <a:lnTo>
                      <a:pt x="22" y="0"/>
                    </a:lnTo>
                    <a:lnTo>
                      <a:pt x="27" y="0"/>
                    </a:lnTo>
                    <a:lnTo>
                      <a:pt x="33" y="2"/>
                    </a:lnTo>
                    <a:lnTo>
                      <a:pt x="37" y="6"/>
                    </a:lnTo>
                    <a:lnTo>
                      <a:pt x="40" y="9"/>
                    </a:lnTo>
                    <a:lnTo>
                      <a:pt x="42" y="17"/>
                    </a:lnTo>
                    <a:lnTo>
                      <a:pt x="42" y="20"/>
                    </a:lnTo>
                    <a:lnTo>
                      <a:pt x="38" y="24"/>
                    </a:lnTo>
                    <a:lnTo>
                      <a:pt x="37" y="28"/>
                    </a:lnTo>
                    <a:lnTo>
                      <a:pt x="31" y="31"/>
                    </a:lnTo>
                    <a:lnTo>
                      <a:pt x="26" y="35"/>
                    </a:lnTo>
                    <a:lnTo>
                      <a:pt x="31" y="39"/>
                    </a:lnTo>
                    <a:lnTo>
                      <a:pt x="37" y="42"/>
                    </a:lnTo>
                    <a:lnTo>
                      <a:pt x="38" y="46"/>
                    </a:lnTo>
                    <a:lnTo>
                      <a:pt x="42" y="51"/>
                    </a:lnTo>
                    <a:lnTo>
                      <a:pt x="44" y="57"/>
                    </a:lnTo>
                    <a:lnTo>
                      <a:pt x="42" y="62"/>
                    </a:lnTo>
                    <a:lnTo>
                      <a:pt x="40" y="68"/>
                    </a:lnTo>
                    <a:lnTo>
                      <a:pt x="37" y="71"/>
                    </a:lnTo>
                    <a:lnTo>
                      <a:pt x="33" y="73"/>
                    </a:lnTo>
                    <a:lnTo>
                      <a:pt x="27" y="75"/>
                    </a:lnTo>
                    <a:lnTo>
                      <a:pt x="22" y="77"/>
                    </a:lnTo>
                    <a:lnTo>
                      <a:pt x="15" y="75"/>
                    </a:lnTo>
                    <a:lnTo>
                      <a:pt x="9" y="73"/>
                    </a:lnTo>
                    <a:lnTo>
                      <a:pt x="6" y="70"/>
                    </a:lnTo>
                    <a:lnTo>
                      <a:pt x="2" y="64"/>
                    </a:lnTo>
                    <a:lnTo>
                      <a:pt x="0" y="59"/>
                    </a:lnTo>
                    <a:lnTo>
                      <a:pt x="2" y="53"/>
                    </a:lnTo>
                    <a:lnTo>
                      <a:pt x="4" y="50"/>
                    </a:lnTo>
                    <a:lnTo>
                      <a:pt x="9" y="44"/>
                    </a:lnTo>
                    <a:lnTo>
                      <a:pt x="15" y="39"/>
                    </a:lnTo>
                    <a:close/>
                    <a:moveTo>
                      <a:pt x="24" y="33"/>
                    </a:moveTo>
                    <a:lnTo>
                      <a:pt x="27" y="28"/>
                    </a:lnTo>
                    <a:lnTo>
                      <a:pt x="31" y="24"/>
                    </a:lnTo>
                    <a:lnTo>
                      <a:pt x="31" y="20"/>
                    </a:lnTo>
                    <a:lnTo>
                      <a:pt x="31" y="15"/>
                    </a:lnTo>
                    <a:lnTo>
                      <a:pt x="31" y="11"/>
                    </a:lnTo>
                    <a:lnTo>
                      <a:pt x="29" y="8"/>
                    </a:lnTo>
                    <a:lnTo>
                      <a:pt x="26" y="4"/>
                    </a:lnTo>
                    <a:lnTo>
                      <a:pt x="22" y="4"/>
                    </a:lnTo>
                    <a:lnTo>
                      <a:pt x="18" y="4"/>
                    </a:lnTo>
                    <a:lnTo>
                      <a:pt x="15" y="8"/>
                    </a:lnTo>
                    <a:lnTo>
                      <a:pt x="13" y="9"/>
                    </a:lnTo>
                    <a:lnTo>
                      <a:pt x="13" y="15"/>
                    </a:lnTo>
                    <a:lnTo>
                      <a:pt x="13" y="17"/>
                    </a:lnTo>
                    <a:lnTo>
                      <a:pt x="13" y="20"/>
                    </a:lnTo>
                    <a:lnTo>
                      <a:pt x="15" y="22"/>
                    </a:lnTo>
                    <a:lnTo>
                      <a:pt x="17" y="26"/>
                    </a:lnTo>
                    <a:lnTo>
                      <a:pt x="24" y="33"/>
                    </a:lnTo>
                    <a:close/>
                    <a:moveTo>
                      <a:pt x="18" y="40"/>
                    </a:moveTo>
                    <a:lnTo>
                      <a:pt x="15" y="44"/>
                    </a:lnTo>
                    <a:lnTo>
                      <a:pt x="13" y="48"/>
                    </a:lnTo>
                    <a:lnTo>
                      <a:pt x="11" y="53"/>
                    </a:lnTo>
                    <a:lnTo>
                      <a:pt x="11" y="59"/>
                    </a:lnTo>
                    <a:lnTo>
                      <a:pt x="11" y="64"/>
                    </a:lnTo>
                    <a:lnTo>
                      <a:pt x="15" y="68"/>
                    </a:lnTo>
                    <a:lnTo>
                      <a:pt x="18" y="71"/>
                    </a:lnTo>
                    <a:lnTo>
                      <a:pt x="22" y="73"/>
                    </a:lnTo>
                    <a:lnTo>
                      <a:pt x="26" y="71"/>
                    </a:lnTo>
                    <a:lnTo>
                      <a:pt x="29" y="70"/>
                    </a:lnTo>
                    <a:lnTo>
                      <a:pt x="33" y="66"/>
                    </a:lnTo>
                    <a:lnTo>
                      <a:pt x="33" y="62"/>
                    </a:lnTo>
                    <a:lnTo>
                      <a:pt x="33" y="59"/>
                    </a:lnTo>
                    <a:lnTo>
                      <a:pt x="31" y="55"/>
                    </a:lnTo>
                    <a:lnTo>
                      <a:pt x="27" y="51"/>
                    </a:lnTo>
                    <a:lnTo>
                      <a:pt x="24" y="46"/>
                    </a:lnTo>
                    <a:lnTo>
                      <a:pt x="18" y="4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ja-JP" altLang="en-US" sz="2800" b="1">
                  <a:solidFill>
                    <a:srgbClr val="FFFFFF"/>
                  </a:solidFill>
                  <a:effectLst>
                    <a:outerShdw blurRad="38100" dist="38100" dir="2700000" algn="tl">
                      <a:srgbClr val="808080"/>
                    </a:outerShdw>
                  </a:effectLst>
                  <a:latin typeface="Helvetica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205" name="Freeform 384"/>
              <p:cNvSpPr>
                <a:spLocks noEditPoints="1"/>
              </p:cNvSpPr>
              <p:nvPr/>
            </p:nvSpPr>
            <p:spPr bwMode="auto">
              <a:xfrm>
                <a:off x="3054" y="1475"/>
                <a:ext cx="86" cy="76"/>
              </a:xfrm>
              <a:custGeom>
                <a:avLst/>
                <a:gdLst/>
                <a:ahLst/>
                <a:cxnLst>
                  <a:cxn ang="0">
                    <a:pos x="18" y="77"/>
                  </a:cxn>
                  <a:cxn ang="0">
                    <a:pos x="67" y="0"/>
                  </a:cxn>
                  <a:cxn ang="0">
                    <a:pos x="16" y="0"/>
                  </a:cxn>
                  <a:cxn ang="0">
                    <a:pos x="24" y="2"/>
                  </a:cxn>
                  <a:cxn ang="0">
                    <a:pos x="31" y="13"/>
                  </a:cxn>
                  <a:cxn ang="0">
                    <a:pos x="31" y="26"/>
                  </a:cxn>
                  <a:cxn ang="0">
                    <a:pos x="27" y="35"/>
                  </a:cxn>
                  <a:cxn ang="0">
                    <a:pos x="16" y="39"/>
                  </a:cxn>
                  <a:cxn ang="0">
                    <a:pos x="7" y="37"/>
                  </a:cxn>
                  <a:cxn ang="0">
                    <a:pos x="2" y="30"/>
                  </a:cxn>
                  <a:cxn ang="0">
                    <a:pos x="0" y="20"/>
                  </a:cxn>
                  <a:cxn ang="0">
                    <a:pos x="2" y="9"/>
                  </a:cxn>
                  <a:cxn ang="0">
                    <a:pos x="7" y="2"/>
                  </a:cxn>
                  <a:cxn ang="0">
                    <a:pos x="16" y="0"/>
                  </a:cxn>
                  <a:cxn ang="0">
                    <a:pos x="13" y="4"/>
                  </a:cxn>
                  <a:cxn ang="0">
                    <a:pos x="9" y="9"/>
                  </a:cxn>
                  <a:cxn ang="0">
                    <a:pos x="9" y="20"/>
                  </a:cxn>
                  <a:cxn ang="0">
                    <a:pos x="9" y="31"/>
                  </a:cxn>
                  <a:cxn ang="0">
                    <a:pos x="13" y="35"/>
                  </a:cxn>
                  <a:cxn ang="0">
                    <a:pos x="15" y="37"/>
                  </a:cxn>
                  <a:cxn ang="0">
                    <a:pos x="20" y="33"/>
                  </a:cxn>
                  <a:cxn ang="0">
                    <a:pos x="22" y="26"/>
                  </a:cxn>
                  <a:cxn ang="0">
                    <a:pos x="22" y="15"/>
                  </a:cxn>
                  <a:cxn ang="0">
                    <a:pos x="20" y="6"/>
                  </a:cxn>
                  <a:cxn ang="0">
                    <a:pos x="16" y="4"/>
                  </a:cxn>
                  <a:cxn ang="0">
                    <a:pos x="73" y="37"/>
                  </a:cxn>
                  <a:cxn ang="0">
                    <a:pos x="80" y="42"/>
                  </a:cxn>
                  <a:cxn ang="0">
                    <a:pos x="86" y="51"/>
                  </a:cxn>
                  <a:cxn ang="0">
                    <a:pos x="86" y="62"/>
                  </a:cxn>
                  <a:cxn ang="0">
                    <a:pos x="80" y="71"/>
                  </a:cxn>
                  <a:cxn ang="0">
                    <a:pos x="69" y="77"/>
                  </a:cxn>
                  <a:cxn ang="0">
                    <a:pos x="62" y="73"/>
                  </a:cxn>
                  <a:cxn ang="0">
                    <a:pos x="56" y="68"/>
                  </a:cxn>
                  <a:cxn ang="0">
                    <a:pos x="53" y="57"/>
                  </a:cxn>
                  <a:cxn ang="0">
                    <a:pos x="56" y="46"/>
                  </a:cxn>
                  <a:cxn ang="0">
                    <a:pos x="62" y="39"/>
                  </a:cxn>
                  <a:cxn ang="0">
                    <a:pos x="69" y="37"/>
                  </a:cxn>
                  <a:cxn ang="0">
                    <a:pos x="67" y="40"/>
                  </a:cxn>
                  <a:cxn ang="0">
                    <a:pos x="64" y="46"/>
                  </a:cxn>
                  <a:cxn ang="0">
                    <a:pos x="62" y="57"/>
                  </a:cxn>
                  <a:cxn ang="0">
                    <a:pos x="64" y="68"/>
                  </a:cxn>
                  <a:cxn ang="0">
                    <a:pos x="67" y="71"/>
                  </a:cxn>
                  <a:cxn ang="0">
                    <a:pos x="71" y="71"/>
                  </a:cxn>
                  <a:cxn ang="0">
                    <a:pos x="75" y="66"/>
                  </a:cxn>
                  <a:cxn ang="0">
                    <a:pos x="76" y="57"/>
                  </a:cxn>
                  <a:cxn ang="0">
                    <a:pos x="75" y="46"/>
                  </a:cxn>
                  <a:cxn ang="0">
                    <a:pos x="71" y="40"/>
                  </a:cxn>
                </a:cxnLst>
                <a:rect l="0" t="0" r="r" b="b"/>
                <a:pathLst>
                  <a:path w="86" h="77">
                    <a:moveTo>
                      <a:pt x="71" y="0"/>
                    </a:moveTo>
                    <a:lnTo>
                      <a:pt x="18" y="77"/>
                    </a:lnTo>
                    <a:lnTo>
                      <a:pt x="13" y="77"/>
                    </a:lnTo>
                    <a:lnTo>
                      <a:pt x="67" y="0"/>
                    </a:lnTo>
                    <a:lnTo>
                      <a:pt x="71" y="0"/>
                    </a:lnTo>
                    <a:close/>
                    <a:moveTo>
                      <a:pt x="16" y="0"/>
                    </a:moveTo>
                    <a:lnTo>
                      <a:pt x="20" y="0"/>
                    </a:lnTo>
                    <a:lnTo>
                      <a:pt x="24" y="2"/>
                    </a:lnTo>
                    <a:lnTo>
                      <a:pt x="27" y="6"/>
                    </a:lnTo>
                    <a:lnTo>
                      <a:pt x="31" y="13"/>
                    </a:lnTo>
                    <a:lnTo>
                      <a:pt x="31" y="20"/>
                    </a:lnTo>
                    <a:lnTo>
                      <a:pt x="31" y="26"/>
                    </a:lnTo>
                    <a:lnTo>
                      <a:pt x="29" y="31"/>
                    </a:lnTo>
                    <a:lnTo>
                      <a:pt x="27" y="35"/>
                    </a:lnTo>
                    <a:lnTo>
                      <a:pt x="22" y="39"/>
                    </a:lnTo>
                    <a:lnTo>
                      <a:pt x="16" y="39"/>
                    </a:lnTo>
                    <a:lnTo>
                      <a:pt x="11" y="39"/>
                    </a:lnTo>
                    <a:lnTo>
                      <a:pt x="7" y="37"/>
                    </a:lnTo>
                    <a:lnTo>
                      <a:pt x="4" y="35"/>
                    </a:lnTo>
                    <a:lnTo>
                      <a:pt x="2" y="30"/>
                    </a:lnTo>
                    <a:lnTo>
                      <a:pt x="0" y="26"/>
                    </a:lnTo>
                    <a:lnTo>
                      <a:pt x="0" y="20"/>
                    </a:lnTo>
                    <a:lnTo>
                      <a:pt x="0" y="15"/>
                    </a:lnTo>
                    <a:lnTo>
                      <a:pt x="2" y="9"/>
                    </a:lnTo>
                    <a:lnTo>
                      <a:pt x="4" y="6"/>
                    </a:lnTo>
                    <a:lnTo>
                      <a:pt x="7" y="2"/>
                    </a:lnTo>
                    <a:lnTo>
                      <a:pt x="11" y="0"/>
                    </a:lnTo>
                    <a:lnTo>
                      <a:pt x="16" y="0"/>
                    </a:lnTo>
                    <a:close/>
                    <a:moveTo>
                      <a:pt x="16" y="4"/>
                    </a:moveTo>
                    <a:lnTo>
                      <a:pt x="13" y="4"/>
                    </a:lnTo>
                    <a:lnTo>
                      <a:pt x="11" y="8"/>
                    </a:lnTo>
                    <a:lnTo>
                      <a:pt x="9" y="9"/>
                    </a:lnTo>
                    <a:lnTo>
                      <a:pt x="9" y="13"/>
                    </a:lnTo>
                    <a:lnTo>
                      <a:pt x="9" y="20"/>
                    </a:lnTo>
                    <a:lnTo>
                      <a:pt x="9" y="26"/>
                    </a:lnTo>
                    <a:lnTo>
                      <a:pt x="9" y="31"/>
                    </a:lnTo>
                    <a:lnTo>
                      <a:pt x="11" y="33"/>
                    </a:lnTo>
                    <a:lnTo>
                      <a:pt x="13" y="35"/>
                    </a:lnTo>
                    <a:lnTo>
                      <a:pt x="15" y="35"/>
                    </a:lnTo>
                    <a:lnTo>
                      <a:pt x="15" y="37"/>
                    </a:lnTo>
                    <a:lnTo>
                      <a:pt x="18" y="35"/>
                    </a:lnTo>
                    <a:lnTo>
                      <a:pt x="20" y="33"/>
                    </a:lnTo>
                    <a:lnTo>
                      <a:pt x="22" y="30"/>
                    </a:lnTo>
                    <a:lnTo>
                      <a:pt x="22" y="26"/>
                    </a:lnTo>
                    <a:lnTo>
                      <a:pt x="22" y="20"/>
                    </a:lnTo>
                    <a:lnTo>
                      <a:pt x="22" y="15"/>
                    </a:lnTo>
                    <a:lnTo>
                      <a:pt x="22" y="9"/>
                    </a:lnTo>
                    <a:lnTo>
                      <a:pt x="20" y="6"/>
                    </a:lnTo>
                    <a:lnTo>
                      <a:pt x="18" y="4"/>
                    </a:lnTo>
                    <a:lnTo>
                      <a:pt x="16" y="4"/>
                    </a:lnTo>
                    <a:close/>
                    <a:moveTo>
                      <a:pt x="69" y="37"/>
                    </a:moveTo>
                    <a:lnTo>
                      <a:pt x="73" y="37"/>
                    </a:lnTo>
                    <a:lnTo>
                      <a:pt x="76" y="39"/>
                    </a:lnTo>
                    <a:lnTo>
                      <a:pt x="80" y="42"/>
                    </a:lnTo>
                    <a:lnTo>
                      <a:pt x="84" y="46"/>
                    </a:lnTo>
                    <a:lnTo>
                      <a:pt x="86" y="51"/>
                    </a:lnTo>
                    <a:lnTo>
                      <a:pt x="86" y="57"/>
                    </a:lnTo>
                    <a:lnTo>
                      <a:pt x="86" y="62"/>
                    </a:lnTo>
                    <a:lnTo>
                      <a:pt x="84" y="68"/>
                    </a:lnTo>
                    <a:lnTo>
                      <a:pt x="80" y="71"/>
                    </a:lnTo>
                    <a:lnTo>
                      <a:pt x="76" y="75"/>
                    </a:lnTo>
                    <a:lnTo>
                      <a:pt x="69" y="77"/>
                    </a:lnTo>
                    <a:lnTo>
                      <a:pt x="65" y="75"/>
                    </a:lnTo>
                    <a:lnTo>
                      <a:pt x="62" y="73"/>
                    </a:lnTo>
                    <a:lnTo>
                      <a:pt x="58" y="71"/>
                    </a:lnTo>
                    <a:lnTo>
                      <a:pt x="56" y="68"/>
                    </a:lnTo>
                    <a:lnTo>
                      <a:pt x="55" y="62"/>
                    </a:lnTo>
                    <a:lnTo>
                      <a:pt x="53" y="57"/>
                    </a:lnTo>
                    <a:lnTo>
                      <a:pt x="55" y="51"/>
                    </a:lnTo>
                    <a:lnTo>
                      <a:pt x="56" y="46"/>
                    </a:lnTo>
                    <a:lnTo>
                      <a:pt x="58" y="42"/>
                    </a:lnTo>
                    <a:lnTo>
                      <a:pt x="62" y="39"/>
                    </a:lnTo>
                    <a:lnTo>
                      <a:pt x="65" y="37"/>
                    </a:lnTo>
                    <a:lnTo>
                      <a:pt x="69" y="37"/>
                    </a:lnTo>
                    <a:close/>
                    <a:moveTo>
                      <a:pt x="69" y="40"/>
                    </a:moveTo>
                    <a:lnTo>
                      <a:pt x="67" y="40"/>
                    </a:lnTo>
                    <a:lnTo>
                      <a:pt x="65" y="44"/>
                    </a:lnTo>
                    <a:lnTo>
                      <a:pt x="64" y="46"/>
                    </a:lnTo>
                    <a:lnTo>
                      <a:pt x="64" y="51"/>
                    </a:lnTo>
                    <a:lnTo>
                      <a:pt x="62" y="57"/>
                    </a:lnTo>
                    <a:lnTo>
                      <a:pt x="64" y="62"/>
                    </a:lnTo>
                    <a:lnTo>
                      <a:pt x="64" y="68"/>
                    </a:lnTo>
                    <a:lnTo>
                      <a:pt x="65" y="70"/>
                    </a:lnTo>
                    <a:lnTo>
                      <a:pt x="67" y="71"/>
                    </a:lnTo>
                    <a:lnTo>
                      <a:pt x="69" y="73"/>
                    </a:lnTo>
                    <a:lnTo>
                      <a:pt x="71" y="71"/>
                    </a:lnTo>
                    <a:lnTo>
                      <a:pt x="75" y="70"/>
                    </a:lnTo>
                    <a:lnTo>
                      <a:pt x="75" y="66"/>
                    </a:lnTo>
                    <a:lnTo>
                      <a:pt x="76" y="62"/>
                    </a:lnTo>
                    <a:lnTo>
                      <a:pt x="76" y="57"/>
                    </a:lnTo>
                    <a:lnTo>
                      <a:pt x="76" y="51"/>
                    </a:lnTo>
                    <a:lnTo>
                      <a:pt x="75" y="46"/>
                    </a:lnTo>
                    <a:lnTo>
                      <a:pt x="75" y="44"/>
                    </a:lnTo>
                    <a:lnTo>
                      <a:pt x="71" y="40"/>
                    </a:lnTo>
                    <a:lnTo>
                      <a:pt x="69" y="4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ja-JP" altLang="en-US" sz="2800" b="1">
                  <a:solidFill>
                    <a:srgbClr val="FFFFFF"/>
                  </a:solidFill>
                  <a:effectLst>
                    <a:outerShdw blurRad="38100" dist="38100" dir="2700000" algn="tl">
                      <a:srgbClr val="808080"/>
                    </a:outerShdw>
                  </a:effectLst>
                  <a:latin typeface="Helvetica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206" name="Freeform 385"/>
              <p:cNvSpPr>
                <a:spLocks/>
              </p:cNvSpPr>
              <p:nvPr/>
            </p:nvSpPr>
            <p:spPr bwMode="auto">
              <a:xfrm>
                <a:off x="3173" y="1475"/>
                <a:ext cx="63" cy="76"/>
              </a:xfrm>
              <a:custGeom>
                <a:avLst/>
                <a:gdLst/>
                <a:ahLst/>
                <a:cxnLst>
                  <a:cxn ang="0">
                    <a:pos x="60" y="0"/>
                  </a:cxn>
                  <a:cxn ang="0">
                    <a:pos x="62" y="26"/>
                  </a:cxn>
                  <a:cxn ang="0">
                    <a:pos x="60" y="26"/>
                  </a:cxn>
                  <a:cxn ang="0">
                    <a:pos x="58" y="19"/>
                  </a:cxn>
                  <a:cxn ang="0">
                    <a:pos x="55" y="13"/>
                  </a:cxn>
                  <a:cxn ang="0">
                    <a:pos x="51" y="9"/>
                  </a:cxn>
                  <a:cxn ang="0">
                    <a:pos x="47" y="6"/>
                  </a:cxn>
                  <a:cxn ang="0">
                    <a:pos x="42" y="4"/>
                  </a:cxn>
                  <a:cxn ang="0">
                    <a:pos x="38" y="4"/>
                  </a:cxn>
                  <a:cxn ang="0">
                    <a:pos x="31" y="4"/>
                  </a:cxn>
                  <a:cxn ang="0">
                    <a:pos x="26" y="8"/>
                  </a:cxn>
                  <a:cxn ang="0">
                    <a:pos x="20" y="13"/>
                  </a:cxn>
                  <a:cxn ang="0">
                    <a:pos x="16" y="19"/>
                  </a:cxn>
                  <a:cxn ang="0">
                    <a:pos x="13" y="28"/>
                  </a:cxn>
                  <a:cxn ang="0">
                    <a:pos x="13" y="39"/>
                  </a:cxn>
                  <a:cxn ang="0">
                    <a:pos x="13" y="48"/>
                  </a:cxn>
                  <a:cxn ang="0">
                    <a:pos x="16" y="57"/>
                  </a:cxn>
                  <a:cxn ang="0">
                    <a:pos x="20" y="62"/>
                  </a:cxn>
                  <a:cxn ang="0">
                    <a:pos x="26" y="68"/>
                  </a:cxn>
                  <a:cxn ang="0">
                    <a:pos x="31" y="71"/>
                  </a:cxn>
                  <a:cxn ang="0">
                    <a:pos x="38" y="71"/>
                  </a:cxn>
                  <a:cxn ang="0">
                    <a:pos x="46" y="71"/>
                  </a:cxn>
                  <a:cxn ang="0">
                    <a:pos x="51" y="68"/>
                  </a:cxn>
                  <a:cxn ang="0">
                    <a:pos x="57" y="64"/>
                  </a:cxn>
                  <a:cxn ang="0">
                    <a:pos x="62" y="57"/>
                  </a:cxn>
                  <a:cxn ang="0">
                    <a:pos x="64" y="59"/>
                  </a:cxn>
                  <a:cxn ang="0">
                    <a:pos x="58" y="66"/>
                  </a:cxn>
                  <a:cxn ang="0">
                    <a:pos x="51" y="71"/>
                  </a:cxn>
                  <a:cxn ang="0">
                    <a:pos x="44" y="75"/>
                  </a:cxn>
                  <a:cxn ang="0">
                    <a:pos x="35" y="77"/>
                  </a:cxn>
                  <a:cxn ang="0">
                    <a:pos x="26" y="75"/>
                  </a:cxn>
                  <a:cxn ang="0">
                    <a:pos x="18" y="73"/>
                  </a:cxn>
                  <a:cxn ang="0">
                    <a:pos x="13" y="68"/>
                  </a:cxn>
                  <a:cxn ang="0">
                    <a:pos x="7" y="62"/>
                  </a:cxn>
                  <a:cxn ang="0">
                    <a:pos x="4" y="55"/>
                  </a:cxn>
                  <a:cxn ang="0">
                    <a:pos x="0" y="48"/>
                  </a:cxn>
                  <a:cxn ang="0">
                    <a:pos x="0" y="39"/>
                  </a:cxn>
                  <a:cxn ang="0">
                    <a:pos x="2" y="30"/>
                  </a:cxn>
                  <a:cxn ang="0">
                    <a:pos x="6" y="19"/>
                  </a:cxn>
                  <a:cxn ang="0">
                    <a:pos x="9" y="13"/>
                  </a:cxn>
                  <a:cxn ang="0">
                    <a:pos x="13" y="9"/>
                  </a:cxn>
                  <a:cxn ang="0">
                    <a:pos x="18" y="6"/>
                  </a:cxn>
                  <a:cxn ang="0">
                    <a:pos x="27" y="2"/>
                  </a:cxn>
                  <a:cxn ang="0">
                    <a:pos x="36" y="0"/>
                  </a:cxn>
                  <a:cxn ang="0">
                    <a:pos x="44" y="0"/>
                  </a:cxn>
                  <a:cxn ang="0">
                    <a:pos x="53" y="4"/>
                  </a:cxn>
                  <a:cxn ang="0">
                    <a:pos x="55" y="4"/>
                  </a:cxn>
                  <a:cxn ang="0">
                    <a:pos x="55" y="4"/>
                  </a:cxn>
                  <a:cxn ang="0">
                    <a:pos x="57" y="4"/>
                  </a:cxn>
                  <a:cxn ang="0">
                    <a:pos x="58" y="4"/>
                  </a:cxn>
                  <a:cxn ang="0">
                    <a:pos x="58" y="2"/>
                  </a:cxn>
                  <a:cxn ang="0">
                    <a:pos x="60" y="0"/>
                  </a:cxn>
                  <a:cxn ang="0">
                    <a:pos x="60" y="0"/>
                  </a:cxn>
                </a:cxnLst>
                <a:rect l="0" t="0" r="r" b="b"/>
                <a:pathLst>
                  <a:path w="64" h="77">
                    <a:moveTo>
                      <a:pt x="60" y="0"/>
                    </a:moveTo>
                    <a:lnTo>
                      <a:pt x="62" y="26"/>
                    </a:lnTo>
                    <a:lnTo>
                      <a:pt x="60" y="26"/>
                    </a:lnTo>
                    <a:lnTo>
                      <a:pt x="58" y="19"/>
                    </a:lnTo>
                    <a:lnTo>
                      <a:pt x="55" y="13"/>
                    </a:lnTo>
                    <a:lnTo>
                      <a:pt x="51" y="9"/>
                    </a:lnTo>
                    <a:lnTo>
                      <a:pt x="47" y="6"/>
                    </a:lnTo>
                    <a:lnTo>
                      <a:pt x="42" y="4"/>
                    </a:lnTo>
                    <a:lnTo>
                      <a:pt x="38" y="4"/>
                    </a:lnTo>
                    <a:lnTo>
                      <a:pt x="31" y="4"/>
                    </a:lnTo>
                    <a:lnTo>
                      <a:pt x="26" y="8"/>
                    </a:lnTo>
                    <a:lnTo>
                      <a:pt x="20" y="13"/>
                    </a:lnTo>
                    <a:lnTo>
                      <a:pt x="16" y="19"/>
                    </a:lnTo>
                    <a:lnTo>
                      <a:pt x="13" y="28"/>
                    </a:lnTo>
                    <a:lnTo>
                      <a:pt x="13" y="39"/>
                    </a:lnTo>
                    <a:lnTo>
                      <a:pt x="13" y="48"/>
                    </a:lnTo>
                    <a:lnTo>
                      <a:pt x="16" y="57"/>
                    </a:lnTo>
                    <a:lnTo>
                      <a:pt x="20" y="62"/>
                    </a:lnTo>
                    <a:lnTo>
                      <a:pt x="26" y="68"/>
                    </a:lnTo>
                    <a:lnTo>
                      <a:pt x="31" y="71"/>
                    </a:lnTo>
                    <a:lnTo>
                      <a:pt x="38" y="71"/>
                    </a:lnTo>
                    <a:lnTo>
                      <a:pt x="46" y="71"/>
                    </a:lnTo>
                    <a:lnTo>
                      <a:pt x="51" y="68"/>
                    </a:lnTo>
                    <a:lnTo>
                      <a:pt x="57" y="64"/>
                    </a:lnTo>
                    <a:lnTo>
                      <a:pt x="62" y="57"/>
                    </a:lnTo>
                    <a:lnTo>
                      <a:pt x="64" y="59"/>
                    </a:lnTo>
                    <a:lnTo>
                      <a:pt x="58" y="66"/>
                    </a:lnTo>
                    <a:lnTo>
                      <a:pt x="51" y="71"/>
                    </a:lnTo>
                    <a:lnTo>
                      <a:pt x="44" y="75"/>
                    </a:lnTo>
                    <a:lnTo>
                      <a:pt x="35" y="77"/>
                    </a:lnTo>
                    <a:lnTo>
                      <a:pt x="26" y="75"/>
                    </a:lnTo>
                    <a:lnTo>
                      <a:pt x="18" y="73"/>
                    </a:lnTo>
                    <a:lnTo>
                      <a:pt x="13" y="68"/>
                    </a:lnTo>
                    <a:lnTo>
                      <a:pt x="7" y="62"/>
                    </a:lnTo>
                    <a:lnTo>
                      <a:pt x="4" y="55"/>
                    </a:lnTo>
                    <a:lnTo>
                      <a:pt x="0" y="48"/>
                    </a:lnTo>
                    <a:lnTo>
                      <a:pt x="0" y="39"/>
                    </a:lnTo>
                    <a:lnTo>
                      <a:pt x="2" y="30"/>
                    </a:lnTo>
                    <a:lnTo>
                      <a:pt x="6" y="19"/>
                    </a:lnTo>
                    <a:lnTo>
                      <a:pt x="9" y="13"/>
                    </a:lnTo>
                    <a:lnTo>
                      <a:pt x="13" y="9"/>
                    </a:lnTo>
                    <a:lnTo>
                      <a:pt x="18" y="6"/>
                    </a:lnTo>
                    <a:lnTo>
                      <a:pt x="27" y="2"/>
                    </a:lnTo>
                    <a:lnTo>
                      <a:pt x="36" y="0"/>
                    </a:lnTo>
                    <a:lnTo>
                      <a:pt x="44" y="0"/>
                    </a:lnTo>
                    <a:lnTo>
                      <a:pt x="53" y="4"/>
                    </a:lnTo>
                    <a:lnTo>
                      <a:pt x="55" y="4"/>
                    </a:lnTo>
                    <a:lnTo>
                      <a:pt x="55" y="4"/>
                    </a:lnTo>
                    <a:lnTo>
                      <a:pt x="57" y="4"/>
                    </a:lnTo>
                    <a:lnTo>
                      <a:pt x="58" y="4"/>
                    </a:lnTo>
                    <a:lnTo>
                      <a:pt x="58" y="2"/>
                    </a:lnTo>
                    <a:lnTo>
                      <a:pt x="60" y="0"/>
                    </a:lnTo>
                    <a:lnTo>
                      <a:pt x="6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ja-JP" altLang="en-US" sz="2800" b="1">
                  <a:solidFill>
                    <a:srgbClr val="FFFFFF"/>
                  </a:solidFill>
                  <a:effectLst>
                    <a:outerShdw blurRad="38100" dist="38100" dir="2700000" algn="tl">
                      <a:srgbClr val="808080"/>
                    </a:outerShdw>
                  </a:effectLst>
                  <a:latin typeface="Helvetica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207" name="Freeform 386"/>
              <p:cNvSpPr>
                <a:spLocks/>
              </p:cNvSpPr>
              <p:nvPr/>
            </p:nvSpPr>
            <p:spPr bwMode="auto">
              <a:xfrm>
                <a:off x="3249" y="1540"/>
                <a:ext cx="12" cy="11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9" y="0"/>
                  </a:cxn>
                  <a:cxn ang="0">
                    <a:pos x="10" y="2"/>
                  </a:cxn>
                  <a:cxn ang="0">
                    <a:pos x="12" y="4"/>
                  </a:cxn>
                  <a:cxn ang="0">
                    <a:pos x="12" y="6"/>
                  </a:cxn>
                  <a:cxn ang="0">
                    <a:pos x="12" y="7"/>
                  </a:cxn>
                  <a:cxn ang="0">
                    <a:pos x="10" y="11"/>
                  </a:cxn>
                  <a:cxn ang="0">
                    <a:pos x="9" y="11"/>
                  </a:cxn>
                  <a:cxn ang="0">
                    <a:pos x="7" y="13"/>
                  </a:cxn>
                  <a:cxn ang="0">
                    <a:pos x="3" y="11"/>
                  </a:cxn>
                  <a:cxn ang="0">
                    <a:pos x="1" y="11"/>
                  </a:cxn>
                  <a:cxn ang="0">
                    <a:pos x="1" y="7"/>
                  </a:cxn>
                  <a:cxn ang="0">
                    <a:pos x="0" y="6"/>
                  </a:cxn>
                  <a:cxn ang="0">
                    <a:pos x="1" y="4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7" y="0"/>
                  </a:cxn>
                </a:cxnLst>
                <a:rect l="0" t="0" r="r" b="b"/>
                <a:pathLst>
                  <a:path w="12" h="13">
                    <a:moveTo>
                      <a:pt x="7" y="0"/>
                    </a:moveTo>
                    <a:lnTo>
                      <a:pt x="9" y="0"/>
                    </a:lnTo>
                    <a:lnTo>
                      <a:pt x="10" y="2"/>
                    </a:lnTo>
                    <a:lnTo>
                      <a:pt x="12" y="4"/>
                    </a:lnTo>
                    <a:lnTo>
                      <a:pt x="12" y="6"/>
                    </a:lnTo>
                    <a:lnTo>
                      <a:pt x="12" y="7"/>
                    </a:lnTo>
                    <a:lnTo>
                      <a:pt x="10" y="11"/>
                    </a:lnTo>
                    <a:lnTo>
                      <a:pt x="9" y="11"/>
                    </a:lnTo>
                    <a:lnTo>
                      <a:pt x="7" y="13"/>
                    </a:lnTo>
                    <a:lnTo>
                      <a:pt x="3" y="11"/>
                    </a:lnTo>
                    <a:lnTo>
                      <a:pt x="1" y="11"/>
                    </a:lnTo>
                    <a:lnTo>
                      <a:pt x="1" y="7"/>
                    </a:lnTo>
                    <a:lnTo>
                      <a:pt x="0" y="6"/>
                    </a:lnTo>
                    <a:lnTo>
                      <a:pt x="1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ja-JP" altLang="en-US" sz="2800" b="1">
                  <a:solidFill>
                    <a:srgbClr val="FFFFFF"/>
                  </a:solidFill>
                  <a:effectLst>
                    <a:outerShdw blurRad="38100" dist="38100" dir="2700000" algn="tl">
                      <a:srgbClr val="808080"/>
                    </a:outerShdw>
                  </a:effectLst>
                  <a:latin typeface="Helvetica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208" name="Freeform 387"/>
              <p:cNvSpPr>
                <a:spLocks/>
              </p:cNvSpPr>
              <p:nvPr/>
            </p:nvSpPr>
            <p:spPr bwMode="auto">
              <a:xfrm>
                <a:off x="3272" y="1479"/>
                <a:ext cx="62" cy="72"/>
              </a:xfrm>
              <a:custGeom>
                <a:avLst/>
                <a:gdLst/>
                <a:ahLst/>
                <a:cxnLst>
                  <a:cxn ang="0">
                    <a:pos x="59" y="53"/>
                  </a:cxn>
                  <a:cxn ang="0">
                    <a:pos x="62" y="53"/>
                  </a:cxn>
                  <a:cxn ang="0">
                    <a:pos x="57" y="73"/>
                  </a:cxn>
                  <a:cxn ang="0">
                    <a:pos x="0" y="73"/>
                  </a:cxn>
                  <a:cxn ang="0">
                    <a:pos x="0" y="71"/>
                  </a:cxn>
                  <a:cxn ang="0">
                    <a:pos x="2" y="71"/>
                  </a:cxn>
                  <a:cxn ang="0">
                    <a:pos x="6" y="71"/>
                  </a:cxn>
                  <a:cxn ang="0">
                    <a:pos x="9" y="69"/>
                  </a:cxn>
                  <a:cxn ang="0">
                    <a:pos x="9" y="66"/>
                  </a:cxn>
                  <a:cxn ang="0">
                    <a:pos x="9" y="60"/>
                  </a:cxn>
                  <a:cxn ang="0">
                    <a:pos x="9" y="13"/>
                  </a:cxn>
                  <a:cxn ang="0">
                    <a:pos x="9" y="6"/>
                  </a:cxn>
                  <a:cxn ang="0">
                    <a:pos x="8" y="4"/>
                  </a:cxn>
                  <a:cxn ang="0">
                    <a:pos x="6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33" y="0"/>
                  </a:cxn>
                  <a:cxn ang="0">
                    <a:pos x="33" y="0"/>
                  </a:cxn>
                  <a:cxn ang="0">
                    <a:pos x="28" y="0"/>
                  </a:cxn>
                  <a:cxn ang="0">
                    <a:pos x="24" y="2"/>
                  </a:cxn>
                  <a:cxn ang="0">
                    <a:pos x="22" y="2"/>
                  </a:cxn>
                  <a:cxn ang="0">
                    <a:pos x="20" y="4"/>
                  </a:cxn>
                  <a:cxn ang="0">
                    <a:pos x="20" y="7"/>
                  </a:cxn>
                  <a:cxn ang="0">
                    <a:pos x="20" y="13"/>
                  </a:cxn>
                  <a:cxn ang="0">
                    <a:pos x="20" y="60"/>
                  </a:cxn>
                  <a:cxn ang="0">
                    <a:pos x="20" y="64"/>
                  </a:cxn>
                  <a:cxn ang="0">
                    <a:pos x="20" y="68"/>
                  </a:cxn>
                  <a:cxn ang="0">
                    <a:pos x="22" y="68"/>
                  </a:cxn>
                  <a:cxn ang="0">
                    <a:pos x="24" y="69"/>
                  </a:cxn>
                  <a:cxn ang="0">
                    <a:pos x="26" y="69"/>
                  </a:cxn>
                  <a:cxn ang="0">
                    <a:pos x="31" y="69"/>
                  </a:cxn>
                  <a:cxn ang="0">
                    <a:pos x="37" y="69"/>
                  </a:cxn>
                  <a:cxn ang="0">
                    <a:pos x="44" y="69"/>
                  </a:cxn>
                  <a:cxn ang="0">
                    <a:pos x="48" y="68"/>
                  </a:cxn>
                  <a:cxn ang="0">
                    <a:pos x="51" y="66"/>
                  </a:cxn>
                  <a:cxn ang="0">
                    <a:pos x="53" y="64"/>
                  </a:cxn>
                  <a:cxn ang="0">
                    <a:pos x="57" y="60"/>
                  </a:cxn>
                  <a:cxn ang="0">
                    <a:pos x="59" y="53"/>
                  </a:cxn>
                </a:cxnLst>
                <a:rect l="0" t="0" r="r" b="b"/>
                <a:pathLst>
                  <a:path w="62" h="73">
                    <a:moveTo>
                      <a:pt x="59" y="53"/>
                    </a:moveTo>
                    <a:lnTo>
                      <a:pt x="62" y="53"/>
                    </a:lnTo>
                    <a:lnTo>
                      <a:pt x="57" y="73"/>
                    </a:lnTo>
                    <a:lnTo>
                      <a:pt x="0" y="73"/>
                    </a:lnTo>
                    <a:lnTo>
                      <a:pt x="0" y="71"/>
                    </a:lnTo>
                    <a:lnTo>
                      <a:pt x="2" y="71"/>
                    </a:lnTo>
                    <a:lnTo>
                      <a:pt x="6" y="71"/>
                    </a:lnTo>
                    <a:lnTo>
                      <a:pt x="9" y="69"/>
                    </a:lnTo>
                    <a:lnTo>
                      <a:pt x="9" y="66"/>
                    </a:lnTo>
                    <a:lnTo>
                      <a:pt x="9" y="60"/>
                    </a:lnTo>
                    <a:lnTo>
                      <a:pt x="9" y="13"/>
                    </a:lnTo>
                    <a:lnTo>
                      <a:pt x="9" y="6"/>
                    </a:lnTo>
                    <a:lnTo>
                      <a:pt x="8" y="4"/>
                    </a:lnTo>
                    <a:lnTo>
                      <a:pt x="6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33" y="0"/>
                    </a:lnTo>
                    <a:lnTo>
                      <a:pt x="33" y="0"/>
                    </a:lnTo>
                    <a:lnTo>
                      <a:pt x="28" y="0"/>
                    </a:lnTo>
                    <a:lnTo>
                      <a:pt x="24" y="2"/>
                    </a:lnTo>
                    <a:lnTo>
                      <a:pt x="22" y="2"/>
                    </a:lnTo>
                    <a:lnTo>
                      <a:pt x="20" y="4"/>
                    </a:lnTo>
                    <a:lnTo>
                      <a:pt x="20" y="7"/>
                    </a:lnTo>
                    <a:lnTo>
                      <a:pt x="20" y="13"/>
                    </a:lnTo>
                    <a:lnTo>
                      <a:pt x="20" y="60"/>
                    </a:lnTo>
                    <a:lnTo>
                      <a:pt x="20" y="64"/>
                    </a:lnTo>
                    <a:lnTo>
                      <a:pt x="20" y="68"/>
                    </a:lnTo>
                    <a:lnTo>
                      <a:pt x="22" y="68"/>
                    </a:lnTo>
                    <a:lnTo>
                      <a:pt x="24" y="69"/>
                    </a:lnTo>
                    <a:lnTo>
                      <a:pt x="26" y="69"/>
                    </a:lnTo>
                    <a:lnTo>
                      <a:pt x="31" y="69"/>
                    </a:lnTo>
                    <a:lnTo>
                      <a:pt x="37" y="69"/>
                    </a:lnTo>
                    <a:lnTo>
                      <a:pt x="44" y="69"/>
                    </a:lnTo>
                    <a:lnTo>
                      <a:pt x="48" y="68"/>
                    </a:lnTo>
                    <a:lnTo>
                      <a:pt x="51" y="66"/>
                    </a:lnTo>
                    <a:lnTo>
                      <a:pt x="53" y="64"/>
                    </a:lnTo>
                    <a:lnTo>
                      <a:pt x="57" y="60"/>
                    </a:lnTo>
                    <a:lnTo>
                      <a:pt x="59" y="5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ja-JP" altLang="en-US" sz="2800" b="1">
                  <a:solidFill>
                    <a:srgbClr val="FFFFFF"/>
                  </a:solidFill>
                  <a:effectLst>
                    <a:outerShdw blurRad="38100" dist="38100" dir="2700000" algn="tl">
                      <a:srgbClr val="808080"/>
                    </a:outerShdw>
                  </a:effectLst>
                  <a:latin typeface="Helvetica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209" name="Freeform 388"/>
              <p:cNvSpPr>
                <a:spLocks/>
              </p:cNvSpPr>
              <p:nvPr/>
            </p:nvSpPr>
            <p:spPr bwMode="auto">
              <a:xfrm>
                <a:off x="3341" y="1540"/>
                <a:ext cx="13" cy="11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9" y="0"/>
                  </a:cxn>
                  <a:cxn ang="0">
                    <a:pos x="11" y="2"/>
                  </a:cxn>
                  <a:cxn ang="0">
                    <a:pos x="13" y="4"/>
                  </a:cxn>
                  <a:cxn ang="0">
                    <a:pos x="13" y="6"/>
                  </a:cxn>
                  <a:cxn ang="0">
                    <a:pos x="13" y="7"/>
                  </a:cxn>
                  <a:cxn ang="0">
                    <a:pos x="11" y="11"/>
                  </a:cxn>
                  <a:cxn ang="0">
                    <a:pos x="9" y="11"/>
                  </a:cxn>
                  <a:cxn ang="0">
                    <a:pos x="8" y="13"/>
                  </a:cxn>
                  <a:cxn ang="0">
                    <a:pos x="6" y="11"/>
                  </a:cxn>
                  <a:cxn ang="0">
                    <a:pos x="2" y="11"/>
                  </a:cxn>
                  <a:cxn ang="0">
                    <a:pos x="2" y="7"/>
                  </a:cxn>
                  <a:cxn ang="0">
                    <a:pos x="0" y="6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6" y="0"/>
                  </a:cxn>
                  <a:cxn ang="0">
                    <a:pos x="8" y="0"/>
                  </a:cxn>
                </a:cxnLst>
                <a:rect l="0" t="0" r="r" b="b"/>
                <a:pathLst>
                  <a:path w="13" h="13">
                    <a:moveTo>
                      <a:pt x="8" y="0"/>
                    </a:moveTo>
                    <a:lnTo>
                      <a:pt x="9" y="0"/>
                    </a:lnTo>
                    <a:lnTo>
                      <a:pt x="11" y="2"/>
                    </a:lnTo>
                    <a:lnTo>
                      <a:pt x="13" y="4"/>
                    </a:lnTo>
                    <a:lnTo>
                      <a:pt x="13" y="6"/>
                    </a:lnTo>
                    <a:lnTo>
                      <a:pt x="13" y="7"/>
                    </a:lnTo>
                    <a:lnTo>
                      <a:pt x="11" y="11"/>
                    </a:lnTo>
                    <a:lnTo>
                      <a:pt x="9" y="11"/>
                    </a:lnTo>
                    <a:lnTo>
                      <a:pt x="8" y="13"/>
                    </a:lnTo>
                    <a:lnTo>
                      <a:pt x="6" y="11"/>
                    </a:lnTo>
                    <a:lnTo>
                      <a:pt x="2" y="11"/>
                    </a:lnTo>
                    <a:lnTo>
                      <a:pt x="2" y="7"/>
                    </a:lnTo>
                    <a:lnTo>
                      <a:pt x="0" y="6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ja-JP" altLang="en-US" sz="2800" b="1">
                  <a:solidFill>
                    <a:srgbClr val="FFFFFF"/>
                  </a:solidFill>
                  <a:effectLst>
                    <a:outerShdw blurRad="38100" dist="38100" dir="2700000" algn="tl">
                      <a:srgbClr val="808080"/>
                    </a:outerShdw>
                  </a:effectLst>
                  <a:latin typeface="Helvetica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210" name="Freeform 389"/>
              <p:cNvSpPr>
                <a:spLocks/>
              </p:cNvSpPr>
              <p:nvPr/>
            </p:nvSpPr>
            <p:spPr bwMode="auto">
              <a:xfrm>
                <a:off x="2757" y="1536"/>
                <a:ext cx="33" cy="49"/>
              </a:xfrm>
              <a:custGeom>
                <a:avLst/>
                <a:gdLst/>
                <a:ahLst/>
                <a:cxnLst>
                  <a:cxn ang="0">
                    <a:pos x="29" y="16"/>
                  </a:cxn>
                  <a:cxn ang="0">
                    <a:pos x="27" y="12"/>
                  </a:cxn>
                  <a:cxn ang="0">
                    <a:pos x="24" y="7"/>
                  </a:cxn>
                  <a:cxn ang="0">
                    <a:pos x="18" y="3"/>
                  </a:cxn>
                  <a:cxn ang="0">
                    <a:pos x="13" y="3"/>
                  </a:cxn>
                  <a:cxn ang="0">
                    <a:pos x="7" y="7"/>
                  </a:cxn>
                  <a:cxn ang="0">
                    <a:pos x="7" y="12"/>
                  </a:cxn>
                  <a:cxn ang="0">
                    <a:pos x="11" y="16"/>
                  </a:cxn>
                  <a:cxn ang="0">
                    <a:pos x="18" y="21"/>
                  </a:cxn>
                  <a:cxn ang="0">
                    <a:pos x="27" y="27"/>
                  </a:cxn>
                  <a:cxn ang="0">
                    <a:pos x="31" y="31"/>
                  </a:cxn>
                  <a:cxn ang="0">
                    <a:pos x="33" y="36"/>
                  </a:cxn>
                  <a:cxn ang="0">
                    <a:pos x="27" y="45"/>
                  </a:cxn>
                  <a:cxn ang="0">
                    <a:pos x="16" y="49"/>
                  </a:cxn>
                  <a:cxn ang="0">
                    <a:pos x="13" y="49"/>
                  </a:cxn>
                  <a:cxn ang="0">
                    <a:pos x="9" y="47"/>
                  </a:cxn>
                  <a:cxn ang="0">
                    <a:pos x="4" y="47"/>
                  </a:cxn>
                  <a:cxn ang="0">
                    <a:pos x="4" y="47"/>
                  </a:cxn>
                  <a:cxn ang="0">
                    <a:pos x="2" y="49"/>
                  </a:cxn>
                  <a:cxn ang="0">
                    <a:pos x="2" y="32"/>
                  </a:cxn>
                  <a:cxn ang="0">
                    <a:pos x="4" y="38"/>
                  </a:cxn>
                  <a:cxn ang="0">
                    <a:pos x="7" y="43"/>
                  </a:cxn>
                  <a:cxn ang="0">
                    <a:pos x="13" y="47"/>
                  </a:cxn>
                  <a:cxn ang="0">
                    <a:pos x="20" y="47"/>
                  </a:cxn>
                  <a:cxn ang="0">
                    <a:pos x="26" y="43"/>
                  </a:cxn>
                  <a:cxn ang="0">
                    <a:pos x="26" y="38"/>
                  </a:cxn>
                  <a:cxn ang="0">
                    <a:pos x="24" y="34"/>
                  </a:cxn>
                  <a:cxn ang="0">
                    <a:pos x="20" y="31"/>
                  </a:cxn>
                  <a:cxn ang="0">
                    <a:pos x="9" y="25"/>
                  </a:cxn>
                  <a:cxn ang="0">
                    <a:pos x="4" y="21"/>
                  </a:cxn>
                  <a:cxn ang="0">
                    <a:pos x="2" y="16"/>
                  </a:cxn>
                  <a:cxn ang="0">
                    <a:pos x="2" y="9"/>
                  </a:cxn>
                  <a:cxn ang="0">
                    <a:pos x="9" y="1"/>
                  </a:cxn>
                  <a:cxn ang="0">
                    <a:pos x="18" y="1"/>
                  </a:cxn>
                  <a:cxn ang="0">
                    <a:pos x="26" y="3"/>
                  </a:cxn>
                  <a:cxn ang="0">
                    <a:pos x="27" y="3"/>
                  </a:cxn>
                  <a:cxn ang="0">
                    <a:pos x="27" y="1"/>
                  </a:cxn>
                  <a:cxn ang="0">
                    <a:pos x="29" y="0"/>
                  </a:cxn>
                </a:cxnLst>
                <a:rect l="0" t="0" r="r" b="b"/>
                <a:pathLst>
                  <a:path w="33" h="49">
                    <a:moveTo>
                      <a:pt x="29" y="0"/>
                    </a:moveTo>
                    <a:lnTo>
                      <a:pt x="29" y="16"/>
                    </a:lnTo>
                    <a:lnTo>
                      <a:pt x="29" y="16"/>
                    </a:lnTo>
                    <a:lnTo>
                      <a:pt x="27" y="12"/>
                    </a:lnTo>
                    <a:lnTo>
                      <a:pt x="26" y="9"/>
                    </a:lnTo>
                    <a:lnTo>
                      <a:pt x="24" y="7"/>
                    </a:lnTo>
                    <a:lnTo>
                      <a:pt x="22" y="5"/>
                    </a:lnTo>
                    <a:lnTo>
                      <a:pt x="18" y="3"/>
                    </a:lnTo>
                    <a:lnTo>
                      <a:pt x="15" y="3"/>
                    </a:lnTo>
                    <a:lnTo>
                      <a:pt x="13" y="3"/>
                    </a:lnTo>
                    <a:lnTo>
                      <a:pt x="9" y="5"/>
                    </a:lnTo>
                    <a:lnTo>
                      <a:pt x="7" y="7"/>
                    </a:lnTo>
                    <a:lnTo>
                      <a:pt x="7" y="11"/>
                    </a:lnTo>
                    <a:lnTo>
                      <a:pt x="7" y="12"/>
                    </a:lnTo>
                    <a:lnTo>
                      <a:pt x="9" y="14"/>
                    </a:lnTo>
                    <a:lnTo>
                      <a:pt x="11" y="16"/>
                    </a:lnTo>
                    <a:lnTo>
                      <a:pt x="15" y="18"/>
                    </a:lnTo>
                    <a:lnTo>
                      <a:pt x="18" y="21"/>
                    </a:lnTo>
                    <a:lnTo>
                      <a:pt x="24" y="25"/>
                    </a:lnTo>
                    <a:lnTo>
                      <a:pt x="27" y="27"/>
                    </a:lnTo>
                    <a:lnTo>
                      <a:pt x="29" y="29"/>
                    </a:lnTo>
                    <a:lnTo>
                      <a:pt x="31" y="31"/>
                    </a:lnTo>
                    <a:lnTo>
                      <a:pt x="31" y="34"/>
                    </a:lnTo>
                    <a:lnTo>
                      <a:pt x="33" y="36"/>
                    </a:lnTo>
                    <a:lnTo>
                      <a:pt x="31" y="41"/>
                    </a:lnTo>
                    <a:lnTo>
                      <a:pt x="27" y="45"/>
                    </a:lnTo>
                    <a:lnTo>
                      <a:pt x="24" y="49"/>
                    </a:lnTo>
                    <a:lnTo>
                      <a:pt x="16" y="49"/>
                    </a:lnTo>
                    <a:lnTo>
                      <a:pt x="15" y="49"/>
                    </a:lnTo>
                    <a:lnTo>
                      <a:pt x="13" y="49"/>
                    </a:lnTo>
                    <a:lnTo>
                      <a:pt x="11" y="49"/>
                    </a:lnTo>
                    <a:lnTo>
                      <a:pt x="9" y="47"/>
                    </a:lnTo>
                    <a:lnTo>
                      <a:pt x="6" y="47"/>
                    </a:lnTo>
                    <a:lnTo>
                      <a:pt x="4" y="47"/>
                    </a:lnTo>
                    <a:lnTo>
                      <a:pt x="4" y="47"/>
                    </a:lnTo>
                    <a:lnTo>
                      <a:pt x="4" y="47"/>
                    </a:lnTo>
                    <a:lnTo>
                      <a:pt x="2" y="49"/>
                    </a:lnTo>
                    <a:lnTo>
                      <a:pt x="2" y="49"/>
                    </a:lnTo>
                    <a:lnTo>
                      <a:pt x="2" y="49"/>
                    </a:lnTo>
                    <a:lnTo>
                      <a:pt x="2" y="32"/>
                    </a:lnTo>
                    <a:lnTo>
                      <a:pt x="2" y="32"/>
                    </a:lnTo>
                    <a:lnTo>
                      <a:pt x="4" y="38"/>
                    </a:lnTo>
                    <a:lnTo>
                      <a:pt x="6" y="41"/>
                    </a:lnTo>
                    <a:lnTo>
                      <a:pt x="7" y="43"/>
                    </a:lnTo>
                    <a:lnTo>
                      <a:pt x="9" y="45"/>
                    </a:lnTo>
                    <a:lnTo>
                      <a:pt x="13" y="47"/>
                    </a:lnTo>
                    <a:lnTo>
                      <a:pt x="16" y="47"/>
                    </a:lnTo>
                    <a:lnTo>
                      <a:pt x="20" y="47"/>
                    </a:lnTo>
                    <a:lnTo>
                      <a:pt x="24" y="45"/>
                    </a:lnTo>
                    <a:lnTo>
                      <a:pt x="26" y="43"/>
                    </a:lnTo>
                    <a:lnTo>
                      <a:pt x="26" y="40"/>
                    </a:lnTo>
                    <a:lnTo>
                      <a:pt x="26" y="38"/>
                    </a:lnTo>
                    <a:lnTo>
                      <a:pt x="26" y="36"/>
                    </a:lnTo>
                    <a:lnTo>
                      <a:pt x="24" y="34"/>
                    </a:lnTo>
                    <a:lnTo>
                      <a:pt x="22" y="32"/>
                    </a:lnTo>
                    <a:lnTo>
                      <a:pt x="20" y="31"/>
                    </a:lnTo>
                    <a:lnTo>
                      <a:pt x="15" y="29"/>
                    </a:lnTo>
                    <a:lnTo>
                      <a:pt x="9" y="25"/>
                    </a:lnTo>
                    <a:lnTo>
                      <a:pt x="6" y="23"/>
                    </a:lnTo>
                    <a:lnTo>
                      <a:pt x="4" y="21"/>
                    </a:lnTo>
                    <a:lnTo>
                      <a:pt x="2" y="18"/>
                    </a:lnTo>
                    <a:lnTo>
                      <a:pt x="2" y="16"/>
                    </a:lnTo>
                    <a:lnTo>
                      <a:pt x="0" y="12"/>
                    </a:lnTo>
                    <a:lnTo>
                      <a:pt x="2" y="9"/>
                    </a:lnTo>
                    <a:lnTo>
                      <a:pt x="6" y="3"/>
                    </a:lnTo>
                    <a:lnTo>
                      <a:pt x="9" y="1"/>
                    </a:lnTo>
                    <a:lnTo>
                      <a:pt x="15" y="0"/>
                    </a:lnTo>
                    <a:lnTo>
                      <a:pt x="18" y="1"/>
                    </a:lnTo>
                    <a:lnTo>
                      <a:pt x="24" y="3"/>
                    </a:lnTo>
                    <a:lnTo>
                      <a:pt x="26" y="3"/>
                    </a:lnTo>
                    <a:lnTo>
                      <a:pt x="26" y="3"/>
                    </a:lnTo>
                    <a:lnTo>
                      <a:pt x="27" y="3"/>
                    </a:lnTo>
                    <a:lnTo>
                      <a:pt x="27" y="3"/>
                    </a:lnTo>
                    <a:lnTo>
                      <a:pt x="27" y="1"/>
                    </a:lnTo>
                    <a:lnTo>
                      <a:pt x="29" y="0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ja-JP" altLang="en-US" sz="2800" b="1">
                  <a:solidFill>
                    <a:srgbClr val="FFFFFF"/>
                  </a:solidFill>
                  <a:effectLst>
                    <a:outerShdw blurRad="38100" dist="38100" dir="2700000" algn="tl">
                      <a:srgbClr val="808080"/>
                    </a:outerShdw>
                  </a:effectLst>
                  <a:latin typeface="Helvetica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211" name="Freeform 390"/>
              <p:cNvSpPr>
                <a:spLocks/>
              </p:cNvSpPr>
              <p:nvPr/>
            </p:nvSpPr>
            <p:spPr bwMode="auto">
              <a:xfrm>
                <a:off x="2797" y="1536"/>
                <a:ext cx="31" cy="49"/>
              </a:xfrm>
              <a:custGeom>
                <a:avLst/>
                <a:gdLst/>
                <a:ahLst/>
                <a:cxnLst>
                  <a:cxn ang="0">
                    <a:pos x="29" y="16"/>
                  </a:cxn>
                  <a:cxn ang="0">
                    <a:pos x="27" y="12"/>
                  </a:cxn>
                  <a:cxn ang="0">
                    <a:pos x="24" y="7"/>
                  </a:cxn>
                  <a:cxn ang="0">
                    <a:pos x="18" y="3"/>
                  </a:cxn>
                  <a:cxn ang="0">
                    <a:pos x="11" y="3"/>
                  </a:cxn>
                  <a:cxn ang="0">
                    <a:pos x="7" y="7"/>
                  </a:cxn>
                  <a:cxn ang="0">
                    <a:pos x="7" y="12"/>
                  </a:cxn>
                  <a:cxn ang="0">
                    <a:pos x="9" y="16"/>
                  </a:cxn>
                  <a:cxn ang="0">
                    <a:pos x="18" y="21"/>
                  </a:cxn>
                  <a:cxn ang="0">
                    <a:pos x="27" y="27"/>
                  </a:cxn>
                  <a:cxn ang="0">
                    <a:pos x="31" y="31"/>
                  </a:cxn>
                  <a:cxn ang="0">
                    <a:pos x="31" y="36"/>
                  </a:cxn>
                  <a:cxn ang="0">
                    <a:pos x="27" y="45"/>
                  </a:cxn>
                  <a:cxn ang="0">
                    <a:pos x="17" y="49"/>
                  </a:cxn>
                  <a:cxn ang="0">
                    <a:pos x="13" y="49"/>
                  </a:cxn>
                  <a:cxn ang="0">
                    <a:pos x="7" y="47"/>
                  </a:cxn>
                  <a:cxn ang="0">
                    <a:pos x="4" y="47"/>
                  </a:cxn>
                  <a:cxn ang="0">
                    <a:pos x="2" y="47"/>
                  </a:cxn>
                  <a:cxn ang="0">
                    <a:pos x="2" y="49"/>
                  </a:cxn>
                  <a:cxn ang="0">
                    <a:pos x="2" y="32"/>
                  </a:cxn>
                  <a:cxn ang="0">
                    <a:pos x="4" y="38"/>
                  </a:cxn>
                  <a:cxn ang="0">
                    <a:pos x="6" y="43"/>
                  </a:cxn>
                  <a:cxn ang="0">
                    <a:pos x="13" y="47"/>
                  </a:cxn>
                  <a:cxn ang="0">
                    <a:pos x="20" y="47"/>
                  </a:cxn>
                  <a:cxn ang="0">
                    <a:pos x="26" y="43"/>
                  </a:cxn>
                  <a:cxn ang="0">
                    <a:pos x="26" y="38"/>
                  </a:cxn>
                  <a:cxn ang="0">
                    <a:pos x="24" y="34"/>
                  </a:cxn>
                  <a:cxn ang="0">
                    <a:pos x="18" y="31"/>
                  </a:cxn>
                  <a:cxn ang="0">
                    <a:pos x="9" y="25"/>
                  </a:cxn>
                  <a:cxn ang="0">
                    <a:pos x="4" y="21"/>
                  </a:cxn>
                  <a:cxn ang="0">
                    <a:pos x="0" y="16"/>
                  </a:cxn>
                  <a:cxn ang="0">
                    <a:pos x="2" y="9"/>
                  </a:cxn>
                  <a:cxn ang="0">
                    <a:pos x="9" y="1"/>
                  </a:cxn>
                  <a:cxn ang="0">
                    <a:pos x="18" y="1"/>
                  </a:cxn>
                  <a:cxn ang="0">
                    <a:pos x="24" y="3"/>
                  </a:cxn>
                  <a:cxn ang="0">
                    <a:pos x="26" y="3"/>
                  </a:cxn>
                  <a:cxn ang="0">
                    <a:pos x="27" y="1"/>
                  </a:cxn>
                  <a:cxn ang="0">
                    <a:pos x="29" y="0"/>
                  </a:cxn>
                </a:cxnLst>
                <a:rect l="0" t="0" r="r" b="b"/>
                <a:pathLst>
                  <a:path w="31" h="49">
                    <a:moveTo>
                      <a:pt x="29" y="0"/>
                    </a:moveTo>
                    <a:lnTo>
                      <a:pt x="29" y="16"/>
                    </a:lnTo>
                    <a:lnTo>
                      <a:pt x="27" y="16"/>
                    </a:lnTo>
                    <a:lnTo>
                      <a:pt x="27" y="12"/>
                    </a:lnTo>
                    <a:lnTo>
                      <a:pt x="26" y="9"/>
                    </a:lnTo>
                    <a:lnTo>
                      <a:pt x="24" y="7"/>
                    </a:lnTo>
                    <a:lnTo>
                      <a:pt x="20" y="5"/>
                    </a:lnTo>
                    <a:lnTo>
                      <a:pt x="18" y="3"/>
                    </a:lnTo>
                    <a:lnTo>
                      <a:pt x="15" y="3"/>
                    </a:lnTo>
                    <a:lnTo>
                      <a:pt x="11" y="3"/>
                    </a:lnTo>
                    <a:lnTo>
                      <a:pt x="9" y="5"/>
                    </a:lnTo>
                    <a:lnTo>
                      <a:pt x="7" y="7"/>
                    </a:lnTo>
                    <a:lnTo>
                      <a:pt x="6" y="11"/>
                    </a:lnTo>
                    <a:lnTo>
                      <a:pt x="7" y="12"/>
                    </a:lnTo>
                    <a:lnTo>
                      <a:pt x="7" y="14"/>
                    </a:lnTo>
                    <a:lnTo>
                      <a:pt x="9" y="16"/>
                    </a:lnTo>
                    <a:lnTo>
                      <a:pt x="13" y="18"/>
                    </a:lnTo>
                    <a:lnTo>
                      <a:pt x="18" y="21"/>
                    </a:lnTo>
                    <a:lnTo>
                      <a:pt x="24" y="25"/>
                    </a:lnTo>
                    <a:lnTo>
                      <a:pt x="27" y="27"/>
                    </a:lnTo>
                    <a:lnTo>
                      <a:pt x="29" y="29"/>
                    </a:lnTo>
                    <a:lnTo>
                      <a:pt x="31" y="31"/>
                    </a:lnTo>
                    <a:lnTo>
                      <a:pt x="31" y="34"/>
                    </a:lnTo>
                    <a:lnTo>
                      <a:pt x="31" y="36"/>
                    </a:lnTo>
                    <a:lnTo>
                      <a:pt x="31" y="41"/>
                    </a:lnTo>
                    <a:lnTo>
                      <a:pt x="27" y="45"/>
                    </a:lnTo>
                    <a:lnTo>
                      <a:pt x="22" y="49"/>
                    </a:lnTo>
                    <a:lnTo>
                      <a:pt x="17" y="49"/>
                    </a:lnTo>
                    <a:lnTo>
                      <a:pt x="15" y="49"/>
                    </a:lnTo>
                    <a:lnTo>
                      <a:pt x="13" y="49"/>
                    </a:lnTo>
                    <a:lnTo>
                      <a:pt x="11" y="49"/>
                    </a:lnTo>
                    <a:lnTo>
                      <a:pt x="7" y="47"/>
                    </a:lnTo>
                    <a:lnTo>
                      <a:pt x="6" y="47"/>
                    </a:lnTo>
                    <a:lnTo>
                      <a:pt x="4" y="47"/>
                    </a:lnTo>
                    <a:lnTo>
                      <a:pt x="4" y="47"/>
                    </a:lnTo>
                    <a:lnTo>
                      <a:pt x="2" y="47"/>
                    </a:lnTo>
                    <a:lnTo>
                      <a:pt x="2" y="49"/>
                    </a:lnTo>
                    <a:lnTo>
                      <a:pt x="2" y="49"/>
                    </a:lnTo>
                    <a:lnTo>
                      <a:pt x="2" y="49"/>
                    </a:lnTo>
                    <a:lnTo>
                      <a:pt x="2" y="32"/>
                    </a:lnTo>
                    <a:lnTo>
                      <a:pt x="2" y="32"/>
                    </a:lnTo>
                    <a:lnTo>
                      <a:pt x="4" y="38"/>
                    </a:lnTo>
                    <a:lnTo>
                      <a:pt x="4" y="41"/>
                    </a:lnTo>
                    <a:lnTo>
                      <a:pt x="6" y="43"/>
                    </a:lnTo>
                    <a:lnTo>
                      <a:pt x="9" y="45"/>
                    </a:lnTo>
                    <a:lnTo>
                      <a:pt x="13" y="47"/>
                    </a:lnTo>
                    <a:lnTo>
                      <a:pt x="17" y="47"/>
                    </a:lnTo>
                    <a:lnTo>
                      <a:pt x="20" y="47"/>
                    </a:lnTo>
                    <a:lnTo>
                      <a:pt x="24" y="45"/>
                    </a:lnTo>
                    <a:lnTo>
                      <a:pt x="26" y="43"/>
                    </a:lnTo>
                    <a:lnTo>
                      <a:pt x="26" y="40"/>
                    </a:lnTo>
                    <a:lnTo>
                      <a:pt x="26" y="38"/>
                    </a:lnTo>
                    <a:lnTo>
                      <a:pt x="24" y="36"/>
                    </a:lnTo>
                    <a:lnTo>
                      <a:pt x="24" y="34"/>
                    </a:lnTo>
                    <a:lnTo>
                      <a:pt x="22" y="32"/>
                    </a:lnTo>
                    <a:lnTo>
                      <a:pt x="18" y="31"/>
                    </a:lnTo>
                    <a:lnTo>
                      <a:pt x="15" y="29"/>
                    </a:lnTo>
                    <a:lnTo>
                      <a:pt x="9" y="25"/>
                    </a:lnTo>
                    <a:lnTo>
                      <a:pt x="6" y="23"/>
                    </a:lnTo>
                    <a:lnTo>
                      <a:pt x="4" y="21"/>
                    </a:lnTo>
                    <a:lnTo>
                      <a:pt x="2" y="18"/>
                    </a:lnTo>
                    <a:lnTo>
                      <a:pt x="0" y="16"/>
                    </a:lnTo>
                    <a:lnTo>
                      <a:pt x="0" y="12"/>
                    </a:lnTo>
                    <a:lnTo>
                      <a:pt x="2" y="9"/>
                    </a:lnTo>
                    <a:lnTo>
                      <a:pt x="4" y="3"/>
                    </a:lnTo>
                    <a:lnTo>
                      <a:pt x="9" y="1"/>
                    </a:lnTo>
                    <a:lnTo>
                      <a:pt x="15" y="0"/>
                    </a:lnTo>
                    <a:lnTo>
                      <a:pt x="18" y="1"/>
                    </a:lnTo>
                    <a:lnTo>
                      <a:pt x="22" y="3"/>
                    </a:lnTo>
                    <a:lnTo>
                      <a:pt x="24" y="3"/>
                    </a:lnTo>
                    <a:lnTo>
                      <a:pt x="26" y="3"/>
                    </a:lnTo>
                    <a:lnTo>
                      <a:pt x="26" y="3"/>
                    </a:lnTo>
                    <a:lnTo>
                      <a:pt x="27" y="3"/>
                    </a:lnTo>
                    <a:lnTo>
                      <a:pt x="27" y="1"/>
                    </a:lnTo>
                    <a:lnTo>
                      <a:pt x="27" y="0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ja-JP" altLang="en-US" sz="2800" b="1">
                  <a:solidFill>
                    <a:srgbClr val="FFFFFF"/>
                  </a:solidFill>
                  <a:effectLst>
                    <a:outerShdw blurRad="38100" dist="38100" dir="2700000" algn="tl">
                      <a:srgbClr val="808080"/>
                    </a:outerShdw>
                  </a:effectLst>
                  <a:latin typeface="Helvetica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212" name="Freeform 391"/>
              <p:cNvSpPr>
                <a:spLocks/>
              </p:cNvSpPr>
              <p:nvPr/>
            </p:nvSpPr>
            <p:spPr bwMode="auto">
              <a:xfrm>
                <a:off x="2836" y="1538"/>
                <a:ext cx="61" cy="47"/>
              </a:xfrm>
              <a:custGeom>
                <a:avLst/>
                <a:gdLst/>
                <a:ahLst/>
                <a:cxnLst>
                  <a:cxn ang="0">
                    <a:pos x="27" y="48"/>
                  </a:cxn>
                  <a:cxn ang="0">
                    <a:pos x="9" y="8"/>
                  </a:cxn>
                  <a:cxn ang="0">
                    <a:pos x="9" y="40"/>
                  </a:cxn>
                  <a:cxn ang="0">
                    <a:pos x="9" y="44"/>
                  </a:cxn>
                  <a:cxn ang="0">
                    <a:pos x="10" y="46"/>
                  </a:cxn>
                  <a:cxn ang="0">
                    <a:pos x="10" y="46"/>
                  </a:cxn>
                  <a:cxn ang="0">
                    <a:pos x="14" y="48"/>
                  </a:cxn>
                  <a:cxn ang="0">
                    <a:pos x="16" y="48"/>
                  </a:cxn>
                  <a:cxn ang="0">
                    <a:pos x="16" y="48"/>
                  </a:cxn>
                  <a:cxn ang="0">
                    <a:pos x="0" y="48"/>
                  </a:cxn>
                  <a:cxn ang="0">
                    <a:pos x="0" y="48"/>
                  </a:cxn>
                  <a:cxn ang="0">
                    <a:pos x="1" y="48"/>
                  </a:cxn>
                  <a:cxn ang="0">
                    <a:pos x="3" y="46"/>
                  </a:cxn>
                  <a:cxn ang="0">
                    <a:pos x="5" y="46"/>
                  </a:cxn>
                  <a:cxn ang="0">
                    <a:pos x="5" y="42"/>
                  </a:cxn>
                  <a:cxn ang="0">
                    <a:pos x="5" y="40"/>
                  </a:cxn>
                  <a:cxn ang="0">
                    <a:pos x="5" y="8"/>
                  </a:cxn>
                  <a:cxn ang="0">
                    <a:pos x="5" y="6"/>
                  </a:cxn>
                  <a:cxn ang="0">
                    <a:pos x="5" y="4"/>
                  </a:cxn>
                  <a:cxn ang="0">
                    <a:pos x="5" y="2"/>
                  </a:cxn>
                  <a:cxn ang="0">
                    <a:pos x="3" y="2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30" y="37"/>
                  </a:cxn>
                  <a:cxn ang="0">
                    <a:pos x="49" y="0"/>
                  </a:cxn>
                  <a:cxn ang="0">
                    <a:pos x="61" y="0"/>
                  </a:cxn>
                  <a:cxn ang="0">
                    <a:pos x="61" y="0"/>
                  </a:cxn>
                  <a:cxn ang="0">
                    <a:pos x="60" y="0"/>
                  </a:cxn>
                  <a:cxn ang="0">
                    <a:pos x="56" y="2"/>
                  </a:cxn>
                  <a:cxn ang="0">
                    <a:pos x="54" y="2"/>
                  </a:cxn>
                  <a:cxn ang="0">
                    <a:pos x="54" y="4"/>
                  </a:cxn>
                  <a:cxn ang="0">
                    <a:pos x="54" y="8"/>
                  </a:cxn>
                  <a:cxn ang="0">
                    <a:pos x="54" y="40"/>
                  </a:cxn>
                  <a:cxn ang="0">
                    <a:pos x="54" y="44"/>
                  </a:cxn>
                  <a:cxn ang="0">
                    <a:pos x="54" y="46"/>
                  </a:cxn>
                  <a:cxn ang="0">
                    <a:pos x="56" y="46"/>
                  </a:cxn>
                  <a:cxn ang="0">
                    <a:pos x="60" y="48"/>
                  </a:cxn>
                  <a:cxn ang="0">
                    <a:pos x="61" y="48"/>
                  </a:cxn>
                  <a:cxn ang="0">
                    <a:pos x="61" y="48"/>
                  </a:cxn>
                  <a:cxn ang="0">
                    <a:pos x="41" y="48"/>
                  </a:cxn>
                  <a:cxn ang="0">
                    <a:pos x="41" y="48"/>
                  </a:cxn>
                  <a:cxn ang="0">
                    <a:pos x="43" y="48"/>
                  </a:cxn>
                  <a:cxn ang="0">
                    <a:pos x="45" y="46"/>
                  </a:cxn>
                  <a:cxn ang="0">
                    <a:pos x="47" y="46"/>
                  </a:cxn>
                  <a:cxn ang="0">
                    <a:pos x="47" y="42"/>
                  </a:cxn>
                  <a:cxn ang="0">
                    <a:pos x="47" y="40"/>
                  </a:cxn>
                  <a:cxn ang="0">
                    <a:pos x="47" y="8"/>
                  </a:cxn>
                  <a:cxn ang="0">
                    <a:pos x="29" y="48"/>
                  </a:cxn>
                  <a:cxn ang="0">
                    <a:pos x="27" y="48"/>
                  </a:cxn>
                </a:cxnLst>
                <a:rect l="0" t="0" r="r" b="b"/>
                <a:pathLst>
                  <a:path w="61" h="48">
                    <a:moveTo>
                      <a:pt x="27" y="48"/>
                    </a:moveTo>
                    <a:lnTo>
                      <a:pt x="9" y="8"/>
                    </a:lnTo>
                    <a:lnTo>
                      <a:pt x="9" y="40"/>
                    </a:lnTo>
                    <a:lnTo>
                      <a:pt x="9" y="44"/>
                    </a:lnTo>
                    <a:lnTo>
                      <a:pt x="10" y="46"/>
                    </a:lnTo>
                    <a:lnTo>
                      <a:pt x="10" y="46"/>
                    </a:lnTo>
                    <a:lnTo>
                      <a:pt x="14" y="48"/>
                    </a:lnTo>
                    <a:lnTo>
                      <a:pt x="16" y="48"/>
                    </a:lnTo>
                    <a:lnTo>
                      <a:pt x="16" y="48"/>
                    </a:lnTo>
                    <a:lnTo>
                      <a:pt x="0" y="48"/>
                    </a:lnTo>
                    <a:lnTo>
                      <a:pt x="0" y="48"/>
                    </a:lnTo>
                    <a:lnTo>
                      <a:pt x="1" y="48"/>
                    </a:lnTo>
                    <a:lnTo>
                      <a:pt x="3" y="46"/>
                    </a:lnTo>
                    <a:lnTo>
                      <a:pt x="5" y="46"/>
                    </a:lnTo>
                    <a:lnTo>
                      <a:pt x="5" y="42"/>
                    </a:lnTo>
                    <a:lnTo>
                      <a:pt x="5" y="40"/>
                    </a:lnTo>
                    <a:lnTo>
                      <a:pt x="5" y="8"/>
                    </a:lnTo>
                    <a:lnTo>
                      <a:pt x="5" y="6"/>
                    </a:lnTo>
                    <a:lnTo>
                      <a:pt x="5" y="4"/>
                    </a:lnTo>
                    <a:lnTo>
                      <a:pt x="5" y="2"/>
                    </a:lnTo>
                    <a:lnTo>
                      <a:pt x="3" y="2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30" y="37"/>
                    </a:lnTo>
                    <a:lnTo>
                      <a:pt x="49" y="0"/>
                    </a:lnTo>
                    <a:lnTo>
                      <a:pt x="61" y="0"/>
                    </a:lnTo>
                    <a:lnTo>
                      <a:pt x="61" y="0"/>
                    </a:lnTo>
                    <a:lnTo>
                      <a:pt x="60" y="0"/>
                    </a:lnTo>
                    <a:lnTo>
                      <a:pt x="56" y="2"/>
                    </a:lnTo>
                    <a:lnTo>
                      <a:pt x="54" y="2"/>
                    </a:lnTo>
                    <a:lnTo>
                      <a:pt x="54" y="4"/>
                    </a:lnTo>
                    <a:lnTo>
                      <a:pt x="54" y="8"/>
                    </a:lnTo>
                    <a:lnTo>
                      <a:pt x="54" y="40"/>
                    </a:lnTo>
                    <a:lnTo>
                      <a:pt x="54" y="44"/>
                    </a:lnTo>
                    <a:lnTo>
                      <a:pt x="54" y="46"/>
                    </a:lnTo>
                    <a:lnTo>
                      <a:pt x="56" y="46"/>
                    </a:lnTo>
                    <a:lnTo>
                      <a:pt x="60" y="48"/>
                    </a:lnTo>
                    <a:lnTo>
                      <a:pt x="61" y="48"/>
                    </a:lnTo>
                    <a:lnTo>
                      <a:pt x="61" y="48"/>
                    </a:lnTo>
                    <a:lnTo>
                      <a:pt x="41" y="48"/>
                    </a:lnTo>
                    <a:lnTo>
                      <a:pt x="41" y="48"/>
                    </a:lnTo>
                    <a:lnTo>
                      <a:pt x="43" y="48"/>
                    </a:lnTo>
                    <a:lnTo>
                      <a:pt x="45" y="46"/>
                    </a:lnTo>
                    <a:lnTo>
                      <a:pt x="47" y="46"/>
                    </a:lnTo>
                    <a:lnTo>
                      <a:pt x="47" y="42"/>
                    </a:lnTo>
                    <a:lnTo>
                      <a:pt x="47" y="40"/>
                    </a:lnTo>
                    <a:lnTo>
                      <a:pt x="47" y="8"/>
                    </a:lnTo>
                    <a:lnTo>
                      <a:pt x="29" y="48"/>
                    </a:lnTo>
                    <a:lnTo>
                      <a:pt x="27" y="4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ja-JP" altLang="en-US" sz="2800" b="1">
                  <a:solidFill>
                    <a:srgbClr val="FFFFFF"/>
                  </a:solidFill>
                  <a:effectLst>
                    <a:outerShdw blurRad="38100" dist="38100" dir="2700000" algn="tl">
                      <a:srgbClr val="808080"/>
                    </a:outerShdw>
                  </a:effectLst>
                  <a:latin typeface="Helvetica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213" name="Freeform 392"/>
              <p:cNvSpPr>
                <a:spLocks noEditPoints="1"/>
              </p:cNvSpPr>
              <p:nvPr/>
            </p:nvSpPr>
            <p:spPr bwMode="auto">
              <a:xfrm>
                <a:off x="2753" y="1440"/>
                <a:ext cx="44" cy="47"/>
              </a:xfrm>
              <a:custGeom>
                <a:avLst/>
                <a:gdLst/>
                <a:ahLst/>
                <a:cxnLst>
                  <a:cxn ang="0">
                    <a:pos x="37" y="25"/>
                  </a:cxn>
                  <a:cxn ang="0">
                    <a:pos x="42" y="31"/>
                  </a:cxn>
                  <a:cxn ang="0">
                    <a:pos x="42" y="38"/>
                  </a:cxn>
                  <a:cxn ang="0">
                    <a:pos x="39" y="44"/>
                  </a:cxn>
                  <a:cxn ang="0">
                    <a:pos x="30" y="47"/>
                  </a:cxn>
                  <a:cxn ang="0">
                    <a:pos x="0" y="47"/>
                  </a:cxn>
                  <a:cxn ang="0">
                    <a:pos x="2" y="47"/>
                  </a:cxn>
                  <a:cxn ang="0">
                    <a:pos x="8" y="45"/>
                  </a:cxn>
                  <a:cxn ang="0">
                    <a:pos x="8" y="40"/>
                  </a:cxn>
                  <a:cxn ang="0">
                    <a:pos x="8" y="4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22" y="0"/>
                  </a:cxn>
                  <a:cxn ang="0">
                    <a:pos x="31" y="0"/>
                  </a:cxn>
                  <a:cxn ang="0">
                    <a:pos x="39" y="5"/>
                  </a:cxn>
                  <a:cxn ang="0">
                    <a:pos x="41" y="13"/>
                  </a:cxn>
                  <a:cxn ang="0">
                    <a:pos x="39" y="18"/>
                  </a:cxn>
                  <a:cxn ang="0">
                    <a:pos x="33" y="24"/>
                  </a:cxn>
                  <a:cxn ang="0">
                    <a:pos x="17" y="22"/>
                  </a:cxn>
                  <a:cxn ang="0">
                    <a:pos x="19" y="22"/>
                  </a:cxn>
                  <a:cxn ang="0">
                    <a:pos x="26" y="22"/>
                  </a:cxn>
                  <a:cxn ang="0">
                    <a:pos x="31" y="20"/>
                  </a:cxn>
                  <a:cxn ang="0">
                    <a:pos x="33" y="15"/>
                  </a:cxn>
                  <a:cxn ang="0">
                    <a:pos x="33" y="9"/>
                  </a:cxn>
                  <a:cxn ang="0">
                    <a:pos x="26" y="2"/>
                  </a:cxn>
                  <a:cxn ang="0">
                    <a:pos x="17" y="2"/>
                  </a:cxn>
                  <a:cxn ang="0">
                    <a:pos x="15" y="22"/>
                  </a:cxn>
                  <a:cxn ang="0">
                    <a:pos x="19" y="45"/>
                  </a:cxn>
                  <a:cxn ang="0">
                    <a:pos x="28" y="44"/>
                  </a:cxn>
                  <a:cxn ang="0">
                    <a:pos x="35" y="38"/>
                  </a:cxn>
                  <a:cxn ang="0">
                    <a:pos x="35" y="33"/>
                  </a:cxn>
                  <a:cxn ang="0">
                    <a:pos x="31" y="27"/>
                  </a:cxn>
                  <a:cxn ang="0">
                    <a:pos x="26" y="25"/>
                  </a:cxn>
                  <a:cxn ang="0">
                    <a:pos x="19" y="24"/>
                  </a:cxn>
                  <a:cxn ang="0">
                    <a:pos x="15" y="24"/>
                  </a:cxn>
                  <a:cxn ang="0">
                    <a:pos x="15" y="44"/>
                  </a:cxn>
                </a:cxnLst>
                <a:rect l="0" t="0" r="r" b="b"/>
                <a:pathLst>
                  <a:path w="44" h="47">
                    <a:moveTo>
                      <a:pt x="33" y="24"/>
                    </a:moveTo>
                    <a:lnTo>
                      <a:pt x="37" y="25"/>
                    </a:lnTo>
                    <a:lnTo>
                      <a:pt x="41" y="27"/>
                    </a:lnTo>
                    <a:lnTo>
                      <a:pt x="42" y="31"/>
                    </a:lnTo>
                    <a:lnTo>
                      <a:pt x="44" y="35"/>
                    </a:lnTo>
                    <a:lnTo>
                      <a:pt x="42" y="38"/>
                    </a:lnTo>
                    <a:lnTo>
                      <a:pt x="41" y="42"/>
                    </a:lnTo>
                    <a:lnTo>
                      <a:pt x="39" y="44"/>
                    </a:lnTo>
                    <a:lnTo>
                      <a:pt x="35" y="45"/>
                    </a:lnTo>
                    <a:lnTo>
                      <a:pt x="30" y="47"/>
                    </a:lnTo>
                    <a:lnTo>
                      <a:pt x="24" y="47"/>
                    </a:lnTo>
                    <a:lnTo>
                      <a:pt x="0" y="47"/>
                    </a:lnTo>
                    <a:lnTo>
                      <a:pt x="0" y="47"/>
                    </a:lnTo>
                    <a:lnTo>
                      <a:pt x="2" y="47"/>
                    </a:lnTo>
                    <a:lnTo>
                      <a:pt x="6" y="45"/>
                    </a:lnTo>
                    <a:lnTo>
                      <a:pt x="8" y="45"/>
                    </a:lnTo>
                    <a:lnTo>
                      <a:pt x="8" y="42"/>
                    </a:lnTo>
                    <a:lnTo>
                      <a:pt x="8" y="40"/>
                    </a:lnTo>
                    <a:lnTo>
                      <a:pt x="8" y="7"/>
                    </a:lnTo>
                    <a:lnTo>
                      <a:pt x="8" y="4"/>
                    </a:lnTo>
                    <a:lnTo>
                      <a:pt x="8" y="2"/>
                    </a:lnTo>
                    <a:lnTo>
                      <a:pt x="6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2" y="0"/>
                    </a:lnTo>
                    <a:lnTo>
                      <a:pt x="26" y="0"/>
                    </a:lnTo>
                    <a:lnTo>
                      <a:pt x="31" y="0"/>
                    </a:lnTo>
                    <a:lnTo>
                      <a:pt x="35" y="2"/>
                    </a:lnTo>
                    <a:lnTo>
                      <a:pt x="39" y="5"/>
                    </a:lnTo>
                    <a:lnTo>
                      <a:pt x="41" y="9"/>
                    </a:lnTo>
                    <a:lnTo>
                      <a:pt x="41" y="13"/>
                    </a:lnTo>
                    <a:lnTo>
                      <a:pt x="41" y="16"/>
                    </a:lnTo>
                    <a:lnTo>
                      <a:pt x="39" y="18"/>
                    </a:lnTo>
                    <a:lnTo>
                      <a:pt x="37" y="22"/>
                    </a:lnTo>
                    <a:lnTo>
                      <a:pt x="33" y="24"/>
                    </a:lnTo>
                    <a:close/>
                    <a:moveTo>
                      <a:pt x="15" y="22"/>
                    </a:moveTo>
                    <a:lnTo>
                      <a:pt x="17" y="22"/>
                    </a:lnTo>
                    <a:lnTo>
                      <a:pt x="17" y="22"/>
                    </a:lnTo>
                    <a:lnTo>
                      <a:pt x="19" y="22"/>
                    </a:lnTo>
                    <a:lnTo>
                      <a:pt x="20" y="22"/>
                    </a:lnTo>
                    <a:lnTo>
                      <a:pt x="26" y="22"/>
                    </a:lnTo>
                    <a:lnTo>
                      <a:pt x="30" y="20"/>
                    </a:lnTo>
                    <a:lnTo>
                      <a:pt x="31" y="20"/>
                    </a:lnTo>
                    <a:lnTo>
                      <a:pt x="31" y="18"/>
                    </a:lnTo>
                    <a:lnTo>
                      <a:pt x="33" y="15"/>
                    </a:lnTo>
                    <a:lnTo>
                      <a:pt x="33" y="13"/>
                    </a:lnTo>
                    <a:lnTo>
                      <a:pt x="33" y="9"/>
                    </a:lnTo>
                    <a:lnTo>
                      <a:pt x="30" y="5"/>
                    </a:lnTo>
                    <a:lnTo>
                      <a:pt x="26" y="2"/>
                    </a:lnTo>
                    <a:lnTo>
                      <a:pt x="20" y="2"/>
                    </a:lnTo>
                    <a:lnTo>
                      <a:pt x="17" y="2"/>
                    </a:lnTo>
                    <a:lnTo>
                      <a:pt x="15" y="4"/>
                    </a:lnTo>
                    <a:lnTo>
                      <a:pt x="15" y="22"/>
                    </a:lnTo>
                    <a:close/>
                    <a:moveTo>
                      <a:pt x="15" y="44"/>
                    </a:moveTo>
                    <a:lnTo>
                      <a:pt x="19" y="45"/>
                    </a:lnTo>
                    <a:lnTo>
                      <a:pt x="22" y="45"/>
                    </a:lnTo>
                    <a:lnTo>
                      <a:pt x="28" y="44"/>
                    </a:lnTo>
                    <a:lnTo>
                      <a:pt x="31" y="42"/>
                    </a:lnTo>
                    <a:lnTo>
                      <a:pt x="35" y="38"/>
                    </a:lnTo>
                    <a:lnTo>
                      <a:pt x="35" y="35"/>
                    </a:lnTo>
                    <a:lnTo>
                      <a:pt x="35" y="33"/>
                    </a:lnTo>
                    <a:lnTo>
                      <a:pt x="33" y="29"/>
                    </a:lnTo>
                    <a:lnTo>
                      <a:pt x="31" y="27"/>
                    </a:lnTo>
                    <a:lnTo>
                      <a:pt x="30" y="25"/>
                    </a:lnTo>
                    <a:lnTo>
                      <a:pt x="26" y="25"/>
                    </a:lnTo>
                    <a:lnTo>
                      <a:pt x="20" y="24"/>
                    </a:lnTo>
                    <a:lnTo>
                      <a:pt x="19" y="24"/>
                    </a:lnTo>
                    <a:lnTo>
                      <a:pt x="17" y="24"/>
                    </a:lnTo>
                    <a:lnTo>
                      <a:pt x="15" y="24"/>
                    </a:lnTo>
                    <a:lnTo>
                      <a:pt x="15" y="25"/>
                    </a:lnTo>
                    <a:lnTo>
                      <a:pt x="15" y="4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ja-JP" altLang="en-US" sz="2800" b="1">
                  <a:solidFill>
                    <a:srgbClr val="FFFFFF"/>
                  </a:solidFill>
                  <a:effectLst>
                    <a:outerShdw blurRad="38100" dist="38100" dir="2700000" algn="tl">
                      <a:srgbClr val="808080"/>
                    </a:outerShdw>
                  </a:effectLst>
                  <a:latin typeface="Helvetica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214" name="Freeform 393"/>
              <p:cNvSpPr>
                <a:spLocks/>
              </p:cNvSpPr>
              <p:nvPr/>
            </p:nvSpPr>
            <p:spPr bwMode="auto">
              <a:xfrm>
                <a:off x="2806" y="1439"/>
                <a:ext cx="31" cy="49"/>
              </a:xfrm>
              <a:custGeom>
                <a:avLst/>
                <a:gdLst/>
                <a:ahLst/>
                <a:cxnLst>
                  <a:cxn ang="0">
                    <a:pos x="28" y="17"/>
                  </a:cxn>
                  <a:cxn ang="0">
                    <a:pos x="26" y="13"/>
                  </a:cxn>
                  <a:cxn ang="0">
                    <a:pos x="22" y="7"/>
                  </a:cxn>
                  <a:cxn ang="0">
                    <a:pos x="17" y="4"/>
                  </a:cxn>
                  <a:cxn ang="0">
                    <a:pos x="11" y="4"/>
                  </a:cxn>
                  <a:cxn ang="0">
                    <a:pos x="6" y="7"/>
                  </a:cxn>
                  <a:cxn ang="0">
                    <a:pos x="6" y="13"/>
                  </a:cxn>
                  <a:cxn ang="0">
                    <a:pos x="9" y="17"/>
                  </a:cxn>
                  <a:cxn ang="0">
                    <a:pos x="17" y="22"/>
                  </a:cxn>
                  <a:cxn ang="0">
                    <a:pos x="26" y="27"/>
                  </a:cxn>
                  <a:cxn ang="0">
                    <a:pos x="29" y="31"/>
                  </a:cxn>
                  <a:cxn ang="0">
                    <a:pos x="31" y="37"/>
                  </a:cxn>
                  <a:cxn ang="0">
                    <a:pos x="26" y="46"/>
                  </a:cxn>
                  <a:cxn ang="0">
                    <a:pos x="17" y="49"/>
                  </a:cxn>
                  <a:cxn ang="0">
                    <a:pos x="11" y="49"/>
                  </a:cxn>
                  <a:cxn ang="0">
                    <a:pos x="8" y="47"/>
                  </a:cxn>
                  <a:cxn ang="0">
                    <a:pos x="4" y="47"/>
                  </a:cxn>
                  <a:cxn ang="0">
                    <a:pos x="2" y="47"/>
                  </a:cxn>
                  <a:cxn ang="0">
                    <a:pos x="0" y="49"/>
                  </a:cxn>
                  <a:cxn ang="0">
                    <a:pos x="0" y="33"/>
                  </a:cxn>
                  <a:cxn ang="0">
                    <a:pos x="2" y="38"/>
                  </a:cxn>
                  <a:cxn ang="0">
                    <a:pos x="6" y="44"/>
                  </a:cxn>
                  <a:cxn ang="0">
                    <a:pos x="11" y="47"/>
                  </a:cxn>
                  <a:cxn ang="0">
                    <a:pos x="18" y="47"/>
                  </a:cxn>
                  <a:cxn ang="0">
                    <a:pos x="24" y="44"/>
                  </a:cxn>
                  <a:cxn ang="0">
                    <a:pos x="24" y="38"/>
                  </a:cxn>
                  <a:cxn ang="0">
                    <a:pos x="22" y="35"/>
                  </a:cxn>
                  <a:cxn ang="0">
                    <a:pos x="18" y="31"/>
                  </a:cxn>
                  <a:cxn ang="0">
                    <a:pos x="8" y="26"/>
                  </a:cxn>
                  <a:cxn ang="0">
                    <a:pos x="2" y="22"/>
                  </a:cxn>
                  <a:cxn ang="0">
                    <a:pos x="0" y="17"/>
                  </a:cxn>
                  <a:cxn ang="0">
                    <a:pos x="0" y="9"/>
                  </a:cxn>
                  <a:cxn ang="0">
                    <a:pos x="8" y="2"/>
                  </a:cxn>
                  <a:cxn ang="0">
                    <a:pos x="18" y="2"/>
                  </a:cxn>
                  <a:cxn ang="0">
                    <a:pos x="24" y="4"/>
                  </a:cxn>
                  <a:cxn ang="0">
                    <a:pos x="26" y="4"/>
                  </a:cxn>
                  <a:cxn ang="0">
                    <a:pos x="26" y="2"/>
                  </a:cxn>
                  <a:cxn ang="0">
                    <a:pos x="28" y="0"/>
                  </a:cxn>
                </a:cxnLst>
                <a:rect l="0" t="0" r="r" b="b"/>
                <a:pathLst>
                  <a:path w="31" h="49">
                    <a:moveTo>
                      <a:pt x="28" y="0"/>
                    </a:moveTo>
                    <a:lnTo>
                      <a:pt x="28" y="17"/>
                    </a:lnTo>
                    <a:lnTo>
                      <a:pt x="28" y="17"/>
                    </a:lnTo>
                    <a:lnTo>
                      <a:pt x="26" y="13"/>
                    </a:lnTo>
                    <a:lnTo>
                      <a:pt x="24" y="9"/>
                    </a:lnTo>
                    <a:lnTo>
                      <a:pt x="22" y="7"/>
                    </a:lnTo>
                    <a:lnTo>
                      <a:pt x="20" y="6"/>
                    </a:lnTo>
                    <a:lnTo>
                      <a:pt x="17" y="4"/>
                    </a:lnTo>
                    <a:lnTo>
                      <a:pt x="13" y="4"/>
                    </a:lnTo>
                    <a:lnTo>
                      <a:pt x="11" y="4"/>
                    </a:lnTo>
                    <a:lnTo>
                      <a:pt x="8" y="6"/>
                    </a:lnTo>
                    <a:lnTo>
                      <a:pt x="6" y="7"/>
                    </a:lnTo>
                    <a:lnTo>
                      <a:pt x="6" y="11"/>
                    </a:lnTo>
                    <a:lnTo>
                      <a:pt x="6" y="13"/>
                    </a:lnTo>
                    <a:lnTo>
                      <a:pt x="8" y="15"/>
                    </a:lnTo>
                    <a:lnTo>
                      <a:pt x="9" y="17"/>
                    </a:lnTo>
                    <a:lnTo>
                      <a:pt x="13" y="18"/>
                    </a:lnTo>
                    <a:lnTo>
                      <a:pt x="17" y="22"/>
                    </a:lnTo>
                    <a:lnTo>
                      <a:pt x="22" y="26"/>
                    </a:lnTo>
                    <a:lnTo>
                      <a:pt x="26" y="27"/>
                    </a:lnTo>
                    <a:lnTo>
                      <a:pt x="28" y="29"/>
                    </a:lnTo>
                    <a:lnTo>
                      <a:pt x="29" y="31"/>
                    </a:lnTo>
                    <a:lnTo>
                      <a:pt x="31" y="35"/>
                    </a:lnTo>
                    <a:lnTo>
                      <a:pt x="31" y="37"/>
                    </a:lnTo>
                    <a:lnTo>
                      <a:pt x="29" y="42"/>
                    </a:lnTo>
                    <a:lnTo>
                      <a:pt x="26" y="46"/>
                    </a:lnTo>
                    <a:lnTo>
                      <a:pt x="22" y="49"/>
                    </a:lnTo>
                    <a:lnTo>
                      <a:pt x="17" y="49"/>
                    </a:lnTo>
                    <a:lnTo>
                      <a:pt x="13" y="49"/>
                    </a:lnTo>
                    <a:lnTo>
                      <a:pt x="11" y="49"/>
                    </a:lnTo>
                    <a:lnTo>
                      <a:pt x="11" y="49"/>
                    </a:lnTo>
                    <a:lnTo>
                      <a:pt x="8" y="47"/>
                    </a:lnTo>
                    <a:lnTo>
                      <a:pt x="4" y="47"/>
                    </a:lnTo>
                    <a:lnTo>
                      <a:pt x="4" y="47"/>
                    </a:lnTo>
                    <a:lnTo>
                      <a:pt x="2" y="47"/>
                    </a:lnTo>
                    <a:lnTo>
                      <a:pt x="2" y="47"/>
                    </a:lnTo>
                    <a:lnTo>
                      <a:pt x="2" y="49"/>
                    </a:lnTo>
                    <a:lnTo>
                      <a:pt x="0" y="49"/>
                    </a:lnTo>
                    <a:lnTo>
                      <a:pt x="0" y="49"/>
                    </a:lnTo>
                    <a:lnTo>
                      <a:pt x="0" y="33"/>
                    </a:lnTo>
                    <a:lnTo>
                      <a:pt x="0" y="33"/>
                    </a:lnTo>
                    <a:lnTo>
                      <a:pt x="2" y="38"/>
                    </a:lnTo>
                    <a:lnTo>
                      <a:pt x="4" y="42"/>
                    </a:lnTo>
                    <a:lnTo>
                      <a:pt x="6" y="44"/>
                    </a:lnTo>
                    <a:lnTo>
                      <a:pt x="8" y="46"/>
                    </a:lnTo>
                    <a:lnTo>
                      <a:pt x="11" y="47"/>
                    </a:lnTo>
                    <a:lnTo>
                      <a:pt x="15" y="47"/>
                    </a:lnTo>
                    <a:lnTo>
                      <a:pt x="18" y="47"/>
                    </a:lnTo>
                    <a:lnTo>
                      <a:pt x="22" y="46"/>
                    </a:lnTo>
                    <a:lnTo>
                      <a:pt x="24" y="44"/>
                    </a:lnTo>
                    <a:lnTo>
                      <a:pt x="24" y="40"/>
                    </a:lnTo>
                    <a:lnTo>
                      <a:pt x="24" y="38"/>
                    </a:lnTo>
                    <a:lnTo>
                      <a:pt x="24" y="37"/>
                    </a:lnTo>
                    <a:lnTo>
                      <a:pt x="22" y="35"/>
                    </a:lnTo>
                    <a:lnTo>
                      <a:pt x="20" y="33"/>
                    </a:lnTo>
                    <a:lnTo>
                      <a:pt x="18" y="31"/>
                    </a:lnTo>
                    <a:lnTo>
                      <a:pt x="13" y="29"/>
                    </a:lnTo>
                    <a:lnTo>
                      <a:pt x="8" y="26"/>
                    </a:lnTo>
                    <a:lnTo>
                      <a:pt x="6" y="24"/>
                    </a:lnTo>
                    <a:lnTo>
                      <a:pt x="2" y="22"/>
                    </a:lnTo>
                    <a:lnTo>
                      <a:pt x="0" y="18"/>
                    </a:lnTo>
                    <a:lnTo>
                      <a:pt x="0" y="17"/>
                    </a:lnTo>
                    <a:lnTo>
                      <a:pt x="0" y="13"/>
                    </a:lnTo>
                    <a:lnTo>
                      <a:pt x="0" y="9"/>
                    </a:lnTo>
                    <a:lnTo>
                      <a:pt x="4" y="4"/>
                    </a:lnTo>
                    <a:lnTo>
                      <a:pt x="8" y="2"/>
                    </a:lnTo>
                    <a:lnTo>
                      <a:pt x="13" y="0"/>
                    </a:lnTo>
                    <a:lnTo>
                      <a:pt x="18" y="2"/>
                    </a:lnTo>
                    <a:lnTo>
                      <a:pt x="22" y="4"/>
                    </a:lnTo>
                    <a:lnTo>
                      <a:pt x="24" y="4"/>
                    </a:lnTo>
                    <a:lnTo>
                      <a:pt x="24" y="4"/>
                    </a:lnTo>
                    <a:lnTo>
                      <a:pt x="26" y="4"/>
                    </a:lnTo>
                    <a:lnTo>
                      <a:pt x="26" y="4"/>
                    </a:lnTo>
                    <a:lnTo>
                      <a:pt x="26" y="2"/>
                    </a:lnTo>
                    <a:lnTo>
                      <a:pt x="28" y="0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ja-JP" altLang="en-US" sz="2800" b="1">
                  <a:solidFill>
                    <a:srgbClr val="FFFFFF"/>
                  </a:solidFill>
                  <a:effectLst>
                    <a:outerShdw blurRad="38100" dist="38100" dir="2700000" algn="tl">
                      <a:srgbClr val="808080"/>
                    </a:outerShdw>
                  </a:effectLst>
                  <a:latin typeface="Helvetica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215" name="Freeform 394"/>
              <p:cNvSpPr>
                <a:spLocks noEditPoints="1"/>
              </p:cNvSpPr>
              <p:nvPr/>
            </p:nvSpPr>
            <p:spPr bwMode="auto">
              <a:xfrm>
                <a:off x="2843" y="1439"/>
                <a:ext cx="31" cy="49"/>
              </a:xfrm>
              <a:custGeom>
                <a:avLst/>
                <a:gdLst/>
                <a:ahLst/>
                <a:cxnLst>
                  <a:cxn ang="0">
                    <a:pos x="0" y="26"/>
                  </a:cxn>
                  <a:cxn ang="0">
                    <a:pos x="1" y="18"/>
                  </a:cxn>
                  <a:cxn ang="0">
                    <a:pos x="3" y="11"/>
                  </a:cxn>
                  <a:cxn ang="0">
                    <a:pos x="5" y="7"/>
                  </a:cxn>
                  <a:cxn ang="0">
                    <a:pos x="9" y="4"/>
                  </a:cxn>
                  <a:cxn ang="0">
                    <a:pos x="12" y="2"/>
                  </a:cxn>
                  <a:cxn ang="0">
                    <a:pos x="16" y="0"/>
                  </a:cxn>
                  <a:cxn ang="0">
                    <a:pos x="20" y="2"/>
                  </a:cxn>
                  <a:cxn ang="0">
                    <a:pos x="25" y="6"/>
                  </a:cxn>
                  <a:cxn ang="0">
                    <a:pos x="27" y="11"/>
                  </a:cxn>
                  <a:cxn ang="0">
                    <a:pos x="29" y="18"/>
                  </a:cxn>
                  <a:cxn ang="0">
                    <a:pos x="31" y="26"/>
                  </a:cxn>
                  <a:cxn ang="0">
                    <a:pos x="29" y="33"/>
                  </a:cxn>
                  <a:cxn ang="0">
                    <a:pos x="29" y="38"/>
                  </a:cxn>
                  <a:cxn ang="0">
                    <a:pos x="25" y="44"/>
                  </a:cxn>
                  <a:cxn ang="0">
                    <a:pos x="21" y="47"/>
                  </a:cxn>
                  <a:cxn ang="0">
                    <a:pos x="18" y="49"/>
                  </a:cxn>
                  <a:cxn ang="0">
                    <a:pos x="14" y="49"/>
                  </a:cxn>
                  <a:cxn ang="0">
                    <a:pos x="11" y="49"/>
                  </a:cxn>
                  <a:cxn ang="0">
                    <a:pos x="7" y="46"/>
                  </a:cxn>
                  <a:cxn ang="0">
                    <a:pos x="3" y="42"/>
                  </a:cxn>
                  <a:cxn ang="0">
                    <a:pos x="1" y="35"/>
                  </a:cxn>
                  <a:cxn ang="0">
                    <a:pos x="0" y="26"/>
                  </a:cxn>
                  <a:cxn ang="0">
                    <a:pos x="7" y="27"/>
                  </a:cxn>
                  <a:cxn ang="0">
                    <a:pos x="7" y="35"/>
                  </a:cxn>
                  <a:cxn ang="0">
                    <a:pos x="9" y="42"/>
                  </a:cxn>
                  <a:cxn ang="0">
                    <a:pos x="12" y="46"/>
                  </a:cxn>
                  <a:cxn ang="0">
                    <a:pos x="16" y="47"/>
                  </a:cxn>
                  <a:cxn ang="0">
                    <a:pos x="18" y="47"/>
                  </a:cxn>
                  <a:cxn ang="0">
                    <a:pos x="20" y="46"/>
                  </a:cxn>
                  <a:cxn ang="0">
                    <a:pos x="21" y="44"/>
                  </a:cxn>
                  <a:cxn ang="0">
                    <a:pos x="21" y="40"/>
                  </a:cxn>
                  <a:cxn ang="0">
                    <a:pos x="23" y="33"/>
                  </a:cxn>
                  <a:cxn ang="0">
                    <a:pos x="23" y="24"/>
                  </a:cxn>
                  <a:cxn ang="0">
                    <a:pos x="23" y="17"/>
                  </a:cxn>
                  <a:cxn ang="0">
                    <a:pos x="21" y="9"/>
                  </a:cxn>
                  <a:cxn ang="0">
                    <a:pos x="20" y="7"/>
                  </a:cxn>
                  <a:cxn ang="0">
                    <a:pos x="18" y="4"/>
                  </a:cxn>
                  <a:cxn ang="0">
                    <a:pos x="18" y="4"/>
                  </a:cxn>
                  <a:cxn ang="0">
                    <a:pos x="16" y="4"/>
                  </a:cxn>
                  <a:cxn ang="0">
                    <a:pos x="12" y="4"/>
                  </a:cxn>
                  <a:cxn ang="0">
                    <a:pos x="11" y="6"/>
                  </a:cxn>
                  <a:cxn ang="0">
                    <a:pos x="9" y="9"/>
                  </a:cxn>
                  <a:cxn ang="0">
                    <a:pos x="9" y="15"/>
                  </a:cxn>
                  <a:cxn ang="0">
                    <a:pos x="7" y="20"/>
                  </a:cxn>
                  <a:cxn ang="0">
                    <a:pos x="7" y="27"/>
                  </a:cxn>
                </a:cxnLst>
                <a:rect l="0" t="0" r="r" b="b"/>
                <a:pathLst>
                  <a:path w="31" h="49">
                    <a:moveTo>
                      <a:pt x="0" y="26"/>
                    </a:moveTo>
                    <a:lnTo>
                      <a:pt x="1" y="18"/>
                    </a:lnTo>
                    <a:lnTo>
                      <a:pt x="3" y="11"/>
                    </a:lnTo>
                    <a:lnTo>
                      <a:pt x="5" y="7"/>
                    </a:lnTo>
                    <a:lnTo>
                      <a:pt x="9" y="4"/>
                    </a:lnTo>
                    <a:lnTo>
                      <a:pt x="12" y="2"/>
                    </a:lnTo>
                    <a:lnTo>
                      <a:pt x="16" y="0"/>
                    </a:lnTo>
                    <a:lnTo>
                      <a:pt x="20" y="2"/>
                    </a:lnTo>
                    <a:lnTo>
                      <a:pt x="25" y="6"/>
                    </a:lnTo>
                    <a:lnTo>
                      <a:pt x="27" y="11"/>
                    </a:lnTo>
                    <a:lnTo>
                      <a:pt x="29" y="18"/>
                    </a:lnTo>
                    <a:lnTo>
                      <a:pt x="31" y="26"/>
                    </a:lnTo>
                    <a:lnTo>
                      <a:pt x="29" y="33"/>
                    </a:lnTo>
                    <a:lnTo>
                      <a:pt x="29" y="38"/>
                    </a:lnTo>
                    <a:lnTo>
                      <a:pt x="25" y="44"/>
                    </a:lnTo>
                    <a:lnTo>
                      <a:pt x="21" y="47"/>
                    </a:lnTo>
                    <a:lnTo>
                      <a:pt x="18" y="49"/>
                    </a:lnTo>
                    <a:lnTo>
                      <a:pt x="14" y="49"/>
                    </a:lnTo>
                    <a:lnTo>
                      <a:pt x="11" y="49"/>
                    </a:lnTo>
                    <a:lnTo>
                      <a:pt x="7" y="46"/>
                    </a:lnTo>
                    <a:lnTo>
                      <a:pt x="3" y="42"/>
                    </a:lnTo>
                    <a:lnTo>
                      <a:pt x="1" y="35"/>
                    </a:lnTo>
                    <a:lnTo>
                      <a:pt x="0" y="26"/>
                    </a:lnTo>
                    <a:close/>
                    <a:moveTo>
                      <a:pt x="7" y="27"/>
                    </a:moveTo>
                    <a:lnTo>
                      <a:pt x="7" y="35"/>
                    </a:lnTo>
                    <a:lnTo>
                      <a:pt x="9" y="42"/>
                    </a:lnTo>
                    <a:lnTo>
                      <a:pt x="12" y="46"/>
                    </a:lnTo>
                    <a:lnTo>
                      <a:pt x="16" y="47"/>
                    </a:lnTo>
                    <a:lnTo>
                      <a:pt x="18" y="47"/>
                    </a:lnTo>
                    <a:lnTo>
                      <a:pt x="20" y="46"/>
                    </a:lnTo>
                    <a:lnTo>
                      <a:pt x="21" y="44"/>
                    </a:lnTo>
                    <a:lnTo>
                      <a:pt x="21" y="40"/>
                    </a:lnTo>
                    <a:lnTo>
                      <a:pt x="23" y="33"/>
                    </a:lnTo>
                    <a:lnTo>
                      <a:pt x="23" y="24"/>
                    </a:lnTo>
                    <a:lnTo>
                      <a:pt x="23" y="17"/>
                    </a:lnTo>
                    <a:lnTo>
                      <a:pt x="21" y="9"/>
                    </a:lnTo>
                    <a:lnTo>
                      <a:pt x="20" y="7"/>
                    </a:lnTo>
                    <a:lnTo>
                      <a:pt x="18" y="4"/>
                    </a:lnTo>
                    <a:lnTo>
                      <a:pt x="18" y="4"/>
                    </a:lnTo>
                    <a:lnTo>
                      <a:pt x="16" y="4"/>
                    </a:lnTo>
                    <a:lnTo>
                      <a:pt x="12" y="4"/>
                    </a:lnTo>
                    <a:lnTo>
                      <a:pt x="11" y="6"/>
                    </a:lnTo>
                    <a:lnTo>
                      <a:pt x="9" y="9"/>
                    </a:lnTo>
                    <a:lnTo>
                      <a:pt x="9" y="15"/>
                    </a:lnTo>
                    <a:lnTo>
                      <a:pt x="7" y="20"/>
                    </a:lnTo>
                    <a:lnTo>
                      <a:pt x="7" y="2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ja-JP" altLang="en-US" sz="2800" b="1">
                  <a:solidFill>
                    <a:srgbClr val="FFFFFF"/>
                  </a:solidFill>
                  <a:effectLst>
                    <a:outerShdw blurRad="38100" dist="38100" dir="2700000" algn="tl">
                      <a:srgbClr val="808080"/>
                    </a:outerShdw>
                  </a:effectLst>
                  <a:latin typeface="Helvetica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216" name="Freeform 395"/>
              <p:cNvSpPr>
                <a:spLocks/>
              </p:cNvSpPr>
              <p:nvPr/>
            </p:nvSpPr>
            <p:spPr bwMode="auto">
              <a:xfrm>
                <a:off x="2879" y="1440"/>
                <a:ext cx="30" cy="47"/>
              </a:xfrm>
              <a:custGeom>
                <a:avLst/>
                <a:gdLst/>
                <a:ahLst/>
                <a:cxnLst>
                  <a:cxn ang="0">
                    <a:pos x="27" y="0"/>
                  </a:cxn>
                  <a:cxn ang="0">
                    <a:pos x="26" y="5"/>
                  </a:cxn>
                  <a:cxn ang="0">
                    <a:pos x="11" y="5"/>
                  </a:cxn>
                  <a:cxn ang="0">
                    <a:pos x="7" y="13"/>
                  </a:cxn>
                  <a:cxn ang="0">
                    <a:pos x="13" y="15"/>
                  </a:cxn>
                  <a:cxn ang="0">
                    <a:pos x="18" y="16"/>
                  </a:cxn>
                  <a:cxn ang="0">
                    <a:pos x="22" y="20"/>
                  </a:cxn>
                  <a:cxn ang="0">
                    <a:pos x="26" y="24"/>
                  </a:cxn>
                  <a:cxn ang="0">
                    <a:pos x="27" y="31"/>
                  </a:cxn>
                  <a:cxn ang="0">
                    <a:pos x="27" y="35"/>
                  </a:cxn>
                  <a:cxn ang="0">
                    <a:pos x="26" y="36"/>
                  </a:cxn>
                  <a:cxn ang="0">
                    <a:pos x="24" y="40"/>
                  </a:cxn>
                  <a:cxn ang="0">
                    <a:pos x="22" y="42"/>
                  </a:cxn>
                  <a:cxn ang="0">
                    <a:pos x="20" y="44"/>
                  </a:cxn>
                  <a:cxn ang="0">
                    <a:pos x="16" y="45"/>
                  </a:cxn>
                  <a:cxn ang="0">
                    <a:pos x="13" y="47"/>
                  </a:cxn>
                  <a:cxn ang="0">
                    <a:pos x="9" y="47"/>
                  </a:cxn>
                  <a:cxn ang="0">
                    <a:pos x="6" y="47"/>
                  </a:cxn>
                  <a:cxn ang="0">
                    <a:pos x="2" y="47"/>
                  </a:cxn>
                  <a:cxn ang="0">
                    <a:pos x="2" y="45"/>
                  </a:cxn>
                  <a:cxn ang="0">
                    <a:pos x="0" y="44"/>
                  </a:cxn>
                  <a:cxn ang="0">
                    <a:pos x="2" y="42"/>
                  </a:cxn>
                  <a:cxn ang="0">
                    <a:pos x="2" y="42"/>
                  </a:cxn>
                  <a:cxn ang="0">
                    <a:pos x="2" y="42"/>
                  </a:cxn>
                  <a:cxn ang="0">
                    <a:pos x="4" y="42"/>
                  </a:cxn>
                  <a:cxn ang="0">
                    <a:pos x="4" y="42"/>
                  </a:cxn>
                  <a:cxn ang="0">
                    <a:pos x="6" y="42"/>
                  </a:cxn>
                  <a:cxn ang="0">
                    <a:pos x="6" y="42"/>
                  </a:cxn>
                  <a:cxn ang="0">
                    <a:pos x="7" y="42"/>
                  </a:cxn>
                  <a:cxn ang="0">
                    <a:pos x="11" y="44"/>
                  </a:cxn>
                  <a:cxn ang="0">
                    <a:pos x="13" y="44"/>
                  </a:cxn>
                  <a:cxn ang="0">
                    <a:pos x="16" y="44"/>
                  </a:cxn>
                  <a:cxn ang="0">
                    <a:pos x="20" y="42"/>
                  </a:cxn>
                  <a:cxn ang="0">
                    <a:pos x="22" y="38"/>
                  </a:cxn>
                  <a:cxn ang="0">
                    <a:pos x="22" y="35"/>
                  </a:cxn>
                  <a:cxn ang="0">
                    <a:pos x="22" y="29"/>
                  </a:cxn>
                  <a:cxn ang="0">
                    <a:pos x="20" y="25"/>
                  </a:cxn>
                  <a:cxn ang="0">
                    <a:pos x="16" y="22"/>
                  </a:cxn>
                  <a:cxn ang="0">
                    <a:pos x="13" y="20"/>
                  </a:cxn>
                  <a:cxn ang="0">
                    <a:pos x="7" y="18"/>
                  </a:cxn>
                  <a:cxn ang="0">
                    <a:pos x="2" y="18"/>
                  </a:cxn>
                  <a:cxn ang="0">
                    <a:pos x="11" y="0"/>
                  </a:cxn>
                  <a:cxn ang="0">
                    <a:pos x="27" y="0"/>
                  </a:cxn>
                </a:cxnLst>
                <a:rect l="0" t="0" r="r" b="b"/>
                <a:pathLst>
                  <a:path w="27" h="47">
                    <a:moveTo>
                      <a:pt x="27" y="0"/>
                    </a:moveTo>
                    <a:lnTo>
                      <a:pt x="26" y="5"/>
                    </a:lnTo>
                    <a:lnTo>
                      <a:pt x="11" y="5"/>
                    </a:lnTo>
                    <a:lnTo>
                      <a:pt x="7" y="13"/>
                    </a:lnTo>
                    <a:lnTo>
                      <a:pt x="13" y="15"/>
                    </a:lnTo>
                    <a:lnTo>
                      <a:pt x="18" y="16"/>
                    </a:lnTo>
                    <a:lnTo>
                      <a:pt x="22" y="20"/>
                    </a:lnTo>
                    <a:lnTo>
                      <a:pt x="26" y="24"/>
                    </a:lnTo>
                    <a:lnTo>
                      <a:pt x="27" y="31"/>
                    </a:lnTo>
                    <a:lnTo>
                      <a:pt x="27" y="35"/>
                    </a:lnTo>
                    <a:lnTo>
                      <a:pt x="26" y="36"/>
                    </a:lnTo>
                    <a:lnTo>
                      <a:pt x="24" y="40"/>
                    </a:lnTo>
                    <a:lnTo>
                      <a:pt x="22" y="42"/>
                    </a:lnTo>
                    <a:lnTo>
                      <a:pt x="20" y="44"/>
                    </a:lnTo>
                    <a:lnTo>
                      <a:pt x="16" y="45"/>
                    </a:lnTo>
                    <a:lnTo>
                      <a:pt x="13" y="47"/>
                    </a:lnTo>
                    <a:lnTo>
                      <a:pt x="9" y="47"/>
                    </a:lnTo>
                    <a:lnTo>
                      <a:pt x="6" y="47"/>
                    </a:lnTo>
                    <a:lnTo>
                      <a:pt x="2" y="47"/>
                    </a:lnTo>
                    <a:lnTo>
                      <a:pt x="2" y="45"/>
                    </a:lnTo>
                    <a:lnTo>
                      <a:pt x="0" y="44"/>
                    </a:lnTo>
                    <a:lnTo>
                      <a:pt x="2" y="42"/>
                    </a:lnTo>
                    <a:lnTo>
                      <a:pt x="2" y="42"/>
                    </a:lnTo>
                    <a:lnTo>
                      <a:pt x="2" y="42"/>
                    </a:lnTo>
                    <a:lnTo>
                      <a:pt x="4" y="42"/>
                    </a:lnTo>
                    <a:lnTo>
                      <a:pt x="4" y="42"/>
                    </a:lnTo>
                    <a:lnTo>
                      <a:pt x="6" y="42"/>
                    </a:lnTo>
                    <a:lnTo>
                      <a:pt x="6" y="42"/>
                    </a:lnTo>
                    <a:lnTo>
                      <a:pt x="7" y="42"/>
                    </a:lnTo>
                    <a:lnTo>
                      <a:pt x="11" y="44"/>
                    </a:lnTo>
                    <a:lnTo>
                      <a:pt x="13" y="44"/>
                    </a:lnTo>
                    <a:lnTo>
                      <a:pt x="16" y="44"/>
                    </a:lnTo>
                    <a:lnTo>
                      <a:pt x="20" y="42"/>
                    </a:lnTo>
                    <a:lnTo>
                      <a:pt x="22" y="38"/>
                    </a:lnTo>
                    <a:lnTo>
                      <a:pt x="22" y="35"/>
                    </a:lnTo>
                    <a:lnTo>
                      <a:pt x="22" y="29"/>
                    </a:lnTo>
                    <a:lnTo>
                      <a:pt x="20" y="25"/>
                    </a:lnTo>
                    <a:lnTo>
                      <a:pt x="16" y="22"/>
                    </a:lnTo>
                    <a:lnTo>
                      <a:pt x="13" y="20"/>
                    </a:lnTo>
                    <a:lnTo>
                      <a:pt x="7" y="18"/>
                    </a:lnTo>
                    <a:lnTo>
                      <a:pt x="2" y="18"/>
                    </a:lnTo>
                    <a:lnTo>
                      <a:pt x="11" y="0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ja-JP" altLang="en-US" sz="2800" b="1">
                  <a:solidFill>
                    <a:srgbClr val="FFFFFF"/>
                  </a:solidFill>
                  <a:effectLst>
                    <a:outerShdw blurRad="38100" dist="38100" dir="2700000" algn="tl">
                      <a:srgbClr val="808080"/>
                    </a:outerShdw>
                  </a:effectLst>
                  <a:latin typeface="Helvetica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217" name="Freeform 396"/>
              <p:cNvSpPr>
                <a:spLocks noEditPoints="1"/>
              </p:cNvSpPr>
              <p:nvPr/>
            </p:nvSpPr>
            <p:spPr bwMode="auto">
              <a:xfrm>
                <a:off x="2699" y="1475"/>
                <a:ext cx="47" cy="99"/>
              </a:xfrm>
              <a:custGeom>
                <a:avLst/>
                <a:gdLst/>
                <a:ahLst/>
                <a:cxnLst>
                  <a:cxn ang="0">
                    <a:pos x="33" y="25"/>
                  </a:cxn>
                  <a:cxn ang="0">
                    <a:pos x="42" y="32"/>
                  </a:cxn>
                  <a:cxn ang="0">
                    <a:pos x="45" y="43"/>
                  </a:cxn>
                  <a:cxn ang="0">
                    <a:pos x="47" y="54"/>
                  </a:cxn>
                  <a:cxn ang="0">
                    <a:pos x="44" y="63"/>
                  </a:cxn>
                  <a:cxn ang="0">
                    <a:pos x="40" y="71"/>
                  </a:cxn>
                  <a:cxn ang="0">
                    <a:pos x="34" y="74"/>
                  </a:cxn>
                  <a:cxn ang="0">
                    <a:pos x="29" y="76"/>
                  </a:cxn>
                  <a:cxn ang="0">
                    <a:pos x="25" y="100"/>
                  </a:cxn>
                  <a:cxn ang="0">
                    <a:pos x="20" y="78"/>
                  </a:cxn>
                  <a:cxn ang="0">
                    <a:pos x="7" y="72"/>
                  </a:cxn>
                  <a:cxn ang="0">
                    <a:pos x="0" y="60"/>
                  </a:cxn>
                  <a:cxn ang="0">
                    <a:pos x="0" y="45"/>
                  </a:cxn>
                  <a:cxn ang="0">
                    <a:pos x="2" y="38"/>
                  </a:cxn>
                  <a:cxn ang="0">
                    <a:pos x="7" y="31"/>
                  </a:cxn>
                  <a:cxn ang="0">
                    <a:pos x="13" y="27"/>
                  </a:cxn>
                  <a:cxn ang="0">
                    <a:pos x="16" y="25"/>
                  </a:cxn>
                  <a:cxn ang="0">
                    <a:pos x="20" y="0"/>
                  </a:cxn>
                  <a:cxn ang="0">
                    <a:pos x="25" y="25"/>
                  </a:cxn>
                  <a:cxn ang="0">
                    <a:pos x="18" y="29"/>
                  </a:cxn>
                  <a:cxn ang="0">
                    <a:pos x="13" y="32"/>
                  </a:cxn>
                  <a:cxn ang="0">
                    <a:pos x="11" y="43"/>
                  </a:cxn>
                  <a:cxn ang="0">
                    <a:pos x="11" y="58"/>
                  </a:cxn>
                  <a:cxn ang="0">
                    <a:pos x="14" y="69"/>
                  </a:cxn>
                  <a:cxn ang="0">
                    <a:pos x="18" y="72"/>
                  </a:cxn>
                  <a:cxn ang="0">
                    <a:pos x="20" y="27"/>
                  </a:cxn>
                  <a:cxn ang="0">
                    <a:pos x="29" y="72"/>
                  </a:cxn>
                  <a:cxn ang="0">
                    <a:pos x="33" y="69"/>
                  </a:cxn>
                  <a:cxn ang="0">
                    <a:pos x="36" y="60"/>
                  </a:cxn>
                  <a:cxn ang="0">
                    <a:pos x="36" y="45"/>
                  </a:cxn>
                  <a:cxn ang="0">
                    <a:pos x="33" y="34"/>
                  </a:cxn>
                  <a:cxn ang="0">
                    <a:pos x="29" y="29"/>
                  </a:cxn>
                  <a:cxn ang="0">
                    <a:pos x="25" y="74"/>
                  </a:cxn>
                </a:cxnLst>
                <a:rect l="0" t="0" r="r" b="b"/>
                <a:pathLst>
                  <a:path w="47" h="100">
                    <a:moveTo>
                      <a:pt x="25" y="25"/>
                    </a:moveTo>
                    <a:lnTo>
                      <a:pt x="33" y="25"/>
                    </a:lnTo>
                    <a:lnTo>
                      <a:pt x="38" y="29"/>
                    </a:lnTo>
                    <a:lnTo>
                      <a:pt x="42" y="32"/>
                    </a:lnTo>
                    <a:lnTo>
                      <a:pt x="44" y="38"/>
                    </a:lnTo>
                    <a:lnTo>
                      <a:pt x="45" y="43"/>
                    </a:lnTo>
                    <a:lnTo>
                      <a:pt x="47" y="51"/>
                    </a:lnTo>
                    <a:lnTo>
                      <a:pt x="47" y="54"/>
                    </a:lnTo>
                    <a:lnTo>
                      <a:pt x="45" y="60"/>
                    </a:lnTo>
                    <a:lnTo>
                      <a:pt x="44" y="63"/>
                    </a:lnTo>
                    <a:lnTo>
                      <a:pt x="42" y="67"/>
                    </a:lnTo>
                    <a:lnTo>
                      <a:pt x="40" y="71"/>
                    </a:lnTo>
                    <a:lnTo>
                      <a:pt x="38" y="72"/>
                    </a:lnTo>
                    <a:lnTo>
                      <a:pt x="34" y="74"/>
                    </a:lnTo>
                    <a:lnTo>
                      <a:pt x="33" y="76"/>
                    </a:lnTo>
                    <a:lnTo>
                      <a:pt x="29" y="76"/>
                    </a:lnTo>
                    <a:lnTo>
                      <a:pt x="25" y="78"/>
                    </a:lnTo>
                    <a:lnTo>
                      <a:pt x="25" y="100"/>
                    </a:lnTo>
                    <a:lnTo>
                      <a:pt x="20" y="100"/>
                    </a:lnTo>
                    <a:lnTo>
                      <a:pt x="20" y="78"/>
                    </a:lnTo>
                    <a:lnTo>
                      <a:pt x="13" y="76"/>
                    </a:lnTo>
                    <a:lnTo>
                      <a:pt x="7" y="72"/>
                    </a:lnTo>
                    <a:lnTo>
                      <a:pt x="4" y="67"/>
                    </a:lnTo>
                    <a:lnTo>
                      <a:pt x="0" y="60"/>
                    </a:lnTo>
                    <a:lnTo>
                      <a:pt x="0" y="51"/>
                    </a:lnTo>
                    <a:lnTo>
                      <a:pt x="0" y="45"/>
                    </a:lnTo>
                    <a:lnTo>
                      <a:pt x="2" y="41"/>
                    </a:lnTo>
                    <a:lnTo>
                      <a:pt x="2" y="38"/>
                    </a:lnTo>
                    <a:lnTo>
                      <a:pt x="4" y="34"/>
                    </a:lnTo>
                    <a:lnTo>
                      <a:pt x="7" y="31"/>
                    </a:lnTo>
                    <a:lnTo>
                      <a:pt x="9" y="29"/>
                    </a:lnTo>
                    <a:lnTo>
                      <a:pt x="13" y="27"/>
                    </a:lnTo>
                    <a:lnTo>
                      <a:pt x="14" y="25"/>
                    </a:lnTo>
                    <a:lnTo>
                      <a:pt x="16" y="25"/>
                    </a:lnTo>
                    <a:lnTo>
                      <a:pt x="20" y="25"/>
                    </a:lnTo>
                    <a:lnTo>
                      <a:pt x="20" y="0"/>
                    </a:lnTo>
                    <a:lnTo>
                      <a:pt x="25" y="0"/>
                    </a:lnTo>
                    <a:lnTo>
                      <a:pt x="25" y="25"/>
                    </a:lnTo>
                    <a:close/>
                    <a:moveTo>
                      <a:pt x="20" y="27"/>
                    </a:moveTo>
                    <a:lnTo>
                      <a:pt x="18" y="29"/>
                    </a:lnTo>
                    <a:lnTo>
                      <a:pt x="16" y="31"/>
                    </a:lnTo>
                    <a:lnTo>
                      <a:pt x="13" y="32"/>
                    </a:lnTo>
                    <a:lnTo>
                      <a:pt x="11" y="38"/>
                    </a:lnTo>
                    <a:lnTo>
                      <a:pt x="11" y="43"/>
                    </a:lnTo>
                    <a:lnTo>
                      <a:pt x="11" y="49"/>
                    </a:lnTo>
                    <a:lnTo>
                      <a:pt x="11" y="58"/>
                    </a:lnTo>
                    <a:lnTo>
                      <a:pt x="13" y="63"/>
                    </a:lnTo>
                    <a:lnTo>
                      <a:pt x="14" y="69"/>
                    </a:lnTo>
                    <a:lnTo>
                      <a:pt x="16" y="72"/>
                    </a:lnTo>
                    <a:lnTo>
                      <a:pt x="18" y="72"/>
                    </a:lnTo>
                    <a:lnTo>
                      <a:pt x="20" y="74"/>
                    </a:lnTo>
                    <a:lnTo>
                      <a:pt x="20" y="27"/>
                    </a:lnTo>
                    <a:close/>
                    <a:moveTo>
                      <a:pt x="25" y="74"/>
                    </a:moveTo>
                    <a:lnTo>
                      <a:pt x="29" y="72"/>
                    </a:lnTo>
                    <a:lnTo>
                      <a:pt x="31" y="72"/>
                    </a:lnTo>
                    <a:lnTo>
                      <a:pt x="33" y="69"/>
                    </a:lnTo>
                    <a:lnTo>
                      <a:pt x="34" y="65"/>
                    </a:lnTo>
                    <a:lnTo>
                      <a:pt x="36" y="60"/>
                    </a:lnTo>
                    <a:lnTo>
                      <a:pt x="36" y="52"/>
                    </a:lnTo>
                    <a:lnTo>
                      <a:pt x="36" y="45"/>
                    </a:lnTo>
                    <a:lnTo>
                      <a:pt x="34" y="40"/>
                    </a:lnTo>
                    <a:lnTo>
                      <a:pt x="33" y="34"/>
                    </a:lnTo>
                    <a:lnTo>
                      <a:pt x="31" y="31"/>
                    </a:lnTo>
                    <a:lnTo>
                      <a:pt x="29" y="29"/>
                    </a:lnTo>
                    <a:lnTo>
                      <a:pt x="25" y="27"/>
                    </a:lnTo>
                    <a:lnTo>
                      <a:pt x="25" y="7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ja-JP" altLang="en-US" sz="2800" b="1">
                  <a:solidFill>
                    <a:srgbClr val="FFFFFF"/>
                  </a:solidFill>
                  <a:effectLst>
                    <a:outerShdw blurRad="38100" dist="38100" dir="2700000" algn="tl">
                      <a:srgbClr val="808080"/>
                    </a:outerShdw>
                  </a:effectLst>
                  <a:latin typeface="Helvetica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218" name="Line 397"/>
              <p:cNvSpPr>
                <a:spLocks noChangeShapeType="1"/>
              </p:cNvSpPr>
              <p:nvPr/>
            </p:nvSpPr>
            <p:spPr bwMode="auto">
              <a:xfrm>
                <a:off x="2433" y="1525"/>
                <a:ext cx="22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ja-JP" altLang="en-US" sz="28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elvetica" pitchFamily="34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219" name="Line 398"/>
              <p:cNvSpPr>
                <a:spLocks noChangeShapeType="1"/>
              </p:cNvSpPr>
              <p:nvPr/>
            </p:nvSpPr>
            <p:spPr bwMode="auto">
              <a:xfrm>
                <a:off x="2480" y="1525"/>
                <a:ext cx="22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ja-JP" altLang="en-US" sz="28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elvetica" pitchFamily="34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220" name="Line 399"/>
              <p:cNvSpPr>
                <a:spLocks noChangeShapeType="1"/>
              </p:cNvSpPr>
              <p:nvPr/>
            </p:nvSpPr>
            <p:spPr bwMode="auto">
              <a:xfrm>
                <a:off x="2520" y="1525"/>
                <a:ext cx="22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ja-JP" altLang="en-US" sz="28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elvetica" pitchFamily="34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221" name="Line 400"/>
              <p:cNvSpPr>
                <a:spLocks noChangeShapeType="1"/>
              </p:cNvSpPr>
              <p:nvPr/>
            </p:nvSpPr>
            <p:spPr bwMode="auto">
              <a:xfrm>
                <a:off x="2565" y="1525"/>
                <a:ext cx="22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ja-JP" altLang="en-US" sz="28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elvetica" pitchFamily="34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222" name="Line 401"/>
              <p:cNvSpPr>
                <a:spLocks noChangeShapeType="1"/>
              </p:cNvSpPr>
              <p:nvPr/>
            </p:nvSpPr>
            <p:spPr bwMode="auto">
              <a:xfrm>
                <a:off x="2608" y="1525"/>
                <a:ext cx="23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ja-JP" altLang="en-US" sz="28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elvetica" pitchFamily="34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223" name="Freeform 402"/>
              <p:cNvSpPr>
                <a:spLocks noEditPoints="1"/>
              </p:cNvSpPr>
              <p:nvPr/>
            </p:nvSpPr>
            <p:spPr bwMode="auto">
              <a:xfrm>
                <a:off x="2890" y="1775"/>
                <a:ext cx="45" cy="77"/>
              </a:xfrm>
              <a:custGeom>
                <a:avLst/>
                <a:gdLst/>
                <a:ahLst/>
                <a:cxnLst>
                  <a:cxn ang="0">
                    <a:pos x="44" y="0"/>
                  </a:cxn>
                  <a:cxn ang="0">
                    <a:pos x="44" y="2"/>
                  </a:cxn>
                  <a:cxn ang="0">
                    <a:pos x="38" y="4"/>
                  </a:cxn>
                  <a:cxn ang="0">
                    <a:pos x="33" y="5"/>
                  </a:cxn>
                  <a:cxn ang="0">
                    <a:pos x="27" y="7"/>
                  </a:cxn>
                  <a:cxn ang="0">
                    <a:pos x="24" y="11"/>
                  </a:cxn>
                  <a:cxn ang="0">
                    <a:pos x="20" y="16"/>
                  </a:cxn>
                  <a:cxn ang="0">
                    <a:pos x="16" y="22"/>
                  </a:cxn>
                  <a:cxn ang="0">
                    <a:pos x="15" y="27"/>
                  </a:cxn>
                  <a:cxn ang="0">
                    <a:pos x="11" y="34"/>
                  </a:cxn>
                  <a:cxn ang="0">
                    <a:pos x="20" y="29"/>
                  </a:cxn>
                  <a:cxn ang="0">
                    <a:pos x="27" y="29"/>
                  </a:cxn>
                  <a:cxn ang="0">
                    <a:pos x="33" y="29"/>
                  </a:cxn>
                  <a:cxn ang="0">
                    <a:pos x="36" y="31"/>
                  </a:cxn>
                  <a:cxn ang="0">
                    <a:pos x="40" y="34"/>
                  </a:cxn>
                  <a:cxn ang="0">
                    <a:pos x="44" y="38"/>
                  </a:cxn>
                  <a:cxn ang="0">
                    <a:pos x="45" y="44"/>
                  </a:cxn>
                  <a:cxn ang="0">
                    <a:pos x="45" y="51"/>
                  </a:cxn>
                  <a:cxn ang="0">
                    <a:pos x="44" y="58"/>
                  </a:cxn>
                  <a:cxn ang="0">
                    <a:pos x="40" y="67"/>
                  </a:cxn>
                  <a:cxn ang="0">
                    <a:pos x="35" y="71"/>
                  </a:cxn>
                  <a:cxn ang="0">
                    <a:pos x="29" y="75"/>
                  </a:cxn>
                  <a:cxn ang="0">
                    <a:pos x="22" y="76"/>
                  </a:cxn>
                  <a:cxn ang="0">
                    <a:pos x="15" y="75"/>
                  </a:cxn>
                  <a:cxn ang="0">
                    <a:pos x="9" y="71"/>
                  </a:cxn>
                  <a:cxn ang="0">
                    <a:pos x="4" y="64"/>
                  </a:cxn>
                  <a:cxn ang="0">
                    <a:pos x="0" y="54"/>
                  </a:cxn>
                  <a:cxn ang="0">
                    <a:pos x="0" y="45"/>
                  </a:cxn>
                  <a:cxn ang="0">
                    <a:pos x="0" y="36"/>
                  </a:cxn>
                  <a:cxn ang="0">
                    <a:pos x="4" y="27"/>
                  </a:cxn>
                  <a:cxn ang="0">
                    <a:pos x="7" y="18"/>
                  </a:cxn>
                  <a:cxn ang="0">
                    <a:pos x="15" y="11"/>
                  </a:cxn>
                  <a:cxn ang="0">
                    <a:pos x="22" y="5"/>
                  </a:cxn>
                  <a:cxn ang="0">
                    <a:pos x="29" y="2"/>
                  </a:cxn>
                  <a:cxn ang="0">
                    <a:pos x="35" y="0"/>
                  </a:cxn>
                  <a:cxn ang="0">
                    <a:pos x="42" y="0"/>
                  </a:cxn>
                  <a:cxn ang="0">
                    <a:pos x="44" y="0"/>
                  </a:cxn>
                  <a:cxn ang="0">
                    <a:pos x="11" y="38"/>
                  </a:cxn>
                  <a:cxn ang="0">
                    <a:pos x="11" y="44"/>
                  </a:cxn>
                  <a:cxn ang="0">
                    <a:pos x="9" y="49"/>
                  </a:cxn>
                  <a:cxn ang="0">
                    <a:pos x="11" y="54"/>
                  </a:cxn>
                  <a:cxn ang="0">
                    <a:pos x="11" y="60"/>
                  </a:cxn>
                  <a:cxn ang="0">
                    <a:pos x="15" y="65"/>
                  </a:cxn>
                  <a:cxn ang="0">
                    <a:pos x="16" y="69"/>
                  </a:cxn>
                  <a:cxn ang="0">
                    <a:pos x="20" y="71"/>
                  </a:cxn>
                  <a:cxn ang="0">
                    <a:pos x="24" y="73"/>
                  </a:cxn>
                  <a:cxn ang="0">
                    <a:pos x="27" y="71"/>
                  </a:cxn>
                  <a:cxn ang="0">
                    <a:pos x="31" y="67"/>
                  </a:cxn>
                  <a:cxn ang="0">
                    <a:pos x="35" y="62"/>
                  </a:cxn>
                  <a:cxn ang="0">
                    <a:pos x="35" y="56"/>
                  </a:cxn>
                  <a:cxn ang="0">
                    <a:pos x="35" y="47"/>
                  </a:cxn>
                  <a:cxn ang="0">
                    <a:pos x="31" y="40"/>
                  </a:cxn>
                  <a:cxn ang="0">
                    <a:pos x="29" y="36"/>
                  </a:cxn>
                  <a:cxn ang="0">
                    <a:pos x="25" y="34"/>
                  </a:cxn>
                  <a:cxn ang="0">
                    <a:pos x="22" y="33"/>
                  </a:cxn>
                  <a:cxn ang="0">
                    <a:pos x="20" y="33"/>
                  </a:cxn>
                  <a:cxn ang="0">
                    <a:pos x="18" y="34"/>
                  </a:cxn>
                  <a:cxn ang="0">
                    <a:pos x="15" y="34"/>
                  </a:cxn>
                  <a:cxn ang="0">
                    <a:pos x="11" y="38"/>
                  </a:cxn>
                </a:cxnLst>
                <a:rect l="0" t="0" r="r" b="b"/>
                <a:pathLst>
                  <a:path w="45" h="76">
                    <a:moveTo>
                      <a:pt x="44" y="0"/>
                    </a:moveTo>
                    <a:lnTo>
                      <a:pt x="44" y="2"/>
                    </a:lnTo>
                    <a:lnTo>
                      <a:pt x="38" y="4"/>
                    </a:lnTo>
                    <a:lnTo>
                      <a:pt x="33" y="5"/>
                    </a:lnTo>
                    <a:lnTo>
                      <a:pt x="27" y="7"/>
                    </a:lnTo>
                    <a:lnTo>
                      <a:pt x="24" y="11"/>
                    </a:lnTo>
                    <a:lnTo>
                      <a:pt x="20" y="16"/>
                    </a:lnTo>
                    <a:lnTo>
                      <a:pt x="16" y="22"/>
                    </a:lnTo>
                    <a:lnTo>
                      <a:pt x="15" y="27"/>
                    </a:lnTo>
                    <a:lnTo>
                      <a:pt x="11" y="34"/>
                    </a:lnTo>
                    <a:lnTo>
                      <a:pt x="20" y="29"/>
                    </a:lnTo>
                    <a:lnTo>
                      <a:pt x="27" y="29"/>
                    </a:lnTo>
                    <a:lnTo>
                      <a:pt x="33" y="29"/>
                    </a:lnTo>
                    <a:lnTo>
                      <a:pt x="36" y="31"/>
                    </a:lnTo>
                    <a:lnTo>
                      <a:pt x="40" y="34"/>
                    </a:lnTo>
                    <a:lnTo>
                      <a:pt x="44" y="38"/>
                    </a:lnTo>
                    <a:lnTo>
                      <a:pt x="45" y="44"/>
                    </a:lnTo>
                    <a:lnTo>
                      <a:pt x="45" y="51"/>
                    </a:lnTo>
                    <a:lnTo>
                      <a:pt x="44" y="58"/>
                    </a:lnTo>
                    <a:lnTo>
                      <a:pt x="40" y="67"/>
                    </a:lnTo>
                    <a:lnTo>
                      <a:pt x="35" y="71"/>
                    </a:lnTo>
                    <a:lnTo>
                      <a:pt x="29" y="75"/>
                    </a:lnTo>
                    <a:lnTo>
                      <a:pt x="22" y="76"/>
                    </a:lnTo>
                    <a:lnTo>
                      <a:pt x="15" y="75"/>
                    </a:lnTo>
                    <a:lnTo>
                      <a:pt x="9" y="71"/>
                    </a:lnTo>
                    <a:lnTo>
                      <a:pt x="4" y="64"/>
                    </a:lnTo>
                    <a:lnTo>
                      <a:pt x="0" y="54"/>
                    </a:lnTo>
                    <a:lnTo>
                      <a:pt x="0" y="45"/>
                    </a:lnTo>
                    <a:lnTo>
                      <a:pt x="0" y="36"/>
                    </a:lnTo>
                    <a:lnTo>
                      <a:pt x="4" y="27"/>
                    </a:lnTo>
                    <a:lnTo>
                      <a:pt x="7" y="18"/>
                    </a:lnTo>
                    <a:lnTo>
                      <a:pt x="15" y="11"/>
                    </a:lnTo>
                    <a:lnTo>
                      <a:pt x="22" y="5"/>
                    </a:lnTo>
                    <a:lnTo>
                      <a:pt x="29" y="2"/>
                    </a:lnTo>
                    <a:lnTo>
                      <a:pt x="35" y="0"/>
                    </a:lnTo>
                    <a:lnTo>
                      <a:pt x="42" y="0"/>
                    </a:lnTo>
                    <a:lnTo>
                      <a:pt x="44" y="0"/>
                    </a:lnTo>
                    <a:close/>
                    <a:moveTo>
                      <a:pt x="11" y="38"/>
                    </a:moveTo>
                    <a:lnTo>
                      <a:pt x="11" y="44"/>
                    </a:lnTo>
                    <a:lnTo>
                      <a:pt x="9" y="49"/>
                    </a:lnTo>
                    <a:lnTo>
                      <a:pt x="11" y="54"/>
                    </a:lnTo>
                    <a:lnTo>
                      <a:pt x="11" y="60"/>
                    </a:lnTo>
                    <a:lnTo>
                      <a:pt x="15" y="65"/>
                    </a:lnTo>
                    <a:lnTo>
                      <a:pt x="16" y="69"/>
                    </a:lnTo>
                    <a:lnTo>
                      <a:pt x="20" y="71"/>
                    </a:lnTo>
                    <a:lnTo>
                      <a:pt x="24" y="73"/>
                    </a:lnTo>
                    <a:lnTo>
                      <a:pt x="27" y="71"/>
                    </a:lnTo>
                    <a:lnTo>
                      <a:pt x="31" y="67"/>
                    </a:lnTo>
                    <a:lnTo>
                      <a:pt x="35" y="62"/>
                    </a:lnTo>
                    <a:lnTo>
                      <a:pt x="35" y="56"/>
                    </a:lnTo>
                    <a:lnTo>
                      <a:pt x="35" y="47"/>
                    </a:lnTo>
                    <a:lnTo>
                      <a:pt x="31" y="40"/>
                    </a:lnTo>
                    <a:lnTo>
                      <a:pt x="29" y="36"/>
                    </a:lnTo>
                    <a:lnTo>
                      <a:pt x="25" y="34"/>
                    </a:lnTo>
                    <a:lnTo>
                      <a:pt x="22" y="33"/>
                    </a:lnTo>
                    <a:lnTo>
                      <a:pt x="20" y="33"/>
                    </a:lnTo>
                    <a:lnTo>
                      <a:pt x="18" y="34"/>
                    </a:lnTo>
                    <a:lnTo>
                      <a:pt x="15" y="34"/>
                    </a:lnTo>
                    <a:lnTo>
                      <a:pt x="11" y="3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ja-JP" altLang="en-US" sz="2800" b="1">
                  <a:solidFill>
                    <a:srgbClr val="FFFFFF"/>
                  </a:solidFill>
                  <a:effectLst>
                    <a:outerShdw blurRad="38100" dist="38100" dir="2700000" algn="tl">
                      <a:srgbClr val="808080"/>
                    </a:outerShdw>
                  </a:effectLst>
                  <a:latin typeface="Helvetica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224" name="Freeform 403"/>
              <p:cNvSpPr>
                <a:spLocks noEditPoints="1"/>
              </p:cNvSpPr>
              <p:nvPr/>
            </p:nvSpPr>
            <p:spPr bwMode="auto">
              <a:xfrm>
                <a:off x="2949" y="1775"/>
                <a:ext cx="43" cy="77"/>
              </a:xfrm>
              <a:custGeom>
                <a:avLst/>
                <a:gdLst/>
                <a:ahLst/>
                <a:cxnLst>
                  <a:cxn ang="0">
                    <a:pos x="11" y="33"/>
                  </a:cxn>
                  <a:cxn ang="0">
                    <a:pos x="4" y="25"/>
                  </a:cxn>
                  <a:cxn ang="0">
                    <a:pos x="2" y="18"/>
                  </a:cxn>
                  <a:cxn ang="0">
                    <a:pos x="4" y="9"/>
                  </a:cxn>
                  <a:cxn ang="0">
                    <a:pos x="11" y="2"/>
                  </a:cxn>
                  <a:cxn ang="0">
                    <a:pos x="22" y="0"/>
                  </a:cxn>
                  <a:cxn ang="0">
                    <a:pos x="33" y="2"/>
                  </a:cxn>
                  <a:cxn ang="0">
                    <a:pos x="40" y="9"/>
                  </a:cxn>
                  <a:cxn ang="0">
                    <a:pos x="42" y="20"/>
                  </a:cxn>
                  <a:cxn ang="0">
                    <a:pos x="37" y="27"/>
                  </a:cxn>
                  <a:cxn ang="0">
                    <a:pos x="26" y="34"/>
                  </a:cxn>
                  <a:cxn ang="0">
                    <a:pos x="37" y="42"/>
                  </a:cxn>
                  <a:cxn ang="0">
                    <a:pos x="42" y="51"/>
                  </a:cxn>
                  <a:cxn ang="0">
                    <a:pos x="42" y="62"/>
                  </a:cxn>
                  <a:cxn ang="0">
                    <a:pos x="37" y="71"/>
                  </a:cxn>
                  <a:cxn ang="0">
                    <a:pos x="28" y="75"/>
                  </a:cxn>
                  <a:cxn ang="0">
                    <a:pos x="15" y="75"/>
                  </a:cxn>
                  <a:cxn ang="0">
                    <a:pos x="6" y="69"/>
                  </a:cxn>
                  <a:cxn ang="0">
                    <a:pos x="0" y="58"/>
                  </a:cxn>
                  <a:cxn ang="0">
                    <a:pos x="4" y="49"/>
                  </a:cxn>
                  <a:cxn ang="0">
                    <a:pos x="15" y="38"/>
                  </a:cxn>
                  <a:cxn ang="0">
                    <a:pos x="28" y="27"/>
                  </a:cxn>
                  <a:cxn ang="0">
                    <a:pos x="31" y="20"/>
                  </a:cxn>
                  <a:cxn ang="0">
                    <a:pos x="31" y="11"/>
                  </a:cxn>
                  <a:cxn ang="0">
                    <a:pos x="26" y="4"/>
                  </a:cxn>
                  <a:cxn ang="0">
                    <a:pos x="19" y="4"/>
                  </a:cxn>
                  <a:cxn ang="0">
                    <a:pos x="13" y="9"/>
                  </a:cxn>
                  <a:cxn ang="0">
                    <a:pos x="13" y="16"/>
                  </a:cxn>
                  <a:cxn ang="0">
                    <a:pos x="15" y="22"/>
                  </a:cxn>
                  <a:cxn ang="0">
                    <a:pos x="24" y="33"/>
                  </a:cxn>
                  <a:cxn ang="0">
                    <a:pos x="15" y="44"/>
                  </a:cxn>
                  <a:cxn ang="0">
                    <a:pos x="11" y="53"/>
                  </a:cxn>
                  <a:cxn ang="0">
                    <a:pos x="11" y="64"/>
                  </a:cxn>
                  <a:cxn ang="0">
                    <a:pos x="19" y="71"/>
                  </a:cxn>
                  <a:cxn ang="0">
                    <a:pos x="26" y="71"/>
                  </a:cxn>
                  <a:cxn ang="0">
                    <a:pos x="33" y="65"/>
                  </a:cxn>
                  <a:cxn ang="0">
                    <a:pos x="33" y="58"/>
                  </a:cxn>
                  <a:cxn ang="0">
                    <a:pos x="28" y="51"/>
                  </a:cxn>
                  <a:cxn ang="0">
                    <a:pos x="19" y="40"/>
                  </a:cxn>
                </a:cxnLst>
                <a:rect l="0" t="0" r="r" b="b"/>
                <a:pathLst>
                  <a:path w="44" h="76">
                    <a:moveTo>
                      <a:pt x="15" y="38"/>
                    </a:moveTo>
                    <a:lnTo>
                      <a:pt x="11" y="33"/>
                    </a:lnTo>
                    <a:lnTo>
                      <a:pt x="8" y="29"/>
                    </a:lnTo>
                    <a:lnTo>
                      <a:pt x="4" y="25"/>
                    </a:lnTo>
                    <a:lnTo>
                      <a:pt x="2" y="22"/>
                    </a:lnTo>
                    <a:lnTo>
                      <a:pt x="2" y="18"/>
                    </a:lnTo>
                    <a:lnTo>
                      <a:pt x="2" y="13"/>
                    </a:lnTo>
                    <a:lnTo>
                      <a:pt x="4" y="9"/>
                    </a:lnTo>
                    <a:lnTo>
                      <a:pt x="8" y="5"/>
                    </a:lnTo>
                    <a:lnTo>
                      <a:pt x="11" y="2"/>
                    </a:lnTo>
                    <a:lnTo>
                      <a:pt x="17" y="0"/>
                    </a:lnTo>
                    <a:lnTo>
                      <a:pt x="22" y="0"/>
                    </a:lnTo>
                    <a:lnTo>
                      <a:pt x="28" y="0"/>
                    </a:lnTo>
                    <a:lnTo>
                      <a:pt x="33" y="2"/>
                    </a:lnTo>
                    <a:lnTo>
                      <a:pt x="37" y="5"/>
                    </a:lnTo>
                    <a:lnTo>
                      <a:pt x="40" y="9"/>
                    </a:lnTo>
                    <a:lnTo>
                      <a:pt x="42" y="16"/>
                    </a:lnTo>
                    <a:lnTo>
                      <a:pt x="42" y="20"/>
                    </a:lnTo>
                    <a:lnTo>
                      <a:pt x="39" y="24"/>
                    </a:lnTo>
                    <a:lnTo>
                      <a:pt x="37" y="27"/>
                    </a:lnTo>
                    <a:lnTo>
                      <a:pt x="31" y="31"/>
                    </a:lnTo>
                    <a:lnTo>
                      <a:pt x="26" y="34"/>
                    </a:lnTo>
                    <a:lnTo>
                      <a:pt x="31" y="38"/>
                    </a:lnTo>
                    <a:lnTo>
                      <a:pt x="37" y="42"/>
                    </a:lnTo>
                    <a:lnTo>
                      <a:pt x="39" y="45"/>
                    </a:lnTo>
                    <a:lnTo>
                      <a:pt x="42" y="51"/>
                    </a:lnTo>
                    <a:lnTo>
                      <a:pt x="44" y="56"/>
                    </a:lnTo>
                    <a:lnTo>
                      <a:pt x="42" y="62"/>
                    </a:lnTo>
                    <a:lnTo>
                      <a:pt x="40" y="67"/>
                    </a:lnTo>
                    <a:lnTo>
                      <a:pt x="37" y="71"/>
                    </a:lnTo>
                    <a:lnTo>
                      <a:pt x="33" y="73"/>
                    </a:lnTo>
                    <a:lnTo>
                      <a:pt x="28" y="75"/>
                    </a:lnTo>
                    <a:lnTo>
                      <a:pt x="22" y="76"/>
                    </a:lnTo>
                    <a:lnTo>
                      <a:pt x="15" y="75"/>
                    </a:lnTo>
                    <a:lnTo>
                      <a:pt x="10" y="73"/>
                    </a:lnTo>
                    <a:lnTo>
                      <a:pt x="6" y="69"/>
                    </a:lnTo>
                    <a:lnTo>
                      <a:pt x="2" y="64"/>
                    </a:lnTo>
                    <a:lnTo>
                      <a:pt x="0" y="58"/>
                    </a:lnTo>
                    <a:lnTo>
                      <a:pt x="2" y="53"/>
                    </a:lnTo>
                    <a:lnTo>
                      <a:pt x="4" y="49"/>
                    </a:lnTo>
                    <a:lnTo>
                      <a:pt x="10" y="44"/>
                    </a:lnTo>
                    <a:lnTo>
                      <a:pt x="15" y="38"/>
                    </a:lnTo>
                    <a:close/>
                    <a:moveTo>
                      <a:pt x="24" y="33"/>
                    </a:moveTo>
                    <a:lnTo>
                      <a:pt x="28" y="27"/>
                    </a:lnTo>
                    <a:lnTo>
                      <a:pt x="31" y="24"/>
                    </a:lnTo>
                    <a:lnTo>
                      <a:pt x="31" y="20"/>
                    </a:lnTo>
                    <a:lnTo>
                      <a:pt x="31" y="14"/>
                    </a:lnTo>
                    <a:lnTo>
                      <a:pt x="31" y="11"/>
                    </a:lnTo>
                    <a:lnTo>
                      <a:pt x="30" y="7"/>
                    </a:lnTo>
                    <a:lnTo>
                      <a:pt x="26" y="4"/>
                    </a:lnTo>
                    <a:lnTo>
                      <a:pt x="22" y="4"/>
                    </a:lnTo>
                    <a:lnTo>
                      <a:pt x="19" y="4"/>
                    </a:lnTo>
                    <a:lnTo>
                      <a:pt x="15" y="7"/>
                    </a:lnTo>
                    <a:lnTo>
                      <a:pt x="13" y="9"/>
                    </a:lnTo>
                    <a:lnTo>
                      <a:pt x="13" y="14"/>
                    </a:lnTo>
                    <a:lnTo>
                      <a:pt x="13" y="16"/>
                    </a:lnTo>
                    <a:lnTo>
                      <a:pt x="13" y="20"/>
                    </a:lnTo>
                    <a:lnTo>
                      <a:pt x="15" y="22"/>
                    </a:lnTo>
                    <a:lnTo>
                      <a:pt x="17" y="25"/>
                    </a:lnTo>
                    <a:lnTo>
                      <a:pt x="24" y="33"/>
                    </a:lnTo>
                    <a:close/>
                    <a:moveTo>
                      <a:pt x="19" y="40"/>
                    </a:moveTo>
                    <a:lnTo>
                      <a:pt x="15" y="44"/>
                    </a:lnTo>
                    <a:lnTo>
                      <a:pt x="13" y="47"/>
                    </a:lnTo>
                    <a:lnTo>
                      <a:pt x="11" y="53"/>
                    </a:lnTo>
                    <a:lnTo>
                      <a:pt x="11" y="58"/>
                    </a:lnTo>
                    <a:lnTo>
                      <a:pt x="11" y="64"/>
                    </a:lnTo>
                    <a:lnTo>
                      <a:pt x="15" y="67"/>
                    </a:lnTo>
                    <a:lnTo>
                      <a:pt x="19" y="71"/>
                    </a:lnTo>
                    <a:lnTo>
                      <a:pt x="22" y="73"/>
                    </a:lnTo>
                    <a:lnTo>
                      <a:pt x="26" y="71"/>
                    </a:lnTo>
                    <a:lnTo>
                      <a:pt x="30" y="69"/>
                    </a:lnTo>
                    <a:lnTo>
                      <a:pt x="33" y="65"/>
                    </a:lnTo>
                    <a:lnTo>
                      <a:pt x="33" y="62"/>
                    </a:lnTo>
                    <a:lnTo>
                      <a:pt x="33" y="58"/>
                    </a:lnTo>
                    <a:lnTo>
                      <a:pt x="31" y="54"/>
                    </a:lnTo>
                    <a:lnTo>
                      <a:pt x="28" y="51"/>
                    </a:lnTo>
                    <a:lnTo>
                      <a:pt x="24" y="45"/>
                    </a:lnTo>
                    <a:lnTo>
                      <a:pt x="19" y="4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ja-JP" altLang="en-US" sz="2800" b="1">
                  <a:solidFill>
                    <a:srgbClr val="FFFFFF"/>
                  </a:solidFill>
                  <a:effectLst>
                    <a:outerShdw blurRad="38100" dist="38100" dir="2700000" algn="tl">
                      <a:srgbClr val="808080"/>
                    </a:outerShdw>
                  </a:effectLst>
                  <a:latin typeface="Helvetica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225" name="Freeform 404"/>
              <p:cNvSpPr>
                <a:spLocks noEditPoints="1"/>
              </p:cNvSpPr>
              <p:nvPr/>
            </p:nvSpPr>
            <p:spPr bwMode="auto">
              <a:xfrm>
                <a:off x="3001" y="1775"/>
                <a:ext cx="86" cy="77"/>
              </a:xfrm>
              <a:custGeom>
                <a:avLst/>
                <a:gdLst/>
                <a:ahLst/>
                <a:cxnLst>
                  <a:cxn ang="0">
                    <a:pos x="18" y="76"/>
                  </a:cxn>
                  <a:cxn ang="0">
                    <a:pos x="68" y="0"/>
                  </a:cxn>
                  <a:cxn ang="0">
                    <a:pos x="17" y="0"/>
                  </a:cxn>
                  <a:cxn ang="0">
                    <a:pos x="24" y="2"/>
                  </a:cxn>
                  <a:cxn ang="0">
                    <a:pos x="31" y="13"/>
                  </a:cxn>
                  <a:cxn ang="0">
                    <a:pos x="31" y="25"/>
                  </a:cxn>
                  <a:cxn ang="0">
                    <a:pos x="27" y="34"/>
                  </a:cxn>
                  <a:cxn ang="0">
                    <a:pos x="17" y="38"/>
                  </a:cxn>
                  <a:cxn ang="0">
                    <a:pos x="7" y="36"/>
                  </a:cxn>
                  <a:cxn ang="0">
                    <a:pos x="2" y="29"/>
                  </a:cxn>
                  <a:cxn ang="0">
                    <a:pos x="0" y="20"/>
                  </a:cxn>
                  <a:cxn ang="0">
                    <a:pos x="2" y="9"/>
                  </a:cxn>
                  <a:cxn ang="0">
                    <a:pos x="7" y="2"/>
                  </a:cxn>
                  <a:cxn ang="0">
                    <a:pos x="17" y="0"/>
                  </a:cxn>
                  <a:cxn ang="0">
                    <a:pos x="13" y="4"/>
                  </a:cxn>
                  <a:cxn ang="0">
                    <a:pos x="9" y="9"/>
                  </a:cxn>
                  <a:cxn ang="0">
                    <a:pos x="9" y="20"/>
                  </a:cxn>
                  <a:cxn ang="0">
                    <a:pos x="9" y="31"/>
                  </a:cxn>
                  <a:cxn ang="0">
                    <a:pos x="13" y="34"/>
                  </a:cxn>
                  <a:cxn ang="0">
                    <a:pos x="15" y="36"/>
                  </a:cxn>
                  <a:cxn ang="0">
                    <a:pos x="20" y="33"/>
                  </a:cxn>
                  <a:cxn ang="0">
                    <a:pos x="22" y="25"/>
                  </a:cxn>
                  <a:cxn ang="0">
                    <a:pos x="22" y="14"/>
                  </a:cxn>
                  <a:cxn ang="0">
                    <a:pos x="20" y="5"/>
                  </a:cxn>
                  <a:cxn ang="0">
                    <a:pos x="17" y="4"/>
                  </a:cxn>
                  <a:cxn ang="0">
                    <a:pos x="73" y="36"/>
                  </a:cxn>
                  <a:cxn ang="0">
                    <a:pos x="80" y="42"/>
                  </a:cxn>
                  <a:cxn ang="0">
                    <a:pos x="86" y="51"/>
                  </a:cxn>
                  <a:cxn ang="0">
                    <a:pos x="86" y="62"/>
                  </a:cxn>
                  <a:cxn ang="0">
                    <a:pos x="80" y="71"/>
                  </a:cxn>
                  <a:cxn ang="0">
                    <a:pos x="69" y="76"/>
                  </a:cxn>
                  <a:cxn ang="0">
                    <a:pos x="62" y="73"/>
                  </a:cxn>
                  <a:cxn ang="0">
                    <a:pos x="57" y="67"/>
                  </a:cxn>
                  <a:cxn ang="0">
                    <a:pos x="53" y="56"/>
                  </a:cxn>
                  <a:cxn ang="0">
                    <a:pos x="57" y="45"/>
                  </a:cxn>
                  <a:cxn ang="0">
                    <a:pos x="62" y="38"/>
                  </a:cxn>
                  <a:cxn ang="0">
                    <a:pos x="69" y="36"/>
                  </a:cxn>
                  <a:cxn ang="0">
                    <a:pos x="68" y="40"/>
                  </a:cxn>
                  <a:cxn ang="0">
                    <a:pos x="64" y="45"/>
                  </a:cxn>
                  <a:cxn ang="0">
                    <a:pos x="62" y="56"/>
                  </a:cxn>
                  <a:cxn ang="0">
                    <a:pos x="64" y="67"/>
                  </a:cxn>
                  <a:cxn ang="0">
                    <a:pos x="68" y="71"/>
                  </a:cxn>
                  <a:cxn ang="0">
                    <a:pos x="71" y="71"/>
                  </a:cxn>
                  <a:cxn ang="0">
                    <a:pos x="75" y="65"/>
                  </a:cxn>
                  <a:cxn ang="0">
                    <a:pos x="77" y="56"/>
                  </a:cxn>
                  <a:cxn ang="0">
                    <a:pos x="75" y="45"/>
                  </a:cxn>
                  <a:cxn ang="0">
                    <a:pos x="71" y="40"/>
                  </a:cxn>
                </a:cxnLst>
                <a:rect l="0" t="0" r="r" b="b"/>
                <a:pathLst>
                  <a:path w="86" h="76">
                    <a:moveTo>
                      <a:pt x="71" y="0"/>
                    </a:moveTo>
                    <a:lnTo>
                      <a:pt x="18" y="76"/>
                    </a:lnTo>
                    <a:lnTo>
                      <a:pt x="13" y="76"/>
                    </a:lnTo>
                    <a:lnTo>
                      <a:pt x="68" y="0"/>
                    </a:lnTo>
                    <a:lnTo>
                      <a:pt x="71" y="0"/>
                    </a:lnTo>
                    <a:close/>
                    <a:moveTo>
                      <a:pt x="17" y="0"/>
                    </a:moveTo>
                    <a:lnTo>
                      <a:pt x="20" y="0"/>
                    </a:lnTo>
                    <a:lnTo>
                      <a:pt x="24" y="2"/>
                    </a:lnTo>
                    <a:lnTo>
                      <a:pt x="27" y="5"/>
                    </a:lnTo>
                    <a:lnTo>
                      <a:pt x="31" y="13"/>
                    </a:lnTo>
                    <a:lnTo>
                      <a:pt x="31" y="20"/>
                    </a:lnTo>
                    <a:lnTo>
                      <a:pt x="31" y="25"/>
                    </a:lnTo>
                    <a:lnTo>
                      <a:pt x="29" y="31"/>
                    </a:lnTo>
                    <a:lnTo>
                      <a:pt x="27" y="34"/>
                    </a:lnTo>
                    <a:lnTo>
                      <a:pt x="22" y="38"/>
                    </a:lnTo>
                    <a:lnTo>
                      <a:pt x="17" y="38"/>
                    </a:lnTo>
                    <a:lnTo>
                      <a:pt x="11" y="38"/>
                    </a:lnTo>
                    <a:lnTo>
                      <a:pt x="7" y="36"/>
                    </a:lnTo>
                    <a:lnTo>
                      <a:pt x="4" y="34"/>
                    </a:lnTo>
                    <a:lnTo>
                      <a:pt x="2" y="29"/>
                    </a:lnTo>
                    <a:lnTo>
                      <a:pt x="0" y="25"/>
                    </a:lnTo>
                    <a:lnTo>
                      <a:pt x="0" y="20"/>
                    </a:lnTo>
                    <a:lnTo>
                      <a:pt x="0" y="14"/>
                    </a:lnTo>
                    <a:lnTo>
                      <a:pt x="2" y="9"/>
                    </a:lnTo>
                    <a:lnTo>
                      <a:pt x="4" y="5"/>
                    </a:lnTo>
                    <a:lnTo>
                      <a:pt x="7" y="2"/>
                    </a:lnTo>
                    <a:lnTo>
                      <a:pt x="11" y="0"/>
                    </a:lnTo>
                    <a:lnTo>
                      <a:pt x="17" y="0"/>
                    </a:lnTo>
                    <a:close/>
                    <a:moveTo>
                      <a:pt x="17" y="4"/>
                    </a:moveTo>
                    <a:lnTo>
                      <a:pt x="13" y="4"/>
                    </a:lnTo>
                    <a:lnTo>
                      <a:pt x="11" y="7"/>
                    </a:lnTo>
                    <a:lnTo>
                      <a:pt x="9" y="9"/>
                    </a:lnTo>
                    <a:lnTo>
                      <a:pt x="9" y="13"/>
                    </a:lnTo>
                    <a:lnTo>
                      <a:pt x="9" y="20"/>
                    </a:lnTo>
                    <a:lnTo>
                      <a:pt x="9" y="25"/>
                    </a:lnTo>
                    <a:lnTo>
                      <a:pt x="9" y="31"/>
                    </a:lnTo>
                    <a:lnTo>
                      <a:pt x="11" y="33"/>
                    </a:lnTo>
                    <a:lnTo>
                      <a:pt x="13" y="34"/>
                    </a:lnTo>
                    <a:lnTo>
                      <a:pt x="15" y="34"/>
                    </a:lnTo>
                    <a:lnTo>
                      <a:pt x="15" y="36"/>
                    </a:lnTo>
                    <a:lnTo>
                      <a:pt x="18" y="34"/>
                    </a:lnTo>
                    <a:lnTo>
                      <a:pt x="20" y="33"/>
                    </a:lnTo>
                    <a:lnTo>
                      <a:pt x="22" y="29"/>
                    </a:lnTo>
                    <a:lnTo>
                      <a:pt x="22" y="25"/>
                    </a:lnTo>
                    <a:lnTo>
                      <a:pt x="22" y="20"/>
                    </a:lnTo>
                    <a:lnTo>
                      <a:pt x="22" y="14"/>
                    </a:lnTo>
                    <a:lnTo>
                      <a:pt x="22" y="9"/>
                    </a:lnTo>
                    <a:lnTo>
                      <a:pt x="20" y="5"/>
                    </a:lnTo>
                    <a:lnTo>
                      <a:pt x="18" y="4"/>
                    </a:lnTo>
                    <a:lnTo>
                      <a:pt x="17" y="4"/>
                    </a:lnTo>
                    <a:close/>
                    <a:moveTo>
                      <a:pt x="69" y="36"/>
                    </a:moveTo>
                    <a:lnTo>
                      <a:pt x="73" y="36"/>
                    </a:lnTo>
                    <a:lnTo>
                      <a:pt x="77" y="38"/>
                    </a:lnTo>
                    <a:lnTo>
                      <a:pt x="80" y="42"/>
                    </a:lnTo>
                    <a:lnTo>
                      <a:pt x="84" y="45"/>
                    </a:lnTo>
                    <a:lnTo>
                      <a:pt x="86" y="51"/>
                    </a:lnTo>
                    <a:lnTo>
                      <a:pt x="86" y="56"/>
                    </a:lnTo>
                    <a:lnTo>
                      <a:pt x="86" y="62"/>
                    </a:lnTo>
                    <a:lnTo>
                      <a:pt x="84" y="67"/>
                    </a:lnTo>
                    <a:lnTo>
                      <a:pt x="80" y="71"/>
                    </a:lnTo>
                    <a:lnTo>
                      <a:pt x="77" y="75"/>
                    </a:lnTo>
                    <a:lnTo>
                      <a:pt x="69" y="76"/>
                    </a:lnTo>
                    <a:lnTo>
                      <a:pt x="66" y="75"/>
                    </a:lnTo>
                    <a:lnTo>
                      <a:pt x="62" y="73"/>
                    </a:lnTo>
                    <a:lnTo>
                      <a:pt x="58" y="71"/>
                    </a:lnTo>
                    <a:lnTo>
                      <a:pt x="57" y="67"/>
                    </a:lnTo>
                    <a:lnTo>
                      <a:pt x="55" y="62"/>
                    </a:lnTo>
                    <a:lnTo>
                      <a:pt x="53" y="56"/>
                    </a:lnTo>
                    <a:lnTo>
                      <a:pt x="55" y="51"/>
                    </a:lnTo>
                    <a:lnTo>
                      <a:pt x="57" y="45"/>
                    </a:lnTo>
                    <a:lnTo>
                      <a:pt x="58" y="42"/>
                    </a:lnTo>
                    <a:lnTo>
                      <a:pt x="62" y="38"/>
                    </a:lnTo>
                    <a:lnTo>
                      <a:pt x="66" y="36"/>
                    </a:lnTo>
                    <a:lnTo>
                      <a:pt x="69" y="36"/>
                    </a:lnTo>
                    <a:close/>
                    <a:moveTo>
                      <a:pt x="69" y="40"/>
                    </a:moveTo>
                    <a:lnTo>
                      <a:pt x="68" y="40"/>
                    </a:lnTo>
                    <a:lnTo>
                      <a:pt x="66" y="44"/>
                    </a:lnTo>
                    <a:lnTo>
                      <a:pt x="64" y="45"/>
                    </a:lnTo>
                    <a:lnTo>
                      <a:pt x="64" y="51"/>
                    </a:lnTo>
                    <a:lnTo>
                      <a:pt x="62" y="56"/>
                    </a:lnTo>
                    <a:lnTo>
                      <a:pt x="64" y="62"/>
                    </a:lnTo>
                    <a:lnTo>
                      <a:pt x="64" y="67"/>
                    </a:lnTo>
                    <a:lnTo>
                      <a:pt x="66" y="69"/>
                    </a:lnTo>
                    <a:lnTo>
                      <a:pt x="68" y="71"/>
                    </a:lnTo>
                    <a:lnTo>
                      <a:pt x="69" y="73"/>
                    </a:lnTo>
                    <a:lnTo>
                      <a:pt x="71" y="71"/>
                    </a:lnTo>
                    <a:lnTo>
                      <a:pt x="75" y="69"/>
                    </a:lnTo>
                    <a:lnTo>
                      <a:pt x="75" y="65"/>
                    </a:lnTo>
                    <a:lnTo>
                      <a:pt x="77" y="62"/>
                    </a:lnTo>
                    <a:lnTo>
                      <a:pt x="77" y="56"/>
                    </a:lnTo>
                    <a:lnTo>
                      <a:pt x="77" y="51"/>
                    </a:lnTo>
                    <a:lnTo>
                      <a:pt x="75" y="45"/>
                    </a:lnTo>
                    <a:lnTo>
                      <a:pt x="75" y="44"/>
                    </a:lnTo>
                    <a:lnTo>
                      <a:pt x="71" y="40"/>
                    </a:lnTo>
                    <a:lnTo>
                      <a:pt x="69" y="4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ja-JP" altLang="en-US" sz="2800" b="1">
                  <a:solidFill>
                    <a:srgbClr val="FFFFFF"/>
                  </a:solidFill>
                  <a:effectLst>
                    <a:outerShdw blurRad="38100" dist="38100" dir="2700000" algn="tl">
                      <a:srgbClr val="808080"/>
                    </a:outerShdw>
                  </a:effectLst>
                  <a:latin typeface="Helvetica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226" name="Freeform 405"/>
              <p:cNvSpPr>
                <a:spLocks/>
              </p:cNvSpPr>
              <p:nvPr/>
            </p:nvSpPr>
            <p:spPr bwMode="auto">
              <a:xfrm>
                <a:off x="3094" y="1840"/>
                <a:ext cx="16" cy="26"/>
              </a:xfrm>
              <a:custGeom>
                <a:avLst/>
                <a:gdLst/>
                <a:ahLst/>
                <a:cxnLst>
                  <a:cxn ang="0">
                    <a:pos x="0" y="27"/>
                  </a:cxn>
                  <a:cxn ang="0">
                    <a:pos x="0" y="25"/>
                  </a:cxn>
                  <a:cxn ang="0">
                    <a:pos x="5" y="23"/>
                  </a:cxn>
                  <a:cxn ang="0">
                    <a:pos x="11" y="20"/>
                  </a:cxn>
                  <a:cxn ang="0">
                    <a:pos x="13" y="16"/>
                  </a:cxn>
                  <a:cxn ang="0">
                    <a:pos x="13" y="12"/>
                  </a:cxn>
                  <a:cxn ang="0">
                    <a:pos x="13" y="11"/>
                  </a:cxn>
                  <a:cxn ang="0">
                    <a:pos x="13" y="11"/>
                  </a:cxn>
                  <a:cxn ang="0">
                    <a:pos x="13" y="11"/>
                  </a:cxn>
                  <a:cxn ang="0">
                    <a:pos x="13" y="11"/>
                  </a:cxn>
                  <a:cxn ang="0">
                    <a:pos x="11" y="11"/>
                  </a:cxn>
                  <a:cxn ang="0">
                    <a:pos x="9" y="11"/>
                  </a:cxn>
                  <a:cxn ang="0">
                    <a:pos x="9" y="12"/>
                  </a:cxn>
                  <a:cxn ang="0">
                    <a:pos x="7" y="12"/>
                  </a:cxn>
                  <a:cxn ang="0">
                    <a:pos x="4" y="11"/>
                  </a:cxn>
                  <a:cxn ang="0">
                    <a:pos x="2" y="11"/>
                  </a:cxn>
                  <a:cxn ang="0">
                    <a:pos x="2" y="9"/>
                  </a:cxn>
                  <a:cxn ang="0">
                    <a:pos x="0" y="5"/>
                  </a:cxn>
                  <a:cxn ang="0">
                    <a:pos x="2" y="3"/>
                  </a:cxn>
                  <a:cxn ang="0">
                    <a:pos x="4" y="1"/>
                  </a:cxn>
                  <a:cxn ang="0">
                    <a:pos x="5" y="0"/>
                  </a:cxn>
                  <a:cxn ang="0">
                    <a:pos x="7" y="0"/>
                  </a:cxn>
                  <a:cxn ang="0">
                    <a:pos x="11" y="0"/>
                  </a:cxn>
                  <a:cxn ang="0">
                    <a:pos x="15" y="1"/>
                  </a:cxn>
                  <a:cxn ang="0">
                    <a:pos x="16" y="5"/>
                  </a:cxn>
                  <a:cxn ang="0">
                    <a:pos x="16" y="11"/>
                  </a:cxn>
                  <a:cxn ang="0">
                    <a:pos x="16" y="16"/>
                  </a:cxn>
                  <a:cxn ang="0">
                    <a:pos x="13" y="20"/>
                  </a:cxn>
                  <a:cxn ang="0">
                    <a:pos x="7" y="25"/>
                  </a:cxn>
                  <a:cxn ang="0">
                    <a:pos x="0" y="27"/>
                  </a:cxn>
                </a:cxnLst>
                <a:rect l="0" t="0" r="r" b="b"/>
                <a:pathLst>
                  <a:path w="16" h="27">
                    <a:moveTo>
                      <a:pt x="0" y="27"/>
                    </a:moveTo>
                    <a:lnTo>
                      <a:pt x="0" y="25"/>
                    </a:lnTo>
                    <a:lnTo>
                      <a:pt x="5" y="23"/>
                    </a:lnTo>
                    <a:lnTo>
                      <a:pt x="11" y="20"/>
                    </a:lnTo>
                    <a:lnTo>
                      <a:pt x="13" y="16"/>
                    </a:lnTo>
                    <a:lnTo>
                      <a:pt x="13" y="12"/>
                    </a:lnTo>
                    <a:lnTo>
                      <a:pt x="13" y="11"/>
                    </a:lnTo>
                    <a:lnTo>
                      <a:pt x="13" y="11"/>
                    </a:lnTo>
                    <a:lnTo>
                      <a:pt x="13" y="11"/>
                    </a:lnTo>
                    <a:lnTo>
                      <a:pt x="13" y="11"/>
                    </a:lnTo>
                    <a:lnTo>
                      <a:pt x="11" y="11"/>
                    </a:lnTo>
                    <a:lnTo>
                      <a:pt x="9" y="11"/>
                    </a:lnTo>
                    <a:lnTo>
                      <a:pt x="9" y="12"/>
                    </a:lnTo>
                    <a:lnTo>
                      <a:pt x="7" y="12"/>
                    </a:lnTo>
                    <a:lnTo>
                      <a:pt x="4" y="11"/>
                    </a:lnTo>
                    <a:lnTo>
                      <a:pt x="2" y="11"/>
                    </a:lnTo>
                    <a:lnTo>
                      <a:pt x="2" y="9"/>
                    </a:lnTo>
                    <a:lnTo>
                      <a:pt x="0" y="5"/>
                    </a:lnTo>
                    <a:lnTo>
                      <a:pt x="2" y="3"/>
                    </a:lnTo>
                    <a:lnTo>
                      <a:pt x="4" y="1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11" y="0"/>
                    </a:lnTo>
                    <a:lnTo>
                      <a:pt x="15" y="1"/>
                    </a:lnTo>
                    <a:lnTo>
                      <a:pt x="16" y="5"/>
                    </a:lnTo>
                    <a:lnTo>
                      <a:pt x="16" y="11"/>
                    </a:lnTo>
                    <a:lnTo>
                      <a:pt x="16" y="16"/>
                    </a:lnTo>
                    <a:lnTo>
                      <a:pt x="13" y="20"/>
                    </a:lnTo>
                    <a:lnTo>
                      <a:pt x="7" y="25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ja-JP" altLang="en-US" sz="2800" b="1">
                  <a:solidFill>
                    <a:srgbClr val="FFFFFF"/>
                  </a:solidFill>
                  <a:effectLst>
                    <a:outerShdw blurRad="38100" dist="38100" dir="2700000" algn="tl">
                      <a:srgbClr val="808080"/>
                    </a:outerShdw>
                  </a:effectLst>
                  <a:latin typeface="Helvetica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227" name="Freeform 406"/>
              <p:cNvSpPr>
                <a:spLocks noEditPoints="1"/>
              </p:cNvSpPr>
              <p:nvPr/>
            </p:nvSpPr>
            <p:spPr bwMode="auto">
              <a:xfrm>
                <a:off x="3147" y="1775"/>
                <a:ext cx="45" cy="77"/>
              </a:xfrm>
              <a:custGeom>
                <a:avLst/>
                <a:gdLst/>
                <a:ahLst/>
                <a:cxnLst>
                  <a:cxn ang="0">
                    <a:pos x="1" y="76"/>
                  </a:cxn>
                  <a:cxn ang="0">
                    <a:pos x="1" y="75"/>
                  </a:cxn>
                  <a:cxn ang="0">
                    <a:pos x="7" y="73"/>
                  </a:cxn>
                  <a:cxn ang="0">
                    <a:pos x="14" y="71"/>
                  </a:cxn>
                  <a:cxn ang="0">
                    <a:pos x="20" y="67"/>
                  </a:cxn>
                  <a:cxn ang="0">
                    <a:pos x="25" y="60"/>
                  </a:cxn>
                  <a:cxn ang="0">
                    <a:pos x="31" y="51"/>
                  </a:cxn>
                  <a:cxn ang="0">
                    <a:pos x="34" y="42"/>
                  </a:cxn>
                  <a:cxn ang="0">
                    <a:pos x="25" y="45"/>
                  </a:cxn>
                  <a:cxn ang="0">
                    <a:pos x="18" y="47"/>
                  </a:cxn>
                  <a:cxn ang="0">
                    <a:pos x="14" y="45"/>
                  </a:cxn>
                  <a:cxn ang="0">
                    <a:pos x="9" y="44"/>
                  </a:cxn>
                  <a:cxn ang="0">
                    <a:pos x="5" y="42"/>
                  </a:cxn>
                  <a:cxn ang="0">
                    <a:pos x="1" y="36"/>
                  </a:cxn>
                  <a:cxn ang="0">
                    <a:pos x="0" y="31"/>
                  </a:cxn>
                  <a:cxn ang="0">
                    <a:pos x="0" y="25"/>
                  </a:cxn>
                  <a:cxn ang="0">
                    <a:pos x="0" y="20"/>
                  </a:cxn>
                  <a:cxn ang="0">
                    <a:pos x="1" y="14"/>
                  </a:cxn>
                  <a:cxn ang="0">
                    <a:pos x="5" y="9"/>
                  </a:cxn>
                  <a:cxn ang="0">
                    <a:pos x="11" y="4"/>
                  </a:cxn>
                  <a:cxn ang="0">
                    <a:pos x="16" y="2"/>
                  </a:cxn>
                  <a:cxn ang="0">
                    <a:pos x="23" y="0"/>
                  </a:cxn>
                  <a:cxn ang="0">
                    <a:pos x="29" y="0"/>
                  </a:cxn>
                  <a:cxn ang="0">
                    <a:pos x="34" y="4"/>
                  </a:cxn>
                  <a:cxn ang="0">
                    <a:pos x="38" y="7"/>
                  </a:cxn>
                  <a:cxn ang="0">
                    <a:pos x="41" y="14"/>
                  </a:cxn>
                  <a:cxn ang="0">
                    <a:pos x="45" y="22"/>
                  </a:cxn>
                  <a:cxn ang="0">
                    <a:pos x="45" y="29"/>
                  </a:cxn>
                  <a:cxn ang="0">
                    <a:pos x="45" y="38"/>
                  </a:cxn>
                  <a:cxn ang="0">
                    <a:pos x="43" y="45"/>
                  </a:cxn>
                  <a:cxn ang="0">
                    <a:pos x="40" y="53"/>
                  </a:cxn>
                  <a:cxn ang="0">
                    <a:pos x="36" y="60"/>
                  </a:cxn>
                  <a:cxn ang="0">
                    <a:pos x="31" y="65"/>
                  </a:cxn>
                  <a:cxn ang="0">
                    <a:pos x="23" y="71"/>
                  </a:cxn>
                  <a:cxn ang="0">
                    <a:pos x="14" y="75"/>
                  </a:cxn>
                  <a:cxn ang="0">
                    <a:pos x="3" y="76"/>
                  </a:cxn>
                  <a:cxn ang="0">
                    <a:pos x="1" y="76"/>
                  </a:cxn>
                  <a:cxn ang="0">
                    <a:pos x="34" y="38"/>
                  </a:cxn>
                  <a:cxn ang="0">
                    <a:pos x="36" y="31"/>
                  </a:cxn>
                  <a:cxn ang="0">
                    <a:pos x="36" y="27"/>
                  </a:cxn>
                  <a:cxn ang="0">
                    <a:pos x="34" y="22"/>
                  </a:cxn>
                  <a:cxn ang="0">
                    <a:pos x="34" y="16"/>
                  </a:cxn>
                  <a:cxn ang="0">
                    <a:pos x="32" y="11"/>
                  </a:cxn>
                  <a:cxn ang="0">
                    <a:pos x="29" y="7"/>
                  </a:cxn>
                  <a:cxn ang="0">
                    <a:pos x="25" y="4"/>
                  </a:cxn>
                  <a:cxn ang="0">
                    <a:pos x="21" y="4"/>
                  </a:cxn>
                  <a:cxn ang="0">
                    <a:pos x="18" y="4"/>
                  </a:cxn>
                  <a:cxn ang="0">
                    <a:pos x="14" y="7"/>
                  </a:cxn>
                  <a:cxn ang="0">
                    <a:pos x="12" y="11"/>
                  </a:cxn>
                  <a:cxn ang="0">
                    <a:pos x="11" y="14"/>
                  </a:cxn>
                  <a:cxn ang="0">
                    <a:pos x="11" y="20"/>
                  </a:cxn>
                  <a:cxn ang="0">
                    <a:pos x="11" y="27"/>
                  </a:cxn>
                  <a:cxn ang="0">
                    <a:pos x="12" y="33"/>
                  </a:cxn>
                  <a:cxn ang="0">
                    <a:pos x="14" y="38"/>
                  </a:cxn>
                  <a:cxn ang="0">
                    <a:pos x="18" y="42"/>
                  </a:cxn>
                  <a:cxn ang="0">
                    <a:pos x="23" y="42"/>
                  </a:cxn>
                  <a:cxn ang="0">
                    <a:pos x="25" y="42"/>
                  </a:cxn>
                  <a:cxn ang="0">
                    <a:pos x="29" y="42"/>
                  </a:cxn>
                  <a:cxn ang="0">
                    <a:pos x="32" y="40"/>
                  </a:cxn>
                  <a:cxn ang="0">
                    <a:pos x="34" y="38"/>
                  </a:cxn>
                </a:cxnLst>
                <a:rect l="0" t="0" r="r" b="b"/>
                <a:pathLst>
                  <a:path w="45" h="76">
                    <a:moveTo>
                      <a:pt x="1" y="76"/>
                    </a:moveTo>
                    <a:lnTo>
                      <a:pt x="1" y="75"/>
                    </a:lnTo>
                    <a:lnTo>
                      <a:pt x="7" y="73"/>
                    </a:lnTo>
                    <a:lnTo>
                      <a:pt x="14" y="71"/>
                    </a:lnTo>
                    <a:lnTo>
                      <a:pt x="20" y="67"/>
                    </a:lnTo>
                    <a:lnTo>
                      <a:pt x="25" y="60"/>
                    </a:lnTo>
                    <a:lnTo>
                      <a:pt x="31" y="51"/>
                    </a:lnTo>
                    <a:lnTo>
                      <a:pt x="34" y="42"/>
                    </a:lnTo>
                    <a:lnTo>
                      <a:pt x="25" y="45"/>
                    </a:lnTo>
                    <a:lnTo>
                      <a:pt x="18" y="47"/>
                    </a:lnTo>
                    <a:lnTo>
                      <a:pt x="14" y="45"/>
                    </a:lnTo>
                    <a:lnTo>
                      <a:pt x="9" y="44"/>
                    </a:lnTo>
                    <a:lnTo>
                      <a:pt x="5" y="42"/>
                    </a:lnTo>
                    <a:lnTo>
                      <a:pt x="1" y="36"/>
                    </a:lnTo>
                    <a:lnTo>
                      <a:pt x="0" y="31"/>
                    </a:lnTo>
                    <a:lnTo>
                      <a:pt x="0" y="25"/>
                    </a:lnTo>
                    <a:lnTo>
                      <a:pt x="0" y="20"/>
                    </a:lnTo>
                    <a:lnTo>
                      <a:pt x="1" y="14"/>
                    </a:lnTo>
                    <a:lnTo>
                      <a:pt x="5" y="9"/>
                    </a:lnTo>
                    <a:lnTo>
                      <a:pt x="11" y="4"/>
                    </a:lnTo>
                    <a:lnTo>
                      <a:pt x="16" y="2"/>
                    </a:lnTo>
                    <a:lnTo>
                      <a:pt x="23" y="0"/>
                    </a:lnTo>
                    <a:lnTo>
                      <a:pt x="29" y="0"/>
                    </a:lnTo>
                    <a:lnTo>
                      <a:pt x="34" y="4"/>
                    </a:lnTo>
                    <a:lnTo>
                      <a:pt x="38" y="7"/>
                    </a:lnTo>
                    <a:lnTo>
                      <a:pt x="41" y="14"/>
                    </a:lnTo>
                    <a:lnTo>
                      <a:pt x="45" y="22"/>
                    </a:lnTo>
                    <a:lnTo>
                      <a:pt x="45" y="29"/>
                    </a:lnTo>
                    <a:lnTo>
                      <a:pt x="45" y="38"/>
                    </a:lnTo>
                    <a:lnTo>
                      <a:pt x="43" y="45"/>
                    </a:lnTo>
                    <a:lnTo>
                      <a:pt x="40" y="53"/>
                    </a:lnTo>
                    <a:lnTo>
                      <a:pt x="36" y="60"/>
                    </a:lnTo>
                    <a:lnTo>
                      <a:pt x="31" y="65"/>
                    </a:lnTo>
                    <a:lnTo>
                      <a:pt x="23" y="71"/>
                    </a:lnTo>
                    <a:lnTo>
                      <a:pt x="14" y="75"/>
                    </a:lnTo>
                    <a:lnTo>
                      <a:pt x="3" y="76"/>
                    </a:lnTo>
                    <a:lnTo>
                      <a:pt x="1" y="76"/>
                    </a:lnTo>
                    <a:close/>
                    <a:moveTo>
                      <a:pt x="34" y="38"/>
                    </a:moveTo>
                    <a:lnTo>
                      <a:pt x="36" y="31"/>
                    </a:lnTo>
                    <a:lnTo>
                      <a:pt x="36" y="27"/>
                    </a:lnTo>
                    <a:lnTo>
                      <a:pt x="34" y="22"/>
                    </a:lnTo>
                    <a:lnTo>
                      <a:pt x="34" y="16"/>
                    </a:lnTo>
                    <a:lnTo>
                      <a:pt x="32" y="11"/>
                    </a:lnTo>
                    <a:lnTo>
                      <a:pt x="29" y="7"/>
                    </a:lnTo>
                    <a:lnTo>
                      <a:pt x="25" y="4"/>
                    </a:lnTo>
                    <a:lnTo>
                      <a:pt x="21" y="4"/>
                    </a:lnTo>
                    <a:lnTo>
                      <a:pt x="18" y="4"/>
                    </a:lnTo>
                    <a:lnTo>
                      <a:pt x="14" y="7"/>
                    </a:lnTo>
                    <a:lnTo>
                      <a:pt x="12" y="11"/>
                    </a:lnTo>
                    <a:lnTo>
                      <a:pt x="11" y="14"/>
                    </a:lnTo>
                    <a:lnTo>
                      <a:pt x="11" y="20"/>
                    </a:lnTo>
                    <a:lnTo>
                      <a:pt x="11" y="27"/>
                    </a:lnTo>
                    <a:lnTo>
                      <a:pt x="12" y="33"/>
                    </a:lnTo>
                    <a:lnTo>
                      <a:pt x="14" y="38"/>
                    </a:lnTo>
                    <a:lnTo>
                      <a:pt x="18" y="42"/>
                    </a:lnTo>
                    <a:lnTo>
                      <a:pt x="23" y="42"/>
                    </a:lnTo>
                    <a:lnTo>
                      <a:pt x="25" y="42"/>
                    </a:lnTo>
                    <a:lnTo>
                      <a:pt x="29" y="42"/>
                    </a:lnTo>
                    <a:lnTo>
                      <a:pt x="32" y="40"/>
                    </a:lnTo>
                    <a:lnTo>
                      <a:pt x="34" y="3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ja-JP" altLang="en-US" sz="2800" b="1">
                  <a:solidFill>
                    <a:srgbClr val="FFFFFF"/>
                  </a:solidFill>
                  <a:effectLst>
                    <a:outerShdw blurRad="38100" dist="38100" dir="2700000" algn="tl">
                      <a:srgbClr val="808080"/>
                    </a:outerShdw>
                  </a:effectLst>
                  <a:latin typeface="Helvetica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228" name="Freeform 407"/>
              <p:cNvSpPr>
                <a:spLocks/>
              </p:cNvSpPr>
              <p:nvPr/>
            </p:nvSpPr>
            <p:spPr bwMode="auto">
              <a:xfrm>
                <a:off x="3203" y="1776"/>
                <a:ext cx="43" cy="76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6" y="9"/>
                  </a:cxn>
                  <a:cxn ang="0">
                    <a:pos x="15" y="9"/>
                  </a:cxn>
                  <a:cxn ang="0">
                    <a:pos x="11" y="18"/>
                  </a:cxn>
                  <a:cxn ang="0">
                    <a:pos x="20" y="20"/>
                  </a:cxn>
                  <a:cxn ang="0">
                    <a:pos x="27" y="23"/>
                  </a:cxn>
                  <a:cxn ang="0">
                    <a:pos x="33" y="29"/>
                  </a:cxn>
                  <a:cxn ang="0">
                    <a:pos x="36" y="34"/>
                  </a:cxn>
                  <a:cxn ang="0">
                    <a:pos x="40" y="40"/>
                  </a:cxn>
                  <a:cxn ang="0">
                    <a:pos x="40" y="47"/>
                  </a:cxn>
                  <a:cxn ang="0">
                    <a:pos x="40" y="52"/>
                  </a:cxn>
                  <a:cxn ang="0">
                    <a:pos x="38" y="56"/>
                  </a:cxn>
                  <a:cxn ang="0">
                    <a:pos x="35" y="62"/>
                  </a:cxn>
                  <a:cxn ang="0">
                    <a:pos x="33" y="65"/>
                  </a:cxn>
                  <a:cxn ang="0">
                    <a:pos x="29" y="69"/>
                  </a:cxn>
                  <a:cxn ang="0">
                    <a:pos x="26" y="71"/>
                  </a:cxn>
                  <a:cxn ang="0">
                    <a:pos x="18" y="73"/>
                  </a:cxn>
                  <a:cxn ang="0">
                    <a:pos x="13" y="74"/>
                  </a:cxn>
                  <a:cxn ang="0">
                    <a:pos x="7" y="73"/>
                  </a:cxn>
                  <a:cxn ang="0">
                    <a:pos x="4" y="71"/>
                  </a:cxn>
                  <a:cxn ang="0">
                    <a:pos x="0" y="69"/>
                  </a:cxn>
                  <a:cxn ang="0">
                    <a:pos x="0" y="67"/>
                  </a:cxn>
                  <a:cxn ang="0">
                    <a:pos x="0" y="65"/>
                  </a:cxn>
                  <a:cxn ang="0">
                    <a:pos x="2" y="63"/>
                  </a:cxn>
                  <a:cxn ang="0">
                    <a:pos x="2" y="63"/>
                  </a:cxn>
                  <a:cxn ang="0">
                    <a:pos x="4" y="63"/>
                  </a:cxn>
                  <a:cxn ang="0">
                    <a:pos x="5" y="63"/>
                  </a:cxn>
                  <a:cxn ang="0">
                    <a:pos x="7" y="63"/>
                  </a:cxn>
                  <a:cxn ang="0">
                    <a:pos x="9" y="63"/>
                  </a:cxn>
                  <a:cxn ang="0">
                    <a:pos x="11" y="65"/>
                  </a:cxn>
                  <a:cxn ang="0">
                    <a:pos x="15" y="67"/>
                  </a:cxn>
                  <a:cxn ang="0">
                    <a:pos x="18" y="67"/>
                  </a:cxn>
                  <a:cxn ang="0">
                    <a:pos x="24" y="67"/>
                  </a:cxn>
                  <a:cxn ang="0">
                    <a:pos x="29" y="63"/>
                  </a:cxn>
                  <a:cxn ang="0">
                    <a:pos x="33" y="58"/>
                  </a:cxn>
                  <a:cxn ang="0">
                    <a:pos x="33" y="52"/>
                  </a:cxn>
                  <a:cxn ang="0">
                    <a:pos x="33" y="45"/>
                  </a:cxn>
                  <a:cxn ang="0">
                    <a:pos x="29" y="40"/>
                  </a:cxn>
                  <a:cxn ang="0">
                    <a:pos x="24" y="34"/>
                  </a:cxn>
                  <a:cxn ang="0">
                    <a:pos x="18" y="31"/>
                  </a:cxn>
                  <a:cxn ang="0">
                    <a:pos x="11" y="29"/>
                  </a:cxn>
                  <a:cxn ang="0">
                    <a:pos x="2" y="27"/>
                  </a:cxn>
                  <a:cxn ang="0">
                    <a:pos x="16" y="0"/>
                  </a:cxn>
                  <a:cxn ang="0">
                    <a:pos x="42" y="0"/>
                  </a:cxn>
                </a:cxnLst>
                <a:rect l="0" t="0" r="r" b="b"/>
                <a:pathLst>
                  <a:path w="42" h="74">
                    <a:moveTo>
                      <a:pt x="42" y="0"/>
                    </a:moveTo>
                    <a:lnTo>
                      <a:pt x="36" y="9"/>
                    </a:lnTo>
                    <a:lnTo>
                      <a:pt x="15" y="9"/>
                    </a:lnTo>
                    <a:lnTo>
                      <a:pt x="11" y="18"/>
                    </a:lnTo>
                    <a:lnTo>
                      <a:pt x="20" y="20"/>
                    </a:lnTo>
                    <a:lnTo>
                      <a:pt x="27" y="23"/>
                    </a:lnTo>
                    <a:lnTo>
                      <a:pt x="33" y="29"/>
                    </a:lnTo>
                    <a:lnTo>
                      <a:pt x="36" y="34"/>
                    </a:lnTo>
                    <a:lnTo>
                      <a:pt x="40" y="40"/>
                    </a:lnTo>
                    <a:lnTo>
                      <a:pt x="40" y="47"/>
                    </a:lnTo>
                    <a:lnTo>
                      <a:pt x="40" y="52"/>
                    </a:lnTo>
                    <a:lnTo>
                      <a:pt x="38" y="56"/>
                    </a:lnTo>
                    <a:lnTo>
                      <a:pt x="35" y="62"/>
                    </a:lnTo>
                    <a:lnTo>
                      <a:pt x="33" y="65"/>
                    </a:lnTo>
                    <a:lnTo>
                      <a:pt x="29" y="69"/>
                    </a:lnTo>
                    <a:lnTo>
                      <a:pt x="26" y="71"/>
                    </a:lnTo>
                    <a:lnTo>
                      <a:pt x="18" y="73"/>
                    </a:lnTo>
                    <a:lnTo>
                      <a:pt x="13" y="74"/>
                    </a:lnTo>
                    <a:lnTo>
                      <a:pt x="7" y="73"/>
                    </a:lnTo>
                    <a:lnTo>
                      <a:pt x="4" y="71"/>
                    </a:lnTo>
                    <a:lnTo>
                      <a:pt x="0" y="69"/>
                    </a:lnTo>
                    <a:lnTo>
                      <a:pt x="0" y="67"/>
                    </a:lnTo>
                    <a:lnTo>
                      <a:pt x="0" y="65"/>
                    </a:lnTo>
                    <a:lnTo>
                      <a:pt x="2" y="63"/>
                    </a:lnTo>
                    <a:lnTo>
                      <a:pt x="2" y="63"/>
                    </a:lnTo>
                    <a:lnTo>
                      <a:pt x="4" y="63"/>
                    </a:lnTo>
                    <a:lnTo>
                      <a:pt x="5" y="63"/>
                    </a:lnTo>
                    <a:lnTo>
                      <a:pt x="7" y="63"/>
                    </a:lnTo>
                    <a:lnTo>
                      <a:pt x="9" y="63"/>
                    </a:lnTo>
                    <a:lnTo>
                      <a:pt x="11" y="65"/>
                    </a:lnTo>
                    <a:lnTo>
                      <a:pt x="15" y="67"/>
                    </a:lnTo>
                    <a:lnTo>
                      <a:pt x="18" y="67"/>
                    </a:lnTo>
                    <a:lnTo>
                      <a:pt x="24" y="67"/>
                    </a:lnTo>
                    <a:lnTo>
                      <a:pt x="29" y="63"/>
                    </a:lnTo>
                    <a:lnTo>
                      <a:pt x="33" y="58"/>
                    </a:lnTo>
                    <a:lnTo>
                      <a:pt x="33" y="52"/>
                    </a:lnTo>
                    <a:lnTo>
                      <a:pt x="33" y="45"/>
                    </a:lnTo>
                    <a:lnTo>
                      <a:pt x="29" y="40"/>
                    </a:lnTo>
                    <a:lnTo>
                      <a:pt x="24" y="34"/>
                    </a:lnTo>
                    <a:lnTo>
                      <a:pt x="18" y="31"/>
                    </a:lnTo>
                    <a:lnTo>
                      <a:pt x="11" y="29"/>
                    </a:lnTo>
                    <a:lnTo>
                      <a:pt x="2" y="27"/>
                    </a:lnTo>
                    <a:lnTo>
                      <a:pt x="16" y="0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ja-JP" altLang="en-US" sz="2800" b="1">
                  <a:solidFill>
                    <a:srgbClr val="FFFFFF"/>
                  </a:solidFill>
                  <a:effectLst>
                    <a:outerShdw blurRad="38100" dist="38100" dir="2700000" algn="tl">
                      <a:srgbClr val="808080"/>
                    </a:outerShdw>
                  </a:effectLst>
                  <a:latin typeface="Helvetica" charset="0"/>
                  <a:ea typeface="ＭＳ Ｐゴシック" charset="-128"/>
                  <a:cs typeface="ＭＳ Ｐゴシック" charset="-128"/>
                </a:endParaRPr>
              </a:p>
            </p:txBody>
          </p:sp>
        </p:grpSp>
        <p:sp>
          <p:nvSpPr>
            <p:cNvPr id="14" name="Freeform 408"/>
            <p:cNvSpPr>
              <a:spLocks noEditPoints="1"/>
            </p:cNvSpPr>
            <p:nvPr/>
          </p:nvSpPr>
          <p:spPr bwMode="auto">
            <a:xfrm>
              <a:off x="3256" y="1776"/>
              <a:ext cx="85" cy="76"/>
            </a:xfrm>
            <a:custGeom>
              <a:avLst/>
              <a:gdLst/>
              <a:ahLst/>
              <a:cxnLst>
                <a:cxn ang="0">
                  <a:pos x="18" y="76"/>
                </a:cxn>
                <a:cxn ang="0">
                  <a:pos x="67" y="0"/>
                </a:cxn>
                <a:cxn ang="0">
                  <a:pos x="16" y="0"/>
                </a:cxn>
                <a:cxn ang="0">
                  <a:pos x="25" y="2"/>
                </a:cxn>
                <a:cxn ang="0">
                  <a:pos x="31" y="13"/>
                </a:cxn>
                <a:cxn ang="0">
                  <a:pos x="31" y="25"/>
                </a:cxn>
                <a:cxn ang="0">
                  <a:pos x="27" y="34"/>
                </a:cxn>
                <a:cxn ang="0">
                  <a:pos x="16" y="38"/>
                </a:cxn>
                <a:cxn ang="0">
                  <a:pos x="9" y="36"/>
                </a:cxn>
                <a:cxn ang="0">
                  <a:pos x="2" y="29"/>
                </a:cxn>
                <a:cxn ang="0">
                  <a:pos x="0" y="20"/>
                </a:cxn>
                <a:cxn ang="0">
                  <a:pos x="2" y="9"/>
                </a:cxn>
                <a:cxn ang="0">
                  <a:pos x="9" y="2"/>
                </a:cxn>
                <a:cxn ang="0">
                  <a:pos x="16" y="0"/>
                </a:cxn>
                <a:cxn ang="0">
                  <a:pos x="14" y="4"/>
                </a:cxn>
                <a:cxn ang="0">
                  <a:pos x="11" y="9"/>
                </a:cxn>
                <a:cxn ang="0">
                  <a:pos x="9" y="20"/>
                </a:cxn>
                <a:cxn ang="0">
                  <a:pos x="11" y="31"/>
                </a:cxn>
                <a:cxn ang="0">
                  <a:pos x="13" y="34"/>
                </a:cxn>
                <a:cxn ang="0">
                  <a:pos x="16" y="36"/>
                </a:cxn>
                <a:cxn ang="0">
                  <a:pos x="20" y="33"/>
                </a:cxn>
                <a:cxn ang="0">
                  <a:pos x="23" y="25"/>
                </a:cxn>
                <a:cxn ang="0">
                  <a:pos x="23" y="14"/>
                </a:cxn>
                <a:cxn ang="0">
                  <a:pos x="20" y="5"/>
                </a:cxn>
                <a:cxn ang="0">
                  <a:pos x="16" y="4"/>
                </a:cxn>
                <a:cxn ang="0">
                  <a:pos x="74" y="36"/>
                </a:cxn>
                <a:cxn ang="0">
                  <a:pos x="82" y="42"/>
                </a:cxn>
                <a:cxn ang="0">
                  <a:pos x="85" y="51"/>
                </a:cxn>
                <a:cxn ang="0">
                  <a:pos x="85" y="62"/>
                </a:cxn>
                <a:cxn ang="0">
                  <a:pos x="82" y="71"/>
                </a:cxn>
                <a:cxn ang="0">
                  <a:pos x="71" y="76"/>
                </a:cxn>
                <a:cxn ang="0">
                  <a:pos x="62" y="73"/>
                </a:cxn>
                <a:cxn ang="0">
                  <a:pos x="56" y="67"/>
                </a:cxn>
                <a:cxn ang="0">
                  <a:pos x="54" y="56"/>
                </a:cxn>
                <a:cxn ang="0">
                  <a:pos x="56" y="45"/>
                </a:cxn>
                <a:cxn ang="0">
                  <a:pos x="62" y="38"/>
                </a:cxn>
                <a:cxn ang="0">
                  <a:pos x="71" y="36"/>
                </a:cxn>
                <a:cxn ang="0">
                  <a:pos x="67" y="40"/>
                </a:cxn>
                <a:cxn ang="0">
                  <a:pos x="64" y="45"/>
                </a:cxn>
                <a:cxn ang="0">
                  <a:pos x="64" y="56"/>
                </a:cxn>
                <a:cxn ang="0">
                  <a:pos x="64" y="67"/>
                </a:cxn>
                <a:cxn ang="0">
                  <a:pos x="67" y="71"/>
                </a:cxn>
                <a:cxn ang="0">
                  <a:pos x="73" y="71"/>
                </a:cxn>
                <a:cxn ang="0">
                  <a:pos x="76" y="65"/>
                </a:cxn>
                <a:cxn ang="0">
                  <a:pos x="76" y="56"/>
                </a:cxn>
                <a:cxn ang="0">
                  <a:pos x="76" y="45"/>
                </a:cxn>
                <a:cxn ang="0">
                  <a:pos x="73" y="40"/>
                </a:cxn>
              </a:cxnLst>
              <a:rect l="0" t="0" r="r" b="b"/>
              <a:pathLst>
                <a:path w="85" h="76">
                  <a:moveTo>
                    <a:pt x="73" y="0"/>
                  </a:moveTo>
                  <a:lnTo>
                    <a:pt x="18" y="76"/>
                  </a:lnTo>
                  <a:lnTo>
                    <a:pt x="13" y="76"/>
                  </a:lnTo>
                  <a:lnTo>
                    <a:pt x="67" y="0"/>
                  </a:lnTo>
                  <a:lnTo>
                    <a:pt x="73" y="0"/>
                  </a:lnTo>
                  <a:close/>
                  <a:moveTo>
                    <a:pt x="16" y="0"/>
                  </a:moveTo>
                  <a:lnTo>
                    <a:pt x="22" y="0"/>
                  </a:lnTo>
                  <a:lnTo>
                    <a:pt x="25" y="2"/>
                  </a:lnTo>
                  <a:lnTo>
                    <a:pt x="27" y="5"/>
                  </a:lnTo>
                  <a:lnTo>
                    <a:pt x="31" y="13"/>
                  </a:lnTo>
                  <a:lnTo>
                    <a:pt x="33" y="20"/>
                  </a:lnTo>
                  <a:lnTo>
                    <a:pt x="31" y="25"/>
                  </a:lnTo>
                  <a:lnTo>
                    <a:pt x="31" y="31"/>
                  </a:lnTo>
                  <a:lnTo>
                    <a:pt x="27" y="34"/>
                  </a:lnTo>
                  <a:lnTo>
                    <a:pt x="22" y="38"/>
                  </a:lnTo>
                  <a:lnTo>
                    <a:pt x="16" y="38"/>
                  </a:lnTo>
                  <a:lnTo>
                    <a:pt x="13" y="38"/>
                  </a:lnTo>
                  <a:lnTo>
                    <a:pt x="9" y="36"/>
                  </a:lnTo>
                  <a:lnTo>
                    <a:pt x="5" y="34"/>
                  </a:lnTo>
                  <a:lnTo>
                    <a:pt x="2" y="29"/>
                  </a:lnTo>
                  <a:lnTo>
                    <a:pt x="0" y="25"/>
                  </a:lnTo>
                  <a:lnTo>
                    <a:pt x="0" y="20"/>
                  </a:lnTo>
                  <a:lnTo>
                    <a:pt x="0" y="14"/>
                  </a:lnTo>
                  <a:lnTo>
                    <a:pt x="2" y="9"/>
                  </a:lnTo>
                  <a:lnTo>
                    <a:pt x="5" y="5"/>
                  </a:lnTo>
                  <a:lnTo>
                    <a:pt x="9" y="2"/>
                  </a:lnTo>
                  <a:lnTo>
                    <a:pt x="13" y="0"/>
                  </a:lnTo>
                  <a:lnTo>
                    <a:pt x="16" y="0"/>
                  </a:lnTo>
                  <a:close/>
                  <a:moveTo>
                    <a:pt x="16" y="4"/>
                  </a:moveTo>
                  <a:lnTo>
                    <a:pt x="14" y="4"/>
                  </a:lnTo>
                  <a:lnTo>
                    <a:pt x="11" y="7"/>
                  </a:lnTo>
                  <a:lnTo>
                    <a:pt x="11" y="9"/>
                  </a:lnTo>
                  <a:lnTo>
                    <a:pt x="9" y="13"/>
                  </a:lnTo>
                  <a:lnTo>
                    <a:pt x="9" y="20"/>
                  </a:lnTo>
                  <a:lnTo>
                    <a:pt x="9" y="25"/>
                  </a:lnTo>
                  <a:lnTo>
                    <a:pt x="11" y="31"/>
                  </a:lnTo>
                  <a:lnTo>
                    <a:pt x="11" y="33"/>
                  </a:lnTo>
                  <a:lnTo>
                    <a:pt x="13" y="34"/>
                  </a:lnTo>
                  <a:lnTo>
                    <a:pt x="14" y="34"/>
                  </a:lnTo>
                  <a:lnTo>
                    <a:pt x="16" y="36"/>
                  </a:lnTo>
                  <a:lnTo>
                    <a:pt x="18" y="34"/>
                  </a:lnTo>
                  <a:lnTo>
                    <a:pt x="20" y="33"/>
                  </a:lnTo>
                  <a:lnTo>
                    <a:pt x="22" y="29"/>
                  </a:lnTo>
                  <a:lnTo>
                    <a:pt x="23" y="25"/>
                  </a:lnTo>
                  <a:lnTo>
                    <a:pt x="23" y="20"/>
                  </a:lnTo>
                  <a:lnTo>
                    <a:pt x="23" y="14"/>
                  </a:lnTo>
                  <a:lnTo>
                    <a:pt x="22" y="9"/>
                  </a:lnTo>
                  <a:lnTo>
                    <a:pt x="20" y="5"/>
                  </a:lnTo>
                  <a:lnTo>
                    <a:pt x="18" y="4"/>
                  </a:lnTo>
                  <a:lnTo>
                    <a:pt x="16" y="4"/>
                  </a:lnTo>
                  <a:close/>
                  <a:moveTo>
                    <a:pt x="71" y="36"/>
                  </a:moveTo>
                  <a:lnTo>
                    <a:pt x="74" y="36"/>
                  </a:lnTo>
                  <a:lnTo>
                    <a:pt x="78" y="38"/>
                  </a:lnTo>
                  <a:lnTo>
                    <a:pt x="82" y="42"/>
                  </a:lnTo>
                  <a:lnTo>
                    <a:pt x="84" y="45"/>
                  </a:lnTo>
                  <a:lnTo>
                    <a:pt x="85" y="51"/>
                  </a:lnTo>
                  <a:lnTo>
                    <a:pt x="85" y="56"/>
                  </a:lnTo>
                  <a:lnTo>
                    <a:pt x="85" y="62"/>
                  </a:lnTo>
                  <a:lnTo>
                    <a:pt x="84" y="67"/>
                  </a:lnTo>
                  <a:lnTo>
                    <a:pt x="82" y="71"/>
                  </a:lnTo>
                  <a:lnTo>
                    <a:pt x="76" y="75"/>
                  </a:lnTo>
                  <a:lnTo>
                    <a:pt x="71" y="76"/>
                  </a:lnTo>
                  <a:lnTo>
                    <a:pt x="65" y="75"/>
                  </a:lnTo>
                  <a:lnTo>
                    <a:pt x="62" y="73"/>
                  </a:lnTo>
                  <a:lnTo>
                    <a:pt x="58" y="71"/>
                  </a:lnTo>
                  <a:lnTo>
                    <a:pt x="56" y="67"/>
                  </a:lnTo>
                  <a:lnTo>
                    <a:pt x="54" y="62"/>
                  </a:lnTo>
                  <a:lnTo>
                    <a:pt x="54" y="56"/>
                  </a:lnTo>
                  <a:lnTo>
                    <a:pt x="54" y="51"/>
                  </a:lnTo>
                  <a:lnTo>
                    <a:pt x="56" y="45"/>
                  </a:lnTo>
                  <a:lnTo>
                    <a:pt x="58" y="42"/>
                  </a:lnTo>
                  <a:lnTo>
                    <a:pt x="62" y="38"/>
                  </a:lnTo>
                  <a:lnTo>
                    <a:pt x="65" y="36"/>
                  </a:lnTo>
                  <a:lnTo>
                    <a:pt x="71" y="36"/>
                  </a:lnTo>
                  <a:close/>
                  <a:moveTo>
                    <a:pt x="71" y="40"/>
                  </a:moveTo>
                  <a:lnTo>
                    <a:pt x="67" y="40"/>
                  </a:lnTo>
                  <a:lnTo>
                    <a:pt x="65" y="44"/>
                  </a:lnTo>
                  <a:lnTo>
                    <a:pt x="64" y="45"/>
                  </a:lnTo>
                  <a:lnTo>
                    <a:pt x="64" y="51"/>
                  </a:lnTo>
                  <a:lnTo>
                    <a:pt x="64" y="56"/>
                  </a:lnTo>
                  <a:lnTo>
                    <a:pt x="64" y="62"/>
                  </a:lnTo>
                  <a:lnTo>
                    <a:pt x="64" y="67"/>
                  </a:lnTo>
                  <a:lnTo>
                    <a:pt x="65" y="69"/>
                  </a:lnTo>
                  <a:lnTo>
                    <a:pt x="67" y="71"/>
                  </a:lnTo>
                  <a:lnTo>
                    <a:pt x="71" y="73"/>
                  </a:lnTo>
                  <a:lnTo>
                    <a:pt x="73" y="71"/>
                  </a:lnTo>
                  <a:lnTo>
                    <a:pt x="74" y="69"/>
                  </a:lnTo>
                  <a:lnTo>
                    <a:pt x="76" y="65"/>
                  </a:lnTo>
                  <a:lnTo>
                    <a:pt x="76" y="62"/>
                  </a:lnTo>
                  <a:lnTo>
                    <a:pt x="76" y="56"/>
                  </a:lnTo>
                  <a:lnTo>
                    <a:pt x="76" y="51"/>
                  </a:lnTo>
                  <a:lnTo>
                    <a:pt x="76" y="45"/>
                  </a:lnTo>
                  <a:lnTo>
                    <a:pt x="74" y="44"/>
                  </a:lnTo>
                  <a:lnTo>
                    <a:pt x="73" y="40"/>
                  </a:lnTo>
                  <a:lnTo>
                    <a:pt x="71" y="4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ja-JP" altLang="en-US" sz="2800" b="1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Helvetica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5" name="Freeform 409"/>
            <p:cNvSpPr>
              <a:spLocks/>
            </p:cNvSpPr>
            <p:nvPr/>
          </p:nvSpPr>
          <p:spPr bwMode="auto">
            <a:xfrm>
              <a:off x="3350" y="1840"/>
              <a:ext cx="17" cy="27"/>
            </a:xfrm>
            <a:custGeom>
              <a:avLst/>
              <a:gdLst/>
              <a:ahLst/>
              <a:cxnLst>
                <a:cxn ang="0">
                  <a:pos x="0" y="27"/>
                </a:cxn>
                <a:cxn ang="0">
                  <a:pos x="0" y="25"/>
                </a:cxn>
                <a:cxn ang="0">
                  <a:pos x="6" y="23"/>
                </a:cxn>
                <a:cxn ang="0">
                  <a:pos x="10" y="20"/>
                </a:cxn>
                <a:cxn ang="0">
                  <a:pos x="11" y="16"/>
                </a:cxn>
                <a:cxn ang="0">
                  <a:pos x="13" y="12"/>
                </a:cxn>
                <a:cxn ang="0">
                  <a:pos x="13" y="11"/>
                </a:cxn>
                <a:cxn ang="0">
                  <a:pos x="13" y="11"/>
                </a:cxn>
                <a:cxn ang="0">
                  <a:pos x="11" y="11"/>
                </a:cxn>
                <a:cxn ang="0">
                  <a:pos x="11" y="11"/>
                </a:cxn>
                <a:cxn ang="0">
                  <a:pos x="11" y="11"/>
                </a:cxn>
                <a:cxn ang="0">
                  <a:pos x="10" y="11"/>
                </a:cxn>
                <a:cxn ang="0">
                  <a:pos x="8" y="12"/>
                </a:cxn>
                <a:cxn ang="0">
                  <a:pos x="6" y="12"/>
                </a:cxn>
                <a:cxn ang="0">
                  <a:pos x="4" y="11"/>
                </a:cxn>
                <a:cxn ang="0">
                  <a:pos x="2" y="11"/>
                </a:cxn>
                <a:cxn ang="0">
                  <a:pos x="0" y="9"/>
                </a:cxn>
                <a:cxn ang="0">
                  <a:pos x="0" y="5"/>
                </a:cxn>
                <a:cxn ang="0">
                  <a:pos x="0" y="3"/>
                </a:cxn>
                <a:cxn ang="0">
                  <a:pos x="2" y="1"/>
                </a:cxn>
                <a:cxn ang="0">
                  <a:pos x="4" y="0"/>
                </a:cxn>
                <a:cxn ang="0">
                  <a:pos x="8" y="0"/>
                </a:cxn>
                <a:cxn ang="0">
                  <a:pos x="11" y="0"/>
                </a:cxn>
                <a:cxn ang="0">
                  <a:pos x="13" y="1"/>
                </a:cxn>
                <a:cxn ang="0">
                  <a:pos x="15" y="5"/>
                </a:cxn>
                <a:cxn ang="0">
                  <a:pos x="17" y="11"/>
                </a:cxn>
                <a:cxn ang="0">
                  <a:pos x="15" y="16"/>
                </a:cxn>
                <a:cxn ang="0">
                  <a:pos x="13" y="20"/>
                </a:cxn>
                <a:cxn ang="0">
                  <a:pos x="8" y="25"/>
                </a:cxn>
                <a:cxn ang="0">
                  <a:pos x="0" y="27"/>
                </a:cxn>
              </a:cxnLst>
              <a:rect l="0" t="0" r="r" b="b"/>
              <a:pathLst>
                <a:path w="17" h="27">
                  <a:moveTo>
                    <a:pt x="0" y="27"/>
                  </a:moveTo>
                  <a:lnTo>
                    <a:pt x="0" y="25"/>
                  </a:lnTo>
                  <a:lnTo>
                    <a:pt x="6" y="23"/>
                  </a:lnTo>
                  <a:lnTo>
                    <a:pt x="10" y="20"/>
                  </a:lnTo>
                  <a:lnTo>
                    <a:pt x="11" y="16"/>
                  </a:lnTo>
                  <a:lnTo>
                    <a:pt x="13" y="12"/>
                  </a:lnTo>
                  <a:lnTo>
                    <a:pt x="13" y="11"/>
                  </a:lnTo>
                  <a:lnTo>
                    <a:pt x="13" y="11"/>
                  </a:lnTo>
                  <a:lnTo>
                    <a:pt x="11" y="11"/>
                  </a:lnTo>
                  <a:lnTo>
                    <a:pt x="11" y="11"/>
                  </a:lnTo>
                  <a:lnTo>
                    <a:pt x="11" y="11"/>
                  </a:lnTo>
                  <a:lnTo>
                    <a:pt x="10" y="11"/>
                  </a:lnTo>
                  <a:lnTo>
                    <a:pt x="8" y="12"/>
                  </a:lnTo>
                  <a:lnTo>
                    <a:pt x="6" y="12"/>
                  </a:lnTo>
                  <a:lnTo>
                    <a:pt x="4" y="11"/>
                  </a:lnTo>
                  <a:lnTo>
                    <a:pt x="2" y="11"/>
                  </a:lnTo>
                  <a:lnTo>
                    <a:pt x="0" y="9"/>
                  </a:lnTo>
                  <a:lnTo>
                    <a:pt x="0" y="5"/>
                  </a:lnTo>
                  <a:lnTo>
                    <a:pt x="0" y="3"/>
                  </a:lnTo>
                  <a:lnTo>
                    <a:pt x="2" y="1"/>
                  </a:lnTo>
                  <a:lnTo>
                    <a:pt x="4" y="0"/>
                  </a:lnTo>
                  <a:lnTo>
                    <a:pt x="8" y="0"/>
                  </a:lnTo>
                  <a:lnTo>
                    <a:pt x="11" y="0"/>
                  </a:lnTo>
                  <a:lnTo>
                    <a:pt x="13" y="1"/>
                  </a:lnTo>
                  <a:lnTo>
                    <a:pt x="15" y="5"/>
                  </a:lnTo>
                  <a:lnTo>
                    <a:pt x="17" y="11"/>
                  </a:lnTo>
                  <a:lnTo>
                    <a:pt x="15" y="16"/>
                  </a:lnTo>
                  <a:lnTo>
                    <a:pt x="13" y="20"/>
                  </a:lnTo>
                  <a:lnTo>
                    <a:pt x="8" y="25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ja-JP" altLang="en-US" sz="2800" b="1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Helvetica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6" name="Freeform 410"/>
            <p:cNvSpPr>
              <a:spLocks noEditPoints="1"/>
            </p:cNvSpPr>
            <p:nvPr/>
          </p:nvSpPr>
          <p:spPr bwMode="auto">
            <a:xfrm>
              <a:off x="3405" y="1776"/>
              <a:ext cx="46" cy="76"/>
            </a:xfrm>
            <a:custGeom>
              <a:avLst/>
              <a:gdLst/>
              <a:ahLst/>
              <a:cxnLst>
                <a:cxn ang="0">
                  <a:pos x="0" y="76"/>
                </a:cxn>
                <a:cxn ang="0">
                  <a:pos x="0" y="75"/>
                </a:cxn>
                <a:cxn ang="0">
                  <a:pos x="7" y="73"/>
                </a:cxn>
                <a:cxn ang="0">
                  <a:pos x="13" y="71"/>
                </a:cxn>
                <a:cxn ang="0">
                  <a:pos x="20" y="67"/>
                </a:cxn>
                <a:cxn ang="0">
                  <a:pos x="26" y="60"/>
                </a:cxn>
                <a:cxn ang="0">
                  <a:pos x="29" y="51"/>
                </a:cxn>
                <a:cxn ang="0">
                  <a:pos x="33" y="42"/>
                </a:cxn>
                <a:cxn ang="0">
                  <a:pos x="26" y="45"/>
                </a:cxn>
                <a:cxn ang="0">
                  <a:pos x="18" y="47"/>
                </a:cxn>
                <a:cxn ang="0">
                  <a:pos x="13" y="45"/>
                </a:cxn>
                <a:cxn ang="0">
                  <a:pos x="9" y="44"/>
                </a:cxn>
                <a:cxn ang="0">
                  <a:pos x="6" y="42"/>
                </a:cxn>
                <a:cxn ang="0">
                  <a:pos x="2" y="36"/>
                </a:cxn>
                <a:cxn ang="0">
                  <a:pos x="0" y="31"/>
                </a:cxn>
                <a:cxn ang="0">
                  <a:pos x="0" y="25"/>
                </a:cxn>
                <a:cxn ang="0">
                  <a:pos x="0" y="20"/>
                </a:cxn>
                <a:cxn ang="0">
                  <a:pos x="2" y="14"/>
                </a:cxn>
                <a:cxn ang="0">
                  <a:pos x="6" y="9"/>
                </a:cxn>
                <a:cxn ang="0">
                  <a:pos x="9" y="4"/>
                </a:cxn>
                <a:cxn ang="0">
                  <a:pos x="15" y="2"/>
                </a:cxn>
                <a:cxn ang="0">
                  <a:pos x="22" y="0"/>
                </a:cxn>
                <a:cxn ang="0">
                  <a:pos x="27" y="0"/>
                </a:cxn>
                <a:cxn ang="0">
                  <a:pos x="33" y="4"/>
                </a:cxn>
                <a:cxn ang="0">
                  <a:pos x="36" y="7"/>
                </a:cxn>
                <a:cxn ang="0">
                  <a:pos x="42" y="14"/>
                </a:cxn>
                <a:cxn ang="0">
                  <a:pos x="44" y="22"/>
                </a:cxn>
                <a:cxn ang="0">
                  <a:pos x="46" y="29"/>
                </a:cxn>
                <a:cxn ang="0">
                  <a:pos x="44" y="38"/>
                </a:cxn>
                <a:cxn ang="0">
                  <a:pos x="42" y="45"/>
                </a:cxn>
                <a:cxn ang="0">
                  <a:pos x="40" y="53"/>
                </a:cxn>
                <a:cxn ang="0">
                  <a:pos x="35" y="60"/>
                </a:cxn>
                <a:cxn ang="0">
                  <a:pos x="29" y="65"/>
                </a:cxn>
                <a:cxn ang="0">
                  <a:pos x="22" y="71"/>
                </a:cxn>
                <a:cxn ang="0">
                  <a:pos x="13" y="75"/>
                </a:cxn>
                <a:cxn ang="0">
                  <a:pos x="4" y="76"/>
                </a:cxn>
                <a:cxn ang="0">
                  <a:pos x="0" y="76"/>
                </a:cxn>
                <a:cxn ang="0">
                  <a:pos x="33" y="38"/>
                </a:cxn>
                <a:cxn ang="0">
                  <a:pos x="35" y="31"/>
                </a:cxn>
                <a:cxn ang="0">
                  <a:pos x="35" y="27"/>
                </a:cxn>
                <a:cxn ang="0">
                  <a:pos x="35" y="22"/>
                </a:cxn>
                <a:cxn ang="0">
                  <a:pos x="33" y="16"/>
                </a:cxn>
                <a:cxn ang="0">
                  <a:pos x="31" y="11"/>
                </a:cxn>
                <a:cxn ang="0">
                  <a:pos x="29" y="7"/>
                </a:cxn>
                <a:cxn ang="0">
                  <a:pos x="26" y="4"/>
                </a:cxn>
                <a:cxn ang="0">
                  <a:pos x="22" y="4"/>
                </a:cxn>
                <a:cxn ang="0">
                  <a:pos x="16" y="4"/>
                </a:cxn>
                <a:cxn ang="0">
                  <a:pos x="13" y="7"/>
                </a:cxn>
                <a:cxn ang="0">
                  <a:pos x="11" y="11"/>
                </a:cxn>
                <a:cxn ang="0">
                  <a:pos x="9" y="14"/>
                </a:cxn>
                <a:cxn ang="0">
                  <a:pos x="9" y="20"/>
                </a:cxn>
                <a:cxn ang="0">
                  <a:pos x="11" y="27"/>
                </a:cxn>
                <a:cxn ang="0">
                  <a:pos x="11" y="33"/>
                </a:cxn>
                <a:cxn ang="0">
                  <a:pos x="15" y="38"/>
                </a:cxn>
                <a:cxn ang="0">
                  <a:pos x="18" y="42"/>
                </a:cxn>
                <a:cxn ang="0">
                  <a:pos x="22" y="42"/>
                </a:cxn>
                <a:cxn ang="0">
                  <a:pos x="26" y="42"/>
                </a:cxn>
                <a:cxn ang="0">
                  <a:pos x="27" y="42"/>
                </a:cxn>
                <a:cxn ang="0">
                  <a:pos x="31" y="40"/>
                </a:cxn>
                <a:cxn ang="0">
                  <a:pos x="33" y="38"/>
                </a:cxn>
              </a:cxnLst>
              <a:rect l="0" t="0" r="r" b="b"/>
              <a:pathLst>
                <a:path w="46" h="76">
                  <a:moveTo>
                    <a:pt x="0" y="76"/>
                  </a:moveTo>
                  <a:lnTo>
                    <a:pt x="0" y="75"/>
                  </a:lnTo>
                  <a:lnTo>
                    <a:pt x="7" y="73"/>
                  </a:lnTo>
                  <a:lnTo>
                    <a:pt x="13" y="71"/>
                  </a:lnTo>
                  <a:lnTo>
                    <a:pt x="20" y="67"/>
                  </a:lnTo>
                  <a:lnTo>
                    <a:pt x="26" y="60"/>
                  </a:lnTo>
                  <a:lnTo>
                    <a:pt x="29" y="51"/>
                  </a:lnTo>
                  <a:lnTo>
                    <a:pt x="33" y="42"/>
                  </a:lnTo>
                  <a:lnTo>
                    <a:pt x="26" y="45"/>
                  </a:lnTo>
                  <a:lnTo>
                    <a:pt x="18" y="47"/>
                  </a:lnTo>
                  <a:lnTo>
                    <a:pt x="13" y="45"/>
                  </a:lnTo>
                  <a:lnTo>
                    <a:pt x="9" y="44"/>
                  </a:lnTo>
                  <a:lnTo>
                    <a:pt x="6" y="42"/>
                  </a:lnTo>
                  <a:lnTo>
                    <a:pt x="2" y="36"/>
                  </a:lnTo>
                  <a:lnTo>
                    <a:pt x="0" y="31"/>
                  </a:lnTo>
                  <a:lnTo>
                    <a:pt x="0" y="25"/>
                  </a:lnTo>
                  <a:lnTo>
                    <a:pt x="0" y="20"/>
                  </a:lnTo>
                  <a:lnTo>
                    <a:pt x="2" y="14"/>
                  </a:lnTo>
                  <a:lnTo>
                    <a:pt x="6" y="9"/>
                  </a:lnTo>
                  <a:lnTo>
                    <a:pt x="9" y="4"/>
                  </a:lnTo>
                  <a:lnTo>
                    <a:pt x="15" y="2"/>
                  </a:lnTo>
                  <a:lnTo>
                    <a:pt x="22" y="0"/>
                  </a:lnTo>
                  <a:lnTo>
                    <a:pt x="27" y="0"/>
                  </a:lnTo>
                  <a:lnTo>
                    <a:pt x="33" y="4"/>
                  </a:lnTo>
                  <a:lnTo>
                    <a:pt x="36" y="7"/>
                  </a:lnTo>
                  <a:lnTo>
                    <a:pt x="42" y="14"/>
                  </a:lnTo>
                  <a:lnTo>
                    <a:pt x="44" y="22"/>
                  </a:lnTo>
                  <a:lnTo>
                    <a:pt x="46" y="29"/>
                  </a:lnTo>
                  <a:lnTo>
                    <a:pt x="44" y="38"/>
                  </a:lnTo>
                  <a:lnTo>
                    <a:pt x="42" y="45"/>
                  </a:lnTo>
                  <a:lnTo>
                    <a:pt x="40" y="53"/>
                  </a:lnTo>
                  <a:lnTo>
                    <a:pt x="35" y="60"/>
                  </a:lnTo>
                  <a:lnTo>
                    <a:pt x="29" y="65"/>
                  </a:lnTo>
                  <a:lnTo>
                    <a:pt x="22" y="71"/>
                  </a:lnTo>
                  <a:lnTo>
                    <a:pt x="13" y="75"/>
                  </a:lnTo>
                  <a:lnTo>
                    <a:pt x="4" y="76"/>
                  </a:lnTo>
                  <a:lnTo>
                    <a:pt x="0" y="76"/>
                  </a:lnTo>
                  <a:close/>
                  <a:moveTo>
                    <a:pt x="33" y="38"/>
                  </a:moveTo>
                  <a:lnTo>
                    <a:pt x="35" y="31"/>
                  </a:lnTo>
                  <a:lnTo>
                    <a:pt x="35" y="27"/>
                  </a:lnTo>
                  <a:lnTo>
                    <a:pt x="35" y="22"/>
                  </a:lnTo>
                  <a:lnTo>
                    <a:pt x="33" y="16"/>
                  </a:lnTo>
                  <a:lnTo>
                    <a:pt x="31" y="11"/>
                  </a:lnTo>
                  <a:lnTo>
                    <a:pt x="29" y="7"/>
                  </a:lnTo>
                  <a:lnTo>
                    <a:pt x="26" y="4"/>
                  </a:lnTo>
                  <a:lnTo>
                    <a:pt x="22" y="4"/>
                  </a:lnTo>
                  <a:lnTo>
                    <a:pt x="16" y="4"/>
                  </a:lnTo>
                  <a:lnTo>
                    <a:pt x="13" y="7"/>
                  </a:lnTo>
                  <a:lnTo>
                    <a:pt x="11" y="11"/>
                  </a:lnTo>
                  <a:lnTo>
                    <a:pt x="9" y="14"/>
                  </a:lnTo>
                  <a:lnTo>
                    <a:pt x="9" y="20"/>
                  </a:lnTo>
                  <a:lnTo>
                    <a:pt x="11" y="27"/>
                  </a:lnTo>
                  <a:lnTo>
                    <a:pt x="11" y="33"/>
                  </a:lnTo>
                  <a:lnTo>
                    <a:pt x="15" y="38"/>
                  </a:lnTo>
                  <a:lnTo>
                    <a:pt x="18" y="42"/>
                  </a:lnTo>
                  <a:lnTo>
                    <a:pt x="22" y="42"/>
                  </a:lnTo>
                  <a:lnTo>
                    <a:pt x="26" y="42"/>
                  </a:lnTo>
                  <a:lnTo>
                    <a:pt x="27" y="42"/>
                  </a:lnTo>
                  <a:lnTo>
                    <a:pt x="31" y="40"/>
                  </a:lnTo>
                  <a:lnTo>
                    <a:pt x="33" y="3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ja-JP" altLang="en-US" sz="2800" b="1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Helvetica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7" name="Freeform 411"/>
            <p:cNvSpPr>
              <a:spLocks noEditPoints="1"/>
            </p:cNvSpPr>
            <p:nvPr/>
          </p:nvSpPr>
          <p:spPr bwMode="auto">
            <a:xfrm>
              <a:off x="3460" y="1776"/>
              <a:ext cx="45" cy="76"/>
            </a:xfrm>
            <a:custGeom>
              <a:avLst/>
              <a:gdLst/>
              <a:ahLst/>
              <a:cxnLst>
                <a:cxn ang="0">
                  <a:pos x="0" y="76"/>
                </a:cxn>
                <a:cxn ang="0">
                  <a:pos x="0" y="75"/>
                </a:cxn>
                <a:cxn ang="0">
                  <a:pos x="7" y="73"/>
                </a:cxn>
                <a:cxn ang="0">
                  <a:pos x="14" y="71"/>
                </a:cxn>
                <a:cxn ang="0">
                  <a:pos x="20" y="67"/>
                </a:cxn>
                <a:cxn ang="0">
                  <a:pos x="25" y="60"/>
                </a:cxn>
                <a:cxn ang="0">
                  <a:pos x="31" y="51"/>
                </a:cxn>
                <a:cxn ang="0">
                  <a:pos x="32" y="42"/>
                </a:cxn>
                <a:cxn ang="0">
                  <a:pos x="25" y="45"/>
                </a:cxn>
                <a:cxn ang="0">
                  <a:pos x="18" y="47"/>
                </a:cxn>
                <a:cxn ang="0">
                  <a:pos x="12" y="45"/>
                </a:cxn>
                <a:cxn ang="0">
                  <a:pos x="9" y="44"/>
                </a:cxn>
                <a:cxn ang="0">
                  <a:pos x="5" y="42"/>
                </a:cxn>
                <a:cxn ang="0">
                  <a:pos x="1" y="36"/>
                </a:cxn>
                <a:cxn ang="0">
                  <a:pos x="0" y="31"/>
                </a:cxn>
                <a:cxn ang="0">
                  <a:pos x="0" y="25"/>
                </a:cxn>
                <a:cxn ang="0">
                  <a:pos x="0" y="20"/>
                </a:cxn>
                <a:cxn ang="0">
                  <a:pos x="1" y="14"/>
                </a:cxn>
                <a:cxn ang="0">
                  <a:pos x="5" y="9"/>
                </a:cxn>
                <a:cxn ang="0">
                  <a:pos x="11" y="4"/>
                </a:cxn>
                <a:cxn ang="0">
                  <a:pos x="16" y="2"/>
                </a:cxn>
                <a:cxn ang="0">
                  <a:pos x="22" y="0"/>
                </a:cxn>
                <a:cxn ang="0">
                  <a:pos x="27" y="0"/>
                </a:cxn>
                <a:cxn ang="0">
                  <a:pos x="32" y="4"/>
                </a:cxn>
                <a:cxn ang="0">
                  <a:pos x="38" y="7"/>
                </a:cxn>
                <a:cxn ang="0">
                  <a:pos x="42" y="14"/>
                </a:cxn>
                <a:cxn ang="0">
                  <a:pos x="45" y="22"/>
                </a:cxn>
                <a:cxn ang="0">
                  <a:pos x="45" y="29"/>
                </a:cxn>
                <a:cxn ang="0">
                  <a:pos x="45" y="38"/>
                </a:cxn>
                <a:cxn ang="0">
                  <a:pos x="43" y="45"/>
                </a:cxn>
                <a:cxn ang="0">
                  <a:pos x="40" y="53"/>
                </a:cxn>
                <a:cxn ang="0">
                  <a:pos x="34" y="60"/>
                </a:cxn>
                <a:cxn ang="0">
                  <a:pos x="29" y="65"/>
                </a:cxn>
                <a:cxn ang="0">
                  <a:pos x="23" y="71"/>
                </a:cxn>
                <a:cxn ang="0">
                  <a:pos x="14" y="75"/>
                </a:cxn>
                <a:cxn ang="0">
                  <a:pos x="3" y="76"/>
                </a:cxn>
                <a:cxn ang="0">
                  <a:pos x="0" y="76"/>
                </a:cxn>
                <a:cxn ang="0">
                  <a:pos x="34" y="38"/>
                </a:cxn>
                <a:cxn ang="0">
                  <a:pos x="34" y="31"/>
                </a:cxn>
                <a:cxn ang="0">
                  <a:pos x="34" y="27"/>
                </a:cxn>
                <a:cxn ang="0">
                  <a:pos x="34" y="22"/>
                </a:cxn>
                <a:cxn ang="0">
                  <a:pos x="32" y="16"/>
                </a:cxn>
                <a:cxn ang="0">
                  <a:pos x="31" y="11"/>
                </a:cxn>
                <a:cxn ang="0">
                  <a:pos x="29" y="7"/>
                </a:cxn>
                <a:cxn ang="0">
                  <a:pos x="25" y="4"/>
                </a:cxn>
                <a:cxn ang="0">
                  <a:pos x="22" y="4"/>
                </a:cxn>
                <a:cxn ang="0">
                  <a:pos x="18" y="4"/>
                </a:cxn>
                <a:cxn ang="0">
                  <a:pos x="12" y="7"/>
                </a:cxn>
                <a:cxn ang="0">
                  <a:pos x="11" y="11"/>
                </a:cxn>
                <a:cxn ang="0">
                  <a:pos x="11" y="14"/>
                </a:cxn>
                <a:cxn ang="0">
                  <a:pos x="11" y="20"/>
                </a:cxn>
                <a:cxn ang="0">
                  <a:pos x="11" y="27"/>
                </a:cxn>
                <a:cxn ang="0">
                  <a:pos x="12" y="33"/>
                </a:cxn>
                <a:cxn ang="0">
                  <a:pos x="14" y="38"/>
                </a:cxn>
                <a:cxn ang="0">
                  <a:pos x="18" y="42"/>
                </a:cxn>
                <a:cxn ang="0">
                  <a:pos x="23" y="42"/>
                </a:cxn>
                <a:cxn ang="0">
                  <a:pos x="25" y="42"/>
                </a:cxn>
                <a:cxn ang="0">
                  <a:pos x="29" y="42"/>
                </a:cxn>
                <a:cxn ang="0">
                  <a:pos x="31" y="40"/>
                </a:cxn>
                <a:cxn ang="0">
                  <a:pos x="34" y="38"/>
                </a:cxn>
              </a:cxnLst>
              <a:rect l="0" t="0" r="r" b="b"/>
              <a:pathLst>
                <a:path w="45" h="76">
                  <a:moveTo>
                    <a:pt x="0" y="76"/>
                  </a:moveTo>
                  <a:lnTo>
                    <a:pt x="0" y="75"/>
                  </a:lnTo>
                  <a:lnTo>
                    <a:pt x="7" y="73"/>
                  </a:lnTo>
                  <a:lnTo>
                    <a:pt x="14" y="71"/>
                  </a:lnTo>
                  <a:lnTo>
                    <a:pt x="20" y="67"/>
                  </a:lnTo>
                  <a:lnTo>
                    <a:pt x="25" y="60"/>
                  </a:lnTo>
                  <a:lnTo>
                    <a:pt x="31" y="51"/>
                  </a:lnTo>
                  <a:lnTo>
                    <a:pt x="32" y="42"/>
                  </a:lnTo>
                  <a:lnTo>
                    <a:pt x="25" y="45"/>
                  </a:lnTo>
                  <a:lnTo>
                    <a:pt x="18" y="47"/>
                  </a:lnTo>
                  <a:lnTo>
                    <a:pt x="12" y="45"/>
                  </a:lnTo>
                  <a:lnTo>
                    <a:pt x="9" y="44"/>
                  </a:lnTo>
                  <a:lnTo>
                    <a:pt x="5" y="42"/>
                  </a:lnTo>
                  <a:lnTo>
                    <a:pt x="1" y="36"/>
                  </a:lnTo>
                  <a:lnTo>
                    <a:pt x="0" y="31"/>
                  </a:lnTo>
                  <a:lnTo>
                    <a:pt x="0" y="25"/>
                  </a:lnTo>
                  <a:lnTo>
                    <a:pt x="0" y="20"/>
                  </a:lnTo>
                  <a:lnTo>
                    <a:pt x="1" y="14"/>
                  </a:lnTo>
                  <a:lnTo>
                    <a:pt x="5" y="9"/>
                  </a:lnTo>
                  <a:lnTo>
                    <a:pt x="11" y="4"/>
                  </a:lnTo>
                  <a:lnTo>
                    <a:pt x="16" y="2"/>
                  </a:lnTo>
                  <a:lnTo>
                    <a:pt x="22" y="0"/>
                  </a:lnTo>
                  <a:lnTo>
                    <a:pt x="27" y="0"/>
                  </a:lnTo>
                  <a:lnTo>
                    <a:pt x="32" y="4"/>
                  </a:lnTo>
                  <a:lnTo>
                    <a:pt x="38" y="7"/>
                  </a:lnTo>
                  <a:lnTo>
                    <a:pt x="42" y="14"/>
                  </a:lnTo>
                  <a:lnTo>
                    <a:pt x="45" y="22"/>
                  </a:lnTo>
                  <a:lnTo>
                    <a:pt x="45" y="29"/>
                  </a:lnTo>
                  <a:lnTo>
                    <a:pt x="45" y="38"/>
                  </a:lnTo>
                  <a:lnTo>
                    <a:pt x="43" y="45"/>
                  </a:lnTo>
                  <a:lnTo>
                    <a:pt x="40" y="53"/>
                  </a:lnTo>
                  <a:lnTo>
                    <a:pt x="34" y="60"/>
                  </a:lnTo>
                  <a:lnTo>
                    <a:pt x="29" y="65"/>
                  </a:lnTo>
                  <a:lnTo>
                    <a:pt x="23" y="71"/>
                  </a:lnTo>
                  <a:lnTo>
                    <a:pt x="14" y="75"/>
                  </a:lnTo>
                  <a:lnTo>
                    <a:pt x="3" y="76"/>
                  </a:lnTo>
                  <a:lnTo>
                    <a:pt x="0" y="76"/>
                  </a:lnTo>
                  <a:close/>
                  <a:moveTo>
                    <a:pt x="34" y="38"/>
                  </a:moveTo>
                  <a:lnTo>
                    <a:pt x="34" y="31"/>
                  </a:lnTo>
                  <a:lnTo>
                    <a:pt x="34" y="27"/>
                  </a:lnTo>
                  <a:lnTo>
                    <a:pt x="34" y="22"/>
                  </a:lnTo>
                  <a:lnTo>
                    <a:pt x="32" y="16"/>
                  </a:lnTo>
                  <a:lnTo>
                    <a:pt x="31" y="11"/>
                  </a:lnTo>
                  <a:lnTo>
                    <a:pt x="29" y="7"/>
                  </a:lnTo>
                  <a:lnTo>
                    <a:pt x="25" y="4"/>
                  </a:lnTo>
                  <a:lnTo>
                    <a:pt x="22" y="4"/>
                  </a:lnTo>
                  <a:lnTo>
                    <a:pt x="18" y="4"/>
                  </a:lnTo>
                  <a:lnTo>
                    <a:pt x="12" y="7"/>
                  </a:lnTo>
                  <a:lnTo>
                    <a:pt x="11" y="11"/>
                  </a:lnTo>
                  <a:lnTo>
                    <a:pt x="11" y="14"/>
                  </a:lnTo>
                  <a:lnTo>
                    <a:pt x="11" y="20"/>
                  </a:lnTo>
                  <a:lnTo>
                    <a:pt x="11" y="27"/>
                  </a:lnTo>
                  <a:lnTo>
                    <a:pt x="12" y="33"/>
                  </a:lnTo>
                  <a:lnTo>
                    <a:pt x="14" y="38"/>
                  </a:lnTo>
                  <a:lnTo>
                    <a:pt x="18" y="42"/>
                  </a:lnTo>
                  <a:lnTo>
                    <a:pt x="23" y="42"/>
                  </a:lnTo>
                  <a:lnTo>
                    <a:pt x="25" y="42"/>
                  </a:lnTo>
                  <a:lnTo>
                    <a:pt x="29" y="42"/>
                  </a:lnTo>
                  <a:lnTo>
                    <a:pt x="31" y="40"/>
                  </a:lnTo>
                  <a:lnTo>
                    <a:pt x="34" y="3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ja-JP" altLang="en-US" sz="2800" b="1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Helvetica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8" name="Freeform 412"/>
            <p:cNvSpPr>
              <a:spLocks noEditPoints="1"/>
            </p:cNvSpPr>
            <p:nvPr/>
          </p:nvSpPr>
          <p:spPr bwMode="auto">
            <a:xfrm>
              <a:off x="3514" y="1776"/>
              <a:ext cx="86" cy="76"/>
            </a:xfrm>
            <a:custGeom>
              <a:avLst/>
              <a:gdLst/>
              <a:ahLst/>
              <a:cxnLst>
                <a:cxn ang="0">
                  <a:pos x="18" y="76"/>
                </a:cxn>
                <a:cxn ang="0">
                  <a:pos x="66" y="0"/>
                </a:cxn>
                <a:cxn ang="0">
                  <a:pos x="15" y="0"/>
                </a:cxn>
                <a:cxn ang="0">
                  <a:pos x="24" y="2"/>
                </a:cxn>
                <a:cxn ang="0">
                  <a:pos x="31" y="13"/>
                </a:cxn>
                <a:cxn ang="0">
                  <a:pos x="31" y="25"/>
                </a:cxn>
                <a:cxn ang="0">
                  <a:pos x="28" y="34"/>
                </a:cxn>
                <a:cxn ang="0">
                  <a:pos x="15" y="38"/>
                </a:cxn>
                <a:cxn ang="0">
                  <a:pos x="8" y="36"/>
                </a:cxn>
                <a:cxn ang="0">
                  <a:pos x="2" y="29"/>
                </a:cxn>
                <a:cxn ang="0">
                  <a:pos x="0" y="20"/>
                </a:cxn>
                <a:cxn ang="0">
                  <a:pos x="2" y="9"/>
                </a:cxn>
                <a:cxn ang="0">
                  <a:pos x="8" y="2"/>
                </a:cxn>
                <a:cxn ang="0">
                  <a:pos x="15" y="0"/>
                </a:cxn>
                <a:cxn ang="0">
                  <a:pos x="13" y="4"/>
                </a:cxn>
                <a:cxn ang="0">
                  <a:pos x="9" y="9"/>
                </a:cxn>
                <a:cxn ang="0">
                  <a:pos x="9" y="20"/>
                </a:cxn>
                <a:cxn ang="0">
                  <a:pos x="9" y="31"/>
                </a:cxn>
                <a:cxn ang="0">
                  <a:pos x="13" y="34"/>
                </a:cxn>
                <a:cxn ang="0">
                  <a:pos x="15" y="36"/>
                </a:cxn>
                <a:cxn ang="0">
                  <a:pos x="20" y="33"/>
                </a:cxn>
                <a:cxn ang="0">
                  <a:pos x="22" y="25"/>
                </a:cxn>
                <a:cxn ang="0">
                  <a:pos x="22" y="14"/>
                </a:cxn>
                <a:cxn ang="0">
                  <a:pos x="20" y="5"/>
                </a:cxn>
                <a:cxn ang="0">
                  <a:pos x="15" y="4"/>
                </a:cxn>
                <a:cxn ang="0">
                  <a:pos x="73" y="36"/>
                </a:cxn>
                <a:cxn ang="0">
                  <a:pos x="80" y="42"/>
                </a:cxn>
                <a:cxn ang="0">
                  <a:pos x="86" y="51"/>
                </a:cxn>
                <a:cxn ang="0">
                  <a:pos x="86" y="62"/>
                </a:cxn>
                <a:cxn ang="0">
                  <a:pos x="80" y="71"/>
                </a:cxn>
                <a:cxn ang="0">
                  <a:pos x="69" y="76"/>
                </a:cxn>
                <a:cxn ang="0">
                  <a:pos x="62" y="73"/>
                </a:cxn>
                <a:cxn ang="0">
                  <a:pos x="55" y="67"/>
                </a:cxn>
                <a:cxn ang="0">
                  <a:pos x="53" y="56"/>
                </a:cxn>
                <a:cxn ang="0">
                  <a:pos x="55" y="45"/>
                </a:cxn>
                <a:cxn ang="0">
                  <a:pos x="62" y="38"/>
                </a:cxn>
                <a:cxn ang="0">
                  <a:pos x="69" y="36"/>
                </a:cxn>
                <a:cxn ang="0">
                  <a:pos x="68" y="40"/>
                </a:cxn>
                <a:cxn ang="0">
                  <a:pos x="64" y="45"/>
                </a:cxn>
                <a:cxn ang="0">
                  <a:pos x="62" y="56"/>
                </a:cxn>
                <a:cxn ang="0">
                  <a:pos x="64" y="67"/>
                </a:cxn>
                <a:cxn ang="0">
                  <a:pos x="68" y="71"/>
                </a:cxn>
                <a:cxn ang="0">
                  <a:pos x="71" y="71"/>
                </a:cxn>
                <a:cxn ang="0">
                  <a:pos x="75" y="65"/>
                </a:cxn>
                <a:cxn ang="0">
                  <a:pos x="77" y="56"/>
                </a:cxn>
                <a:cxn ang="0">
                  <a:pos x="75" y="45"/>
                </a:cxn>
                <a:cxn ang="0">
                  <a:pos x="71" y="40"/>
                </a:cxn>
              </a:cxnLst>
              <a:rect l="0" t="0" r="r" b="b"/>
              <a:pathLst>
                <a:path w="86" h="76">
                  <a:moveTo>
                    <a:pt x="71" y="0"/>
                  </a:moveTo>
                  <a:lnTo>
                    <a:pt x="18" y="76"/>
                  </a:lnTo>
                  <a:lnTo>
                    <a:pt x="13" y="76"/>
                  </a:lnTo>
                  <a:lnTo>
                    <a:pt x="66" y="0"/>
                  </a:lnTo>
                  <a:lnTo>
                    <a:pt x="71" y="0"/>
                  </a:lnTo>
                  <a:close/>
                  <a:moveTo>
                    <a:pt x="15" y="0"/>
                  </a:moveTo>
                  <a:lnTo>
                    <a:pt x="20" y="0"/>
                  </a:lnTo>
                  <a:lnTo>
                    <a:pt x="24" y="2"/>
                  </a:lnTo>
                  <a:lnTo>
                    <a:pt x="28" y="5"/>
                  </a:lnTo>
                  <a:lnTo>
                    <a:pt x="31" y="13"/>
                  </a:lnTo>
                  <a:lnTo>
                    <a:pt x="31" y="20"/>
                  </a:lnTo>
                  <a:lnTo>
                    <a:pt x="31" y="25"/>
                  </a:lnTo>
                  <a:lnTo>
                    <a:pt x="29" y="31"/>
                  </a:lnTo>
                  <a:lnTo>
                    <a:pt x="28" y="34"/>
                  </a:lnTo>
                  <a:lnTo>
                    <a:pt x="22" y="38"/>
                  </a:lnTo>
                  <a:lnTo>
                    <a:pt x="15" y="38"/>
                  </a:lnTo>
                  <a:lnTo>
                    <a:pt x="11" y="38"/>
                  </a:lnTo>
                  <a:lnTo>
                    <a:pt x="8" y="36"/>
                  </a:lnTo>
                  <a:lnTo>
                    <a:pt x="4" y="34"/>
                  </a:lnTo>
                  <a:lnTo>
                    <a:pt x="2" y="29"/>
                  </a:lnTo>
                  <a:lnTo>
                    <a:pt x="0" y="25"/>
                  </a:lnTo>
                  <a:lnTo>
                    <a:pt x="0" y="20"/>
                  </a:lnTo>
                  <a:lnTo>
                    <a:pt x="0" y="14"/>
                  </a:lnTo>
                  <a:lnTo>
                    <a:pt x="2" y="9"/>
                  </a:lnTo>
                  <a:lnTo>
                    <a:pt x="4" y="5"/>
                  </a:lnTo>
                  <a:lnTo>
                    <a:pt x="8" y="2"/>
                  </a:lnTo>
                  <a:lnTo>
                    <a:pt x="11" y="0"/>
                  </a:lnTo>
                  <a:lnTo>
                    <a:pt x="15" y="0"/>
                  </a:lnTo>
                  <a:close/>
                  <a:moveTo>
                    <a:pt x="15" y="4"/>
                  </a:moveTo>
                  <a:lnTo>
                    <a:pt x="13" y="4"/>
                  </a:lnTo>
                  <a:lnTo>
                    <a:pt x="11" y="7"/>
                  </a:lnTo>
                  <a:lnTo>
                    <a:pt x="9" y="9"/>
                  </a:lnTo>
                  <a:lnTo>
                    <a:pt x="9" y="13"/>
                  </a:lnTo>
                  <a:lnTo>
                    <a:pt x="9" y="20"/>
                  </a:lnTo>
                  <a:lnTo>
                    <a:pt x="9" y="25"/>
                  </a:lnTo>
                  <a:lnTo>
                    <a:pt x="9" y="31"/>
                  </a:lnTo>
                  <a:lnTo>
                    <a:pt x="11" y="33"/>
                  </a:lnTo>
                  <a:lnTo>
                    <a:pt x="13" y="34"/>
                  </a:lnTo>
                  <a:lnTo>
                    <a:pt x="13" y="34"/>
                  </a:lnTo>
                  <a:lnTo>
                    <a:pt x="15" y="36"/>
                  </a:lnTo>
                  <a:lnTo>
                    <a:pt x="18" y="34"/>
                  </a:lnTo>
                  <a:lnTo>
                    <a:pt x="20" y="33"/>
                  </a:lnTo>
                  <a:lnTo>
                    <a:pt x="22" y="29"/>
                  </a:lnTo>
                  <a:lnTo>
                    <a:pt x="22" y="25"/>
                  </a:lnTo>
                  <a:lnTo>
                    <a:pt x="22" y="20"/>
                  </a:lnTo>
                  <a:lnTo>
                    <a:pt x="22" y="14"/>
                  </a:lnTo>
                  <a:lnTo>
                    <a:pt x="22" y="9"/>
                  </a:lnTo>
                  <a:lnTo>
                    <a:pt x="20" y="5"/>
                  </a:lnTo>
                  <a:lnTo>
                    <a:pt x="18" y="4"/>
                  </a:lnTo>
                  <a:lnTo>
                    <a:pt x="15" y="4"/>
                  </a:lnTo>
                  <a:close/>
                  <a:moveTo>
                    <a:pt x="69" y="36"/>
                  </a:moveTo>
                  <a:lnTo>
                    <a:pt x="73" y="36"/>
                  </a:lnTo>
                  <a:lnTo>
                    <a:pt x="77" y="38"/>
                  </a:lnTo>
                  <a:lnTo>
                    <a:pt x="80" y="42"/>
                  </a:lnTo>
                  <a:lnTo>
                    <a:pt x="84" y="45"/>
                  </a:lnTo>
                  <a:lnTo>
                    <a:pt x="86" y="51"/>
                  </a:lnTo>
                  <a:lnTo>
                    <a:pt x="86" y="56"/>
                  </a:lnTo>
                  <a:lnTo>
                    <a:pt x="86" y="62"/>
                  </a:lnTo>
                  <a:lnTo>
                    <a:pt x="84" y="67"/>
                  </a:lnTo>
                  <a:lnTo>
                    <a:pt x="80" y="71"/>
                  </a:lnTo>
                  <a:lnTo>
                    <a:pt x="75" y="75"/>
                  </a:lnTo>
                  <a:lnTo>
                    <a:pt x="69" y="76"/>
                  </a:lnTo>
                  <a:lnTo>
                    <a:pt x="66" y="75"/>
                  </a:lnTo>
                  <a:lnTo>
                    <a:pt x="62" y="73"/>
                  </a:lnTo>
                  <a:lnTo>
                    <a:pt x="59" y="71"/>
                  </a:lnTo>
                  <a:lnTo>
                    <a:pt x="55" y="67"/>
                  </a:lnTo>
                  <a:lnTo>
                    <a:pt x="55" y="62"/>
                  </a:lnTo>
                  <a:lnTo>
                    <a:pt x="53" y="56"/>
                  </a:lnTo>
                  <a:lnTo>
                    <a:pt x="55" y="51"/>
                  </a:lnTo>
                  <a:lnTo>
                    <a:pt x="55" y="45"/>
                  </a:lnTo>
                  <a:lnTo>
                    <a:pt x="59" y="42"/>
                  </a:lnTo>
                  <a:lnTo>
                    <a:pt x="62" y="38"/>
                  </a:lnTo>
                  <a:lnTo>
                    <a:pt x="66" y="36"/>
                  </a:lnTo>
                  <a:lnTo>
                    <a:pt x="69" y="36"/>
                  </a:lnTo>
                  <a:close/>
                  <a:moveTo>
                    <a:pt x="69" y="40"/>
                  </a:moveTo>
                  <a:lnTo>
                    <a:pt x="68" y="40"/>
                  </a:lnTo>
                  <a:lnTo>
                    <a:pt x="66" y="44"/>
                  </a:lnTo>
                  <a:lnTo>
                    <a:pt x="64" y="45"/>
                  </a:lnTo>
                  <a:lnTo>
                    <a:pt x="62" y="51"/>
                  </a:lnTo>
                  <a:lnTo>
                    <a:pt x="62" y="56"/>
                  </a:lnTo>
                  <a:lnTo>
                    <a:pt x="62" y="62"/>
                  </a:lnTo>
                  <a:lnTo>
                    <a:pt x="64" y="67"/>
                  </a:lnTo>
                  <a:lnTo>
                    <a:pt x="66" y="69"/>
                  </a:lnTo>
                  <a:lnTo>
                    <a:pt x="68" y="71"/>
                  </a:lnTo>
                  <a:lnTo>
                    <a:pt x="69" y="73"/>
                  </a:lnTo>
                  <a:lnTo>
                    <a:pt x="71" y="71"/>
                  </a:lnTo>
                  <a:lnTo>
                    <a:pt x="73" y="69"/>
                  </a:lnTo>
                  <a:lnTo>
                    <a:pt x="75" y="65"/>
                  </a:lnTo>
                  <a:lnTo>
                    <a:pt x="77" y="62"/>
                  </a:lnTo>
                  <a:lnTo>
                    <a:pt x="77" y="56"/>
                  </a:lnTo>
                  <a:lnTo>
                    <a:pt x="77" y="51"/>
                  </a:lnTo>
                  <a:lnTo>
                    <a:pt x="75" y="45"/>
                  </a:lnTo>
                  <a:lnTo>
                    <a:pt x="73" y="44"/>
                  </a:lnTo>
                  <a:lnTo>
                    <a:pt x="71" y="40"/>
                  </a:lnTo>
                  <a:lnTo>
                    <a:pt x="69" y="4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ja-JP" altLang="en-US" sz="2800" b="1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Helvetica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9" name="Freeform 413"/>
            <p:cNvSpPr>
              <a:spLocks/>
            </p:cNvSpPr>
            <p:nvPr/>
          </p:nvSpPr>
          <p:spPr bwMode="auto">
            <a:xfrm>
              <a:off x="3634" y="1776"/>
              <a:ext cx="64" cy="76"/>
            </a:xfrm>
            <a:custGeom>
              <a:avLst/>
              <a:gdLst/>
              <a:ahLst/>
              <a:cxnLst>
                <a:cxn ang="0">
                  <a:pos x="60" y="0"/>
                </a:cxn>
                <a:cxn ang="0">
                  <a:pos x="62" y="25"/>
                </a:cxn>
                <a:cxn ang="0">
                  <a:pos x="60" y="25"/>
                </a:cxn>
                <a:cxn ang="0">
                  <a:pos x="59" y="18"/>
                </a:cxn>
                <a:cxn ang="0">
                  <a:pos x="55" y="13"/>
                </a:cxn>
                <a:cxn ang="0">
                  <a:pos x="51" y="9"/>
                </a:cxn>
                <a:cxn ang="0">
                  <a:pos x="48" y="5"/>
                </a:cxn>
                <a:cxn ang="0">
                  <a:pos x="42" y="4"/>
                </a:cxn>
                <a:cxn ang="0">
                  <a:pos x="37" y="4"/>
                </a:cxn>
                <a:cxn ang="0">
                  <a:pos x="31" y="4"/>
                </a:cxn>
                <a:cxn ang="0">
                  <a:pos x="24" y="7"/>
                </a:cxn>
                <a:cxn ang="0">
                  <a:pos x="20" y="13"/>
                </a:cxn>
                <a:cxn ang="0">
                  <a:pos x="17" y="18"/>
                </a:cxn>
                <a:cxn ang="0">
                  <a:pos x="13" y="27"/>
                </a:cxn>
                <a:cxn ang="0">
                  <a:pos x="13" y="38"/>
                </a:cxn>
                <a:cxn ang="0">
                  <a:pos x="13" y="47"/>
                </a:cxn>
                <a:cxn ang="0">
                  <a:pos x="15" y="56"/>
                </a:cxn>
                <a:cxn ang="0">
                  <a:pos x="20" y="62"/>
                </a:cxn>
                <a:cxn ang="0">
                  <a:pos x="26" y="67"/>
                </a:cxn>
                <a:cxn ang="0">
                  <a:pos x="31" y="71"/>
                </a:cxn>
                <a:cxn ang="0">
                  <a:pos x="39" y="71"/>
                </a:cxn>
                <a:cxn ang="0">
                  <a:pos x="46" y="71"/>
                </a:cxn>
                <a:cxn ang="0">
                  <a:pos x="51" y="67"/>
                </a:cxn>
                <a:cxn ang="0">
                  <a:pos x="57" y="64"/>
                </a:cxn>
                <a:cxn ang="0">
                  <a:pos x="62" y="56"/>
                </a:cxn>
                <a:cxn ang="0">
                  <a:pos x="64" y="58"/>
                </a:cxn>
                <a:cxn ang="0">
                  <a:pos x="59" y="65"/>
                </a:cxn>
                <a:cxn ang="0">
                  <a:pos x="51" y="71"/>
                </a:cxn>
                <a:cxn ang="0">
                  <a:pos x="44" y="75"/>
                </a:cxn>
                <a:cxn ang="0">
                  <a:pos x="35" y="76"/>
                </a:cxn>
                <a:cxn ang="0">
                  <a:pos x="26" y="75"/>
                </a:cxn>
                <a:cxn ang="0">
                  <a:pos x="19" y="73"/>
                </a:cxn>
                <a:cxn ang="0">
                  <a:pos x="13" y="67"/>
                </a:cxn>
                <a:cxn ang="0">
                  <a:pos x="8" y="62"/>
                </a:cxn>
                <a:cxn ang="0">
                  <a:pos x="4" y="54"/>
                </a:cxn>
                <a:cxn ang="0">
                  <a:pos x="0" y="47"/>
                </a:cxn>
                <a:cxn ang="0">
                  <a:pos x="0" y="38"/>
                </a:cxn>
                <a:cxn ang="0">
                  <a:pos x="0" y="29"/>
                </a:cxn>
                <a:cxn ang="0">
                  <a:pos x="4" y="18"/>
                </a:cxn>
                <a:cxn ang="0">
                  <a:pos x="8" y="13"/>
                </a:cxn>
                <a:cxn ang="0">
                  <a:pos x="13" y="9"/>
                </a:cxn>
                <a:cxn ang="0">
                  <a:pos x="19" y="5"/>
                </a:cxn>
                <a:cxn ang="0">
                  <a:pos x="28" y="2"/>
                </a:cxn>
                <a:cxn ang="0">
                  <a:pos x="37" y="0"/>
                </a:cxn>
                <a:cxn ang="0">
                  <a:pos x="44" y="0"/>
                </a:cxn>
                <a:cxn ang="0">
                  <a:pos x="51" y="4"/>
                </a:cxn>
                <a:cxn ang="0">
                  <a:pos x="55" y="4"/>
                </a:cxn>
                <a:cxn ang="0">
                  <a:pos x="55" y="4"/>
                </a:cxn>
                <a:cxn ang="0">
                  <a:pos x="57" y="4"/>
                </a:cxn>
                <a:cxn ang="0">
                  <a:pos x="59" y="4"/>
                </a:cxn>
                <a:cxn ang="0">
                  <a:pos x="59" y="2"/>
                </a:cxn>
                <a:cxn ang="0">
                  <a:pos x="60" y="0"/>
                </a:cxn>
                <a:cxn ang="0">
                  <a:pos x="60" y="0"/>
                </a:cxn>
              </a:cxnLst>
              <a:rect l="0" t="0" r="r" b="b"/>
              <a:pathLst>
                <a:path w="64" h="76">
                  <a:moveTo>
                    <a:pt x="60" y="0"/>
                  </a:moveTo>
                  <a:lnTo>
                    <a:pt x="62" y="25"/>
                  </a:lnTo>
                  <a:lnTo>
                    <a:pt x="60" y="25"/>
                  </a:lnTo>
                  <a:lnTo>
                    <a:pt x="59" y="18"/>
                  </a:lnTo>
                  <a:lnTo>
                    <a:pt x="55" y="13"/>
                  </a:lnTo>
                  <a:lnTo>
                    <a:pt x="51" y="9"/>
                  </a:lnTo>
                  <a:lnTo>
                    <a:pt x="48" y="5"/>
                  </a:lnTo>
                  <a:lnTo>
                    <a:pt x="42" y="4"/>
                  </a:lnTo>
                  <a:lnTo>
                    <a:pt x="37" y="4"/>
                  </a:lnTo>
                  <a:lnTo>
                    <a:pt x="31" y="4"/>
                  </a:lnTo>
                  <a:lnTo>
                    <a:pt x="24" y="7"/>
                  </a:lnTo>
                  <a:lnTo>
                    <a:pt x="20" y="13"/>
                  </a:lnTo>
                  <a:lnTo>
                    <a:pt x="17" y="18"/>
                  </a:lnTo>
                  <a:lnTo>
                    <a:pt x="13" y="27"/>
                  </a:lnTo>
                  <a:lnTo>
                    <a:pt x="13" y="38"/>
                  </a:lnTo>
                  <a:lnTo>
                    <a:pt x="13" y="47"/>
                  </a:lnTo>
                  <a:lnTo>
                    <a:pt x="15" y="56"/>
                  </a:lnTo>
                  <a:lnTo>
                    <a:pt x="20" y="62"/>
                  </a:lnTo>
                  <a:lnTo>
                    <a:pt x="26" y="67"/>
                  </a:lnTo>
                  <a:lnTo>
                    <a:pt x="31" y="71"/>
                  </a:lnTo>
                  <a:lnTo>
                    <a:pt x="39" y="71"/>
                  </a:lnTo>
                  <a:lnTo>
                    <a:pt x="46" y="71"/>
                  </a:lnTo>
                  <a:lnTo>
                    <a:pt x="51" y="67"/>
                  </a:lnTo>
                  <a:lnTo>
                    <a:pt x="57" y="64"/>
                  </a:lnTo>
                  <a:lnTo>
                    <a:pt x="62" y="56"/>
                  </a:lnTo>
                  <a:lnTo>
                    <a:pt x="64" y="58"/>
                  </a:lnTo>
                  <a:lnTo>
                    <a:pt x="59" y="65"/>
                  </a:lnTo>
                  <a:lnTo>
                    <a:pt x="51" y="71"/>
                  </a:lnTo>
                  <a:lnTo>
                    <a:pt x="44" y="75"/>
                  </a:lnTo>
                  <a:lnTo>
                    <a:pt x="35" y="76"/>
                  </a:lnTo>
                  <a:lnTo>
                    <a:pt x="26" y="75"/>
                  </a:lnTo>
                  <a:lnTo>
                    <a:pt x="19" y="73"/>
                  </a:lnTo>
                  <a:lnTo>
                    <a:pt x="13" y="67"/>
                  </a:lnTo>
                  <a:lnTo>
                    <a:pt x="8" y="62"/>
                  </a:lnTo>
                  <a:lnTo>
                    <a:pt x="4" y="54"/>
                  </a:lnTo>
                  <a:lnTo>
                    <a:pt x="0" y="47"/>
                  </a:lnTo>
                  <a:lnTo>
                    <a:pt x="0" y="38"/>
                  </a:lnTo>
                  <a:lnTo>
                    <a:pt x="0" y="29"/>
                  </a:lnTo>
                  <a:lnTo>
                    <a:pt x="4" y="18"/>
                  </a:lnTo>
                  <a:lnTo>
                    <a:pt x="8" y="13"/>
                  </a:lnTo>
                  <a:lnTo>
                    <a:pt x="13" y="9"/>
                  </a:lnTo>
                  <a:lnTo>
                    <a:pt x="19" y="5"/>
                  </a:lnTo>
                  <a:lnTo>
                    <a:pt x="28" y="2"/>
                  </a:lnTo>
                  <a:lnTo>
                    <a:pt x="37" y="0"/>
                  </a:lnTo>
                  <a:lnTo>
                    <a:pt x="44" y="0"/>
                  </a:lnTo>
                  <a:lnTo>
                    <a:pt x="51" y="4"/>
                  </a:lnTo>
                  <a:lnTo>
                    <a:pt x="55" y="4"/>
                  </a:lnTo>
                  <a:lnTo>
                    <a:pt x="55" y="4"/>
                  </a:lnTo>
                  <a:lnTo>
                    <a:pt x="57" y="4"/>
                  </a:lnTo>
                  <a:lnTo>
                    <a:pt x="59" y="4"/>
                  </a:lnTo>
                  <a:lnTo>
                    <a:pt x="59" y="2"/>
                  </a:lnTo>
                  <a:lnTo>
                    <a:pt x="60" y="0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ja-JP" altLang="en-US" sz="2800" b="1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Helvetica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0" name="Freeform 414"/>
            <p:cNvSpPr>
              <a:spLocks/>
            </p:cNvSpPr>
            <p:nvPr/>
          </p:nvSpPr>
          <p:spPr bwMode="auto">
            <a:xfrm>
              <a:off x="3711" y="1840"/>
              <a:ext cx="13" cy="12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9" y="0"/>
                </a:cxn>
                <a:cxn ang="0">
                  <a:pos x="11" y="1"/>
                </a:cxn>
                <a:cxn ang="0">
                  <a:pos x="13" y="3"/>
                </a:cxn>
                <a:cxn ang="0">
                  <a:pos x="13" y="5"/>
                </a:cxn>
                <a:cxn ang="0">
                  <a:pos x="13" y="7"/>
                </a:cxn>
                <a:cxn ang="0">
                  <a:pos x="11" y="11"/>
                </a:cxn>
                <a:cxn ang="0">
                  <a:pos x="9" y="11"/>
                </a:cxn>
                <a:cxn ang="0">
                  <a:pos x="7" y="12"/>
                </a:cxn>
                <a:cxn ang="0">
                  <a:pos x="3" y="11"/>
                </a:cxn>
                <a:cxn ang="0">
                  <a:pos x="2" y="11"/>
                </a:cxn>
                <a:cxn ang="0">
                  <a:pos x="0" y="7"/>
                </a:cxn>
                <a:cxn ang="0">
                  <a:pos x="0" y="5"/>
                </a:cxn>
                <a:cxn ang="0">
                  <a:pos x="0" y="3"/>
                </a:cxn>
                <a:cxn ang="0">
                  <a:pos x="2" y="1"/>
                </a:cxn>
                <a:cxn ang="0">
                  <a:pos x="3" y="0"/>
                </a:cxn>
                <a:cxn ang="0">
                  <a:pos x="7" y="0"/>
                </a:cxn>
              </a:cxnLst>
              <a:rect l="0" t="0" r="r" b="b"/>
              <a:pathLst>
                <a:path w="13" h="12">
                  <a:moveTo>
                    <a:pt x="7" y="0"/>
                  </a:moveTo>
                  <a:lnTo>
                    <a:pt x="9" y="0"/>
                  </a:lnTo>
                  <a:lnTo>
                    <a:pt x="11" y="1"/>
                  </a:lnTo>
                  <a:lnTo>
                    <a:pt x="13" y="3"/>
                  </a:lnTo>
                  <a:lnTo>
                    <a:pt x="13" y="5"/>
                  </a:lnTo>
                  <a:lnTo>
                    <a:pt x="13" y="7"/>
                  </a:lnTo>
                  <a:lnTo>
                    <a:pt x="11" y="11"/>
                  </a:lnTo>
                  <a:lnTo>
                    <a:pt x="9" y="11"/>
                  </a:lnTo>
                  <a:lnTo>
                    <a:pt x="7" y="12"/>
                  </a:lnTo>
                  <a:lnTo>
                    <a:pt x="3" y="11"/>
                  </a:lnTo>
                  <a:lnTo>
                    <a:pt x="2" y="11"/>
                  </a:lnTo>
                  <a:lnTo>
                    <a:pt x="0" y="7"/>
                  </a:lnTo>
                  <a:lnTo>
                    <a:pt x="0" y="5"/>
                  </a:lnTo>
                  <a:lnTo>
                    <a:pt x="0" y="3"/>
                  </a:lnTo>
                  <a:lnTo>
                    <a:pt x="2" y="1"/>
                  </a:lnTo>
                  <a:lnTo>
                    <a:pt x="3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ja-JP" altLang="en-US" sz="2800" b="1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Helvetica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1" name="Freeform 415"/>
            <p:cNvSpPr>
              <a:spLocks/>
            </p:cNvSpPr>
            <p:nvPr/>
          </p:nvSpPr>
          <p:spPr bwMode="auto">
            <a:xfrm>
              <a:off x="3733" y="1778"/>
              <a:ext cx="63" cy="71"/>
            </a:xfrm>
            <a:custGeom>
              <a:avLst/>
              <a:gdLst/>
              <a:ahLst/>
              <a:cxnLst>
                <a:cxn ang="0">
                  <a:pos x="58" y="52"/>
                </a:cxn>
                <a:cxn ang="0">
                  <a:pos x="62" y="52"/>
                </a:cxn>
                <a:cxn ang="0">
                  <a:pos x="54" y="73"/>
                </a:cxn>
                <a:cxn ang="0">
                  <a:pos x="0" y="73"/>
                </a:cxn>
                <a:cxn ang="0">
                  <a:pos x="0" y="71"/>
                </a:cxn>
                <a:cxn ang="0">
                  <a:pos x="2" y="71"/>
                </a:cxn>
                <a:cxn ang="0">
                  <a:pos x="5" y="71"/>
                </a:cxn>
                <a:cxn ang="0">
                  <a:pos x="9" y="69"/>
                </a:cxn>
                <a:cxn ang="0">
                  <a:pos x="9" y="65"/>
                </a:cxn>
                <a:cxn ang="0">
                  <a:pos x="9" y="60"/>
                </a:cxn>
                <a:cxn ang="0">
                  <a:pos x="9" y="12"/>
                </a:cxn>
                <a:cxn ang="0">
                  <a:pos x="9" y="5"/>
                </a:cxn>
                <a:cxn ang="0">
                  <a:pos x="7" y="3"/>
                </a:cxn>
                <a:cxn ang="0">
                  <a:pos x="5" y="2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32" y="0"/>
                </a:cxn>
                <a:cxn ang="0">
                  <a:pos x="32" y="0"/>
                </a:cxn>
                <a:cxn ang="0">
                  <a:pos x="27" y="0"/>
                </a:cxn>
                <a:cxn ang="0">
                  <a:pos x="23" y="2"/>
                </a:cxn>
                <a:cxn ang="0">
                  <a:pos x="22" y="2"/>
                </a:cxn>
                <a:cxn ang="0">
                  <a:pos x="20" y="3"/>
                </a:cxn>
                <a:cxn ang="0">
                  <a:pos x="20" y="7"/>
                </a:cxn>
                <a:cxn ang="0">
                  <a:pos x="20" y="12"/>
                </a:cxn>
                <a:cxn ang="0">
                  <a:pos x="20" y="60"/>
                </a:cxn>
                <a:cxn ang="0">
                  <a:pos x="20" y="63"/>
                </a:cxn>
                <a:cxn ang="0">
                  <a:pos x="20" y="67"/>
                </a:cxn>
                <a:cxn ang="0">
                  <a:pos x="22" y="67"/>
                </a:cxn>
                <a:cxn ang="0">
                  <a:pos x="22" y="69"/>
                </a:cxn>
                <a:cxn ang="0">
                  <a:pos x="25" y="69"/>
                </a:cxn>
                <a:cxn ang="0">
                  <a:pos x="31" y="69"/>
                </a:cxn>
                <a:cxn ang="0">
                  <a:pos x="36" y="69"/>
                </a:cxn>
                <a:cxn ang="0">
                  <a:pos x="43" y="69"/>
                </a:cxn>
                <a:cxn ang="0">
                  <a:pos x="47" y="67"/>
                </a:cxn>
                <a:cxn ang="0">
                  <a:pos x="51" y="65"/>
                </a:cxn>
                <a:cxn ang="0">
                  <a:pos x="52" y="63"/>
                </a:cxn>
                <a:cxn ang="0">
                  <a:pos x="56" y="60"/>
                </a:cxn>
                <a:cxn ang="0">
                  <a:pos x="58" y="52"/>
                </a:cxn>
              </a:cxnLst>
              <a:rect l="0" t="0" r="r" b="b"/>
              <a:pathLst>
                <a:path w="62" h="73">
                  <a:moveTo>
                    <a:pt x="58" y="52"/>
                  </a:moveTo>
                  <a:lnTo>
                    <a:pt x="62" y="52"/>
                  </a:lnTo>
                  <a:lnTo>
                    <a:pt x="54" y="73"/>
                  </a:lnTo>
                  <a:lnTo>
                    <a:pt x="0" y="73"/>
                  </a:lnTo>
                  <a:lnTo>
                    <a:pt x="0" y="71"/>
                  </a:lnTo>
                  <a:lnTo>
                    <a:pt x="2" y="71"/>
                  </a:lnTo>
                  <a:lnTo>
                    <a:pt x="5" y="71"/>
                  </a:lnTo>
                  <a:lnTo>
                    <a:pt x="9" y="69"/>
                  </a:lnTo>
                  <a:lnTo>
                    <a:pt x="9" y="65"/>
                  </a:lnTo>
                  <a:lnTo>
                    <a:pt x="9" y="60"/>
                  </a:lnTo>
                  <a:lnTo>
                    <a:pt x="9" y="12"/>
                  </a:lnTo>
                  <a:lnTo>
                    <a:pt x="9" y="5"/>
                  </a:lnTo>
                  <a:lnTo>
                    <a:pt x="7" y="3"/>
                  </a:lnTo>
                  <a:lnTo>
                    <a:pt x="5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27" y="0"/>
                  </a:lnTo>
                  <a:lnTo>
                    <a:pt x="23" y="2"/>
                  </a:lnTo>
                  <a:lnTo>
                    <a:pt x="22" y="2"/>
                  </a:lnTo>
                  <a:lnTo>
                    <a:pt x="20" y="3"/>
                  </a:lnTo>
                  <a:lnTo>
                    <a:pt x="20" y="7"/>
                  </a:lnTo>
                  <a:lnTo>
                    <a:pt x="20" y="12"/>
                  </a:lnTo>
                  <a:lnTo>
                    <a:pt x="20" y="60"/>
                  </a:lnTo>
                  <a:lnTo>
                    <a:pt x="20" y="63"/>
                  </a:lnTo>
                  <a:lnTo>
                    <a:pt x="20" y="67"/>
                  </a:lnTo>
                  <a:lnTo>
                    <a:pt x="22" y="67"/>
                  </a:lnTo>
                  <a:lnTo>
                    <a:pt x="22" y="69"/>
                  </a:lnTo>
                  <a:lnTo>
                    <a:pt x="25" y="69"/>
                  </a:lnTo>
                  <a:lnTo>
                    <a:pt x="31" y="69"/>
                  </a:lnTo>
                  <a:lnTo>
                    <a:pt x="36" y="69"/>
                  </a:lnTo>
                  <a:lnTo>
                    <a:pt x="43" y="69"/>
                  </a:lnTo>
                  <a:lnTo>
                    <a:pt x="47" y="67"/>
                  </a:lnTo>
                  <a:lnTo>
                    <a:pt x="51" y="65"/>
                  </a:lnTo>
                  <a:lnTo>
                    <a:pt x="52" y="63"/>
                  </a:lnTo>
                  <a:lnTo>
                    <a:pt x="56" y="60"/>
                  </a:lnTo>
                  <a:lnTo>
                    <a:pt x="58" y="5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ja-JP" altLang="en-US" sz="2800" b="1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Helvetica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2" name="Freeform 416"/>
            <p:cNvSpPr>
              <a:spLocks/>
            </p:cNvSpPr>
            <p:nvPr/>
          </p:nvSpPr>
          <p:spPr bwMode="auto">
            <a:xfrm>
              <a:off x="3804" y="1840"/>
              <a:ext cx="12" cy="12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9" y="0"/>
                </a:cxn>
                <a:cxn ang="0">
                  <a:pos x="11" y="1"/>
                </a:cxn>
                <a:cxn ang="0">
                  <a:pos x="12" y="3"/>
                </a:cxn>
                <a:cxn ang="0">
                  <a:pos x="12" y="5"/>
                </a:cxn>
                <a:cxn ang="0">
                  <a:pos x="12" y="7"/>
                </a:cxn>
                <a:cxn ang="0">
                  <a:pos x="11" y="11"/>
                </a:cxn>
                <a:cxn ang="0">
                  <a:pos x="9" y="11"/>
                </a:cxn>
                <a:cxn ang="0">
                  <a:pos x="7" y="12"/>
                </a:cxn>
                <a:cxn ang="0">
                  <a:pos x="3" y="11"/>
                </a:cxn>
                <a:cxn ang="0">
                  <a:pos x="1" y="11"/>
                </a:cxn>
                <a:cxn ang="0">
                  <a:pos x="1" y="7"/>
                </a:cxn>
                <a:cxn ang="0">
                  <a:pos x="0" y="5"/>
                </a:cxn>
                <a:cxn ang="0">
                  <a:pos x="1" y="3"/>
                </a:cxn>
                <a:cxn ang="0">
                  <a:pos x="1" y="1"/>
                </a:cxn>
                <a:cxn ang="0">
                  <a:pos x="3" y="0"/>
                </a:cxn>
                <a:cxn ang="0">
                  <a:pos x="7" y="0"/>
                </a:cxn>
              </a:cxnLst>
              <a:rect l="0" t="0" r="r" b="b"/>
              <a:pathLst>
                <a:path w="12" h="12">
                  <a:moveTo>
                    <a:pt x="7" y="0"/>
                  </a:moveTo>
                  <a:lnTo>
                    <a:pt x="9" y="0"/>
                  </a:lnTo>
                  <a:lnTo>
                    <a:pt x="11" y="1"/>
                  </a:lnTo>
                  <a:lnTo>
                    <a:pt x="12" y="3"/>
                  </a:lnTo>
                  <a:lnTo>
                    <a:pt x="12" y="5"/>
                  </a:lnTo>
                  <a:lnTo>
                    <a:pt x="12" y="7"/>
                  </a:lnTo>
                  <a:lnTo>
                    <a:pt x="11" y="11"/>
                  </a:lnTo>
                  <a:lnTo>
                    <a:pt x="9" y="11"/>
                  </a:lnTo>
                  <a:lnTo>
                    <a:pt x="7" y="12"/>
                  </a:lnTo>
                  <a:lnTo>
                    <a:pt x="3" y="11"/>
                  </a:lnTo>
                  <a:lnTo>
                    <a:pt x="1" y="11"/>
                  </a:lnTo>
                  <a:lnTo>
                    <a:pt x="1" y="7"/>
                  </a:lnTo>
                  <a:lnTo>
                    <a:pt x="0" y="5"/>
                  </a:lnTo>
                  <a:lnTo>
                    <a:pt x="1" y="3"/>
                  </a:lnTo>
                  <a:lnTo>
                    <a:pt x="1" y="1"/>
                  </a:lnTo>
                  <a:lnTo>
                    <a:pt x="3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ja-JP" altLang="en-US" sz="2800" b="1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Helvetica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3" name="Freeform 417"/>
            <p:cNvSpPr>
              <a:spLocks/>
            </p:cNvSpPr>
            <p:nvPr/>
          </p:nvSpPr>
          <p:spPr bwMode="auto">
            <a:xfrm>
              <a:off x="2801" y="1851"/>
              <a:ext cx="27" cy="33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27" y="5"/>
                </a:cxn>
                <a:cxn ang="0">
                  <a:pos x="16" y="5"/>
                </a:cxn>
                <a:cxn ang="0">
                  <a:pos x="16" y="12"/>
                </a:cxn>
                <a:cxn ang="0">
                  <a:pos x="14" y="18"/>
                </a:cxn>
                <a:cxn ang="0">
                  <a:pos x="14" y="21"/>
                </a:cxn>
                <a:cxn ang="0">
                  <a:pos x="16" y="23"/>
                </a:cxn>
                <a:cxn ang="0">
                  <a:pos x="16" y="25"/>
                </a:cxn>
                <a:cxn ang="0">
                  <a:pos x="18" y="27"/>
                </a:cxn>
                <a:cxn ang="0">
                  <a:pos x="20" y="27"/>
                </a:cxn>
                <a:cxn ang="0">
                  <a:pos x="20" y="27"/>
                </a:cxn>
                <a:cxn ang="0">
                  <a:pos x="22" y="27"/>
                </a:cxn>
                <a:cxn ang="0">
                  <a:pos x="23" y="25"/>
                </a:cxn>
                <a:cxn ang="0">
                  <a:pos x="23" y="23"/>
                </a:cxn>
                <a:cxn ang="0">
                  <a:pos x="25" y="23"/>
                </a:cxn>
                <a:cxn ang="0">
                  <a:pos x="23" y="27"/>
                </a:cxn>
                <a:cxn ang="0">
                  <a:pos x="22" y="30"/>
                </a:cxn>
                <a:cxn ang="0">
                  <a:pos x="20" y="32"/>
                </a:cxn>
                <a:cxn ang="0">
                  <a:pos x="18" y="32"/>
                </a:cxn>
                <a:cxn ang="0">
                  <a:pos x="14" y="32"/>
                </a:cxn>
                <a:cxn ang="0">
                  <a:pos x="13" y="30"/>
                </a:cxn>
                <a:cxn ang="0">
                  <a:pos x="11" y="27"/>
                </a:cxn>
                <a:cxn ang="0">
                  <a:pos x="11" y="21"/>
                </a:cxn>
                <a:cxn ang="0">
                  <a:pos x="11" y="16"/>
                </a:cxn>
                <a:cxn ang="0">
                  <a:pos x="11" y="5"/>
                </a:cxn>
                <a:cxn ang="0">
                  <a:pos x="9" y="5"/>
                </a:cxn>
                <a:cxn ang="0">
                  <a:pos x="5" y="5"/>
                </a:cxn>
                <a:cxn ang="0">
                  <a:pos x="3" y="7"/>
                </a:cxn>
                <a:cxn ang="0">
                  <a:pos x="2" y="9"/>
                </a:cxn>
                <a:cxn ang="0">
                  <a:pos x="2" y="10"/>
                </a:cxn>
                <a:cxn ang="0">
                  <a:pos x="0" y="10"/>
                </a:cxn>
                <a:cxn ang="0">
                  <a:pos x="2" y="5"/>
                </a:cxn>
                <a:cxn ang="0">
                  <a:pos x="3" y="1"/>
                </a:cxn>
                <a:cxn ang="0">
                  <a:pos x="7" y="0"/>
                </a:cxn>
                <a:cxn ang="0">
                  <a:pos x="9" y="0"/>
                </a:cxn>
                <a:cxn ang="0">
                  <a:pos x="27" y="0"/>
                </a:cxn>
              </a:cxnLst>
              <a:rect l="0" t="0" r="r" b="b"/>
              <a:pathLst>
                <a:path w="27" h="32">
                  <a:moveTo>
                    <a:pt x="27" y="0"/>
                  </a:moveTo>
                  <a:lnTo>
                    <a:pt x="27" y="5"/>
                  </a:lnTo>
                  <a:lnTo>
                    <a:pt x="16" y="5"/>
                  </a:lnTo>
                  <a:lnTo>
                    <a:pt x="16" y="12"/>
                  </a:lnTo>
                  <a:lnTo>
                    <a:pt x="14" y="18"/>
                  </a:lnTo>
                  <a:lnTo>
                    <a:pt x="14" y="21"/>
                  </a:lnTo>
                  <a:lnTo>
                    <a:pt x="16" y="23"/>
                  </a:lnTo>
                  <a:lnTo>
                    <a:pt x="16" y="25"/>
                  </a:lnTo>
                  <a:lnTo>
                    <a:pt x="18" y="27"/>
                  </a:lnTo>
                  <a:lnTo>
                    <a:pt x="20" y="27"/>
                  </a:lnTo>
                  <a:lnTo>
                    <a:pt x="20" y="27"/>
                  </a:lnTo>
                  <a:lnTo>
                    <a:pt x="22" y="27"/>
                  </a:lnTo>
                  <a:lnTo>
                    <a:pt x="23" y="25"/>
                  </a:lnTo>
                  <a:lnTo>
                    <a:pt x="23" y="23"/>
                  </a:lnTo>
                  <a:lnTo>
                    <a:pt x="25" y="23"/>
                  </a:lnTo>
                  <a:lnTo>
                    <a:pt x="23" y="27"/>
                  </a:lnTo>
                  <a:lnTo>
                    <a:pt x="22" y="30"/>
                  </a:lnTo>
                  <a:lnTo>
                    <a:pt x="20" y="32"/>
                  </a:lnTo>
                  <a:lnTo>
                    <a:pt x="18" y="32"/>
                  </a:lnTo>
                  <a:lnTo>
                    <a:pt x="14" y="32"/>
                  </a:lnTo>
                  <a:lnTo>
                    <a:pt x="13" y="30"/>
                  </a:lnTo>
                  <a:lnTo>
                    <a:pt x="11" y="27"/>
                  </a:lnTo>
                  <a:lnTo>
                    <a:pt x="11" y="21"/>
                  </a:lnTo>
                  <a:lnTo>
                    <a:pt x="11" y="16"/>
                  </a:lnTo>
                  <a:lnTo>
                    <a:pt x="11" y="5"/>
                  </a:lnTo>
                  <a:lnTo>
                    <a:pt x="9" y="5"/>
                  </a:lnTo>
                  <a:lnTo>
                    <a:pt x="5" y="5"/>
                  </a:lnTo>
                  <a:lnTo>
                    <a:pt x="3" y="7"/>
                  </a:lnTo>
                  <a:lnTo>
                    <a:pt x="2" y="9"/>
                  </a:lnTo>
                  <a:lnTo>
                    <a:pt x="2" y="10"/>
                  </a:lnTo>
                  <a:lnTo>
                    <a:pt x="0" y="10"/>
                  </a:lnTo>
                  <a:lnTo>
                    <a:pt x="2" y="5"/>
                  </a:lnTo>
                  <a:lnTo>
                    <a:pt x="3" y="1"/>
                  </a:lnTo>
                  <a:lnTo>
                    <a:pt x="7" y="0"/>
                  </a:lnTo>
                  <a:lnTo>
                    <a:pt x="9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ja-JP" altLang="en-US" sz="2800" b="1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Helvetica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4" name="Freeform 418"/>
            <p:cNvSpPr>
              <a:spLocks/>
            </p:cNvSpPr>
            <p:nvPr/>
          </p:nvSpPr>
          <p:spPr bwMode="auto">
            <a:xfrm>
              <a:off x="2757" y="1851"/>
              <a:ext cx="36" cy="49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29" y="20"/>
                </a:cxn>
                <a:cxn ang="0">
                  <a:pos x="29" y="23"/>
                </a:cxn>
                <a:cxn ang="0">
                  <a:pos x="29" y="27"/>
                </a:cxn>
                <a:cxn ang="0">
                  <a:pos x="29" y="27"/>
                </a:cxn>
                <a:cxn ang="0">
                  <a:pos x="31" y="29"/>
                </a:cxn>
                <a:cxn ang="0">
                  <a:pos x="31" y="29"/>
                </a:cxn>
                <a:cxn ang="0">
                  <a:pos x="33" y="29"/>
                </a:cxn>
                <a:cxn ang="0">
                  <a:pos x="33" y="29"/>
                </a:cxn>
                <a:cxn ang="0">
                  <a:pos x="35" y="27"/>
                </a:cxn>
                <a:cxn ang="0">
                  <a:pos x="35" y="27"/>
                </a:cxn>
                <a:cxn ang="0">
                  <a:pos x="35" y="25"/>
                </a:cxn>
                <a:cxn ang="0">
                  <a:pos x="37" y="25"/>
                </a:cxn>
                <a:cxn ang="0">
                  <a:pos x="37" y="29"/>
                </a:cxn>
                <a:cxn ang="0">
                  <a:pos x="35" y="30"/>
                </a:cxn>
                <a:cxn ang="0">
                  <a:pos x="33" y="32"/>
                </a:cxn>
                <a:cxn ang="0">
                  <a:pos x="29" y="32"/>
                </a:cxn>
                <a:cxn ang="0">
                  <a:pos x="27" y="32"/>
                </a:cxn>
                <a:cxn ang="0">
                  <a:pos x="26" y="30"/>
                </a:cxn>
                <a:cxn ang="0">
                  <a:pos x="24" y="29"/>
                </a:cxn>
                <a:cxn ang="0">
                  <a:pos x="24" y="25"/>
                </a:cxn>
                <a:cxn ang="0">
                  <a:pos x="20" y="29"/>
                </a:cxn>
                <a:cxn ang="0">
                  <a:pos x="16" y="30"/>
                </a:cxn>
                <a:cxn ang="0">
                  <a:pos x="13" y="32"/>
                </a:cxn>
                <a:cxn ang="0">
                  <a:pos x="11" y="32"/>
                </a:cxn>
                <a:cxn ang="0">
                  <a:pos x="9" y="32"/>
                </a:cxn>
                <a:cxn ang="0">
                  <a:pos x="7" y="32"/>
                </a:cxn>
                <a:cxn ang="0">
                  <a:pos x="7" y="32"/>
                </a:cxn>
                <a:cxn ang="0">
                  <a:pos x="6" y="30"/>
                </a:cxn>
                <a:cxn ang="0">
                  <a:pos x="6" y="36"/>
                </a:cxn>
                <a:cxn ang="0">
                  <a:pos x="6" y="40"/>
                </a:cxn>
                <a:cxn ang="0">
                  <a:pos x="7" y="41"/>
                </a:cxn>
                <a:cxn ang="0">
                  <a:pos x="7" y="43"/>
                </a:cxn>
                <a:cxn ang="0">
                  <a:pos x="7" y="45"/>
                </a:cxn>
                <a:cxn ang="0">
                  <a:pos x="6" y="47"/>
                </a:cxn>
                <a:cxn ang="0">
                  <a:pos x="6" y="47"/>
                </a:cxn>
                <a:cxn ang="0">
                  <a:pos x="4" y="49"/>
                </a:cxn>
                <a:cxn ang="0">
                  <a:pos x="2" y="47"/>
                </a:cxn>
                <a:cxn ang="0">
                  <a:pos x="2" y="47"/>
                </a:cxn>
                <a:cxn ang="0">
                  <a:pos x="0" y="45"/>
                </a:cxn>
                <a:cxn ang="0">
                  <a:pos x="0" y="43"/>
                </a:cxn>
                <a:cxn ang="0">
                  <a:pos x="0" y="43"/>
                </a:cxn>
                <a:cxn ang="0">
                  <a:pos x="0" y="41"/>
                </a:cxn>
                <a:cxn ang="0">
                  <a:pos x="2" y="38"/>
                </a:cxn>
                <a:cxn ang="0">
                  <a:pos x="2" y="36"/>
                </a:cxn>
                <a:cxn ang="0">
                  <a:pos x="2" y="30"/>
                </a:cxn>
                <a:cxn ang="0">
                  <a:pos x="2" y="29"/>
                </a:cxn>
                <a:cxn ang="0">
                  <a:pos x="2" y="0"/>
                </a:cxn>
                <a:cxn ang="0">
                  <a:pos x="9" y="0"/>
                </a:cxn>
                <a:cxn ang="0">
                  <a:pos x="9" y="20"/>
                </a:cxn>
                <a:cxn ang="0">
                  <a:pos x="9" y="23"/>
                </a:cxn>
                <a:cxn ang="0">
                  <a:pos x="9" y="25"/>
                </a:cxn>
                <a:cxn ang="0">
                  <a:pos x="9" y="27"/>
                </a:cxn>
                <a:cxn ang="0">
                  <a:pos x="11" y="27"/>
                </a:cxn>
                <a:cxn ang="0">
                  <a:pos x="13" y="29"/>
                </a:cxn>
                <a:cxn ang="0">
                  <a:pos x="15" y="29"/>
                </a:cxn>
                <a:cxn ang="0">
                  <a:pos x="16" y="29"/>
                </a:cxn>
                <a:cxn ang="0">
                  <a:pos x="18" y="27"/>
                </a:cxn>
                <a:cxn ang="0">
                  <a:pos x="20" y="27"/>
                </a:cxn>
                <a:cxn ang="0">
                  <a:pos x="24" y="23"/>
                </a:cxn>
                <a:cxn ang="0">
                  <a:pos x="24" y="0"/>
                </a:cxn>
                <a:cxn ang="0">
                  <a:pos x="29" y="0"/>
                </a:cxn>
              </a:cxnLst>
              <a:rect l="0" t="0" r="r" b="b"/>
              <a:pathLst>
                <a:path w="37" h="49">
                  <a:moveTo>
                    <a:pt x="29" y="0"/>
                  </a:moveTo>
                  <a:lnTo>
                    <a:pt x="29" y="20"/>
                  </a:lnTo>
                  <a:lnTo>
                    <a:pt x="29" y="23"/>
                  </a:lnTo>
                  <a:lnTo>
                    <a:pt x="29" y="27"/>
                  </a:lnTo>
                  <a:lnTo>
                    <a:pt x="29" y="27"/>
                  </a:lnTo>
                  <a:lnTo>
                    <a:pt x="31" y="29"/>
                  </a:lnTo>
                  <a:lnTo>
                    <a:pt x="31" y="29"/>
                  </a:lnTo>
                  <a:lnTo>
                    <a:pt x="33" y="29"/>
                  </a:lnTo>
                  <a:lnTo>
                    <a:pt x="33" y="29"/>
                  </a:lnTo>
                  <a:lnTo>
                    <a:pt x="35" y="27"/>
                  </a:lnTo>
                  <a:lnTo>
                    <a:pt x="35" y="27"/>
                  </a:lnTo>
                  <a:lnTo>
                    <a:pt x="35" y="25"/>
                  </a:lnTo>
                  <a:lnTo>
                    <a:pt x="37" y="25"/>
                  </a:lnTo>
                  <a:lnTo>
                    <a:pt x="37" y="29"/>
                  </a:lnTo>
                  <a:lnTo>
                    <a:pt x="35" y="30"/>
                  </a:lnTo>
                  <a:lnTo>
                    <a:pt x="33" y="32"/>
                  </a:lnTo>
                  <a:lnTo>
                    <a:pt x="29" y="32"/>
                  </a:lnTo>
                  <a:lnTo>
                    <a:pt x="27" y="32"/>
                  </a:lnTo>
                  <a:lnTo>
                    <a:pt x="26" y="30"/>
                  </a:lnTo>
                  <a:lnTo>
                    <a:pt x="24" y="29"/>
                  </a:lnTo>
                  <a:lnTo>
                    <a:pt x="24" y="25"/>
                  </a:lnTo>
                  <a:lnTo>
                    <a:pt x="20" y="29"/>
                  </a:lnTo>
                  <a:lnTo>
                    <a:pt x="16" y="30"/>
                  </a:lnTo>
                  <a:lnTo>
                    <a:pt x="13" y="32"/>
                  </a:lnTo>
                  <a:lnTo>
                    <a:pt x="11" y="32"/>
                  </a:lnTo>
                  <a:lnTo>
                    <a:pt x="9" y="32"/>
                  </a:lnTo>
                  <a:lnTo>
                    <a:pt x="7" y="32"/>
                  </a:lnTo>
                  <a:lnTo>
                    <a:pt x="7" y="32"/>
                  </a:lnTo>
                  <a:lnTo>
                    <a:pt x="6" y="30"/>
                  </a:lnTo>
                  <a:lnTo>
                    <a:pt x="6" y="36"/>
                  </a:lnTo>
                  <a:lnTo>
                    <a:pt x="6" y="40"/>
                  </a:lnTo>
                  <a:lnTo>
                    <a:pt x="7" y="41"/>
                  </a:lnTo>
                  <a:lnTo>
                    <a:pt x="7" y="43"/>
                  </a:lnTo>
                  <a:lnTo>
                    <a:pt x="7" y="45"/>
                  </a:lnTo>
                  <a:lnTo>
                    <a:pt x="6" y="47"/>
                  </a:lnTo>
                  <a:lnTo>
                    <a:pt x="6" y="47"/>
                  </a:lnTo>
                  <a:lnTo>
                    <a:pt x="4" y="49"/>
                  </a:lnTo>
                  <a:lnTo>
                    <a:pt x="2" y="47"/>
                  </a:lnTo>
                  <a:lnTo>
                    <a:pt x="2" y="47"/>
                  </a:lnTo>
                  <a:lnTo>
                    <a:pt x="0" y="45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0" y="41"/>
                  </a:lnTo>
                  <a:lnTo>
                    <a:pt x="2" y="38"/>
                  </a:lnTo>
                  <a:lnTo>
                    <a:pt x="2" y="36"/>
                  </a:lnTo>
                  <a:lnTo>
                    <a:pt x="2" y="30"/>
                  </a:lnTo>
                  <a:lnTo>
                    <a:pt x="2" y="29"/>
                  </a:lnTo>
                  <a:lnTo>
                    <a:pt x="2" y="0"/>
                  </a:lnTo>
                  <a:lnTo>
                    <a:pt x="9" y="0"/>
                  </a:lnTo>
                  <a:lnTo>
                    <a:pt x="9" y="20"/>
                  </a:lnTo>
                  <a:lnTo>
                    <a:pt x="9" y="23"/>
                  </a:lnTo>
                  <a:lnTo>
                    <a:pt x="9" y="25"/>
                  </a:lnTo>
                  <a:lnTo>
                    <a:pt x="9" y="27"/>
                  </a:lnTo>
                  <a:lnTo>
                    <a:pt x="11" y="27"/>
                  </a:lnTo>
                  <a:lnTo>
                    <a:pt x="13" y="29"/>
                  </a:lnTo>
                  <a:lnTo>
                    <a:pt x="15" y="29"/>
                  </a:lnTo>
                  <a:lnTo>
                    <a:pt x="16" y="29"/>
                  </a:lnTo>
                  <a:lnTo>
                    <a:pt x="18" y="27"/>
                  </a:lnTo>
                  <a:lnTo>
                    <a:pt x="20" y="27"/>
                  </a:lnTo>
                  <a:lnTo>
                    <a:pt x="24" y="23"/>
                  </a:lnTo>
                  <a:lnTo>
                    <a:pt x="24" y="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ja-JP" altLang="en-US" sz="2800" b="1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Helvetica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5" name="Freeform 419"/>
            <p:cNvSpPr>
              <a:spLocks/>
            </p:cNvSpPr>
            <p:nvPr/>
          </p:nvSpPr>
          <p:spPr bwMode="auto">
            <a:xfrm>
              <a:off x="2752" y="1738"/>
              <a:ext cx="52" cy="4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" y="0"/>
                </a:cxn>
                <a:cxn ang="0">
                  <a:pos x="42" y="37"/>
                </a:cxn>
                <a:cxn ang="0">
                  <a:pos x="42" y="8"/>
                </a:cxn>
                <a:cxn ang="0">
                  <a:pos x="42" y="4"/>
                </a:cxn>
                <a:cxn ang="0">
                  <a:pos x="42" y="2"/>
                </a:cxn>
                <a:cxn ang="0">
                  <a:pos x="40" y="0"/>
                </a:cxn>
                <a:cxn ang="0">
                  <a:pos x="38" y="0"/>
                </a:cxn>
                <a:cxn ang="0">
                  <a:pos x="36" y="0"/>
                </a:cxn>
                <a:cxn ang="0">
                  <a:pos x="36" y="0"/>
                </a:cxn>
                <a:cxn ang="0">
                  <a:pos x="52" y="0"/>
                </a:cxn>
                <a:cxn ang="0">
                  <a:pos x="52" y="0"/>
                </a:cxn>
                <a:cxn ang="0">
                  <a:pos x="51" y="0"/>
                </a:cxn>
                <a:cxn ang="0">
                  <a:pos x="47" y="2"/>
                </a:cxn>
                <a:cxn ang="0">
                  <a:pos x="47" y="2"/>
                </a:cxn>
                <a:cxn ang="0">
                  <a:pos x="45" y="4"/>
                </a:cxn>
                <a:cxn ang="0">
                  <a:pos x="45" y="8"/>
                </a:cxn>
                <a:cxn ang="0">
                  <a:pos x="45" y="48"/>
                </a:cxn>
                <a:cxn ang="0">
                  <a:pos x="43" y="48"/>
                </a:cxn>
                <a:cxn ang="0">
                  <a:pos x="12" y="10"/>
                </a:cxn>
                <a:cxn ang="0">
                  <a:pos x="12" y="41"/>
                </a:cxn>
                <a:cxn ang="0">
                  <a:pos x="12" y="44"/>
                </a:cxn>
                <a:cxn ang="0">
                  <a:pos x="14" y="46"/>
                </a:cxn>
                <a:cxn ang="0">
                  <a:pos x="16" y="46"/>
                </a:cxn>
                <a:cxn ang="0">
                  <a:pos x="18" y="48"/>
                </a:cxn>
                <a:cxn ang="0">
                  <a:pos x="20" y="48"/>
                </a:cxn>
                <a:cxn ang="0">
                  <a:pos x="20" y="48"/>
                </a:cxn>
                <a:cxn ang="0">
                  <a:pos x="3" y="48"/>
                </a:cxn>
                <a:cxn ang="0">
                  <a:pos x="3" y="48"/>
                </a:cxn>
                <a:cxn ang="0">
                  <a:pos x="5" y="48"/>
                </a:cxn>
                <a:cxn ang="0">
                  <a:pos x="7" y="46"/>
                </a:cxn>
                <a:cxn ang="0">
                  <a:pos x="9" y="46"/>
                </a:cxn>
                <a:cxn ang="0">
                  <a:pos x="9" y="42"/>
                </a:cxn>
                <a:cxn ang="0">
                  <a:pos x="9" y="41"/>
                </a:cxn>
                <a:cxn ang="0">
                  <a:pos x="9" y="8"/>
                </a:cxn>
                <a:cxn ang="0">
                  <a:pos x="9" y="4"/>
                </a:cxn>
                <a:cxn ang="0">
                  <a:pos x="7" y="4"/>
                </a:cxn>
                <a:cxn ang="0">
                  <a:pos x="5" y="2"/>
                </a:cxn>
                <a:cxn ang="0">
                  <a:pos x="3" y="2"/>
                </a:cxn>
                <a:cxn ang="0">
                  <a:pos x="1" y="2"/>
                </a:cxn>
                <a:cxn ang="0">
                  <a:pos x="0" y="2"/>
                </a:cxn>
                <a:cxn ang="0">
                  <a:pos x="0" y="0"/>
                </a:cxn>
              </a:cxnLst>
              <a:rect l="0" t="0" r="r" b="b"/>
              <a:pathLst>
                <a:path w="52" h="48">
                  <a:moveTo>
                    <a:pt x="0" y="0"/>
                  </a:moveTo>
                  <a:lnTo>
                    <a:pt x="12" y="0"/>
                  </a:lnTo>
                  <a:lnTo>
                    <a:pt x="42" y="37"/>
                  </a:lnTo>
                  <a:lnTo>
                    <a:pt x="42" y="8"/>
                  </a:lnTo>
                  <a:lnTo>
                    <a:pt x="42" y="4"/>
                  </a:lnTo>
                  <a:lnTo>
                    <a:pt x="42" y="2"/>
                  </a:lnTo>
                  <a:lnTo>
                    <a:pt x="40" y="0"/>
                  </a:lnTo>
                  <a:lnTo>
                    <a:pt x="38" y="0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1" y="0"/>
                  </a:lnTo>
                  <a:lnTo>
                    <a:pt x="47" y="2"/>
                  </a:lnTo>
                  <a:lnTo>
                    <a:pt x="47" y="2"/>
                  </a:lnTo>
                  <a:lnTo>
                    <a:pt x="45" y="4"/>
                  </a:lnTo>
                  <a:lnTo>
                    <a:pt x="45" y="8"/>
                  </a:lnTo>
                  <a:lnTo>
                    <a:pt x="45" y="48"/>
                  </a:lnTo>
                  <a:lnTo>
                    <a:pt x="43" y="48"/>
                  </a:lnTo>
                  <a:lnTo>
                    <a:pt x="12" y="10"/>
                  </a:lnTo>
                  <a:lnTo>
                    <a:pt x="12" y="41"/>
                  </a:lnTo>
                  <a:lnTo>
                    <a:pt x="12" y="44"/>
                  </a:lnTo>
                  <a:lnTo>
                    <a:pt x="14" y="46"/>
                  </a:lnTo>
                  <a:lnTo>
                    <a:pt x="16" y="46"/>
                  </a:lnTo>
                  <a:lnTo>
                    <a:pt x="18" y="48"/>
                  </a:lnTo>
                  <a:lnTo>
                    <a:pt x="20" y="48"/>
                  </a:lnTo>
                  <a:lnTo>
                    <a:pt x="20" y="48"/>
                  </a:lnTo>
                  <a:lnTo>
                    <a:pt x="3" y="48"/>
                  </a:lnTo>
                  <a:lnTo>
                    <a:pt x="3" y="48"/>
                  </a:lnTo>
                  <a:lnTo>
                    <a:pt x="5" y="48"/>
                  </a:lnTo>
                  <a:lnTo>
                    <a:pt x="7" y="46"/>
                  </a:lnTo>
                  <a:lnTo>
                    <a:pt x="9" y="46"/>
                  </a:lnTo>
                  <a:lnTo>
                    <a:pt x="9" y="42"/>
                  </a:lnTo>
                  <a:lnTo>
                    <a:pt x="9" y="41"/>
                  </a:lnTo>
                  <a:lnTo>
                    <a:pt x="9" y="8"/>
                  </a:lnTo>
                  <a:lnTo>
                    <a:pt x="9" y="4"/>
                  </a:lnTo>
                  <a:lnTo>
                    <a:pt x="7" y="4"/>
                  </a:lnTo>
                  <a:lnTo>
                    <a:pt x="5" y="2"/>
                  </a:lnTo>
                  <a:lnTo>
                    <a:pt x="3" y="2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ja-JP" altLang="en-US" sz="2800" b="1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Helvetica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6" name="Freeform 420"/>
            <p:cNvSpPr>
              <a:spLocks/>
            </p:cNvSpPr>
            <p:nvPr/>
          </p:nvSpPr>
          <p:spPr bwMode="auto">
            <a:xfrm>
              <a:off x="2808" y="1738"/>
              <a:ext cx="43" cy="49"/>
            </a:xfrm>
            <a:custGeom>
              <a:avLst/>
              <a:gdLst/>
              <a:ahLst/>
              <a:cxnLst>
                <a:cxn ang="0">
                  <a:pos x="38" y="0"/>
                </a:cxn>
                <a:cxn ang="0">
                  <a:pos x="40" y="16"/>
                </a:cxn>
                <a:cxn ang="0">
                  <a:pos x="38" y="16"/>
                </a:cxn>
                <a:cxn ang="0">
                  <a:pos x="36" y="11"/>
                </a:cxn>
                <a:cxn ang="0">
                  <a:pos x="33" y="5"/>
                </a:cxn>
                <a:cxn ang="0">
                  <a:pos x="29" y="3"/>
                </a:cxn>
                <a:cxn ang="0">
                  <a:pos x="24" y="3"/>
                </a:cxn>
                <a:cxn ang="0">
                  <a:pos x="20" y="3"/>
                </a:cxn>
                <a:cxn ang="0">
                  <a:pos x="16" y="5"/>
                </a:cxn>
                <a:cxn ang="0">
                  <a:pos x="13" y="9"/>
                </a:cxn>
                <a:cxn ang="0">
                  <a:pos x="9" y="12"/>
                </a:cxn>
                <a:cxn ang="0">
                  <a:pos x="9" y="18"/>
                </a:cxn>
                <a:cxn ang="0">
                  <a:pos x="7" y="25"/>
                </a:cxn>
                <a:cxn ang="0">
                  <a:pos x="9" y="32"/>
                </a:cxn>
                <a:cxn ang="0">
                  <a:pos x="9" y="36"/>
                </a:cxn>
                <a:cxn ang="0">
                  <a:pos x="13" y="42"/>
                </a:cxn>
                <a:cxn ang="0">
                  <a:pos x="16" y="43"/>
                </a:cxn>
                <a:cxn ang="0">
                  <a:pos x="20" y="45"/>
                </a:cxn>
                <a:cxn ang="0">
                  <a:pos x="26" y="47"/>
                </a:cxn>
                <a:cxn ang="0">
                  <a:pos x="29" y="47"/>
                </a:cxn>
                <a:cxn ang="0">
                  <a:pos x="33" y="45"/>
                </a:cxn>
                <a:cxn ang="0">
                  <a:pos x="36" y="42"/>
                </a:cxn>
                <a:cxn ang="0">
                  <a:pos x="40" y="36"/>
                </a:cxn>
                <a:cxn ang="0">
                  <a:pos x="42" y="38"/>
                </a:cxn>
                <a:cxn ang="0">
                  <a:pos x="38" y="43"/>
                </a:cxn>
                <a:cxn ang="0">
                  <a:pos x="33" y="47"/>
                </a:cxn>
                <a:cxn ang="0">
                  <a:pos x="27" y="49"/>
                </a:cxn>
                <a:cxn ang="0">
                  <a:pos x="22" y="49"/>
                </a:cxn>
                <a:cxn ang="0">
                  <a:pos x="15" y="49"/>
                </a:cxn>
                <a:cxn ang="0">
                  <a:pos x="9" y="45"/>
                </a:cxn>
                <a:cxn ang="0">
                  <a:pos x="4" y="42"/>
                </a:cxn>
                <a:cxn ang="0">
                  <a:pos x="0" y="34"/>
                </a:cxn>
                <a:cxn ang="0">
                  <a:pos x="0" y="25"/>
                </a:cxn>
                <a:cxn ang="0">
                  <a:pos x="0" y="20"/>
                </a:cxn>
                <a:cxn ang="0">
                  <a:pos x="4" y="12"/>
                </a:cxn>
                <a:cxn ang="0">
                  <a:pos x="7" y="7"/>
                </a:cxn>
                <a:cxn ang="0">
                  <a:pos x="11" y="3"/>
                </a:cxn>
                <a:cxn ang="0">
                  <a:pos x="16" y="1"/>
                </a:cxn>
                <a:cxn ang="0">
                  <a:pos x="24" y="0"/>
                </a:cxn>
                <a:cxn ang="0">
                  <a:pos x="29" y="1"/>
                </a:cxn>
                <a:cxn ang="0">
                  <a:pos x="33" y="3"/>
                </a:cxn>
                <a:cxn ang="0">
                  <a:pos x="35" y="3"/>
                </a:cxn>
                <a:cxn ang="0">
                  <a:pos x="35" y="3"/>
                </a:cxn>
                <a:cxn ang="0">
                  <a:pos x="36" y="3"/>
                </a:cxn>
                <a:cxn ang="0">
                  <a:pos x="36" y="3"/>
                </a:cxn>
                <a:cxn ang="0">
                  <a:pos x="38" y="1"/>
                </a:cxn>
                <a:cxn ang="0">
                  <a:pos x="38" y="0"/>
                </a:cxn>
                <a:cxn ang="0">
                  <a:pos x="38" y="0"/>
                </a:cxn>
              </a:cxnLst>
              <a:rect l="0" t="0" r="r" b="b"/>
              <a:pathLst>
                <a:path w="42" h="49">
                  <a:moveTo>
                    <a:pt x="38" y="0"/>
                  </a:moveTo>
                  <a:lnTo>
                    <a:pt x="40" y="16"/>
                  </a:lnTo>
                  <a:lnTo>
                    <a:pt x="38" y="16"/>
                  </a:lnTo>
                  <a:lnTo>
                    <a:pt x="36" y="11"/>
                  </a:lnTo>
                  <a:lnTo>
                    <a:pt x="33" y="5"/>
                  </a:lnTo>
                  <a:lnTo>
                    <a:pt x="29" y="3"/>
                  </a:lnTo>
                  <a:lnTo>
                    <a:pt x="24" y="3"/>
                  </a:lnTo>
                  <a:lnTo>
                    <a:pt x="20" y="3"/>
                  </a:lnTo>
                  <a:lnTo>
                    <a:pt x="16" y="5"/>
                  </a:lnTo>
                  <a:lnTo>
                    <a:pt x="13" y="9"/>
                  </a:lnTo>
                  <a:lnTo>
                    <a:pt x="9" y="12"/>
                  </a:lnTo>
                  <a:lnTo>
                    <a:pt x="9" y="18"/>
                  </a:lnTo>
                  <a:lnTo>
                    <a:pt x="7" y="25"/>
                  </a:lnTo>
                  <a:lnTo>
                    <a:pt x="9" y="32"/>
                  </a:lnTo>
                  <a:lnTo>
                    <a:pt x="9" y="36"/>
                  </a:lnTo>
                  <a:lnTo>
                    <a:pt x="13" y="42"/>
                  </a:lnTo>
                  <a:lnTo>
                    <a:pt x="16" y="43"/>
                  </a:lnTo>
                  <a:lnTo>
                    <a:pt x="20" y="45"/>
                  </a:lnTo>
                  <a:lnTo>
                    <a:pt x="26" y="47"/>
                  </a:lnTo>
                  <a:lnTo>
                    <a:pt x="29" y="47"/>
                  </a:lnTo>
                  <a:lnTo>
                    <a:pt x="33" y="45"/>
                  </a:lnTo>
                  <a:lnTo>
                    <a:pt x="36" y="42"/>
                  </a:lnTo>
                  <a:lnTo>
                    <a:pt x="40" y="36"/>
                  </a:lnTo>
                  <a:lnTo>
                    <a:pt x="42" y="38"/>
                  </a:lnTo>
                  <a:lnTo>
                    <a:pt x="38" y="43"/>
                  </a:lnTo>
                  <a:lnTo>
                    <a:pt x="33" y="47"/>
                  </a:lnTo>
                  <a:lnTo>
                    <a:pt x="27" y="49"/>
                  </a:lnTo>
                  <a:lnTo>
                    <a:pt x="22" y="49"/>
                  </a:lnTo>
                  <a:lnTo>
                    <a:pt x="15" y="49"/>
                  </a:lnTo>
                  <a:lnTo>
                    <a:pt x="9" y="45"/>
                  </a:lnTo>
                  <a:lnTo>
                    <a:pt x="4" y="42"/>
                  </a:lnTo>
                  <a:lnTo>
                    <a:pt x="0" y="34"/>
                  </a:lnTo>
                  <a:lnTo>
                    <a:pt x="0" y="25"/>
                  </a:lnTo>
                  <a:lnTo>
                    <a:pt x="0" y="20"/>
                  </a:lnTo>
                  <a:lnTo>
                    <a:pt x="4" y="12"/>
                  </a:lnTo>
                  <a:lnTo>
                    <a:pt x="7" y="7"/>
                  </a:lnTo>
                  <a:lnTo>
                    <a:pt x="11" y="3"/>
                  </a:lnTo>
                  <a:lnTo>
                    <a:pt x="16" y="1"/>
                  </a:lnTo>
                  <a:lnTo>
                    <a:pt x="24" y="0"/>
                  </a:lnTo>
                  <a:lnTo>
                    <a:pt x="29" y="1"/>
                  </a:lnTo>
                  <a:lnTo>
                    <a:pt x="33" y="3"/>
                  </a:lnTo>
                  <a:lnTo>
                    <a:pt x="35" y="3"/>
                  </a:lnTo>
                  <a:lnTo>
                    <a:pt x="35" y="3"/>
                  </a:lnTo>
                  <a:lnTo>
                    <a:pt x="36" y="3"/>
                  </a:lnTo>
                  <a:lnTo>
                    <a:pt x="36" y="3"/>
                  </a:lnTo>
                  <a:lnTo>
                    <a:pt x="38" y="1"/>
                  </a:lnTo>
                  <a:lnTo>
                    <a:pt x="38" y="0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ja-JP" altLang="en-US" sz="2800" b="1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Helvetica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7" name="Freeform 421"/>
            <p:cNvSpPr>
              <a:spLocks noEditPoints="1"/>
            </p:cNvSpPr>
            <p:nvPr/>
          </p:nvSpPr>
          <p:spPr bwMode="auto">
            <a:xfrm>
              <a:off x="2699" y="1774"/>
              <a:ext cx="47" cy="100"/>
            </a:xfrm>
            <a:custGeom>
              <a:avLst/>
              <a:gdLst/>
              <a:ahLst/>
              <a:cxnLst>
                <a:cxn ang="0">
                  <a:pos x="33" y="26"/>
                </a:cxn>
                <a:cxn ang="0">
                  <a:pos x="42" y="33"/>
                </a:cxn>
                <a:cxn ang="0">
                  <a:pos x="45" y="44"/>
                </a:cxn>
                <a:cxn ang="0">
                  <a:pos x="47" y="55"/>
                </a:cxn>
                <a:cxn ang="0">
                  <a:pos x="44" y="64"/>
                </a:cxn>
                <a:cxn ang="0">
                  <a:pos x="40" y="71"/>
                </a:cxn>
                <a:cxn ang="0">
                  <a:pos x="34" y="75"/>
                </a:cxn>
                <a:cxn ang="0">
                  <a:pos x="29" y="77"/>
                </a:cxn>
                <a:cxn ang="0">
                  <a:pos x="25" y="100"/>
                </a:cxn>
                <a:cxn ang="0">
                  <a:pos x="20" y="78"/>
                </a:cxn>
                <a:cxn ang="0">
                  <a:pos x="7" y="73"/>
                </a:cxn>
                <a:cxn ang="0">
                  <a:pos x="0" y="60"/>
                </a:cxn>
                <a:cxn ang="0">
                  <a:pos x="0" y="46"/>
                </a:cxn>
                <a:cxn ang="0">
                  <a:pos x="2" y="38"/>
                </a:cxn>
                <a:cxn ang="0">
                  <a:pos x="7" y="31"/>
                </a:cxn>
                <a:cxn ang="0">
                  <a:pos x="13" y="27"/>
                </a:cxn>
                <a:cxn ang="0">
                  <a:pos x="16" y="26"/>
                </a:cxn>
                <a:cxn ang="0">
                  <a:pos x="20" y="0"/>
                </a:cxn>
                <a:cxn ang="0">
                  <a:pos x="25" y="26"/>
                </a:cxn>
                <a:cxn ang="0">
                  <a:pos x="18" y="29"/>
                </a:cxn>
                <a:cxn ang="0">
                  <a:pos x="13" y="33"/>
                </a:cxn>
                <a:cxn ang="0">
                  <a:pos x="11" y="44"/>
                </a:cxn>
                <a:cxn ang="0">
                  <a:pos x="11" y="58"/>
                </a:cxn>
                <a:cxn ang="0">
                  <a:pos x="14" y="69"/>
                </a:cxn>
                <a:cxn ang="0">
                  <a:pos x="18" y="73"/>
                </a:cxn>
                <a:cxn ang="0">
                  <a:pos x="20" y="27"/>
                </a:cxn>
                <a:cxn ang="0">
                  <a:pos x="29" y="73"/>
                </a:cxn>
                <a:cxn ang="0">
                  <a:pos x="33" y="69"/>
                </a:cxn>
                <a:cxn ang="0">
                  <a:pos x="36" y="60"/>
                </a:cxn>
                <a:cxn ang="0">
                  <a:pos x="36" y="46"/>
                </a:cxn>
                <a:cxn ang="0">
                  <a:pos x="33" y="35"/>
                </a:cxn>
                <a:cxn ang="0">
                  <a:pos x="29" y="29"/>
                </a:cxn>
                <a:cxn ang="0">
                  <a:pos x="25" y="75"/>
                </a:cxn>
              </a:cxnLst>
              <a:rect l="0" t="0" r="r" b="b"/>
              <a:pathLst>
                <a:path w="47" h="100">
                  <a:moveTo>
                    <a:pt x="25" y="26"/>
                  </a:moveTo>
                  <a:lnTo>
                    <a:pt x="33" y="26"/>
                  </a:lnTo>
                  <a:lnTo>
                    <a:pt x="38" y="29"/>
                  </a:lnTo>
                  <a:lnTo>
                    <a:pt x="42" y="33"/>
                  </a:lnTo>
                  <a:lnTo>
                    <a:pt x="44" y="38"/>
                  </a:lnTo>
                  <a:lnTo>
                    <a:pt x="45" y="44"/>
                  </a:lnTo>
                  <a:lnTo>
                    <a:pt x="47" y="51"/>
                  </a:lnTo>
                  <a:lnTo>
                    <a:pt x="47" y="55"/>
                  </a:lnTo>
                  <a:lnTo>
                    <a:pt x="45" y="60"/>
                  </a:lnTo>
                  <a:lnTo>
                    <a:pt x="44" y="64"/>
                  </a:lnTo>
                  <a:lnTo>
                    <a:pt x="42" y="67"/>
                  </a:lnTo>
                  <a:lnTo>
                    <a:pt x="40" y="71"/>
                  </a:lnTo>
                  <a:lnTo>
                    <a:pt x="38" y="73"/>
                  </a:lnTo>
                  <a:lnTo>
                    <a:pt x="34" y="75"/>
                  </a:lnTo>
                  <a:lnTo>
                    <a:pt x="33" y="77"/>
                  </a:lnTo>
                  <a:lnTo>
                    <a:pt x="29" y="77"/>
                  </a:lnTo>
                  <a:lnTo>
                    <a:pt x="25" y="78"/>
                  </a:lnTo>
                  <a:lnTo>
                    <a:pt x="25" y="100"/>
                  </a:lnTo>
                  <a:lnTo>
                    <a:pt x="20" y="100"/>
                  </a:lnTo>
                  <a:lnTo>
                    <a:pt x="20" y="78"/>
                  </a:lnTo>
                  <a:lnTo>
                    <a:pt x="13" y="77"/>
                  </a:lnTo>
                  <a:lnTo>
                    <a:pt x="7" y="73"/>
                  </a:lnTo>
                  <a:lnTo>
                    <a:pt x="4" y="67"/>
                  </a:lnTo>
                  <a:lnTo>
                    <a:pt x="0" y="60"/>
                  </a:lnTo>
                  <a:lnTo>
                    <a:pt x="0" y="51"/>
                  </a:lnTo>
                  <a:lnTo>
                    <a:pt x="0" y="46"/>
                  </a:lnTo>
                  <a:lnTo>
                    <a:pt x="2" y="42"/>
                  </a:lnTo>
                  <a:lnTo>
                    <a:pt x="2" y="38"/>
                  </a:lnTo>
                  <a:lnTo>
                    <a:pt x="4" y="35"/>
                  </a:lnTo>
                  <a:lnTo>
                    <a:pt x="7" y="31"/>
                  </a:lnTo>
                  <a:lnTo>
                    <a:pt x="9" y="29"/>
                  </a:lnTo>
                  <a:lnTo>
                    <a:pt x="13" y="27"/>
                  </a:lnTo>
                  <a:lnTo>
                    <a:pt x="14" y="26"/>
                  </a:lnTo>
                  <a:lnTo>
                    <a:pt x="16" y="26"/>
                  </a:lnTo>
                  <a:lnTo>
                    <a:pt x="20" y="26"/>
                  </a:lnTo>
                  <a:lnTo>
                    <a:pt x="20" y="0"/>
                  </a:lnTo>
                  <a:lnTo>
                    <a:pt x="25" y="0"/>
                  </a:lnTo>
                  <a:lnTo>
                    <a:pt x="25" y="26"/>
                  </a:lnTo>
                  <a:close/>
                  <a:moveTo>
                    <a:pt x="20" y="27"/>
                  </a:moveTo>
                  <a:lnTo>
                    <a:pt x="18" y="29"/>
                  </a:lnTo>
                  <a:lnTo>
                    <a:pt x="16" y="31"/>
                  </a:lnTo>
                  <a:lnTo>
                    <a:pt x="13" y="33"/>
                  </a:lnTo>
                  <a:lnTo>
                    <a:pt x="11" y="38"/>
                  </a:lnTo>
                  <a:lnTo>
                    <a:pt x="11" y="44"/>
                  </a:lnTo>
                  <a:lnTo>
                    <a:pt x="11" y="49"/>
                  </a:lnTo>
                  <a:lnTo>
                    <a:pt x="11" y="58"/>
                  </a:lnTo>
                  <a:lnTo>
                    <a:pt x="13" y="64"/>
                  </a:lnTo>
                  <a:lnTo>
                    <a:pt x="14" y="69"/>
                  </a:lnTo>
                  <a:lnTo>
                    <a:pt x="16" y="73"/>
                  </a:lnTo>
                  <a:lnTo>
                    <a:pt x="18" y="73"/>
                  </a:lnTo>
                  <a:lnTo>
                    <a:pt x="20" y="75"/>
                  </a:lnTo>
                  <a:lnTo>
                    <a:pt x="20" y="27"/>
                  </a:lnTo>
                  <a:close/>
                  <a:moveTo>
                    <a:pt x="25" y="75"/>
                  </a:moveTo>
                  <a:lnTo>
                    <a:pt x="29" y="73"/>
                  </a:lnTo>
                  <a:lnTo>
                    <a:pt x="31" y="73"/>
                  </a:lnTo>
                  <a:lnTo>
                    <a:pt x="33" y="69"/>
                  </a:lnTo>
                  <a:lnTo>
                    <a:pt x="34" y="66"/>
                  </a:lnTo>
                  <a:lnTo>
                    <a:pt x="36" y="60"/>
                  </a:lnTo>
                  <a:lnTo>
                    <a:pt x="36" y="53"/>
                  </a:lnTo>
                  <a:lnTo>
                    <a:pt x="36" y="46"/>
                  </a:lnTo>
                  <a:lnTo>
                    <a:pt x="34" y="40"/>
                  </a:lnTo>
                  <a:lnTo>
                    <a:pt x="33" y="35"/>
                  </a:lnTo>
                  <a:lnTo>
                    <a:pt x="31" y="31"/>
                  </a:lnTo>
                  <a:lnTo>
                    <a:pt x="29" y="29"/>
                  </a:lnTo>
                  <a:lnTo>
                    <a:pt x="25" y="27"/>
                  </a:lnTo>
                  <a:lnTo>
                    <a:pt x="25" y="7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ja-JP" altLang="en-US" sz="2800" b="1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Helvetica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8" name="Line 422"/>
            <p:cNvSpPr>
              <a:spLocks noChangeShapeType="1"/>
            </p:cNvSpPr>
            <p:nvPr/>
          </p:nvSpPr>
          <p:spPr bwMode="auto">
            <a:xfrm>
              <a:off x="2433" y="1819"/>
              <a:ext cx="217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ja-JP" altLang="en-US" sz="28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ea typeface="ＭＳ Ｐゴシック" charset="-128"/>
                <a:cs typeface="ＭＳ Ｐゴシック" charset="-128"/>
              </a:endParaRPr>
            </a:p>
          </p:txBody>
        </p:sp>
      </p:grpSp>
      <p:pic>
        <p:nvPicPr>
          <p:cNvPr id="24583" name="Content Placeholder 5" descr="CA_LAT.jpg"/>
          <p:cNvPicPr>
            <a:picLocks noChangeAspect="1"/>
          </p:cNvPicPr>
          <p:nvPr/>
        </p:nvPicPr>
        <p:blipFill>
          <a:blip r:embed="rId4"/>
          <a:srcRect l="12857" t="5878" r="81429" b="88170"/>
          <a:stretch>
            <a:fillRect/>
          </a:stretch>
        </p:blipFill>
        <p:spPr bwMode="auto">
          <a:xfrm>
            <a:off x="1581150" y="46038"/>
            <a:ext cx="614363" cy="124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4" name="Content Placeholder 5" descr="CA_LAT.jpg"/>
          <p:cNvPicPr>
            <a:picLocks noChangeAspect="1"/>
          </p:cNvPicPr>
          <p:nvPr/>
        </p:nvPicPr>
        <p:blipFill>
          <a:blip r:embed="rId4"/>
          <a:srcRect l="48570" t="5878" r="48570" b="88170"/>
          <a:stretch>
            <a:fillRect/>
          </a:stretch>
        </p:blipFill>
        <p:spPr bwMode="auto">
          <a:xfrm>
            <a:off x="2138363" y="44450"/>
            <a:ext cx="306387" cy="1243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5" name="Picture 12" descr="engravers-old-english-large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6200" t="69421" r="77400" b="19835"/>
          <a:stretch>
            <a:fillRect/>
          </a:stretch>
        </p:blipFill>
        <p:spPr bwMode="auto">
          <a:xfrm>
            <a:off x="2992438" y="342900"/>
            <a:ext cx="541337" cy="8239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433" name="TextBox 432"/>
          <p:cNvSpPr txBox="1"/>
          <p:nvPr/>
        </p:nvSpPr>
        <p:spPr>
          <a:xfrm>
            <a:off x="-58738" y="2141538"/>
            <a:ext cx="9251951" cy="10064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5400"/>
              <a:t>LMA is solution, Sun shines on</a:t>
            </a:r>
            <a:r>
              <a:rPr lang="en-US" sz="6000"/>
              <a:t>  </a:t>
            </a:r>
          </a:p>
        </p:txBody>
      </p:sp>
      <p:sp>
        <p:nvSpPr>
          <p:cNvPr id="24587" name="TextBox 433"/>
          <p:cNvSpPr txBox="1">
            <a:spLocks noChangeArrowheads="1"/>
          </p:cNvSpPr>
          <p:nvPr/>
        </p:nvSpPr>
        <p:spPr bwMode="auto">
          <a:xfrm>
            <a:off x="7696200" y="3575050"/>
            <a:ext cx="1651000" cy="11747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ts val="2100"/>
              </a:lnSpc>
            </a:pPr>
            <a:r>
              <a:rPr lang="en-US" sz="2000"/>
              <a:t>After 30 yrs, KamLAND and SNO weigh in</a:t>
            </a:r>
            <a:endParaRPr lang="en-US" sz="2000" baseline="-25000"/>
          </a:p>
        </p:txBody>
      </p:sp>
      <p:sp>
        <p:nvSpPr>
          <p:cNvPr id="24588" name="TextBox 435"/>
          <p:cNvSpPr txBox="1">
            <a:spLocks noChangeArrowheads="1"/>
          </p:cNvSpPr>
          <p:nvPr/>
        </p:nvSpPr>
        <p:spPr bwMode="auto">
          <a:xfrm>
            <a:off x="3321050" y="3425825"/>
            <a:ext cx="35877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FF6600"/>
                </a:solidFill>
              </a:rPr>
              <a:t>Nakahata, Neutrino Telescopes 2009</a:t>
            </a:r>
          </a:p>
        </p:txBody>
      </p:sp>
      <p:sp>
        <p:nvSpPr>
          <p:cNvPr id="24589" name="TextBox 436"/>
          <p:cNvSpPr txBox="1">
            <a:spLocks noChangeArrowheads="1"/>
          </p:cNvSpPr>
          <p:nvPr/>
        </p:nvSpPr>
        <p:spPr bwMode="auto">
          <a:xfrm>
            <a:off x="1233488" y="2944813"/>
            <a:ext cx="6473825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ts val="2100"/>
              </a:lnSpc>
            </a:pPr>
            <a:r>
              <a:rPr lang="en-US" sz="1800"/>
              <a:t>Data favor MSW effect, suggests mass heirarchy </a:t>
            </a:r>
            <a:r>
              <a:rPr lang="en-US" sz="1800" i="1"/>
              <a:t>m</a:t>
            </a:r>
            <a:r>
              <a:rPr lang="en-US" sz="1800" baseline="-25000"/>
              <a:t>1</a:t>
            </a:r>
            <a:r>
              <a:rPr lang="en-US" sz="1800"/>
              <a:t>&gt;</a:t>
            </a:r>
            <a:r>
              <a:rPr lang="en-US" sz="1800" i="1"/>
              <a:t>m</a:t>
            </a:r>
            <a:r>
              <a:rPr lang="en-US" sz="1800" baseline="-25000"/>
              <a:t>2</a:t>
            </a:r>
          </a:p>
        </p:txBody>
      </p:sp>
      <p:sp>
        <p:nvSpPr>
          <p:cNvPr id="24590" name="TextBox 437"/>
          <p:cNvSpPr txBox="1">
            <a:spLocks noChangeArrowheads="1"/>
          </p:cNvSpPr>
          <p:nvPr/>
        </p:nvSpPr>
        <p:spPr bwMode="auto">
          <a:xfrm>
            <a:off x="4740275" y="4548188"/>
            <a:ext cx="2805113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b="1">
                <a:solidFill>
                  <a:srgbClr val="000066"/>
                </a:solidFill>
              </a:rPr>
              <a:t>CC/NC flux defines</a:t>
            </a:r>
          </a:p>
          <a:p>
            <a:pPr eaLnBrk="0" hangingPunct="0"/>
            <a:r>
              <a:rPr lang="en-US" b="1">
                <a:solidFill>
                  <a:srgbClr val="000066"/>
                </a:solidFill>
              </a:rPr>
              <a:t> tan</a:t>
            </a:r>
            <a:r>
              <a:rPr lang="en-US" b="1" baseline="30000">
                <a:solidFill>
                  <a:srgbClr val="000066"/>
                </a:solidFill>
              </a:rPr>
              <a:t>2</a:t>
            </a:r>
            <a:r>
              <a:rPr lang="en-US" b="1">
                <a:solidFill>
                  <a:srgbClr val="000066"/>
                </a:solidFill>
              </a:rPr>
              <a:t> </a:t>
            </a:r>
            <a:r>
              <a:rPr lang="en-US" b="1">
                <a:solidFill>
                  <a:srgbClr val="000066"/>
                </a:solidFill>
                <a:latin typeface="Symbol" pitchFamily="18" charset="2"/>
              </a:rPr>
              <a:t>q</a:t>
            </a:r>
            <a:r>
              <a:rPr lang="en-US" b="1" baseline="-25000">
                <a:solidFill>
                  <a:srgbClr val="000066"/>
                </a:solidFill>
                <a:latin typeface="Symbol" pitchFamily="18" charset="2"/>
              </a:rPr>
              <a:t>12</a:t>
            </a:r>
            <a:r>
              <a:rPr lang="en-US" b="1">
                <a:solidFill>
                  <a:srgbClr val="000066"/>
                </a:solidFill>
                <a:latin typeface="Symbol" pitchFamily="18" charset="2"/>
              </a:rPr>
              <a:t> </a:t>
            </a:r>
            <a:r>
              <a:rPr lang="en-US" b="1">
                <a:solidFill>
                  <a:srgbClr val="000066"/>
                </a:solidFill>
              </a:rPr>
              <a:t>&lt; 1</a:t>
            </a:r>
          </a:p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>
              <a:ea typeface="ＭＳ Ｐゴシック"/>
              <a:cs typeface="ＭＳ Ｐゴシック"/>
            </a:endParaRPr>
          </a:p>
        </p:txBody>
      </p:sp>
      <p:sp>
        <p:nvSpPr>
          <p:cNvPr id="13209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>
              <a:ea typeface="ＭＳ Ｐゴシック"/>
              <a:cs typeface="ＭＳ Ｐゴシック"/>
            </a:endParaRPr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98EEC93-67EF-46A2-A98A-381963C79976}" type="slidenum">
              <a:rPr lang="en-US" smtClean="0"/>
              <a:pPr>
                <a:defRPr/>
              </a:pPr>
              <a:t>6</a:t>
            </a:fld>
            <a:r>
              <a:rPr lang="en-US" smtClean="0"/>
              <a:t>/38</a:t>
            </a:r>
          </a:p>
        </p:txBody>
      </p:sp>
      <p:pic>
        <p:nvPicPr>
          <p:cNvPr id="132100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0"/>
            <a:ext cx="8558213" cy="648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2101" name="Text Box 5"/>
          <p:cNvSpPr txBox="1">
            <a:spLocks noChangeArrowheads="1"/>
          </p:cNvSpPr>
          <p:nvPr/>
        </p:nvSpPr>
        <p:spPr bwMode="auto">
          <a:xfrm>
            <a:off x="4114800" y="6396038"/>
            <a:ext cx="35607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/>
              <a:t>Phys.Rev.Lett.101:111301,2008</a:t>
            </a:r>
          </a:p>
        </p:txBody>
      </p:sp>
      <p:sp>
        <p:nvSpPr>
          <p:cNvPr id="132102" name="TextBox 6"/>
          <p:cNvSpPr txBox="1">
            <a:spLocks noChangeArrowheads="1"/>
          </p:cNvSpPr>
          <p:nvPr/>
        </p:nvSpPr>
        <p:spPr bwMode="auto">
          <a:xfrm>
            <a:off x="7408863" y="236538"/>
            <a:ext cx="10810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FF6600"/>
                </a:solidFill>
              </a:rPr>
              <a:t>ICHEP08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>
              <a:ea typeface="ＭＳ Ｐゴシック"/>
              <a:cs typeface="ＭＳ Ｐゴシック"/>
            </a:endParaRPr>
          </a:p>
        </p:txBody>
      </p:sp>
      <p:sp>
        <p:nvSpPr>
          <p:cNvPr id="26626" name="Content Placeholder 2"/>
          <p:cNvSpPr>
            <a:spLocks noGrp="1"/>
          </p:cNvSpPr>
          <p:nvPr>
            <p:ph idx="1"/>
          </p:nvPr>
        </p:nvSpPr>
        <p:spPr>
          <a:xfrm>
            <a:off x="4895850" y="4160838"/>
            <a:ext cx="4003675" cy="1916112"/>
          </a:xfrm>
        </p:spPr>
        <p:txBody>
          <a:bodyPr/>
          <a:lstStyle/>
          <a:p>
            <a:pPr eaLnBrk="1" hangingPunct="1"/>
            <a:r>
              <a:rPr lang="en-US" sz="2000" smtClean="0">
                <a:ea typeface="ＭＳ Ｐゴシック"/>
                <a:cs typeface="ＭＳ Ｐゴシック"/>
              </a:rPr>
              <a:t>Borexino Data </a:t>
            </a:r>
          </a:p>
          <a:p>
            <a:pPr eaLnBrk="1" hangingPunct="1">
              <a:buFontTx/>
              <a:buNone/>
            </a:pPr>
            <a:r>
              <a:rPr lang="en-US" sz="2000" smtClean="0">
                <a:ea typeface="ＭＳ Ｐゴシック"/>
                <a:cs typeface="ＭＳ Ｐゴシック"/>
              </a:rPr>
              <a:t>	49 ± 3 (stat) ± 4 (sys)</a:t>
            </a:r>
          </a:p>
          <a:p>
            <a:pPr eaLnBrk="1" hangingPunct="1"/>
            <a:r>
              <a:rPr lang="en-US" sz="2000" smtClean="0">
                <a:ea typeface="ＭＳ Ｐゴシック"/>
                <a:cs typeface="ＭＳ Ｐゴシック"/>
              </a:rPr>
              <a:t>No Osc:  75 ± 4</a:t>
            </a:r>
          </a:p>
          <a:p>
            <a:pPr eaLnBrk="1" hangingPunct="1"/>
            <a:r>
              <a:rPr lang="en-US" sz="2000" smtClean="0">
                <a:ea typeface="ＭＳ Ｐゴシック"/>
                <a:cs typeface="ＭＳ Ｐゴシック"/>
              </a:rPr>
              <a:t>MSW LMA </a:t>
            </a:r>
          </a:p>
          <a:p>
            <a:pPr eaLnBrk="1" hangingPunct="1">
              <a:buFontTx/>
              <a:buNone/>
            </a:pPr>
            <a:r>
              <a:rPr lang="en-US" sz="2000" smtClean="0">
                <a:ea typeface="ＭＳ Ｐゴシック"/>
                <a:cs typeface="ＭＳ Ｐゴシック"/>
              </a:rPr>
              <a:t>	48 ± 4 counts/day/100ton</a:t>
            </a:r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6200" y="6324600"/>
            <a:ext cx="4724400" cy="381000"/>
          </a:xfrm>
        </p:spPr>
        <p:txBody>
          <a:bodyPr/>
          <a:lstStyle/>
          <a:p>
            <a:pPr algn="l">
              <a:defRPr/>
            </a:pPr>
            <a:fld id="{0CEBE837-09AC-45CB-A2A0-B74A3A0DA784}" type="slidenum">
              <a:rPr lang="en-US">
                <a:latin typeface="Times New Roman" charset="0"/>
              </a:rPr>
              <a:pPr algn="l">
                <a:defRPr/>
              </a:pPr>
              <a:t>7</a:t>
            </a:fld>
            <a:r>
              <a:rPr lang="en-US">
                <a:latin typeface="Times New Roman" charset="0"/>
              </a:rPr>
              <a:t>/38</a:t>
            </a:r>
          </a:p>
        </p:txBody>
      </p:sp>
      <p:pic>
        <p:nvPicPr>
          <p:cNvPr id="26628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1338" y="488950"/>
            <a:ext cx="3197225" cy="2633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33800" y="644525"/>
            <a:ext cx="5410200" cy="354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 rot="16200000">
            <a:off x="-1283494" y="4666457"/>
            <a:ext cx="2967037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spc="-150" dirty="0">
                <a:latin typeface="Times New Roman" pitchFamily="-65" charset="0"/>
                <a:ea typeface="ＭＳ Ｐゴシック" charset="-128"/>
                <a:cs typeface="ＭＳ Ｐゴシック" charset="-128"/>
              </a:rPr>
              <a:t>Electron Nu Survival Probability</a:t>
            </a:r>
          </a:p>
        </p:txBody>
      </p:sp>
      <p:sp>
        <p:nvSpPr>
          <p:cNvPr id="26631" name="TextBox 8"/>
          <p:cNvSpPr txBox="1">
            <a:spLocks noChangeArrowheads="1"/>
          </p:cNvSpPr>
          <p:nvPr/>
        </p:nvSpPr>
        <p:spPr bwMode="auto">
          <a:xfrm>
            <a:off x="5816600" y="0"/>
            <a:ext cx="3327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FF6600"/>
                </a:solidFill>
              </a:rPr>
              <a:t>G. Ranucci (Milano) @ ICHEP08</a:t>
            </a:r>
          </a:p>
          <a:p>
            <a:r>
              <a:rPr lang="en-US" sz="1800">
                <a:solidFill>
                  <a:srgbClr val="FF6600"/>
                </a:solidFill>
              </a:rPr>
              <a:t>C. Galbiati @ Neutrino 2008</a:t>
            </a:r>
          </a:p>
        </p:txBody>
      </p:sp>
      <p:sp>
        <p:nvSpPr>
          <p:cNvPr id="26632" name="TextBox 9"/>
          <p:cNvSpPr txBox="1">
            <a:spLocks noChangeArrowheads="1"/>
          </p:cNvSpPr>
          <p:nvPr/>
        </p:nvSpPr>
        <p:spPr bwMode="auto">
          <a:xfrm>
            <a:off x="4559300" y="596900"/>
            <a:ext cx="22796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arXiv:0805.3843</a:t>
            </a:r>
          </a:p>
        </p:txBody>
      </p:sp>
      <p:pic>
        <p:nvPicPr>
          <p:cNvPr id="26633" name="Picture 1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618"/>
          <a:stretch>
            <a:fillRect/>
          </a:stretch>
        </p:blipFill>
        <p:spPr bwMode="auto">
          <a:xfrm>
            <a:off x="388938" y="3241675"/>
            <a:ext cx="4872037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9" name="TextBox 3"/>
          <p:cNvSpPr txBox="1">
            <a:spLocks noChangeArrowheads="1"/>
          </p:cNvSpPr>
          <p:nvPr/>
        </p:nvSpPr>
        <p:spPr bwMode="auto">
          <a:xfrm>
            <a:off x="203200" y="2678113"/>
            <a:ext cx="31591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Phys.Rev.Lett.100:221803,2008</a:t>
            </a:r>
          </a:p>
        </p:txBody>
      </p:sp>
      <p:graphicFrame>
        <p:nvGraphicFramePr>
          <p:cNvPr id="121858" name="Object 2"/>
          <p:cNvGraphicFramePr>
            <a:graphicFrameLocks noChangeAspect="1"/>
          </p:cNvGraphicFramePr>
          <p:nvPr/>
        </p:nvGraphicFramePr>
        <p:xfrm>
          <a:off x="3562350" y="1393825"/>
          <a:ext cx="5581650" cy="904875"/>
        </p:xfrm>
        <a:graphic>
          <a:graphicData uri="http://schemas.openxmlformats.org/presentationml/2006/ole">
            <p:oleObj spid="_x0000_s121858" name="Equation" r:id="rId3" imgW="2971800" imgH="482600" progId="">
              <p:embed/>
            </p:oleObj>
          </a:graphicData>
        </a:graphic>
      </p:graphicFrame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168650"/>
            <a:ext cx="4319588" cy="3124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42999"/>
              </a:srgb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rcRect l="1818" t="4706" r="25455" b="4706"/>
          <a:stretch>
            <a:fillRect/>
          </a:stretch>
        </p:blipFill>
        <p:spPr>
          <a:xfrm>
            <a:off x="4365625" y="2328863"/>
            <a:ext cx="4622800" cy="4449762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1862" name="Title 1"/>
          <p:cNvSpPr txBox="1">
            <a:spLocks/>
          </p:cNvSpPr>
          <p:nvPr/>
        </p:nvSpPr>
        <p:spPr bwMode="auto">
          <a:xfrm>
            <a:off x="841375" y="144463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3600">
                <a:solidFill>
                  <a:srgbClr val="009900"/>
                </a:solidFill>
              </a:rPr>
              <a:t>Confirming Solar Neutrinos at a Reactor</a:t>
            </a:r>
          </a:p>
        </p:txBody>
      </p:sp>
      <p:sp>
        <p:nvSpPr>
          <p:cNvPr id="121863" name="Content Placeholder 2"/>
          <p:cNvSpPr>
            <a:spLocks noGrp="1"/>
          </p:cNvSpPr>
          <p:nvPr>
            <p:ph idx="1"/>
          </p:nvPr>
        </p:nvSpPr>
        <p:spPr>
          <a:xfrm>
            <a:off x="0" y="1350963"/>
            <a:ext cx="4503738" cy="1654175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sz="2800" smtClean="0">
                <a:ea typeface="ＭＳ Ｐゴシック"/>
                <a:cs typeface="ＭＳ Ｐゴシック"/>
              </a:rPr>
              <a:t>Electron antineutrino disappearance from 55 nuclear reactors around Japan</a:t>
            </a:r>
          </a:p>
        </p:txBody>
      </p:sp>
      <p:sp>
        <p:nvSpPr>
          <p:cNvPr id="121864" name="TextBox 7"/>
          <p:cNvSpPr txBox="1">
            <a:spLocks noChangeArrowheads="1"/>
          </p:cNvSpPr>
          <p:nvPr/>
        </p:nvSpPr>
        <p:spPr bwMode="auto">
          <a:xfrm>
            <a:off x="3573463" y="1125538"/>
            <a:ext cx="5570537" cy="32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500"/>
              <a:t>S. Abe </a:t>
            </a:r>
            <a:r>
              <a:rPr lang="en-GB" sz="1500" i="1"/>
              <a:t>et al. </a:t>
            </a:r>
            <a:r>
              <a:rPr lang="en-GB" sz="1500"/>
              <a:t>(KamLAND Collaboration), PRL </a:t>
            </a:r>
            <a:r>
              <a:rPr lang="en-GB" sz="1500" b="1"/>
              <a:t>100</a:t>
            </a:r>
            <a:r>
              <a:rPr lang="en-GB" sz="1500"/>
              <a:t>, 221803 (2008)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1" name="Title 1"/>
          <p:cNvSpPr>
            <a:spLocks noGrp="1"/>
          </p:cNvSpPr>
          <p:nvPr>
            <p:ph type="title"/>
          </p:nvPr>
        </p:nvSpPr>
        <p:spPr>
          <a:xfrm>
            <a:off x="685800" y="282575"/>
            <a:ext cx="7772400" cy="1143000"/>
          </a:xfrm>
        </p:spPr>
        <p:txBody>
          <a:bodyPr/>
          <a:lstStyle/>
          <a:p>
            <a:r>
              <a:rPr lang="en-US" sz="3600" smtClean="0">
                <a:ea typeface="ＭＳ Ｐゴシック"/>
                <a:cs typeface="ＭＳ Ｐゴシック"/>
              </a:rPr>
              <a:t>SNO Low Energy Threshold Analysis</a:t>
            </a:r>
          </a:p>
        </p:txBody>
      </p:sp>
      <p:sp>
        <p:nvSpPr>
          <p:cNvPr id="122882" name="Content Placeholder 2"/>
          <p:cNvSpPr>
            <a:spLocks noGrp="1"/>
          </p:cNvSpPr>
          <p:nvPr>
            <p:ph idx="1"/>
          </p:nvPr>
        </p:nvSpPr>
        <p:spPr>
          <a:xfrm>
            <a:off x="5170488" y="5624513"/>
            <a:ext cx="3956050" cy="671512"/>
          </a:xfrm>
        </p:spPr>
        <p:txBody>
          <a:bodyPr/>
          <a:lstStyle/>
          <a:p>
            <a:r>
              <a:rPr lang="en-US" sz="1800" smtClean="0">
                <a:ea typeface="ＭＳ Ｐゴシック"/>
                <a:cs typeface="ＭＳ Ｐゴシック"/>
              </a:rPr>
              <a:t>J. Klein, Neutrino 2010 Conference (Athens)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B2A4F64-2897-4568-9B5A-533FFD3047AE}" type="slidenum">
              <a:rPr lang="en-US" smtClean="0"/>
              <a:pPr>
                <a:defRPr/>
              </a:pPr>
              <a:t>9</a:t>
            </a:fld>
            <a:r>
              <a:rPr lang="en-US" smtClean="0"/>
              <a:t>/38</a:t>
            </a:r>
            <a:endParaRPr lang="en-US"/>
          </a:p>
        </p:txBody>
      </p:sp>
      <p:pic>
        <p:nvPicPr>
          <p:cNvPr id="122884" name="Picture 2"/>
          <p:cNvPicPr>
            <a:picLocks noChangeAspect="1" noChangeArrowheads="1"/>
          </p:cNvPicPr>
          <p:nvPr/>
        </p:nvPicPr>
        <p:blipFill>
          <a:blip r:embed="rId2"/>
          <a:srcRect t="56328" r="7423"/>
          <a:stretch>
            <a:fillRect/>
          </a:stretch>
        </p:blipFill>
        <p:spPr bwMode="auto">
          <a:xfrm>
            <a:off x="0" y="1385888"/>
            <a:ext cx="4572000" cy="305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885" name="Picture 5"/>
          <p:cNvPicPr>
            <a:picLocks noChangeAspect="1" noChangeArrowheads="1"/>
          </p:cNvPicPr>
          <p:nvPr/>
        </p:nvPicPr>
        <p:blipFill>
          <a:blip r:embed="rId3"/>
          <a:srcRect t="37810" r="8514"/>
          <a:stretch>
            <a:fillRect/>
          </a:stretch>
        </p:blipFill>
        <p:spPr bwMode="auto">
          <a:xfrm>
            <a:off x="4716463" y="1358900"/>
            <a:ext cx="4427537" cy="425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886" name="TextBox 6"/>
          <p:cNvSpPr txBox="1">
            <a:spLocks noChangeArrowheads="1"/>
          </p:cNvSpPr>
          <p:nvPr/>
        </p:nvSpPr>
        <p:spPr bwMode="auto">
          <a:xfrm>
            <a:off x="363538" y="4411663"/>
            <a:ext cx="4625975" cy="132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000">
                <a:solidFill>
                  <a:srgbClr val="FF3300"/>
                </a:solidFill>
                <a:latin typeface="Comic Sans MS" pitchFamily="66" charset="0"/>
              </a:rPr>
              <a:t>LETA joint-phase fit + Phase III</a:t>
            </a:r>
          </a:p>
          <a:p>
            <a:r>
              <a:rPr lang="en-GB" sz="2000">
                <a:solidFill>
                  <a:srgbClr val="FF3300"/>
                </a:solidFill>
                <a:latin typeface="Comic Sans MS" pitchFamily="66" charset="0"/>
              </a:rPr>
              <a:t>+ all solar expts + KamLAND </a:t>
            </a:r>
          </a:p>
          <a:p>
            <a:r>
              <a:rPr lang="en-GB" sz="2000">
                <a:solidFill>
                  <a:srgbClr val="FF3300"/>
                </a:solidFill>
                <a:latin typeface="Comic Sans MS" pitchFamily="66" charset="0"/>
              </a:rPr>
              <a:t>(3flavor analysis) BEST FIT:</a:t>
            </a:r>
          </a:p>
          <a:p>
            <a:endParaRPr lang="en-GB" sz="2000">
              <a:solidFill>
                <a:srgbClr val="FF3300"/>
              </a:solidFill>
              <a:latin typeface="Comic Sans MS" pitchFamily="66" charset="0"/>
            </a:endParaRPr>
          </a:p>
          <a:p>
            <a:endParaRPr lang="en-GB" sz="2000">
              <a:solidFill>
                <a:srgbClr val="FF3300"/>
              </a:solidFill>
              <a:latin typeface="Comic Sans MS" pitchFamily="66" charset="0"/>
            </a:endParaRPr>
          </a:p>
        </p:txBody>
      </p:sp>
      <p:sp>
        <p:nvSpPr>
          <p:cNvPr id="122887" name="TextBox 7"/>
          <p:cNvSpPr txBox="1">
            <a:spLocks noChangeArrowheads="1"/>
          </p:cNvSpPr>
          <p:nvPr/>
        </p:nvSpPr>
        <p:spPr bwMode="auto">
          <a:xfrm>
            <a:off x="598488" y="5389563"/>
            <a:ext cx="3786187" cy="86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ts val="1200"/>
              </a:spcAft>
            </a:pPr>
            <a:r>
              <a:rPr lang="en-GB" sz="1800" b="1">
                <a:solidFill>
                  <a:srgbClr val="000099"/>
                </a:solidFill>
              </a:rPr>
              <a:t>sin</a:t>
            </a:r>
            <a:r>
              <a:rPr lang="en-GB" sz="1800" b="1" baseline="30000">
                <a:solidFill>
                  <a:srgbClr val="000099"/>
                </a:solidFill>
              </a:rPr>
              <a:t>2</a:t>
            </a:r>
            <a:r>
              <a:rPr lang="en-GB" sz="1800" b="1">
                <a:solidFill>
                  <a:srgbClr val="000099"/>
                </a:solidFill>
                <a:sym typeface="Symbol" pitchFamily="18" charset="2"/>
              </a:rPr>
              <a:t></a:t>
            </a:r>
            <a:r>
              <a:rPr lang="en-GB" sz="1800" b="1" baseline="-25000">
                <a:solidFill>
                  <a:srgbClr val="000099"/>
                </a:solidFill>
              </a:rPr>
              <a:t>13</a:t>
            </a:r>
            <a:r>
              <a:rPr lang="en-GB" sz="1800" b="1">
                <a:solidFill>
                  <a:srgbClr val="000099"/>
                </a:solidFill>
              </a:rPr>
              <a:t>=2.00 </a:t>
            </a:r>
            <a:r>
              <a:rPr lang="en-GB" sz="1800" b="1" baseline="30000">
                <a:solidFill>
                  <a:srgbClr val="000099"/>
                </a:solidFill>
              </a:rPr>
              <a:t>+2.09</a:t>
            </a:r>
            <a:r>
              <a:rPr lang="en-GB" sz="1800" b="1" baseline="-25000">
                <a:solidFill>
                  <a:srgbClr val="000099"/>
                </a:solidFill>
              </a:rPr>
              <a:t>-1.63 </a:t>
            </a:r>
            <a:r>
              <a:rPr lang="en-GB" sz="1800" b="1">
                <a:solidFill>
                  <a:srgbClr val="000099"/>
                </a:solidFill>
              </a:rPr>
              <a:t>x10</a:t>
            </a:r>
            <a:r>
              <a:rPr lang="en-GB" sz="1800" b="1" baseline="30000">
                <a:solidFill>
                  <a:srgbClr val="000099"/>
                </a:solidFill>
              </a:rPr>
              <a:t>-2</a:t>
            </a:r>
            <a:endParaRPr lang="en-GB" sz="2600">
              <a:solidFill>
                <a:srgbClr val="000099"/>
              </a:solidFill>
            </a:endParaRPr>
          </a:p>
          <a:p>
            <a:pPr>
              <a:spcAft>
                <a:spcPts val="600"/>
              </a:spcAft>
            </a:pPr>
            <a:r>
              <a:rPr lang="en-GB" sz="2000" b="1">
                <a:solidFill>
                  <a:srgbClr val="000099"/>
                </a:solidFill>
              </a:rPr>
              <a:t>sin</a:t>
            </a:r>
            <a:r>
              <a:rPr lang="en-GB" sz="2000" b="1" baseline="30000">
                <a:solidFill>
                  <a:srgbClr val="000099"/>
                </a:solidFill>
              </a:rPr>
              <a:t>2</a:t>
            </a:r>
            <a:r>
              <a:rPr lang="en-GB" sz="2000" b="1">
                <a:solidFill>
                  <a:srgbClr val="000099"/>
                </a:solidFill>
                <a:sym typeface="Symbol" pitchFamily="18" charset="2"/>
              </a:rPr>
              <a:t></a:t>
            </a:r>
            <a:r>
              <a:rPr lang="en-GB" sz="2000" b="1" baseline="-25000">
                <a:solidFill>
                  <a:srgbClr val="000099"/>
                </a:solidFill>
              </a:rPr>
              <a:t>13</a:t>
            </a:r>
            <a:r>
              <a:rPr lang="en-GB" sz="2000" b="1">
                <a:solidFill>
                  <a:srgbClr val="000099"/>
                </a:solidFill>
              </a:rPr>
              <a:t> &lt; 0.057 (95% </a:t>
            </a:r>
            <a:r>
              <a:rPr lang="en-GB" sz="2200" b="1">
                <a:solidFill>
                  <a:srgbClr val="000099"/>
                </a:solidFill>
              </a:rPr>
              <a:t>C.L.)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sm" len="lg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6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sm" len="lg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65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35337</TotalTime>
  <Words>1803</Words>
  <Application>Microsoft PowerPoint</Application>
  <PresentationFormat>On-screen Show (4:3)</PresentationFormat>
  <Paragraphs>497</Paragraphs>
  <Slides>46</Slides>
  <Notes>11</Notes>
  <HiddenSlides>0</HiddenSlides>
  <MMClips>0</MMClips>
  <ScaleCrop>false</ScaleCrop>
  <HeadingPairs>
    <vt:vector size="8" baseType="variant">
      <vt:variant>
        <vt:lpstr>Fonts Used</vt:lpstr>
      </vt:variant>
      <vt:variant>
        <vt:i4>19</vt:i4>
      </vt:variant>
      <vt:variant>
        <vt:lpstr>Design Template</vt:lpstr>
      </vt:variant>
      <vt:variant>
        <vt:i4>16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46</vt:i4>
      </vt:variant>
    </vt:vector>
  </HeadingPairs>
  <TitlesOfParts>
    <vt:vector size="83" baseType="lpstr">
      <vt:lpstr>Times New Roman</vt:lpstr>
      <vt:lpstr>ＭＳ Ｐゴシック</vt:lpstr>
      <vt:lpstr>Arial</vt:lpstr>
      <vt:lpstr>Wingdings</vt:lpstr>
      <vt:lpstr>Lucida Blackletter</vt:lpstr>
      <vt:lpstr>Times</vt:lpstr>
      <vt:lpstr>Helvetica</vt:lpstr>
      <vt:lpstr>Symbol</vt:lpstr>
      <vt:lpstr>Comic Sans MS</vt:lpstr>
      <vt:lpstr>Calibri</vt:lpstr>
      <vt:lpstr>VL ゴシック</vt:lpstr>
      <vt:lpstr>Verdana</vt:lpstr>
      <vt:lpstr>StarSymbol</vt:lpstr>
      <vt:lpstr>Arial Unicode MS</vt:lpstr>
      <vt:lpstr>Mathematica1</vt:lpstr>
      <vt:lpstr>ZapfChancery</vt:lpstr>
      <vt:lpstr>Georgia</vt:lpstr>
      <vt:lpstr>Webdings</vt:lpstr>
      <vt:lpstr>Wingdings 3</vt:lpstr>
      <vt:lpstr>Default Design</vt:lpstr>
      <vt:lpstr>Default Design</vt:lpstr>
      <vt:lpstr>Default Design</vt:lpstr>
      <vt:lpstr>Default Design</vt:lpstr>
      <vt:lpstr>Default Design</vt:lpstr>
      <vt:lpstr>Default Design</vt:lpstr>
      <vt:lpstr>Default Design</vt:lpstr>
      <vt:lpstr>Default Design</vt:lpstr>
      <vt:lpstr>Default Design</vt:lpstr>
      <vt:lpstr>Default Design</vt:lpstr>
      <vt:lpstr>Default Design</vt:lpstr>
      <vt:lpstr>Default Design</vt:lpstr>
      <vt:lpstr>Default Design</vt:lpstr>
      <vt:lpstr>Default Design</vt:lpstr>
      <vt:lpstr>Default Design</vt:lpstr>
      <vt:lpstr>Default Design</vt:lpstr>
      <vt:lpstr>Equation</vt:lpstr>
      <vt:lpstr>Chart</vt:lpstr>
      <vt:lpstr>Slide 1</vt:lpstr>
      <vt:lpstr>Slide 2</vt:lpstr>
      <vt:lpstr>n Mixing Orthodoxy</vt:lpstr>
      <vt:lpstr>What do We Measure?</vt:lpstr>
      <vt:lpstr>Slide 5</vt:lpstr>
      <vt:lpstr>Slide 6</vt:lpstr>
      <vt:lpstr>Slide 7</vt:lpstr>
      <vt:lpstr>Slide 8</vt:lpstr>
      <vt:lpstr>SNO Low Energy Threshold Analysis</vt:lpstr>
      <vt:lpstr>Slide 10</vt:lpstr>
      <vt:lpstr>Zenith angle &amp; lepton momentum distributions</vt:lpstr>
      <vt:lpstr>2-flavor oscillation analysis results</vt:lpstr>
      <vt:lpstr>Search for CPT violation in atm. n</vt:lpstr>
      <vt:lpstr>Slide 14</vt:lpstr>
      <vt:lpstr>Moore’s Law for Neutrinos?</vt:lpstr>
      <vt:lpstr>Slide 16</vt:lpstr>
      <vt:lpstr>Measurement of nm Disappearance</vt:lpstr>
      <vt:lpstr>MINOS Oscillation Hypothesis Fit</vt:lpstr>
      <vt:lpstr>FOX News:  “Fair and    Balanced”</vt:lpstr>
      <vt:lpstr>MINOS Results from Antineutrino Running</vt:lpstr>
      <vt:lpstr>Slide 21</vt:lpstr>
      <vt:lpstr>Opera</vt:lpstr>
      <vt:lpstr>Slide 23</vt:lpstr>
      <vt:lpstr>MiniBooNE</vt:lpstr>
      <vt:lpstr>MiniBooNE</vt:lpstr>
      <vt:lpstr>MINOS Search for nmnsterile</vt:lpstr>
      <vt:lpstr>MINOS 4-Flavour Analysis</vt:lpstr>
      <vt:lpstr>Slide 28</vt:lpstr>
      <vt:lpstr>MINOS νm  νe Search</vt:lpstr>
      <vt:lpstr>MINOS νe Appearance</vt:lpstr>
      <vt:lpstr>Fogli et al. Global Fit to Data on 13</vt:lpstr>
      <vt:lpstr>Slide 32</vt:lpstr>
      <vt:lpstr>Experiments Under Construction</vt:lpstr>
      <vt:lpstr>Status of Double Chooz</vt:lpstr>
      <vt:lpstr>Status of RENO</vt:lpstr>
      <vt:lpstr>Status of Daya Bay</vt:lpstr>
      <vt:lpstr>Expected Sensitivities</vt:lpstr>
      <vt:lpstr>Reactor + Geo n’s from Borexino</vt:lpstr>
      <vt:lpstr>Slide 39</vt:lpstr>
      <vt:lpstr>Masses &amp; mixings http://pdglive.lbl.gov/</vt:lpstr>
      <vt:lpstr>New KamLAND fit</vt:lpstr>
      <vt:lpstr>KamLAND fit</vt:lpstr>
      <vt:lpstr>Care is needed!</vt:lpstr>
      <vt:lpstr>New CHOOZ limit</vt:lpstr>
      <vt:lpstr>A notation issue</vt:lpstr>
      <vt:lpstr>Issue for PDG What to encode?</vt:lpstr>
    </vt:vector>
  </TitlesOfParts>
  <Company>University of Texas High Energy Physics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Sacha E. Kopp</dc:creator>
  <cp:lastModifiedBy>Maury Goodman</cp:lastModifiedBy>
  <cp:revision>1221</cp:revision>
  <dcterms:created xsi:type="dcterms:W3CDTF">2010-10-18T02:33:09Z</dcterms:created>
  <dcterms:modified xsi:type="dcterms:W3CDTF">2010-10-20T01:05:37Z</dcterms:modified>
</cp:coreProperties>
</file>