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theme/themeOverride4.xml" ContentType="application/vnd.openxmlformats-officedocument.themeOverr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29" r:id="rId5"/>
    <p:sldMasterId id="2147483741" r:id="rId6"/>
  </p:sldMasterIdLst>
  <p:notesMasterIdLst>
    <p:notesMasterId r:id="rId44"/>
  </p:notesMasterIdLst>
  <p:sldIdLst>
    <p:sldId id="256" r:id="rId7"/>
    <p:sldId id="257" r:id="rId8"/>
    <p:sldId id="258" r:id="rId9"/>
    <p:sldId id="259" r:id="rId10"/>
    <p:sldId id="271" r:id="rId11"/>
    <p:sldId id="263" r:id="rId12"/>
    <p:sldId id="260" r:id="rId13"/>
    <p:sldId id="261" r:id="rId14"/>
    <p:sldId id="264" r:id="rId15"/>
    <p:sldId id="265" r:id="rId16"/>
    <p:sldId id="266" r:id="rId17"/>
    <p:sldId id="272" r:id="rId18"/>
    <p:sldId id="268" r:id="rId19"/>
    <p:sldId id="269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94" r:id="rId29"/>
    <p:sldId id="281" r:id="rId30"/>
    <p:sldId id="289" r:id="rId31"/>
    <p:sldId id="290" r:id="rId32"/>
    <p:sldId id="291" r:id="rId33"/>
    <p:sldId id="293" r:id="rId34"/>
    <p:sldId id="283" r:id="rId35"/>
    <p:sldId id="284" r:id="rId36"/>
    <p:sldId id="285" r:id="rId37"/>
    <p:sldId id="286" r:id="rId38"/>
    <p:sldId id="288" r:id="rId39"/>
    <p:sldId id="296" r:id="rId40"/>
    <p:sldId id="297" r:id="rId41"/>
    <p:sldId id="298" r:id="rId42"/>
    <p:sldId id="299" r:id="rId43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FF66"/>
    <a:srgbClr val="990099"/>
    <a:srgbClr val="FF9933"/>
    <a:srgbClr val="FFCCCC"/>
    <a:srgbClr val="000000"/>
    <a:srgbClr val="FFCC00"/>
    <a:srgbClr val="CC9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375" autoAdjust="0"/>
    <p:restoredTop sz="94660"/>
  </p:normalViewPr>
  <p:slideViewPr>
    <p:cSldViewPr>
      <p:cViewPr varScale="1">
        <p:scale>
          <a:sx n="73" d="100"/>
          <a:sy n="73" d="100"/>
        </p:scale>
        <p:origin x="-5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80597BB-1B9A-4882-9995-BBB75ACD42FB}" type="datetimeFigureOut">
              <a:rPr lang="ko-KR" altLang="en-US"/>
              <a:pPr>
                <a:defRPr/>
              </a:pPr>
              <a:t>2010-10-24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D68A966-CAD6-4B19-BA38-2CE255F8DD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40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540FD8-1BE6-4C93-A134-2A5FAC9A16F7}" type="slidenum">
              <a:rPr lang="ko-KR" altLang="en-US" smtClean="0"/>
              <a:pPr/>
              <a:t>3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ko-KR" smtClean="0"/>
              <a:t>Eunju Jeon, Sejong Univ., Current Status of RENO Experiment, NOW2010</a:t>
            </a:r>
          </a:p>
        </p:txBody>
      </p:sp>
      <p:sp>
        <p:nvSpPr>
          <p:cNvPr id="450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AF3C4E-179F-4BE9-8923-3BF87EBFC275}" type="slidenum">
              <a:rPr lang="en-US" altLang="ja-JP" smtClean="0"/>
              <a:pPr/>
              <a:t>6</a:t>
            </a:fld>
            <a:endParaRPr lang="en-US" altLang="ja-JP" smtClean="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ko-KR" smtClean="0"/>
              <a:t>Eunju Jeon, Sejong Univ., Current Status of RENO Experiment, NOW2010</a:t>
            </a:r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6C344E-E8F4-4B9D-B154-FCA8B072753F}" type="slidenum">
              <a:rPr lang="en-US" altLang="ja-JP" smtClean="0"/>
              <a:pPr/>
              <a:t>8</a:t>
            </a:fld>
            <a:endParaRPr lang="en-US" altLang="ja-JP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ko-KR" smtClean="0"/>
              <a:t>Eunju Jeon, Sejong Univ., Current Status of RENO Experiment, NOW2010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6B241C-748E-48A2-ACB2-379792C6D3FF}" type="slidenum">
              <a:rPr lang="en-US" altLang="ja-JP" smtClean="0"/>
              <a:pPr/>
              <a:t>10</a:t>
            </a:fld>
            <a:endParaRPr lang="en-US" altLang="ja-JP" smtClean="0"/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 smtClean="0"/>
          </a:p>
        </p:txBody>
      </p:sp>
      <p:sp>
        <p:nvSpPr>
          <p:cNvPr id="4813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A9E703-3512-43AC-902F-0981287AEAE8}" type="slidenum">
              <a:rPr lang="ko-KR" altLang="en-US" smtClean="0"/>
              <a:pPr/>
              <a:t>13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ko-KR" smtClean="0"/>
              <a:t>Eunju Jeon, Sejong Univ., Current Status of RENO Experiment, NOW2010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E49238-95F5-4697-85C9-EE42FE90603C}" type="slidenum">
              <a:rPr lang="en-US" altLang="ja-JP" smtClean="0"/>
              <a:pPr/>
              <a:t>20</a:t>
            </a:fld>
            <a:endParaRPr lang="en-US" altLang="ja-JP" smtClean="0"/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353BA-7176-4FD2-8B4D-E8CBC969691F}" type="datetimeFigureOut">
              <a:rPr lang="ko-KR" altLang="en-US"/>
              <a:pPr>
                <a:defRPr/>
              </a:pPr>
              <a:t>2010-10-24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774F2-3FAC-40DE-ABB5-880C2D0706E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AF78D-E820-4DD7-8FEC-65CF2BEE7564}" type="datetimeFigureOut">
              <a:rPr lang="ko-KR" altLang="en-US"/>
              <a:pPr>
                <a:defRPr/>
              </a:pPr>
              <a:t>2010-10-24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58CE1-DC82-4D5C-BB2D-A7063E98D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96B40-F3F4-47D1-81EC-311287590BD5}" type="datetimeFigureOut">
              <a:rPr lang="ko-KR" altLang="en-US"/>
              <a:pPr>
                <a:defRPr/>
              </a:pPr>
              <a:t>2010-10-24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6D1B4-07B9-4FF8-913E-9B81ADF83F2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90E55-1FE8-4762-A918-39571F12F5C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65466-45B5-4BBE-A850-2385EC3B74D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5C14B-41DD-4514-80D0-D2FCEF7EAB0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E4BAD-D760-4FEE-99EB-1AA445A9455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DC7FB-63AF-478E-84D3-32FADDC6E66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5CBEC-ED57-4142-93A5-F27F728D5C4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A729A-6907-40B6-8CB9-B3F0D97B648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AA27D-4B79-4325-9448-BA50217F0B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B816F-B719-410E-AA39-E77BF561BE25}" type="datetimeFigureOut">
              <a:rPr lang="ko-KR" altLang="en-US"/>
              <a:pPr>
                <a:defRPr/>
              </a:pPr>
              <a:t>2010-10-24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EC008-7C61-4867-B070-C61ACC49C5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4DAE0-D9B9-45EE-8BAA-21868744579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E2BDC-E611-4A75-B7B7-EA87EE64213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037C8-969A-4507-BBEA-0E942445600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E279D-7869-4E4E-8E98-0E2EE87615A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107B6-0BC9-4C29-81A1-D358692D2FF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405F6-79DD-4416-A4AD-79F29401C2E7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CD5C-8B41-42D5-8A0E-ADD190E6CE55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6F226-E5F7-4A19-B10D-20B1388D7BE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6885E-04AD-407C-A2C0-D0E465E9343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60AEE-8A57-4EAB-882F-2C265405B04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40821-94A9-4FF7-B4B1-793C86D1DE86}" type="datetimeFigureOut">
              <a:rPr lang="ko-KR" altLang="en-US"/>
              <a:pPr>
                <a:defRPr/>
              </a:pPr>
              <a:t>2010-10-24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83FD1-E9D8-4912-AA91-708939F2B14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8C690-B75C-4FD4-826B-1A2C3288E18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BA77A-C737-4942-9875-32DEBC80131B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471F2-1CFA-4E59-824B-C6D45F410DB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2114550" cy="6248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191250" cy="6248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3AC15-9850-444D-A279-096823EB5AC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FF2EC-108D-402F-848B-0EE1BE11F4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B9F4D-BBAE-4006-8FA1-91D336A5BF6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2D5E7-3588-40B4-93A8-1D79F1816C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A1198-6EB4-4B84-ABB8-27370668D12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D5B7F-B2E7-486F-8C26-0DC851D3A26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4AA90-40F5-42E5-A3AE-1FF8BD69F5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69DC3-B4DD-4D64-93A8-A125A71614B7}" type="datetimeFigureOut">
              <a:rPr lang="ko-KR" altLang="en-US"/>
              <a:pPr>
                <a:defRPr/>
              </a:pPr>
              <a:t>2010-10-24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646B8-EBB1-48B4-B5A4-A61AE116D37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C7A85-24D6-4768-8C67-5E8299C5EF5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DC222-186D-4BC0-8A46-0C0F575B690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89365-FFB1-42C3-A072-AB8338244B2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86072-9E1E-4949-B9A4-B88313A42C7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7D352-6FB7-43BD-B5A2-D11800B683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1DA66-73E4-4090-A801-F443403CC7A3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B1D66-6142-4EB8-901B-C58F3C865DC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5DCC5-8453-4ADE-9E4A-FA48CE51CC53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257F8-88AA-44FD-95B0-47BF030FA0C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87209-33AB-4A06-8DA6-1A8309729A1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7240D-E761-47A4-86A5-A3E9054D33E0}" type="datetimeFigureOut">
              <a:rPr lang="ko-KR" altLang="en-US"/>
              <a:pPr>
                <a:defRPr/>
              </a:pPr>
              <a:t>2010-10-24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3DDC3-6A7B-4640-8AAD-E8145994761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95797-51AB-4ABF-BB8A-1064AC2C0D8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A3B5B-4CFE-4687-A252-06F86C4B08E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D79EC-6181-422A-899C-3EAB7D4A21A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43C3B-95D0-4B72-B5D2-D640310F5A0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40D6A-03DA-4F19-AC5A-8AB70D198BF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D3600-B106-41D4-8489-0AE887EC1B8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6529E-CA98-43DE-AA22-F479E8FF415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596CE-B374-4737-96A7-D1577946141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87C5C-9D1C-44C8-984D-5ADD6BD28FA5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18F5F-19CE-48EE-A264-5F38E1C44107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B5E50-0370-44AD-BE52-FA7EA4DEAFF7}" type="datetimeFigureOut">
              <a:rPr lang="ko-KR" altLang="en-US"/>
              <a:pPr>
                <a:defRPr/>
              </a:pPr>
              <a:t>2010-10-24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6F50B-7E27-4069-8935-9CB196C2612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09B11-D137-499B-A5D3-C6732385432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60A68-4ADA-4A79-807A-B5C110B24E3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E5226-9924-42C7-86AD-3104D4448BE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76C2D-C46A-4AE1-9D80-5A4B316795D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A1F8A-BAC8-45C1-8889-E93C25CEF3B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5C831-594E-43F3-AB72-CE5EBFADE9D5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1104D-BDF0-4AD5-B1FC-3059356B97D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4940B-C8F5-4E72-BC38-8FD21FCB00D7}" type="datetimeFigureOut">
              <a:rPr lang="ko-KR" altLang="en-US"/>
              <a:pPr>
                <a:defRPr/>
              </a:pPr>
              <a:t>2010-10-24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0D039-C31D-45C7-A799-A6F94B02B11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18109-E4F4-4418-A758-DDD01684B1EC}" type="datetimeFigureOut">
              <a:rPr lang="ko-KR" altLang="en-US"/>
              <a:pPr>
                <a:defRPr/>
              </a:pPr>
              <a:t>2010-10-24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66A2E-0230-4BFF-895A-35CA553D765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2F52D-450E-4FBD-BEB1-78DB2879962B}" type="datetimeFigureOut">
              <a:rPr lang="ko-KR" altLang="en-US"/>
              <a:pPr>
                <a:defRPr/>
              </a:pPr>
              <a:t>2010-10-24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7FAC9-8758-450F-8DF4-63D5CD0B1B5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D0D2CAB-63BB-4C85-BF95-27D5983DB6BC}" type="datetimeFigureOut">
              <a:rPr lang="ko-KR" altLang="en-US"/>
              <a:pPr>
                <a:defRPr/>
              </a:pPr>
              <a:t>2010-10-24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23AE100-BFBA-4FB8-B63D-2A98FD37882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49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49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449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9EC47F-FE55-4B37-B04A-11AE4DB8F9F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467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ABAA736-E7D3-4FFC-B5EF-87AC9B2A58A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charset="0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charset="0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charset="0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charset="0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charset="0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Eunju Jeon, Current Status of RENO Experiment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4F1A394-9DEC-46F2-BED7-3477371F418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87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latinLnBrk="1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87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487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2B2C1E39-CC35-4E67-A378-C2BF73BD1F2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5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latinLnBrk="1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Eunju Jeon, Current Status of RENO Experiment</a:t>
            </a:r>
            <a:endParaRPr lang="en-US" altLang="ko-KR"/>
          </a:p>
        </p:txBody>
      </p:sp>
      <p:sp>
        <p:nvSpPr>
          <p:cNvPr id="45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0BA116B3-F551-40CD-A228-9C9C6FF201D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9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gamma/>
                <a:shade val="46275"/>
                <a:invGamma/>
                <a:alpha val="0"/>
              </a:schemeClr>
            </a:gs>
            <a:gs pos="50000">
              <a:schemeClr val="accent1"/>
            </a:gs>
            <a:gs pos="100000">
              <a:schemeClr val="accent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20" descr="Special_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1028"/>
          <p:cNvSpPr>
            <a:spLocks noChangeArrowheads="1"/>
          </p:cNvSpPr>
          <p:nvPr/>
        </p:nvSpPr>
        <p:spPr bwMode="auto">
          <a:xfrm>
            <a:off x="5143500" y="4786313"/>
            <a:ext cx="3786188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kumimoji="0" lang="en-US" altLang="ko-KR" sz="2000" b="1" dirty="0">
                <a:solidFill>
                  <a:schemeClr val="bg1"/>
                </a:solidFill>
                <a:latin typeface="맑은 고딕" pitchFamily="50" charset="-127"/>
                <a:ea typeface="휴먼모음T" pitchFamily="18" charset="-127"/>
              </a:rPr>
              <a:t>J.S. Jang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kumimoji="0" lang="en-US" altLang="ko-KR" sz="2000" b="1" dirty="0" err="1">
                <a:solidFill>
                  <a:schemeClr val="bg1"/>
                </a:solidFill>
                <a:latin typeface="맑은 고딕" pitchFamily="50" charset="-127"/>
                <a:ea typeface="휴먼모음T" pitchFamily="18" charset="-127"/>
              </a:rPr>
              <a:t>Chonnam</a:t>
            </a:r>
            <a:r>
              <a:rPr kumimoji="0" lang="en-US" altLang="ko-KR" sz="2000" b="1" dirty="0">
                <a:solidFill>
                  <a:schemeClr val="bg1"/>
                </a:solidFill>
                <a:latin typeface="맑은 고딕" pitchFamily="50" charset="-127"/>
                <a:ea typeface="휴먼모음T" pitchFamily="18" charset="-127"/>
              </a:rPr>
              <a:t> National University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kumimoji="0" lang="en-US" altLang="ja-JP" sz="2000" b="1" dirty="0">
                <a:solidFill>
                  <a:schemeClr val="bg1"/>
                </a:solidFill>
                <a:latin typeface="맑은 고딕" pitchFamily="50" charset="-127"/>
                <a:ea typeface="휴먼모음T" pitchFamily="18" charset="-127"/>
              </a:rPr>
              <a:t>for RENO collaboration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kumimoji="0" lang="en-US" altLang="ja-JP" sz="2000" b="1" dirty="0">
                <a:solidFill>
                  <a:schemeClr val="bg1"/>
                </a:solidFill>
                <a:latin typeface="맑은 고딕" pitchFamily="50" charset="-127"/>
                <a:ea typeface="휴먼모음T" pitchFamily="18" charset="-127"/>
              </a:rPr>
              <a:t>Oct. 24, 2010</a:t>
            </a:r>
            <a:endParaRPr kumimoji="0" lang="en-US" altLang="ja-JP" sz="2000" dirty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7172" name="Picture 8" descr="RENO로고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5567" y="0"/>
            <a:ext cx="203676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3" name="그룹 16"/>
          <p:cNvGrpSpPr>
            <a:grpSpLocks/>
          </p:cNvGrpSpPr>
          <p:nvPr/>
        </p:nvGrpSpPr>
        <p:grpSpPr bwMode="auto">
          <a:xfrm>
            <a:off x="7107238" y="0"/>
            <a:ext cx="2036762" cy="739775"/>
            <a:chOff x="5143504" y="2643182"/>
            <a:chExt cx="2143140" cy="714380"/>
          </a:xfrm>
        </p:grpSpPr>
        <p:sp>
          <p:nvSpPr>
            <p:cNvPr id="14" name="직사각형 13"/>
            <p:cNvSpPr/>
            <p:nvPr/>
          </p:nvSpPr>
          <p:spPr>
            <a:xfrm>
              <a:off x="5143504" y="2643182"/>
              <a:ext cx="2143140" cy="714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7176" name="Picture 103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14942" y="2740746"/>
              <a:ext cx="2000231" cy="513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직사각형 19"/>
          <p:cNvSpPr/>
          <p:nvPr/>
        </p:nvSpPr>
        <p:spPr>
          <a:xfrm>
            <a:off x="-32" y="1933037"/>
            <a:ext cx="9144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4400" b="1" dirty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latin typeface="Arial" pitchFamily="34" charset="0"/>
                <a:ea typeface="Arial Unicode MS" pitchFamily="50" charset="-127"/>
                <a:cs typeface="Arial" pitchFamily="34" charset="0"/>
              </a:rPr>
              <a:t>Status of RENO Experiment</a:t>
            </a:r>
          </a:p>
          <a:p>
            <a:pPr algn="ctr">
              <a:defRPr/>
            </a:pPr>
            <a:r>
              <a:rPr kumimoji="0" lang="en-US" altLang="ko-KR" sz="2400" dirty="0">
                <a:ln>
                  <a:gradFill>
                    <a:gsLst>
                      <a:gs pos="0">
                        <a:srgbClr val="000000"/>
                      </a:gs>
                      <a:gs pos="39999">
                        <a:srgbClr val="0A128C"/>
                      </a:gs>
                      <a:gs pos="70000">
                        <a:srgbClr val="181CC7"/>
                      </a:gs>
                      <a:gs pos="88000">
                        <a:srgbClr val="7005D4"/>
                      </a:gs>
                      <a:gs pos="100000">
                        <a:srgbClr val="8C3D91"/>
                      </a:gs>
                    </a:gsLst>
                    <a:lin ang="5400000" scaled="0"/>
                  </a:gradFill>
                </a:ln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NuFact2010, Oct. 20-25 2010, </a:t>
            </a:r>
            <a:r>
              <a:rPr kumimoji="0" lang="en-US" altLang="ko-KR" sz="2400" dirty="0" smtClean="0">
                <a:ln>
                  <a:gradFill>
                    <a:gsLst>
                      <a:gs pos="0">
                        <a:srgbClr val="000000"/>
                      </a:gs>
                      <a:gs pos="39999">
                        <a:srgbClr val="0A128C"/>
                      </a:gs>
                      <a:gs pos="70000">
                        <a:srgbClr val="181CC7"/>
                      </a:gs>
                      <a:gs pos="88000">
                        <a:srgbClr val="7005D4"/>
                      </a:gs>
                      <a:gs pos="100000">
                        <a:srgbClr val="8C3D91"/>
                      </a:gs>
                    </a:gsLst>
                    <a:lin ang="5400000" scaled="0"/>
                  </a:gradFill>
                </a:ln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Mumbai, </a:t>
            </a:r>
            <a:r>
              <a:rPr kumimoji="0" lang="en-US" altLang="ko-KR" sz="2400" dirty="0">
                <a:ln>
                  <a:gradFill>
                    <a:gsLst>
                      <a:gs pos="0">
                        <a:srgbClr val="000000"/>
                      </a:gs>
                      <a:gs pos="39999">
                        <a:srgbClr val="0A128C"/>
                      </a:gs>
                      <a:gs pos="70000">
                        <a:srgbClr val="181CC7"/>
                      </a:gs>
                      <a:gs pos="88000">
                        <a:srgbClr val="7005D4"/>
                      </a:gs>
                      <a:gs pos="100000">
                        <a:srgbClr val="8C3D91"/>
                      </a:gs>
                    </a:gsLst>
                    <a:lin ang="5400000" scaled="0"/>
                  </a:gradFill>
                </a:ln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India </a:t>
            </a:r>
            <a:endParaRPr lang="en-US" altLang="ko-KR" sz="4400" b="1" dirty="0">
              <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ln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1"/>
          <p:cNvSpPr txBox="1">
            <a:spLocks noChangeArrowheads="1"/>
          </p:cNvSpPr>
          <p:nvPr/>
        </p:nvSpPr>
        <p:spPr bwMode="auto">
          <a:xfrm>
            <a:off x="684213" y="1785938"/>
            <a:ext cx="65801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ko-KR" sz="2400" b="1"/>
              <a:t> 2.73 GW per reactor ⅹ </a:t>
            </a:r>
            <a:r>
              <a:rPr lang="en-US" altLang="ko-KR" sz="2400" b="1">
                <a:solidFill>
                  <a:srgbClr val="FF6600"/>
                </a:solidFill>
              </a:rPr>
              <a:t>6 reactors</a:t>
            </a:r>
            <a:endParaRPr lang="ko-KR" altLang="en-US" sz="2400" b="1">
              <a:solidFill>
                <a:srgbClr val="FF6600"/>
              </a:solidFill>
            </a:endParaRPr>
          </a:p>
          <a:p>
            <a:pPr>
              <a:buFontTx/>
              <a:buChar char="•"/>
            </a:pPr>
            <a:r>
              <a:rPr lang="en-US" altLang="ko-KR" sz="2400" b="1"/>
              <a:t> 1.21x10</a:t>
            </a:r>
            <a:r>
              <a:rPr lang="en-US" altLang="ko-KR" sz="2400" b="1" baseline="30000"/>
              <a:t>30</a:t>
            </a:r>
            <a:r>
              <a:rPr lang="en-US" altLang="ko-KR" sz="2400" b="1"/>
              <a:t> free protons per targets </a:t>
            </a:r>
            <a:r>
              <a:rPr lang="en-US" altLang="ko-KR" sz="2400" b="1">
                <a:solidFill>
                  <a:srgbClr val="FF6600"/>
                </a:solidFill>
              </a:rPr>
              <a:t>(16 tons)</a:t>
            </a:r>
          </a:p>
        </p:txBody>
      </p:sp>
      <p:sp>
        <p:nvSpPr>
          <p:cNvPr id="472096" name="Text Box 32"/>
          <p:cNvSpPr txBox="1">
            <a:spLocks noChangeArrowheads="1"/>
          </p:cNvSpPr>
          <p:nvPr/>
        </p:nvSpPr>
        <p:spPr bwMode="auto">
          <a:xfrm>
            <a:off x="684213" y="3071813"/>
            <a:ext cx="5111750" cy="8477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ko-KR" sz="2400" b="1"/>
              <a:t> Near :  </a:t>
            </a:r>
            <a:r>
              <a:rPr lang="en-US" altLang="ko-KR" sz="2400" b="1">
                <a:solidFill>
                  <a:srgbClr val="3366FF"/>
                </a:solidFill>
              </a:rPr>
              <a:t>1,280/day</a:t>
            </a:r>
            <a:r>
              <a:rPr lang="en-US" altLang="ko-KR" sz="2400" b="1"/>
              <a:t>,   468,000/year</a:t>
            </a:r>
          </a:p>
          <a:p>
            <a:pPr>
              <a:buFontTx/>
              <a:buChar char="•"/>
            </a:pPr>
            <a:r>
              <a:rPr lang="en-US" altLang="ko-KR" sz="2400" b="1"/>
              <a:t> Far :       </a:t>
            </a:r>
            <a:r>
              <a:rPr lang="en-US" altLang="ko-KR" sz="2400" b="1">
                <a:solidFill>
                  <a:srgbClr val="3366FF"/>
                </a:solidFill>
              </a:rPr>
              <a:t>114/day</a:t>
            </a:r>
            <a:r>
              <a:rPr lang="en-US" altLang="ko-KR" sz="2400" b="1"/>
              <a:t>,    41,600/year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684213" y="4511675"/>
            <a:ext cx="6696075" cy="1438275"/>
            <a:chOff x="431" y="2588"/>
            <a:chExt cx="4218" cy="906"/>
          </a:xfrm>
        </p:grpSpPr>
        <p:sp>
          <p:nvSpPr>
            <p:cNvPr id="16390" name="Text Box 33"/>
            <p:cNvSpPr txBox="1">
              <a:spLocks noChangeArrowheads="1"/>
            </p:cNvSpPr>
            <p:nvPr/>
          </p:nvSpPr>
          <p:spPr bwMode="auto">
            <a:xfrm>
              <a:off x="493" y="2588"/>
              <a:ext cx="38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400" b="1"/>
                <a:t>3 years of data taking with 70% efficiency</a:t>
              </a:r>
            </a:p>
          </p:txBody>
        </p:sp>
        <p:sp>
          <p:nvSpPr>
            <p:cNvPr id="16391" name="Text Box 34"/>
            <p:cNvSpPr txBox="1">
              <a:spLocks noChangeArrowheads="1"/>
            </p:cNvSpPr>
            <p:nvPr/>
          </p:nvSpPr>
          <p:spPr bwMode="auto">
            <a:xfrm>
              <a:off x="1061" y="2976"/>
              <a:ext cx="358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b="1"/>
                <a:t> </a:t>
              </a:r>
              <a:r>
                <a:rPr lang="en-US" altLang="ko-KR" sz="2400" b="1"/>
                <a:t>Near :  9.83x10</a:t>
              </a:r>
              <a:r>
                <a:rPr lang="en-US" altLang="ko-KR" sz="2400" b="1" baseline="30000"/>
                <a:t>5  </a:t>
              </a:r>
              <a:r>
                <a:rPr lang="en-US" altLang="ko-KR" sz="2400" b="1"/>
                <a:t>≈ 10</a:t>
              </a:r>
              <a:r>
                <a:rPr lang="en-US" altLang="ko-KR" sz="2400" b="1" baseline="30000"/>
                <a:t>6   </a:t>
              </a:r>
              <a:r>
                <a:rPr lang="en-US" altLang="ko-KR" sz="2400" b="1"/>
                <a:t>(0.1% error)</a:t>
              </a:r>
            </a:p>
            <a:p>
              <a:r>
                <a:rPr lang="en-US" altLang="ko-KR" sz="2400" b="1"/>
                <a:t> Far :    8.74x10</a:t>
              </a:r>
              <a:r>
                <a:rPr lang="en-US" altLang="ko-KR" sz="2400" b="1" baseline="30000"/>
                <a:t>4  </a:t>
              </a:r>
              <a:r>
                <a:rPr lang="en-US" altLang="ko-KR" sz="2400" b="1"/>
                <a:t>≈ 10</a:t>
              </a:r>
              <a:r>
                <a:rPr lang="en-US" altLang="ko-KR" sz="2400" b="1" baseline="30000"/>
                <a:t>5   </a:t>
              </a:r>
              <a:r>
                <a:rPr lang="en-US" altLang="ko-KR" sz="2400" b="1">
                  <a:solidFill>
                    <a:srgbClr val="FF6600"/>
                  </a:solidFill>
                </a:rPr>
                <a:t>(0.3% error)</a:t>
              </a:r>
            </a:p>
          </p:txBody>
        </p:sp>
        <p:sp>
          <p:nvSpPr>
            <p:cNvPr id="16392" name="Freeform 36"/>
            <p:cNvSpPr>
              <a:spLocks/>
            </p:cNvSpPr>
            <p:nvPr/>
          </p:nvSpPr>
          <p:spPr bwMode="auto">
            <a:xfrm>
              <a:off x="431" y="2623"/>
              <a:ext cx="136" cy="206"/>
            </a:xfrm>
            <a:custGeom>
              <a:avLst/>
              <a:gdLst>
                <a:gd name="T0" fmla="*/ 0 w 1142"/>
                <a:gd name="T1" fmla="*/ 0 h 979"/>
                <a:gd name="T2" fmla="*/ 0 w 1142"/>
                <a:gd name="T3" fmla="*/ 0 h 979"/>
                <a:gd name="T4" fmla="*/ 0 w 1142"/>
                <a:gd name="T5" fmla="*/ 0 h 979"/>
                <a:gd name="T6" fmla="*/ 0 w 1142"/>
                <a:gd name="T7" fmla="*/ 0 h 979"/>
                <a:gd name="T8" fmla="*/ 0 w 1142"/>
                <a:gd name="T9" fmla="*/ 0 h 979"/>
                <a:gd name="T10" fmla="*/ 0 w 1142"/>
                <a:gd name="T11" fmla="*/ 0 h 979"/>
                <a:gd name="T12" fmla="*/ 0 w 1142"/>
                <a:gd name="T13" fmla="*/ 0 h 9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42"/>
                <a:gd name="T22" fmla="*/ 0 h 979"/>
                <a:gd name="T23" fmla="*/ 1142 w 1142"/>
                <a:gd name="T24" fmla="*/ 979 h 9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42" h="979">
                  <a:moveTo>
                    <a:pt x="228" y="141"/>
                  </a:moveTo>
                  <a:cubicBezTo>
                    <a:pt x="199" y="172"/>
                    <a:pt x="62" y="701"/>
                    <a:pt x="53" y="819"/>
                  </a:cubicBezTo>
                  <a:cubicBezTo>
                    <a:pt x="44" y="937"/>
                    <a:pt x="0" y="979"/>
                    <a:pt x="177" y="849"/>
                  </a:cubicBezTo>
                  <a:cubicBezTo>
                    <a:pt x="354" y="719"/>
                    <a:pt x="1092" y="78"/>
                    <a:pt x="1117" y="39"/>
                  </a:cubicBezTo>
                  <a:cubicBezTo>
                    <a:pt x="1142" y="0"/>
                    <a:pt x="478" y="517"/>
                    <a:pt x="330" y="615"/>
                  </a:cubicBezTo>
                  <a:cubicBezTo>
                    <a:pt x="182" y="713"/>
                    <a:pt x="245" y="709"/>
                    <a:pt x="228" y="630"/>
                  </a:cubicBezTo>
                  <a:cubicBezTo>
                    <a:pt x="211" y="551"/>
                    <a:pt x="243" y="107"/>
                    <a:pt x="228" y="141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1071563" y="642938"/>
            <a:ext cx="6786562" cy="5715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</a:rPr>
              <a:t>Expected Number of Neutrino Events at RENO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7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9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73" name="Group 73"/>
          <p:cNvGraphicFramePr>
            <a:graphicFrameLocks noGrp="1"/>
          </p:cNvGraphicFramePr>
          <p:nvPr/>
        </p:nvGraphicFramePr>
        <p:xfrm>
          <a:off x="914400" y="1476375"/>
          <a:ext cx="7200900" cy="4815840"/>
        </p:xfrm>
        <a:graphic>
          <a:graphicData uri="http://schemas.openxmlformats.org/drawingml/2006/table">
            <a:tbl>
              <a:tblPr/>
              <a:tblGrid>
                <a:gridCol w="1971675"/>
                <a:gridCol w="2784475"/>
                <a:gridCol w="1220788"/>
                <a:gridCol w="1223962"/>
              </a:tblGrid>
              <a:tr h="244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Systematic Source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CHOOZ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RENO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Reactor related absolute normalization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Reactor antineutrino flux and cross section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1.9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&lt; 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Reactor power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Energy released per fission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&lt; 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Number of protons in target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H/C ratio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Target mass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&lt; 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Detector Efficiency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Positron energy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Positron geode distance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Neutron capture (H/Gd ratio)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&lt; 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Capture energy containment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Neutron geode distance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Neutron delay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Positron-neutron distance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Neutron multiplicity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54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combined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A88D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  <a:cs typeface="Arial" charset="0"/>
                        </a:rPr>
                        <a:t>&lt; 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AutoShape 6"/>
          <p:cNvSpPr>
            <a:spLocks noChangeArrowheads="1"/>
          </p:cNvSpPr>
          <p:nvPr/>
        </p:nvSpPr>
        <p:spPr bwMode="gray">
          <a:xfrm>
            <a:off x="1357313" y="500063"/>
            <a:ext cx="6429375" cy="500062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</a:rPr>
              <a:t>Expected Systematic Uncertainty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52600" y="5943600"/>
            <a:ext cx="5562600" cy="495300"/>
          </a:xfrm>
          <a:prstGeom prst="rect">
            <a:avLst/>
          </a:prstGeom>
          <a:noFill/>
          <a:ln w="38100" cmpd="dbl">
            <a:solidFill>
              <a:srgbClr val="FF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>
                <a:solidFill>
                  <a:srgbClr val="FF00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10x better sensitivity than current limit</a:t>
            </a:r>
          </a:p>
        </p:txBody>
      </p:sp>
      <p:pic>
        <p:nvPicPr>
          <p:cNvPr id="18435" name="Picture 3" descr="RENO-sensitivity-rate-on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1371600"/>
            <a:ext cx="50196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3886200" y="1562100"/>
            <a:ext cx="5240338" cy="3883025"/>
            <a:chOff x="2448" y="912"/>
            <a:chExt cx="3301" cy="2446"/>
          </a:xfrm>
        </p:grpSpPr>
        <p:pic>
          <p:nvPicPr>
            <p:cNvPr id="18438" name="Picture 5" descr="sensitivity-REN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07" y="1117"/>
              <a:ext cx="2642" cy="2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9" name="Text Box 6"/>
            <p:cNvSpPr txBox="1">
              <a:spLocks noChangeArrowheads="1"/>
            </p:cNvSpPr>
            <p:nvPr/>
          </p:nvSpPr>
          <p:spPr bwMode="auto">
            <a:xfrm>
              <a:off x="3744" y="912"/>
              <a:ext cx="16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>
                  <a:solidFill>
                    <a:srgbClr val="000000"/>
                  </a:solidFill>
                </a:rPr>
                <a:t>New!! (full analysis)</a:t>
              </a:r>
            </a:p>
          </p:txBody>
        </p:sp>
        <p:sp>
          <p:nvSpPr>
            <p:cNvPr id="18440" name="Line 7"/>
            <p:cNvSpPr>
              <a:spLocks noChangeShapeType="1"/>
            </p:cNvSpPr>
            <p:nvPr/>
          </p:nvSpPr>
          <p:spPr bwMode="auto">
            <a:xfrm flipV="1">
              <a:off x="2448" y="1200"/>
              <a:ext cx="912" cy="432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441" name="Line 8"/>
            <p:cNvSpPr>
              <a:spLocks noChangeShapeType="1"/>
            </p:cNvSpPr>
            <p:nvPr/>
          </p:nvSpPr>
          <p:spPr bwMode="auto">
            <a:xfrm>
              <a:off x="2448" y="1824"/>
              <a:ext cx="912" cy="1296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1357313" y="285750"/>
            <a:ext cx="6429375" cy="500063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</a:rPr>
              <a:t>RENO Expected Sensitivity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1" name="Text Box 466"/>
          <p:cNvSpPr txBox="1">
            <a:spLocks noChangeArrowheads="1"/>
          </p:cNvSpPr>
          <p:nvPr/>
        </p:nvSpPr>
        <p:spPr bwMode="auto">
          <a:xfrm>
            <a:off x="250825" y="3933825"/>
            <a:ext cx="8893175" cy="28622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altLang="ko-KR" dirty="0">
                <a:latin typeface="+mj-lt"/>
              </a:rPr>
              <a:t> Tunnel facility, detector structure &amp; buffer steel tanks completed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altLang="ko-KR" dirty="0">
                <a:latin typeface="+mj-lt"/>
              </a:rPr>
              <a:t> June 2010 : Acrylic containers installed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altLang="ko-KR" dirty="0">
                <a:latin typeface="+mj-lt"/>
              </a:rPr>
              <a:t> Aug. 2010 : PMT test completed</a:t>
            </a:r>
            <a:endParaRPr lang="ko-KR" altLang="en-US" dirty="0">
              <a:latin typeface="+mj-lt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altLang="ko-KR" dirty="0">
                <a:latin typeface="+mj-lt"/>
              </a:rPr>
              <a:t> Aug. ~ Oct. 2010 : Installation of PMTs, veto </a:t>
            </a:r>
            <a:r>
              <a:rPr lang="en-US" altLang="ko-KR" dirty="0" err="1">
                <a:latin typeface="+mj-lt"/>
              </a:rPr>
              <a:t>tyvek</a:t>
            </a:r>
            <a:r>
              <a:rPr lang="en-US" altLang="ko-KR" dirty="0">
                <a:latin typeface="+mj-lt"/>
              </a:rPr>
              <a:t> and liquid handling system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altLang="ko-KR" dirty="0">
                <a:latin typeface="+mj-lt"/>
              </a:rPr>
              <a:t> Nov. ~ </a:t>
            </a:r>
            <a:r>
              <a:rPr lang="en-US" altLang="ko-KR" dirty="0" smtClean="0">
                <a:latin typeface="+mj-lt"/>
              </a:rPr>
              <a:t>Jan</a:t>
            </a:r>
            <a:r>
              <a:rPr lang="en-US" altLang="ko-KR" dirty="0" smtClean="0">
                <a:latin typeface="+mj-lt"/>
              </a:rPr>
              <a:t>. </a:t>
            </a:r>
            <a:r>
              <a:rPr lang="en-US" altLang="ko-KR" dirty="0">
                <a:latin typeface="+mj-lt"/>
              </a:rPr>
              <a:t>2010 : Installation of DAQ &amp; HV and filling with liquid </a:t>
            </a:r>
            <a:r>
              <a:rPr lang="en-US" altLang="ko-KR" dirty="0" err="1">
                <a:latin typeface="+mj-lt"/>
              </a:rPr>
              <a:t>scintillator</a:t>
            </a:r>
            <a:endParaRPr lang="en-US" altLang="ko-KR" dirty="0">
              <a:latin typeface="+mj-lt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altLang="ko-KR" dirty="0">
                <a:latin typeface="+mj-lt"/>
              </a:rPr>
              <a:t> Jan. 2011 : Closing and detector commissioning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altLang="ko-KR" dirty="0">
                <a:latin typeface="+mj-lt"/>
              </a:rPr>
              <a:t> Feb. 2011 : Start data taking</a:t>
            </a:r>
          </a:p>
        </p:txBody>
      </p:sp>
      <p:sp>
        <p:nvSpPr>
          <p:cNvPr id="123" name="AutoShape 6"/>
          <p:cNvSpPr>
            <a:spLocks noChangeArrowheads="1"/>
          </p:cNvSpPr>
          <p:nvPr/>
        </p:nvSpPr>
        <p:spPr bwMode="gray">
          <a:xfrm>
            <a:off x="1357313" y="142875"/>
            <a:ext cx="6429375" cy="500063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Schedule</a:t>
            </a:r>
          </a:p>
        </p:txBody>
      </p:sp>
      <p:grpSp>
        <p:nvGrpSpPr>
          <p:cNvPr id="19460" name="그룹 143"/>
          <p:cNvGrpSpPr>
            <a:grpSpLocks/>
          </p:cNvGrpSpPr>
          <p:nvPr/>
        </p:nvGrpSpPr>
        <p:grpSpPr bwMode="auto">
          <a:xfrm>
            <a:off x="-30163" y="836613"/>
            <a:ext cx="9175751" cy="3054350"/>
            <a:chOff x="-30612" y="836613"/>
            <a:chExt cx="9175750" cy="3053787"/>
          </a:xfrm>
        </p:grpSpPr>
        <p:sp>
          <p:nvSpPr>
            <p:cNvPr id="19461" name="Text Box 341"/>
            <p:cNvSpPr txBox="1">
              <a:spLocks noChangeArrowheads="1"/>
            </p:cNvSpPr>
            <p:nvPr/>
          </p:nvSpPr>
          <p:spPr bwMode="auto">
            <a:xfrm>
              <a:off x="-25400" y="2703513"/>
              <a:ext cx="1584325" cy="639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200"/>
                <a:t>Excavation &amp;</a:t>
              </a:r>
            </a:p>
            <a:p>
              <a:r>
                <a:rPr kumimoji="0" lang="en-US" altLang="ko-KR" sz="1200"/>
                <a:t>Underground Facility</a:t>
              </a:r>
            </a:p>
            <a:p>
              <a:r>
                <a:rPr kumimoji="0" lang="en-US" altLang="ko-KR" sz="1200"/>
                <a:t>Construction</a:t>
              </a:r>
            </a:p>
          </p:txBody>
        </p:sp>
        <p:sp>
          <p:nvSpPr>
            <p:cNvPr id="19462" name="Text Box 342"/>
            <p:cNvSpPr txBox="1">
              <a:spLocks noChangeArrowheads="1"/>
            </p:cNvSpPr>
            <p:nvPr/>
          </p:nvSpPr>
          <p:spPr bwMode="auto">
            <a:xfrm>
              <a:off x="-13096" y="3244146"/>
              <a:ext cx="1447761" cy="646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200"/>
                <a:t>Detector</a:t>
              </a:r>
            </a:p>
            <a:p>
              <a:r>
                <a:rPr kumimoji="0" lang="en-US" altLang="ko-KR" sz="1200"/>
                <a:t>Commissioning &amp;</a:t>
              </a:r>
            </a:p>
            <a:p>
              <a:r>
                <a:rPr kumimoji="0" lang="en-US" altLang="ko-KR" sz="1200"/>
                <a:t>Data Taking</a:t>
              </a:r>
            </a:p>
          </p:txBody>
        </p:sp>
        <p:sp>
          <p:nvSpPr>
            <p:cNvPr id="19463" name="Text Box 343"/>
            <p:cNvSpPr txBox="1">
              <a:spLocks noChangeArrowheads="1"/>
            </p:cNvSpPr>
            <p:nvPr/>
          </p:nvSpPr>
          <p:spPr bwMode="auto">
            <a:xfrm>
              <a:off x="-10465" y="2284413"/>
              <a:ext cx="10366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200"/>
                <a:t>Detector</a:t>
              </a:r>
            </a:p>
            <a:p>
              <a:r>
                <a:rPr kumimoji="0" lang="en-US" altLang="ko-KR" sz="1200"/>
                <a:t>Construction</a:t>
              </a:r>
            </a:p>
          </p:txBody>
        </p:sp>
        <p:sp>
          <p:nvSpPr>
            <p:cNvPr id="19464" name="Text Box 344"/>
            <p:cNvSpPr txBox="1">
              <a:spLocks noChangeArrowheads="1"/>
            </p:cNvSpPr>
            <p:nvPr/>
          </p:nvSpPr>
          <p:spPr bwMode="auto">
            <a:xfrm>
              <a:off x="-25987" y="1835151"/>
              <a:ext cx="14160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200"/>
                <a:t>Geological Survey</a:t>
              </a:r>
            </a:p>
            <a:p>
              <a:r>
                <a:rPr kumimoji="0" lang="en-US" altLang="ko-KR" sz="1200"/>
                <a:t>&amp; Tunnel Design</a:t>
              </a:r>
            </a:p>
          </p:txBody>
        </p:sp>
        <p:sp>
          <p:nvSpPr>
            <p:cNvPr id="19465" name="Line 349"/>
            <p:cNvSpPr>
              <a:spLocks noChangeShapeType="1"/>
            </p:cNvSpPr>
            <p:nvPr/>
          </p:nvSpPr>
          <p:spPr bwMode="auto">
            <a:xfrm flipH="1" flipV="1">
              <a:off x="8429625" y="1235075"/>
              <a:ext cx="0" cy="2551113"/>
            </a:xfrm>
            <a:prstGeom prst="line">
              <a:avLst/>
            </a:prstGeom>
            <a:noFill/>
            <a:ln w="47625">
              <a:solidFill>
                <a:srgbClr val="CC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66" name="Rectangle 350"/>
            <p:cNvSpPr>
              <a:spLocks noChangeArrowheads="1"/>
            </p:cNvSpPr>
            <p:nvPr/>
          </p:nvSpPr>
          <p:spPr bwMode="auto">
            <a:xfrm>
              <a:off x="8754587" y="3500439"/>
              <a:ext cx="388963" cy="142540"/>
            </a:xfrm>
            <a:prstGeom prst="rect">
              <a:avLst/>
            </a:prstGeom>
            <a:solidFill>
              <a:srgbClr val="98504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9467" name="Rectangle 351"/>
            <p:cNvSpPr>
              <a:spLocks noChangeArrowheads="1"/>
            </p:cNvSpPr>
            <p:nvPr/>
          </p:nvSpPr>
          <p:spPr bwMode="auto">
            <a:xfrm>
              <a:off x="4830763" y="2968625"/>
              <a:ext cx="1350962" cy="147638"/>
            </a:xfrm>
            <a:prstGeom prst="rect">
              <a:avLst/>
            </a:prstGeom>
            <a:solidFill>
              <a:srgbClr val="71BFC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9468" name="Rectangle 352"/>
            <p:cNvSpPr>
              <a:spLocks noChangeArrowheads="1"/>
            </p:cNvSpPr>
            <p:nvPr/>
          </p:nvSpPr>
          <p:spPr bwMode="auto">
            <a:xfrm>
              <a:off x="3844925" y="2408238"/>
              <a:ext cx="4870029" cy="163186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9469" name="Rectangle 353"/>
            <p:cNvSpPr>
              <a:spLocks noChangeArrowheads="1"/>
            </p:cNvSpPr>
            <p:nvPr/>
          </p:nvSpPr>
          <p:spPr bwMode="auto">
            <a:xfrm>
              <a:off x="2987675" y="1963738"/>
              <a:ext cx="1095375" cy="134937"/>
            </a:xfrm>
            <a:prstGeom prst="rect">
              <a:avLst/>
            </a:prstGeom>
            <a:solidFill>
              <a:srgbClr val="53EB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9470" name="Rectangle 354"/>
            <p:cNvSpPr>
              <a:spLocks noChangeArrowheads="1"/>
            </p:cNvSpPr>
            <p:nvPr/>
          </p:nvSpPr>
          <p:spPr bwMode="auto">
            <a:xfrm>
              <a:off x="1500188" y="1460500"/>
              <a:ext cx="2328862" cy="134938"/>
            </a:xfrm>
            <a:prstGeom prst="rect">
              <a:avLst/>
            </a:prstGeom>
            <a:solidFill>
              <a:srgbClr val="DFDA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9471" name="Line 355"/>
            <p:cNvSpPr>
              <a:spLocks noChangeShapeType="1"/>
            </p:cNvSpPr>
            <p:nvPr/>
          </p:nvSpPr>
          <p:spPr bwMode="auto">
            <a:xfrm flipV="1">
              <a:off x="1500188" y="1081088"/>
              <a:ext cx="7396162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72" name="Line 356"/>
            <p:cNvSpPr>
              <a:spLocks noChangeShapeType="1"/>
            </p:cNvSpPr>
            <p:nvPr/>
          </p:nvSpPr>
          <p:spPr bwMode="auto">
            <a:xfrm>
              <a:off x="33338" y="895350"/>
              <a:ext cx="88931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73" name="Line 357"/>
            <p:cNvSpPr>
              <a:spLocks noChangeShapeType="1"/>
            </p:cNvSpPr>
            <p:nvPr/>
          </p:nvSpPr>
          <p:spPr bwMode="auto">
            <a:xfrm>
              <a:off x="1506538" y="895350"/>
              <a:ext cx="0" cy="2925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74" name="Line 358"/>
            <p:cNvSpPr>
              <a:spLocks noChangeShapeType="1"/>
            </p:cNvSpPr>
            <p:nvPr/>
          </p:nvSpPr>
          <p:spPr bwMode="auto">
            <a:xfrm>
              <a:off x="2740025" y="895350"/>
              <a:ext cx="0" cy="2925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75" name="Line 359"/>
            <p:cNvSpPr>
              <a:spLocks noChangeShapeType="1"/>
            </p:cNvSpPr>
            <p:nvPr/>
          </p:nvSpPr>
          <p:spPr bwMode="auto">
            <a:xfrm>
              <a:off x="33338" y="3821113"/>
              <a:ext cx="88677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76" name="Line 360"/>
            <p:cNvSpPr>
              <a:spLocks noChangeShapeType="1"/>
            </p:cNvSpPr>
            <p:nvPr/>
          </p:nvSpPr>
          <p:spPr bwMode="auto">
            <a:xfrm flipV="1">
              <a:off x="33338" y="3282950"/>
              <a:ext cx="88677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77" name="Line 361"/>
            <p:cNvSpPr>
              <a:spLocks noChangeShapeType="1"/>
            </p:cNvSpPr>
            <p:nvPr/>
          </p:nvSpPr>
          <p:spPr bwMode="auto">
            <a:xfrm flipV="1">
              <a:off x="33338" y="2727325"/>
              <a:ext cx="88677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78" name="Line 362"/>
            <p:cNvSpPr>
              <a:spLocks noChangeShapeType="1"/>
            </p:cNvSpPr>
            <p:nvPr/>
          </p:nvSpPr>
          <p:spPr bwMode="auto">
            <a:xfrm flipV="1">
              <a:off x="33338" y="2278063"/>
              <a:ext cx="88677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79" name="Line 363"/>
            <p:cNvSpPr>
              <a:spLocks noChangeShapeType="1"/>
            </p:cNvSpPr>
            <p:nvPr/>
          </p:nvSpPr>
          <p:spPr bwMode="auto">
            <a:xfrm flipV="1">
              <a:off x="33338" y="1774825"/>
              <a:ext cx="88677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80" name="Line 364"/>
            <p:cNvSpPr>
              <a:spLocks noChangeShapeType="1"/>
            </p:cNvSpPr>
            <p:nvPr/>
          </p:nvSpPr>
          <p:spPr bwMode="auto">
            <a:xfrm>
              <a:off x="1628775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81" name="Line 365"/>
            <p:cNvSpPr>
              <a:spLocks noChangeShapeType="1"/>
            </p:cNvSpPr>
            <p:nvPr/>
          </p:nvSpPr>
          <p:spPr bwMode="auto">
            <a:xfrm>
              <a:off x="175260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82" name="Line 366"/>
            <p:cNvSpPr>
              <a:spLocks noChangeShapeType="1"/>
            </p:cNvSpPr>
            <p:nvPr/>
          </p:nvSpPr>
          <p:spPr bwMode="auto">
            <a:xfrm>
              <a:off x="1876425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83" name="Line 367"/>
            <p:cNvSpPr>
              <a:spLocks noChangeShapeType="1"/>
            </p:cNvSpPr>
            <p:nvPr/>
          </p:nvSpPr>
          <p:spPr bwMode="auto">
            <a:xfrm>
              <a:off x="1998663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84" name="Line 368"/>
            <p:cNvSpPr>
              <a:spLocks noChangeShapeType="1"/>
            </p:cNvSpPr>
            <p:nvPr/>
          </p:nvSpPr>
          <p:spPr bwMode="auto">
            <a:xfrm>
              <a:off x="2122488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85" name="Line 369"/>
            <p:cNvSpPr>
              <a:spLocks noChangeShapeType="1"/>
            </p:cNvSpPr>
            <p:nvPr/>
          </p:nvSpPr>
          <p:spPr bwMode="auto">
            <a:xfrm>
              <a:off x="2246313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86" name="Line 370"/>
            <p:cNvSpPr>
              <a:spLocks noChangeShapeType="1"/>
            </p:cNvSpPr>
            <p:nvPr/>
          </p:nvSpPr>
          <p:spPr bwMode="auto">
            <a:xfrm>
              <a:off x="236855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87" name="Line 371"/>
            <p:cNvSpPr>
              <a:spLocks noChangeShapeType="1"/>
            </p:cNvSpPr>
            <p:nvPr/>
          </p:nvSpPr>
          <p:spPr bwMode="auto">
            <a:xfrm>
              <a:off x="2490788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88" name="Line 372"/>
            <p:cNvSpPr>
              <a:spLocks noChangeShapeType="1"/>
            </p:cNvSpPr>
            <p:nvPr/>
          </p:nvSpPr>
          <p:spPr bwMode="auto">
            <a:xfrm>
              <a:off x="2614613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89" name="Line 373"/>
            <p:cNvSpPr>
              <a:spLocks noChangeShapeType="1"/>
            </p:cNvSpPr>
            <p:nvPr/>
          </p:nvSpPr>
          <p:spPr bwMode="auto">
            <a:xfrm>
              <a:off x="273685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90" name="Line 374"/>
            <p:cNvSpPr>
              <a:spLocks noChangeShapeType="1"/>
            </p:cNvSpPr>
            <p:nvPr/>
          </p:nvSpPr>
          <p:spPr bwMode="auto">
            <a:xfrm>
              <a:off x="2860675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91" name="Line 375"/>
            <p:cNvSpPr>
              <a:spLocks noChangeShapeType="1"/>
            </p:cNvSpPr>
            <p:nvPr/>
          </p:nvSpPr>
          <p:spPr bwMode="auto">
            <a:xfrm>
              <a:off x="2982913" y="1085850"/>
              <a:ext cx="0" cy="27352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92" name="Line 376"/>
            <p:cNvSpPr>
              <a:spLocks noChangeShapeType="1"/>
            </p:cNvSpPr>
            <p:nvPr/>
          </p:nvSpPr>
          <p:spPr bwMode="auto">
            <a:xfrm>
              <a:off x="3106738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93" name="Line 377"/>
            <p:cNvSpPr>
              <a:spLocks noChangeShapeType="1"/>
            </p:cNvSpPr>
            <p:nvPr/>
          </p:nvSpPr>
          <p:spPr bwMode="auto">
            <a:xfrm>
              <a:off x="3230563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94" name="Line 378"/>
            <p:cNvSpPr>
              <a:spLocks noChangeShapeType="1"/>
            </p:cNvSpPr>
            <p:nvPr/>
          </p:nvSpPr>
          <p:spPr bwMode="auto">
            <a:xfrm>
              <a:off x="335280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95" name="Line 379"/>
            <p:cNvSpPr>
              <a:spLocks noChangeShapeType="1"/>
            </p:cNvSpPr>
            <p:nvPr/>
          </p:nvSpPr>
          <p:spPr bwMode="auto">
            <a:xfrm>
              <a:off x="3476625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96" name="Line 380"/>
            <p:cNvSpPr>
              <a:spLocks noChangeShapeType="1"/>
            </p:cNvSpPr>
            <p:nvPr/>
          </p:nvSpPr>
          <p:spPr bwMode="auto">
            <a:xfrm>
              <a:off x="360045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97" name="Line 381"/>
            <p:cNvSpPr>
              <a:spLocks noChangeShapeType="1"/>
            </p:cNvSpPr>
            <p:nvPr/>
          </p:nvSpPr>
          <p:spPr bwMode="auto">
            <a:xfrm>
              <a:off x="372110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98" name="Line 382"/>
            <p:cNvSpPr>
              <a:spLocks noChangeShapeType="1"/>
            </p:cNvSpPr>
            <p:nvPr/>
          </p:nvSpPr>
          <p:spPr bwMode="auto">
            <a:xfrm>
              <a:off x="3844925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499" name="Line 383"/>
            <p:cNvSpPr>
              <a:spLocks noChangeShapeType="1"/>
            </p:cNvSpPr>
            <p:nvPr/>
          </p:nvSpPr>
          <p:spPr bwMode="auto">
            <a:xfrm>
              <a:off x="396875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00" name="Line 384"/>
            <p:cNvSpPr>
              <a:spLocks noChangeShapeType="1"/>
            </p:cNvSpPr>
            <p:nvPr/>
          </p:nvSpPr>
          <p:spPr bwMode="auto">
            <a:xfrm>
              <a:off x="4090988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01" name="Line 385"/>
            <p:cNvSpPr>
              <a:spLocks noChangeShapeType="1"/>
            </p:cNvSpPr>
            <p:nvPr/>
          </p:nvSpPr>
          <p:spPr bwMode="auto">
            <a:xfrm>
              <a:off x="4214813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02" name="Line 386"/>
            <p:cNvSpPr>
              <a:spLocks noChangeShapeType="1"/>
            </p:cNvSpPr>
            <p:nvPr/>
          </p:nvSpPr>
          <p:spPr bwMode="auto">
            <a:xfrm>
              <a:off x="4338638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03" name="Line 387"/>
            <p:cNvSpPr>
              <a:spLocks noChangeShapeType="1"/>
            </p:cNvSpPr>
            <p:nvPr/>
          </p:nvSpPr>
          <p:spPr bwMode="auto">
            <a:xfrm>
              <a:off x="4460875" y="1085850"/>
              <a:ext cx="0" cy="27352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04" name="Line 388"/>
            <p:cNvSpPr>
              <a:spLocks noChangeShapeType="1"/>
            </p:cNvSpPr>
            <p:nvPr/>
          </p:nvSpPr>
          <p:spPr bwMode="auto">
            <a:xfrm>
              <a:off x="4214813" y="895350"/>
              <a:ext cx="0" cy="2925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05" name="Line 389"/>
            <p:cNvSpPr>
              <a:spLocks noChangeShapeType="1"/>
            </p:cNvSpPr>
            <p:nvPr/>
          </p:nvSpPr>
          <p:spPr bwMode="auto">
            <a:xfrm>
              <a:off x="458470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06" name="Line 390"/>
            <p:cNvSpPr>
              <a:spLocks noChangeShapeType="1"/>
            </p:cNvSpPr>
            <p:nvPr/>
          </p:nvSpPr>
          <p:spPr bwMode="auto">
            <a:xfrm>
              <a:off x="4708525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07" name="Line 391"/>
            <p:cNvSpPr>
              <a:spLocks noChangeShapeType="1"/>
            </p:cNvSpPr>
            <p:nvPr/>
          </p:nvSpPr>
          <p:spPr bwMode="auto">
            <a:xfrm>
              <a:off x="4829175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08" name="Line 392"/>
            <p:cNvSpPr>
              <a:spLocks noChangeShapeType="1"/>
            </p:cNvSpPr>
            <p:nvPr/>
          </p:nvSpPr>
          <p:spPr bwMode="auto">
            <a:xfrm>
              <a:off x="495300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09" name="Line 393"/>
            <p:cNvSpPr>
              <a:spLocks noChangeShapeType="1"/>
            </p:cNvSpPr>
            <p:nvPr/>
          </p:nvSpPr>
          <p:spPr bwMode="auto">
            <a:xfrm>
              <a:off x="5076825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10" name="Line 394"/>
            <p:cNvSpPr>
              <a:spLocks noChangeShapeType="1"/>
            </p:cNvSpPr>
            <p:nvPr/>
          </p:nvSpPr>
          <p:spPr bwMode="auto">
            <a:xfrm>
              <a:off x="5199063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11" name="Line 395"/>
            <p:cNvSpPr>
              <a:spLocks noChangeShapeType="1"/>
            </p:cNvSpPr>
            <p:nvPr/>
          </p:nvSpPr>
          <p:spPr bwMode="auto">
            <a:xfrm>
              <a:off x="5322888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12" name="Line 396"/>
            <p:cNvSpPr>
              <a:spLocks noChangeShapeType="1"/>
            </p:cNvSpPr>
            <p:nvPr/>
          </p:nvSpPr>
          <p:spPr bwMode="auto">
            <a:xfrm>
              <a:off x="5445125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13" name="Line 397"/>
            <p:cNvSpPr>
              <a:spLocks noChangeShapeType="1"/>
            </p:cNvSpPr>
            <p:nvPr/>
          </p:nvSpPr>
          <p:spPr bwMode="auto">
            <a:xfrm>
              <a:off x="556895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14" name="Line 398"/>
            <p:cNvSpPr>
              <a:spLocks noChangeShapeType="1"/>
            </p:cNvSpPr>
            <p:nvPr/>
          </p:nvSpPr>
          <p:spPr bwMode="auto">
            <a:xfrm>
              <a:off x="5692775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15" name="Line 399"/>
            <p:cNvSpPr>
              <a:spLocks noChangeShapeType="1"/>
            </p:cNvSpPr>
            <p:nvPr/>
          </p:nvSpPr>
          <p:spPr bwMode="auto">
            <a:xfrm>
              <a:off x="5815013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16" name="Line 400"/>
            <p:cNvSpPr>
              <a:spLocks noChangeShapeType="1"/>
            </p:cNvSpPr>
            <p:nvPr/>
          </p:nvSpPr>
          <p:spPr bwMode="auto">
            <a:xfrm>
              <a:off x="5938838" y="1085850"/>
              <a:ext cx="0" cy="27352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17" name="Line 401"/>
            <p:cNvSpPr>
              <a:spLocks noChangeShapeType="1"/>
            </p:cNvSpPr>
            <p:nvPr/>
          </p:nvSpPr>
          <p:spPr bwMode="auto">
            <a:xfrm>
              <a:off x="5689600" y="895350"/>
              <a:ext cx="0" cy="2925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18" name="Line 402"/>
            <p:cNvSpPr>
              <a:spLocks noChangeShapeType="1"/>
            </p:cNvSpPr>
            <p:nvPr/>
          </p:nvSpPr>
          <p:spPr bwMode="auto">
            <a:xfrm>
              <a:off x="6061075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19" name="Line 403"/>
            <p:cNvSpPr>
              <a:spLocks noChangeShapeType="1"/>
            </p:cNvSpPr>
            <p:nvPr/>
          </p:nvSpPr>
          <p:spPr bwMode="auto">
            <a:xfrm>
              <a:off x="6183313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20" name="Line 404"/>
            <p:cNvSpPr>
              <a:spLocks noChangeShapeType="1"/>
            </p:cNvSpPr>
            <p:nvPr/>
          </p:nvSpPr>
          <p:spPr bwMode="auto">
            <a:xfrm>
              <a:off x="6307138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21" name="Line 405"/>
            <p:cNvSpPr>
              <a:spLocks noChangeShapeType="1"/>
            </p:cNvSpPr>
            <p:nvPr/>
          </p:nvSpPr>
          <p:spPr bwMode="auto">
            <a:xfrm>
              <a:off x="6430963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22" name="Line 406"/>
            <p:cNvSpPr>
              <a:spLocks noChangeShapeType="1"/>
            </p:cNvSpPr>
            <p:nvPr/>
          </p:nvSpPr>
          <p:spPr bwMode="auto">
            <a:xfrm>
              <a:off x="655320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23" name="Line 407"/>
            <p:cNvSpPr>
              <a:spLocks noChangeShapeType="1"/>
            </p:cNvSpPr>
            <p:nvPr/>
          </p:nvSpPr>
          <p:spPr bwMode="auto">
            <a:xfrm>
              <a:off x="6677025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24" name="Line 408"/>
            <p:cNvSpPr>
              <a:spLocks noChangeShapeType="1"/>
            </p:cNvSpPr>
            <p:nvPr/>
          </p:nvSpPr>
          <p:spPr bwMode="auto">
            <a:xfrm>
              <a:off x="680085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25" name="Line 409"/>
            <p:cNvSpPr>
              <a:spLocks noChangeShapeType="1"/>
            </p:cNvSpPr>
            <p:nvPr/>
          </p:nvSpPr>
          <p:spPr bwMode="auto">
            <a:xfrm>
              <a:off x="6923088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26" name="Line 410"/>
            <p:cNvSpPr>
              <a:spLocks noChangeShapeType="1"/>
            </p:cNvSpPr>
            <p:nvPr/>
          </p:nvSpPr>
          <p:spPr bwMode="auto">
            <a:xfrm>
              <a:off x="7053263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27" name="Line 411"/>
            <p:cNvSpPr>
              <a:spLocks noChangeShapeType="1"/>
            </p:cNvSpPr>
            <p:nvPr/>
          </p:nvSpPr>
          <p:spPr bwMode="auto">
            <a:xfrm>
              <a:off x="716915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28" name="Line 412"/>
            <p:cNvSpPr>
              <a:spLocks noChangeShapeType="1"/>
            </p:cNvSpPr>
            <p:nvPr/>
          </p:nvSpPr>
          <p:spPr bwMode="auto">
            <a:xfrm>
              <a:off x="7291388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29" name="Line 413"/>
            <p:cNvSpPr>
              <a:spLocks noChangeShapeType="1"/>
            </p:cNvSpPr>
            <p:nvPr/>
          </p:nvSpPr>
          <p:spPr bwMode="auto">
            <a:xfrm flipV="1">
              <a:off x="33338" y="1271588"/>
              <a:ext cx="88677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30" name="Line 414"/>
            <p:cNvSpPr>
              <a:spLocks noChangeShapeType="1"/>
            </p:cNvSpPr>
            <p:nvPr/>
          </p:nvSpPr>
          <p:spPr bwMode="auto">
            <a:xfrm flipV="1">
              <a:off x="-32" y="895350"/>
              <a:ext cx="0" cy="2925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31" name="Text Box 415"/>
            <p:cNvSpPr txBox="1">
              <a:spLocks noChangeArrowheads="1"/>
            </p:cNvSpPr>
            <p:nvPr/>
          </p:nvSpPr>
          <p:spPr bwMode="auto">
            <a:xfrm>
              <a:off x="398463" y="962025"/>
              <a:ext cx="8858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400"/>
                <a:t>Activities</a:t>
              </a:r>
            </a:p>
          </p:txBody>
        </p:sp>
        <p:sp>
          <p:nvSpPr>
            <p:cNvPr id="19532" name="Text Box 416"/>
            <p:cNvSpPr txBox="1">
              <a:spLocks noChangeArrowheads="1"/>
            </p:cNvSpPr>
            <p:nvPr/>
          </p:nvSpPr>
          <p:spPr bwMode="auto">
            <a:xfrm>
              <a:off x="-30612" y="1312863"/>
              <a:ext cx="12731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200"/>
                <a:t>Detector Design</a:t>
              </a:r>
            </a:p>
            <a:p>
              <a:r>
                <a:rPr kumimoji="0" lang="en-US" altLang="ko-KR" sz="1200"/>
                <a:t>&amp; Specification</a:t>
              </a:r>
            </a:p>
          </p:txBody>
        </p:sp>
        <p:sp>
          <p:nvSpPr>
            <p:cNvPr id="19533" name="Text Box 417"/>
            <p:cNvSpPr txBox="1">
              <a:spLocks noChangeArrowheads="1"/>
            </p:cNvSpPr>
            <p:nvPr/>
          </p:nvSpPr>
          <p:spPr bwMode="auto">
            <a:xfrm>
              <a:off x="2022475" y="836613"/>
              <a:ext cx="520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200"/>
                <a:t>2006</a:t>
              </a:r>
            </a:p>
          </p:txBody>
        </p:sp>
        <p:sp>
          <p:nvSpPr>
            <p:cNvPr id="19534" name="Text Box 418"/>
            <p:cNvSpPr txBox="1">
              <a:spLocks noChangeArrowheads="1"/>
            </p:cNvSpPr>
            <p:nvPr/>
          </p:nvSpPr>
          <p:spPr bwMode="auto">
            <a:xfrm>
              <a:off x="3495675" y="836613"/>
              <a:ext cx="520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200"/>
                <a:t>2007</a:t>
              </a:r>
            </a:p>
          </p:txBody>
        </p:sp>
        <p:sp>
          <p:nvSpPr>
            <p:cNvPr id="19535" name="Text Box 419"/>
            <p:cNvSpPr txBox="1">
              <a:spLocks noChangeArrowheads="1"/>
            </p:cNvSpPr>
            <p:nvPr/>
          </p:nvSpPr>
          <p:spPr bwMode="auto">
            <a:xfrm>
              <a:off x="4962525" y="836613"/>
              <a:ext cx="520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200"/>
                <a:t>2008</a:t>
              </a:r>
            </a:p>
          </p:txBody>
        </p:sp>
        <p:sp>
          <p:nvSpPr>
            <p:cNvPr id="19536" name="Text Box 420"/>
            <p:cNvSpPr txBox="1">
              <a:spLocks noChangeArrowheads="1"/>
            </p:cNvSpPr>
            <p:nvPr/>
          </p:nvSpPr>
          <p:spPr bwMode="auto">
            <a:xfrm>
              <a:off x="6445250" y="836613"/>
              <a:ext cx="520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200"/>
                <a:t>2009</a:t>
              </a:r>
            </a:p>
          </p:txBody>
        </p:sp>
        <p:grpSp>
          <p:nvGrpSpPr>
            <p:cNvPr id="19537" name="Group 421"/>
            <p:cNvGrpSpPr>
              <a:grpSpLocks/>
            </p:cNvGrpSpPr>
            <p:nvPr/>
          </p:nvGrpSpPr>
          <p:grpSpPr bwMode="auto">
            <a:xfrm>
              <a:off x="1441450" y="1071563"/>
              <a:ext cx="1387475" cy="247650"/>
              <a:chOff x="1368" y="1468"/>
              <a:chExt cx="979" cy="178"/>
            </a:xfrm>
          </p:grpSpPr>
          <p:sp>
            <p:nvSpPr>
              <p:cNvPr id="19587" name="Text Box 422"/>
              <p:cNvSpPr txBox="1">
                <a:spLocks noChangeArrowheads="1"/>
              </p:cNvSpPr>
              <p:nvPr/>
            </p:nvSpPr>
            <p:spPr bwMode="auto">
              <a:xfrm>
                <a:off x="1368" y="1470"/>
                <a:ext cx="179" cy="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0" lang="en-US" altLang="ko-KR" sz="1000"/>
                  <a:t>3</a:t>
                </a:r>
              </a:p>
            </p:txBody>
          </p:sp>
          <p:grpSp>
            <p:nvGrpSpPr>
              <p:cNvPr id="19588" name="Group 423"/>
              <p:cNvGrpSpPr>
                <a:grpSpLocks/>
              </p:cNvGrpSpPr>
              <p:nvPr/>
            </p:nvGrpSpPr>
            <p:grpSpPr bwMode="auto">
              <a:xfrm>
                <a:off x="1626" y="1468"/>
                <a:ext cx="721" cy="178"/>
                <a:chOff x="1626" y="1468"/>
                <a:chExt cx="721" cy="178"/>
              </a:xfrm>
            </p:grpSpPr>
            <p:sp>
              <p:nvSpPr>
                <p:cNvPr id="19589" name="Text Box 424"/>
                <p:cNvSpPr txBox="1">
                  <a:spLocks noChangeArrowheads="1"/>
                </p:cNvSpPr>
                <p:nvPr/>
              </p:nvSpPr>
              <p:spPr bwMode="auto">
                <a:xfrm>
                  <a:off x="1626" y="1470"/>
                  <a:ext cx="179" cy="1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altLang="ko-KR" sz="1000"/>
                    <a:t>6</a:t>
                  </a:r>
                </a:p>
              </p:txBody>
            </p:sp>
            <p:sp>
              <p:nvSpPr>
                <p:cNvPr id="19590" name="Text Box 425"/>
                <p:cNvSpPr txBox="1">
                  <a:spLocks noChangeArrowheads="1"/>
                </p:cNvSpPr>
                <p:nvPr/>
              </p:nvSpPr>
              <p:spPr bwMode="auto">
                <a:xfrm>
                  <a:off x="1890" y="1470"/>
                  <a:ext cx="179" cy="1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altLang="ko-KR" sz="1000"/>
                    <a:t>9</a:t>
                  </a:r>
                </a:p>
              </p:txBody>
            </p:sp>
            <p:sp>
              <p:nvSpPr>
                <p:cNvPr id="19591" name="Text Box 426"/>
                <p:cNvSpPr txBox="1">
                  <a:spLocks noChangeArrowheads="1"/>
                </p:cNvSpPr>
                <p:nvPr/>
              </p:nvSpPr>
              <p:spPr bwMode="auto">
                <a:xfrm>
                  <a:off x="2118" y="1468"/>
                  <a:ext cx="229" cy="1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altLang="ko-KR" sz="1000"/>
                    <a:t>12</a:t>
                  </a:r>
                </a:p>
              </p:txBody>
            </p:sp>
          </p:grpSp>
        </p:grpSp>
        <p:grpSp>
          <p:nvGrpSpPr>
            <p:cNvPr id="19538" name="Group 427"/>
            <p:cNvGrpSpPr>
              <a:grpSpLocks/>
            </p:cNvGrpSpPr>
            <p:nvPr/>
          </p:nvGrpSpPr>
          <p:grpSpPr bwMode="auto">
            <a:xfrm>
              <a:off x="2921000" y="1071563"/>
              <a:ext cx="1387475" cy="247650"/>
              <a:chOff x="1368" y="1468"/>
              <a:chExt cx="979" cy="178"/>
            </a:xfrm>
          </p:grpSpPr>
          <p:sp>
            <p:nvSpPr>
              <p:cNvPr id="19582" name="Text Box 428"/>
              <p:cNvSpPr txBox="1">
                <a:spLocks noChangeArrowheads="1"/>
              </p:cNvSpPr>
              <p:nvPr/>
            </p:nvSpPr>
            <p:spPr bwMode="auto">
              <a:xfrm>
                <a:off x="1368" y="1470"/>
                <a:ext cx="179" cy="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0" lang="en-US" altLang="ko-KR" sz="1000"/>
                  <a:t>3</a:t>
                </a:r>
              </a:p>
            </p:txBody>
          </p:sp>
          <p:grpSp>
            <p:nvGrpSpPr>
              <p:cNvPr id="19583" name="Group 429"/>
              <p:cNvGrpSpPr>
                <a:grpSpLocks/>
              </p:cNvGrpSpPr>
              <p:nvPr/>
            </p:nvGrpSpPr>
            <p:grpSpPr bwMode="auto">
              <a:xfrm>
                <a:off x="1626" y="1468"/>
                <a:ext cx="721" cy="178"/>
                <a:chOff x="1626" y="1468"/>
                <a:chExt cx="721" cy="178"/>
              </a:xfrm>
            </p:grpSpPr>
            <p:sp>
              <p:nvSpPr>
                <p:cNvPr id="19584" name="Text Box 430"/>
                <p:cNvSpPr txBox="1">
                  <a:spLocks noChangeArrowheads="1"/>
                </p:cNvSpPr>
                <p:nvPr/>
              </p:nvSpPr>
              <p:spPr bwMode="auto">
                <a:xfrm>
                  <a:off x="1626" y="1470"/>
                  <a:ext cx="179" cy="1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altLang="ko-KR" sz="1000"/>
                    <a:t>6</a:t>
                  </a:r>
                </a:p>
              </p:txBody>
            </p:sp>
            <p:sp>
              <p:nvSpPr>
                <p:cNvPr id="19585" name="Text Box 431"/>
                <p:cNvSpPr txBox="1">
                  <a:spLocks noChangeArrowheads="1"/>
                </p:cNvSpPr>
                <p:nvPr/>
              </p:nvSpPr>
              <p:spPr bwMode="auto">
                <a:xfrm>
                  <a:off x="1890" y="1470"/>
                  <a:ext cx="179" cy="1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altLang="ko-KR" sz="1000"/>
                    <a:t>9</a:t>
                  </a:r>
                </a:p>
              </p:txBody>
            </p:sp>
            <p:sp>
              <p:nvSpPr>
                <p:cNvPr id="19586" name="Text Box 432"/>
                <p:cNvSpPr txBox="1">
                  <a:spLocks noChangeArrowheads="1"/>
                </p:cNvSpPr>
                <p:nvPr/>
              </p:nvSpPr>
              <p:spPr bwMode="auto">
                <a:xfrm>
                  <a:off x="2118" y="1468"/>
                  <a:ext cx="229" cy="1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altLang="ko-KR" sz="1000"/>
                    <a:t>12</a:t>
                  </a:r>
                </a:p>
              </p:txBody>
            </p:sp>
          </p:grpSp>
        </p:grpSp>
        <p:grpSp>
          <p:nvGrpSpPr>
            <p:cNvPr id="19539" name="Group 433"/>
            <p:cNvGrpSpPr>
              <a:grpSpLocks/>
            </p:cNvGrpSpPr>
            <p:nvPr/>
          </p:nvGrpSpPr>
          <p:grpSpPr bwMode="auto">
            <a:xfrm>
              <a:off x="4400550" y="1074738"/>
              <a:ext cx="1385888" cy="247650"/>
              <a:chOff x="1368" y="1468"/>
              <a:chExt cx="979" cy="179"/>
            </a:xfrm>
          </p:grpSpPr>
          <p:sp>
            <p:nvSpPr>
              <p:cNvPr id="19577" name="Text Box 434"/>
              <p:cNvSpPr txBox="1">
                <a:spLocks noChangeArrowheads="1"/>
              </p:cNvSpPr>
              <p:nvPr/>
            </p:nvSpPr>
            <p:spPr bwMode="auto">
              <a:xfrm>
                <a:off x="1368" y="1470"/>
                <a:ext cx="179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0" lang="en-US" altLang="ko-KR" sz="1000"/>
                  <a:t>3</a:t>
                </a:r>
              </a:p>
            </p:txBody>
          </p:sp>
          <p:grpSp>
            <p:nvGrpSpPr>
              <p:cNvPr id="19578" name="Group 435"/>
              <p:cNvGrpSpPr>
                <a:grpSpLocks/>
              </p:cNvGrpSpPr>
              <p:nvPr/>
            </p:nvGrpSpPr>
            <p:grpSpPr bwMode="auto">
              <a:xfrm>
                <a:off x="1626" y="1468"/>
                <a:ext cx="721" cy="179"/>
                <a:chOff x="1626" y="1468"/>
                <a:chExt cx="721" cy="179"/>
              </a:xfrm>
            </p:grpSpPr>
            <p:sp>
              <p:nvSpPr>
                <p:cNvPr id="19579" name="Text Box 436"/>
                <p:cNvSpPr txBox="1">
                  <a:spLocks noChangeArrowheads="1"/>
                </p:cNvSpPr>
                <p:nvPr/>
              </p:nvSpPr>
              <p:spPr bwMode="auto">
                <a:xfrm>
                  <a:off x="1626" y="1470"/>
                  <a:ext cx="179" cy="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altLang="ko-KR" sz="1000"/>
                    <a:t>6</a:t>
                  </a:r>
                </a:p>
              </p:txBody>
            </p:sp>
            <p:sp>
              <p:nvSpPr>
                <p:cNvPr id="19580" name="Text Box 437"/>
                <p:cNvSpPr txBox="1">
                  <a:spLocks noChangeArrowheads="1"/>
                </p:cNvSpPr>
                <p:nvPr/>
              </p:nvSpPr>
              <p:spPr bwMode="auto">
                <a:xfrm>
                  <a:off x="1890" y="1470"/>
                  <a:ext cx="179" cy="1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altLang="ko-KR" sz="1000"/>
                    <a:t>9</a:t>
                  </a:r>
                </a:p>
              </p:txBody>
            </p:sp>
            <p:sp>
              <p:nvSpPr>
                <p:cNvPr id="19581" name="Text Box 438"/>
                <p:cNvSpPr txBox="1">
                  <a:spLocks noChangeArrowheads="1"/>
                </p:cNvSpPr>
                <p:nvPr/>
              </p:nvSpPr>
              <p:spPr bwMode="auto">
                <a:xfrm>
                  <a:off x="2118" y="1468"/>
                  <a:ext cx="229" cy="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altLang="ko-KR" sz="1000"/>
                    <a:t>12</a:t>
                  </a:r>
                </a:p>
              </p:txBody>
            </p:sp>
          </p:grpSp>
        </p:grpSp>
        <p:sp>
          <p:nvSpPr>
            <p:cNvPr id="19540" name="Text Box 439"/>
            <p:cNvSpPr txBox="1">
              <a:spLocks noChangeArrowheads="1"/>
            </p:cNvSpPr>
            <p:nvPr/>
          </p:nvSpPr>
          <p:spPr bwMode="auto">
            <a:xfrm>
              <a:off x="5870575" y="1074738"/>
              <a:ext cx="254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000"/>
                <a:t>3</a:t>
              </a:r>
            </a:p>
          </p:txBody>
        </p:sp>
        <p:grpSp>
          <p:nvGrpSpPr>
            <p:cNvPr id="19541" name="Group 440"/>
            <p:cNvGrpSpPr>
              <a:grpSpLocks/>
            </p:cNvGrpSpPr>
            <p:nvPr/>
          </p:nvGrpSpPr>
          <p:grpSpPr bwMode="auto">
            <a:xfrm>
              <a:off x="6235700" y="1071563"/>
              <a:ext cx="1022350" cy="247650"/>
              <a:chOff x="1626" y="1468"/>
              <a:chExt cx="721" cy="178"/>
            </a:xfrm>
          </p:grpSpPr>
          <p:sp>
            <p:nvSpPr>
              <p:cNvPr id="19574" name="Text Box 441"/>
              <p:cNvSpPr txBox="1">
                <a:spLocks noChangeArrowheads="1"/>
              </p:cNvSpPr>
              <p:nvPr/>
            </p:nvSpPr>
            <p:spPr bwMode="auto">
              <a:xfrm>
                <a:off x="1626" y="1470"/>
                <a:ext cx="179" cy="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0" lang="en-US" altLang="ko-KR" sz="1000"/>
                  <a:t>6</a:t>
                </a:r>
              </a:p>
            </p:txBody>
          </p:sp>
          <p:sp>
            <p:nvSpPr>
              <p:cNvPr id="19575" name="Text Box 442"/>
              <p:cNvSpPr txBox="1">
                <a:spLocks noChangeArrowheads="1"/>
              </p:cNvSpPr>
              <p:nvPr/>
            </p:nvSpPr>
            <p:spPr bwMode="auto">
              <a:xfrm>
                <a:off x="1890" y="1470"/>
                <a:ext cx="179" cy="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0" lang="en-US" altLang="ko-KR" sz="1000"/>
                  <a:t>9</a:t>
                </a:r>
              </a:p>
            </p:txBody>
          </p:sp>
          <p:sp>
            <p:nvSpPr>
              <p:cNvPr id="19576" name="Text Box 443"/>
              <p:cNvSpPr txBox="1">
                <a:spLocks noChangeArrowheads="1"/>
              </p:cNvSpPr>
              <p:nvPr/>
            </p:nvSpPr>
            <p:spPr bwMode="auto">
              <a:xfrm>
                <a:off x="2118" y="1468"/>
                <a:ext cx="229" cy="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0" lang="en-US" altLang="ko-KR" sz="1000"/>
                  <a:t>12</a:t>
                </a:r>
              </a:p>
            </p:txBody>
          </p:sp>
        </p:grpSp>
        <p:sp>
          <p:nvSpPr>
            <p:cNvPr id="19542" name="Line 444"/>
            <p:cNvSpPr>
              <a:spLocks noChangeShapeType="1"/>
            </p:cNvSpPr>
            <p:nvPr/>
          </p:nvSpPr>
          <p:spPr bwMode="auto">
            <a:xfrm>
              <a:off x="7423150" y="1085850"/>
              <a:ext cx="0" cy="27352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43" name="Line 445"/>
            <p:cNvSpPr>
              <a:spLocks noChangeShapeType="1"/>
            </p:cNvSpPr>
            <p:nvPr/>
          </p:nvSpPr>
          <p:spPr bwMode="auto">
            <a:xfrm>
              <a:off x="7169150" y="895350"/>
              <a:ext cx="0" cy="2925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44" name="Line 446"/>
            <p:cNvSpPr>
              <a:spLocks noChangeShapeType="1"/>
            </p:cNvSpPr>
            <p:nvPr/>
          </p:nvSpPr>
          <p:spPr bwMode="auto">
            <a:xfrm>
              <a:off x="755650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45" name="Line 447"/>
            <p:cNvSpPr>
              <a:spLocks noChangeShapeType="1"/>
            </p:cNvSpPr>
            <p:nvPr/>
          </p:nvSpPr>
          <p:spPr bwMode="auto">
            <a:xfrm>
              <a:off x="7669213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46" name="Line 448"/>
            <p:cNvSpPr>
              <a:spLocks noChangeShapeType="1"/>
            </p:cNvSpPr>
            <p:nvPr/>
          </p:nvSpPr>
          <p:spPr bwMode="auto">
            <a:xfrm>
              <a:off x="779145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47" name="Line 449"/>
            <p:cNvSpPr>
              <a:spLocks noChangeShapeType="1"/>
            </p:cNvSpPr>
            <p:nvPr/>
          </p:nvSpPr>
          <p:spPr bwMode="auto">
            <a:xfrm>
              <a:off x="7915275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48" name="Line 450"/>
            <p:cNvSpPr>
              <a:spLocks noChangeShapeType="1"/>
            </p:cNvSpPr>
            <p:nvPr/>
          </p:nvSpPr>
          <p:spPr bwMode="auto">
            <a:xfrm>
              <a:off x="803910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49" name="Line 451"/>
            <p:cNvSpPr>
              <a:spLocks noChangeShapeType="1"/>
            </p:cNvSpPr>
            <p:nvPr/>
          </p:nvSpPr>
          <p:spPr bwMode="auto">
            <a:xfrm>
              <a:off x="8161338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50" name="Line 452"/>
            <p:cNvSpPr>
              <a:spLocks noChangeShapeType="1"/>
            </p:cNvSpPr>
            <p:nvPr/>
          </p:nvSpPr>
          <p:spPr bwMode="auto">
            <a:xfrm>
              <a:off x="8285163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51" name="Line 453"/>
            <p:cNvSpPr>
              <a:spLocks noChangeShapeType="1"/>
            </p:cNvSpPr>
            <p:nvPr/>
          </p:nvSpPr>
          <p:spPr bwMode="auto">
            <a:xfrm>
              <a:off x="8429625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52" name="Line 454"/>
            <p:cNvSpPr>
              <a:spLocks noChangeShapeType="1"/>
            </p:cNvSpPr>
            <p:nvPr/>
          </p:nvSpPr>
          <p:spPr bwMode="auto">
            <a:xfrm>
              <a:off x="8531225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53" name="Line 455"/>
            <p:cNvSpPr>
              <a:spLocks noChangeShapeType="1"/>
            </p:cNvSpPr>
            <p:nvPr/>
          </p:nvSpPr>
          <p:spPr bwMode="auto">
            <a:xfrm>
              <a:off x="865505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54" name="Line 456"/>
            <p:cNvSpPr>
              <a:spLocks noChangeShapeType="1"/>
            </p:cNvSpPr>
            <p:nvPr/>
          </p:nvSpPr>
          <p:spPr bwMode="auto">
            <a:xfrm>
              <a:off x="8775700" y="1085850"/>
              <a:ext cx="0" cy="2735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55" name="Line 457"/>
            <p:cNvSpPr>
              <a:spLocks noChangeShapeType="1"/>
            </p:cNvSpPr>
            <p:nvPr/>
          </p:nvSpPr>
          <p:spPr bwMode="auto">
            <a:xfrm>
              <a:off x="8662988" y="895350"/>
              <a:ext cx="0" cy="2925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56" name="Text Box 458"/>
            <p:cNvSpPr txBox="1">
              <a:spLocks noChangeArrowheads="1"/>
            </p:cNvSpPr>
            <p:nvPr/>
          </p:nvSpPr>
          <p:spPr bwMode="auto">
            <a:xfrm>
              <a:off x="7858125" y="836613"/>
              <a:ext cx="520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200"/>
                <a:t>2010</a:t>
              </a:r>
            </a:p>
          </p:txBody>
        </p:sp>
        <p:sp>
          <p:nvSpPr>
            <p:cNvPr id="19557" name="Text Box 459"/>
            <p:cNvSpPr txBox="1">
              <a:spLocks noChangeArrowheads="1"/>
            </p:cNvSpPr>
            <p:nvPr/>
          </p:nvSpPr>
          <p:spPr bwMode="auto">
            <a:xfrm>
              <a:off x="7351713" y="1082675"/>
              <a:ext cx="254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000"/>
                <a:t>3</a:t>
              </a:r>
            </a:p>
          </p:txBody>
        </p:sp>
        <p:sp>
          <p:nvSpPr>
            <p:cNvPr id="19558" name="Text Box 460"/>
            <p:cNvSpPr txBox="1">
              <a:spLocks noChangeArrowheads="1"/>
            </p:cNvSpPr>
            <p:nvPr/>
          </p:nvSpPr>
          <p:spPr bwMode="auto">
            <a:xfrm>
              <a:off x="7716838" y="1082675"/>
              <a:ext cx="254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000"/>
                <a:t>6</a:t>
              </a:r>
            </a:p>
          </p:txBody>
        </p:sp>
        <p:sp>
          <p:nvSpPr>
            <p:cNvPr id="19559" name="Text Box 461"/>
            <p:cNvSpPr txBox="1">
              <a:spLocks noChangeArrowheads="1"/>
            </p:cNvSpPr>
            <p:nvPr/>
          </p:nvSpPr>
          <p:spPr bwMode="auto">
            <a:xfrm>
              <a:off x="8089900" y="1082675"/>
              <a:ext cx="254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000"/>
                <a:t>9</a:t>
              </a:r>
            </a:p>
          </p:txBody>
        </p:sp>
        <p:sp>
          <p:nvSpPr>
            <p:cNvPr id="19560" name="Text Box 462"/>
            <p:cNvSpPr txBox="1">
              <a:spLocks noChangeArrowheads="1"/>
            </p:cNvSpPr>
            <p:nvPr/>
          </p:nvSpPr>
          <p:spPr bwMode="auto">
            <a:xfrm>
              <a:off x="8443913" y="1081088"/>
              <a:ext cx="3238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000"/>
                <a:t>12</a:t>
              </a:r>
            </a:p>
          </p:txBody>
        </p:sp>
        <p:sp>
          <p:nvSpPr>
            <p:cNvPr id="19561" name="Rectangle 463"/>
            <p:cNvSpPr>
              <a:spLocks noChangeArrowheads="1"/>
            </p:cNvSpPr>
            <p:nvPr/>
          </p:nvSpPr>
          <p:spPr bwMode="auto">
            <a:xfrm>
              <a:off x="428625" y="1012825"/>
              <a:ext cx="877888" cy="2127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altLang="ko-KR" sz="1400" b="1">
                  <a:solidFill>
                    <a:srgbClr val="000000"/>
                  </a:solidFill>
                  <a:ea typeface="휴먼모음T" pitchFamily="18" charset="-127"/>
                </a:rPr>
                <a:t>Activities</a:t>
              </a:r>
            </a:p>
          </p:txBody>
        </p:sp>
        <p:sp>
          <p:nvSpPr>
            <p:cNvPr id="19562" name="Line 456"/>
            <p:cNvSpPr>
              <a:spLocks noChangeShapeType="1"/>
            </p:cNvSpPr>
            <p:nvPr/>
          </p:nvSpPr>
          <p:spPr bwMode="auto">
            <a:xfrm>
              <a:off x="8904288" y="1071563"/>
              <a:ext cx="0" cy="2735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563" name="Text Box 458"/>
            <p:cNvSpPr txBox="1">
              <a:spLocks noChangeArrowheads="1"/>
            </p:cNvSpPr>
            <p:nvPr/>
          </p:nvSpPr>
          <p:spPr bwMode="auto">
            <a:xfrm>
              <a:off x="8607425" y="868363"/>
              <a:ext cx="53657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200"/>
                <a:t>2011</a:t>
              </a:r>
            </a:p>
          </p:txBody>
        </p:sp>
        <p:sp>
          <p:nvSpPr>
            <p:cNvPr id="19564" name="Text Box 422"/>
            <p:cNvSpPr txBox="1">
              <a:spLocks noChangeArrowheads="1"/>
            </p:cNvSpPr>
            <p:nvPr/>
          </p:nvSpPr>
          <p:spPr bwMode="auto">
            <a:xfrm>
              <a:off x="8858250" y="1071563"/>
              <a:ext cx="254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 sz="1000"/>
                <a:t>3</a:t>
              </a:r>
            </a:p>
          </p:txBody>
        </p:sp>
        <p:cxnSp>
          <p:nvCxnSpPr>
            <p:cNvPr id="19565" name="직선 연결선 127"/>
            <p:cNvCxnSpPr>
              <a:cxnSpLocks noChangeShapeType="1"/>
            </p:cNvCxnSpPr>
            <p:nvPr/>
          </p:nvCxnSpPr>
          <p:spPr bwMode="auto">
            <a:xfrm>
              <a:off x="0" y="3842977"/>
              <a:ext cx="9144000" cy="1588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66" name="직선 연결선 128"/>
            <p:cNvCxnSpPr>
              <a:cxnSpLocks noChangeShapeType="1"/>
            </p:cNvCxnSpPr>
            <p:nvPr/>
          </p:nvCxnSpPr>
          <p:spPr bwMode="auto">
            <a:xfrm>
              <a:off x="1138" y="900956"/>
              <a:ext cx="9144000" cy="1588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67" name="직선 연결선 132"/>
            <p:cNvCxnSpPr>
              <a:cxnSpLocks noChangeShapeType="1"/>
            </p:cNvCxnSpPr>
            <p:nvPr/>
          </p:nvCxnSpPr>
          <p:spPr bwMode="auto">
            <a:xfrm>
              <a:off x="0" y="1272797"/>
              <a:ext cx="9144000" cy="15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68" name="직선 연결선 133"/>
            <p:cNvCxnSpPr>
              <a:cxnSpLocks noChangeShapeType="1"/>
            </p:cNvCxnSpPr>
            <p:nvPr/>
          </p:nvCxnSpPr>
          <p:spPr bwMode="auto">
            <a:xfrm>
              <a:off x="-32" y="1772278"/>
              <a:ext cx="9144000" cy="15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69" name="직선 연결선 134"/>
            <p:cNvCxnSpPr>
              <a:cxnSpLocks noChangeShapeType="1"/>
            </p:cNvCxnSpPr>
            <p:nvPr/>
          </p:nvCxnSpPr>
          <p:spPr bwMode="auto">
            <a:xfrm>
              <a:off x="-32" y="2271341"/>
              <a:ext cx="9144000" cy="15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70" name="직선 연결선 135"/>
            <p:cNvCxnSpPr>
              <a:cxnSpLocks noChangeShapeType="1"/>
            </p:cNvCxnSpPr>
            <p:nvPr/>
          </p:nvCxnSpPr>
          <p:spPr bwMode="auto">
            <a:xfrm>
              <a:off x="-32" y="2728268"/>
              <a:ext cx="9144000" cy="15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71" name="직선 연결선 136"/>
            <p:cNvCxnSpPr>
              <a:cxnSpLocks noChangeShapeType="1"/>
            </p:cNvCxnSpPr>
            <p:nvPr/>
          </p:nvCxnSpPr>
          <p:spPr bwMode="auto">
            <a:xfrm>
              <a:off x="-32" y="3284536"/>
              <a:ext cx="9144000" cy="15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72" name="직선 연결선 140"/>
            <p:cNvCxnSpPr>
              <a:cxnSpLocks noChangeShapeType="1"/>
            </p:cNvCxnSpPr>
            <p:nvPr/>
          </p:nvCxnSpPr>
          <p:spPr bwMode="auto">
            <a:xfrm>
              <a:off x="8641938" y="1081524"/>
              <a:ext cx="500066" cy="15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9573" name="Line 456"/>
            <p:cNvSpPr>
              <a:spLocks noChangeShapeType="1"/>
            </p:cNvSpPr>
            <p:nvPr/>
          </p:nvSpPr>
          <p:spPr bwMode="auto">
            <a:xfrm>
              <a:off x="9033405" y="1084609"/>
              <a:ext cx="0" cy="2735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85750" y="1214438"/>
            <a:ext cx="8605838" cy="5478462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>
              <a:buFontTx/>
              <a:buChar char="•"/>
              <a:defRPr/>
            </a:pPr>
            <a:r>
              <a:rPr lang="en-US" altLang="ko-KR" sz="2200" dirty="0">
                <a:solidFill>
                  <a:schemeClr val="bg1">
                    <a:lumMod val="5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2007. 03~11 : Geological survey and tunnel design are completed.</a:t>
            </a:r>
          </a:p>
          <a:p>
            <a:pPr marL="185738" indent="-185738">
              <a:buFontTx/>
              <a:buChar char="•"/>
              <a:defRPr/>
            </a:pPr>
            <a:endParaRPr lang="ko-KR" altLang="en-US" sz="800" dirty="0">
              <a:solidFill>
                <a:schemeClr val="bg1">
                  <a:lumMod val="5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185738" indent="-185738">
              <a:buFontTx/>
              <a:buChar char="•"/>
              <a:defRPr/>
            </a:pPr>
            <a:r>
              <a:rPr lang="en-US" altLang="ko-KR" sz="2200" dirty="0">
                <a:solidFill>
                  <a:schemeClr val="bg1">
                    <a:lumMod val="5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2008. 06~12 : Construction of both near and far tunnels are completed.</a:t>
            </a:r>
          </a:p>
          <a:p>
            <a:pPr marL="185738" indent="-185738">
              <a:buFontTx/>
              <a:buChar char="•"/>
              <a:defRPr/>
            </a:pPr>
            <a:endParaRPr lang="en-US" altLang="ko-KR" sz="800" dirty="0">
              <a:solidFill>
                <a:schemeClr val="bg1">
                  <a:lumMod val="5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185738" indent="-185738">
              <a:buFontTx/>
              <a:buChar char="•"/>
              <a:defRPr/>
            </a:pPr>
            <a:r>
              <a:rPr lang="en-US" altLang="ko-KR" sz="2200" dirty="0">
                <a:solidFill>
                  <a:schemeClr val="bg1">
                    <a:lumMod val="5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2008.12 ~ 2009. 06 : Veto tanks and peripheral facilities (electricity, air circulation, drainage, network, etc.) are completed.</a:t>
            </a:r>
          </a:p>
          <a:p>
            <a:pPr marL="185738" indent="-185738">
              <a:buFontTx/>
              <a:buChar char="•"/>
              <a:defRPr/>
            </a:pPr>
            <a:endParaRPr lang="en-US" altLang="ko-KR" sz="800" dirty="0">
              <a:solidFill>
                <a:schemeClr val="bg1">
                  <a:lumMod val="5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185738" indent="-185738">
              <a:buFontTx/>
              <a:buChar char="•"/>
              <a:defRPr/>
            </a:pPr>
            <a:r>
              <a:rPr lang="en-US" altLang="ko-KR" sz="2200" dirty="0">
                <a:solidFill>
                  <a:schemeClr val="bg1">
                    <a:lumMod val="5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2008. 11 : SK new electronics were</a:t>
            </a:r>
            <a:r>
              <a:rPr lang="ko-KR" altLang="en-US" sz="2200" dirty="0">
                <a:solidFill>
                  <a:schemeClr val="bg1">
                    <a:lumMod val="5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2200" dirty="0">
                <a:solidFill>
                  <a:schemeClr val="bg1">
                    <a:lumMod val="5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adopted and ready. </a:t>
            </a:r>
          </a:p>
          <a:p>
            <a:pPr marL="185738" indent="-185738">
              <a:buFontTx/>
              <a:buChar char="•"/>
              <a:defRPr/>
            </a:pPr>
            <a:endParaRPr lang="en-US" altLang="ko-KR" sz="800" dirty="0">
              <a:solidFill>
                <a:schemeClr val="bg1">
                  <a:lumMod val="5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185738" indent="-185738">
              <a:buFontTx/>
              <a:buChar char="•"/>
              <a:defRPr/>
            </a:pPr>
            <a:r>
              <a:rPr lang="en-US" altLang="ko-KR" sz="2200" dirty="0">
                <a:solidFill>
                  <a:schemeClr val="bg1">
                    <a:lumMod val="5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2009. 06~11 : Buffer steel tanks are installed</a:t>
            </a:r>
          </a:p>
          <a:p>
            <a:pPr marL="185738" indent="-185738">
              <a:buFontTx/>
              <a:buChar char="•"/>
              <a:defRPr/>
            </a:pPr>
            <a:endParaRPr lang="en-US" altLang="ko-KR" sz="800" dirty="0">
              <a:solidFill>
                <a:schemeClr val="bg1">
                  <a:lumMod val="5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185738" indent="-185738">
              <a:buFontTx/>
              <a:buChar char="•"/>
              <a:defRPr/>
            </a:pPr>
            <a:r>
              <a:rPr lang="en-US" altLang="ko-KR" sz="2200" dirty="0">
                <a:solidFill>
                  <a:schemeClr val="bg1">
                    <a:lumMod val="5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2010. 06 : Acrylic containers are installed.</a:t>
            </a:r>
          </a:p>
          <a:p>
            <a:pPr marL="185738" indent="-185738">
              <a:buFontTx/>
              <a:buChar char="•"/>
              <a:defRPr/>
            </a:pPr>
            <a:endParaRPr lang="en-US" altLang="ko-KR" sz="800" dirty="0">
              <a:solidFill>
                <a:schemeClr val="bg1">
                  <a:lumMod val="5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185738" indent="-185738">
              <a:buFontTx/>
              <a:buChar char="•"/>
              <a:defRPr/>
            </a:pPr>
            <a:r>
              <a:rPr lang="en-US" altLang="ko-KR" sz="2200" dirty="0">
                <a:solidFill>
                  <a:schemeClr val="bg1">
                    <a:lumMod val="5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2010. 08 : PMT test is completed</a:t>
            </a:r>
          </a:p>
          <a:p>
            <a:pPr marL="185738" indent="-185738">
              <a:buFontTx/>
              <a:buChar char="•"/>
              <a:defRPr/>
            </a:pPr>
            <a:endParaRPr lang="en-US" altLang="ko-KR" sz="800" dirty="0">
              <a:solidFill>
                <a:schemeClr val="bg1">
                  <a:lumMod val="5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185738" indent="-185738">
              <a:buFontTx/>
              <a:buChar char="•"/>
              <a:defRPr/>
            </a:pPr>
            <a:r>
              <a:rPr lang="en-US" altLang="ko-KR" sz="2200" dirty="0">
                <a:solidFill>
                  <a:schemeClr val="bg1">
                    <a:lumMod val="5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Installation of PMTs, Electronics and liquid handling system are underway.</a:t>
            </a:r>
          </a:p>
          <a:p>
            <a:pPr marL="185738" indent="-185738">
              <a:buFontTx/>
              <a:buChar char="•"/>
              <a:defRPr/>
            </a:pPr>
            <a:endParaRPr lang="en-US" altLang="ko-KR" sz="800" dirty="0">
              <a:solidFill>
                <a:schemeClr val="bg1">
                  <a:lumMod val="5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185738" indent="-185738">
              <a:buFontTx/>
              <a:buChar char="•"/>
              <a:defRPr/>
            </a:pPr>
            <a:r>
              <a:rPr lang="en-US" altLang="ko-KR" sz="2200" dirty="0">
                <a:solidFill>
                  <a:schemeClr val="bg1">
                    <a:lumMod val="5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2011. 02 : Both near and far detectors are expected to be ready for data-taking.</a:t>
            </a:r>
            <a:endParaRPr lang="ko-KR" altLang="en-US" sz="2200" dirty="0">
              <a:solidFill>
                <a:schemeClr val="bg1">
                  <a:lumMod val="5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0483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gray">
          <a:xfrm>
            <a:off x="1928813" y="357188"/>
            <a:ext cx="5410200" cy="4572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Construction status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6400800" y="990600"/>
            <a:ext cx="26670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90000"/>
              </a:lnSpc>
              <a:buFontTx/>
              <a:buChar char="•"/>
            </a:pPr>
            <a:r>
              <a:rPr lang="ko-KR" altLang="en-US">
                <a:latin typeface="Arial" pitchFamily="34" charset="0"/>
                <a:ea typeface="산돌고딕 M"/>
                <a:cs typeface="Arial" pitchFamily="34" charset="0"/>
              </a:rPr>
              <a:t> </a:t>
            </a:r>
            <a:r>
              <a:rPr lang="en-US" altLang="ko-KR">
                <a:latin typeface="Arial" pitchFamily="34" charset="0"/>
                <a:ea typeface="휴먼모음T" pitchFamily="18" charset="-127"/>
                <a:cs typeface="Arial" pitchFamily="34" charset="0"/>
              </a:rPr>
              <a:t>Near detector site: </a:t>
            </a:r>
            <a:endParaRPr lang="ko-KR" altLang="en-US">
              <a:latin typeface="Arial" pitchFamily="34" charset="0"/>
              <a:ea typeface="휴먼모음T" pitchFamily="18" charset="-127"/>
              <a:cs typeface="Arial" pitchFamily="34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>
                <a:latin typeface="Arial" pitchFamily="34" charset="0"/>
                <a:ea typeface="휴먼모음T" pitchFamily="18" charset="-127"/>
                <a:cs typeface="Arial" pitchFamily="34" charset="0"/>
              </a:rPr>
              <a:t> </a:t>
            </a:r>
            <a:r>
              <a:rPr lang="en-US" altLang="ko-KR">
                <a:solidFill>
                  <a:srgbClr val="00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tunnel length : 110m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Tx/>
              <a:buChar char="-"/>
            </a:pPr>
            <a:r>
              <a:rPr lang="en-US" altLang="ko-KR">
                <a:solidFill>
                  <a:srgbClr val="00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overburden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en-US" altLang="ko-KR">
                <a:solidFill>
                  <a:srgbClr val="000000"/>
                </a:solidFill>
                <a:latin typeface="Arial" pitchFamily="34" charset="0"/>
                <a:ea typeface="휴먼모음T" pitchFamily="18" charset="-127"/>
                <a:cs typeface="Arial" pitchFamily="34" charset="0"/>
              </a:rPr>
              <a:t>             height : 46.1m</a:t>
            </a:r>
            <a:endParaRPr lang="ko-KR" altLang="en-US">
              <a:solidFill>
                <a:srgbClr val="000000"/>
              </a:solidFill>
              <a:latin typeface="Arial" pitchFamily="34" charset="0"/>
              <a:ea typeface="휴먼모음T" pitchFamily="18" charset="-127"/>
              <a:cs typeface="Arial" pitchFamily="34" charset="0"/>
            </a:endParaRPr>
          </a:p>
        </p:txBody>
      </p:sp>
      <p:pic>
        <p:nvPicPr>
          <p:cNvPr id="21507" name="Picture 7" descr="암반등급도-근거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911225"/>
            <a:ext cx="59055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09600" y="3657600"/>
            <a:ext cx="8458200" cy="3135313"/>
            <a:chOff x="384" y="2304"/>
            <a:chExt cx="5328" cy="1975"/>
          </a:xfrm>
        </p:grpSpPr>
        <p:sp>
          <p:nvSpPr>
            <p:cNvPr id="21511" name="Rectangle 5"/>
            <p:cNvSpPr>
              <a:spLocks noChangeArrowheads="1"/>
            </p:cNvSpPr>
            <p:nvPr/>
          </p:nvSpPr>
          <p:spPr bwMode="auto">
            <a:xfrm>
              <a:off x="3988" y="2736"/>
              <a:ext cx="1724" cy="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90000"/>
                </a:lnSpc>
                <a:buFontTx/>
                <a:buChar char="•"/>
              </a:pPr>
              <a:r>
                <a:rPr lang="ko-KR" altLang="en-US">
                  <a:latin typeface="Arial" pitchFamily="34" charset="0"/>
                  <a:ea typeface="산돌고딕 M"/>
                  <a:cs typeface="Arial" pitchFamily="34" charset="0"/>
                </a:rPr>
                <a:t> </a:t>
              </a:r>
              <a:r>
                <a:rPr lang="en-US" altLang="ko-KR">
                  <a:latin typeface="Arial" pitchFamily="34" charset="0"/>
                  <a:ea typeface="휴먼모음T" pitchFamily="18" charset="-127"/>
                  <a:cs typeface="Arial" pitchFamily="34" charset="0"/>
                </a:rPr>
                <a:t>Far detector site: </a:t>
              </a:r>
              <a:endParaRPr lang="ko-KR" altLang="en-US">
                <a:latin typeface="Arial" pitchFamily="34" charset="0"/>
                <a:ea typeface="휴먼모음T" pitchFamily="18" charset="-127"/>
                <a:cs typeface="Arial" pitchFamily="34" charset="0"/>
              </a:endParaRPr>
            </a:p>
            <a:p>
              <a:pPr>
                <a:lnSpc>
                  <a:spcPct val="120000"/>
                </a:lnSpc>
                <a:buFontTx/>
                <a:buChar char="-"/>
              </a:pPr>
              <a:r>
                <a:rPr lang="ko-KR" altLang="en-US">
                  <a:latin typeface="Arial" pitchFamily="34" charset="0"/>
                  <a:ea typeface="휴먼모음T" pitchFamily="18" charset="-127"/>
                  <a:cs typeface="Arial" pitchFamily="34" charset="0"/>
                </a:rPr>
                <a:t> </a:t>
              </a:r>
              <a:r>
                <a:rPr lang="en-US" altLang="ko-KR">
                  <a:solidFill>
                    <a:srgbClr val="000000"/>
                  </a:solidFill>
                  <a:latin typeface="Arial" pitchFamily="34" charset="0"/>
                  <a:ea typeface="휴먼모음T" pitchFamily="18" charset="-127"/>
                  <a:cs typeface="Arial" pitchFamily="34" charset="0"/>
                </a:rPr>
                <a:t>tunnel length : 272m</a:t>
              </a:r>
            </a:p>
            <a:p>
              <a:pPr>
                <a:lnSpc>
                  <a:spcPct val="120000"/>
                </a:lnSpc>
                <a:buFontTx/>
                <a:buChar char="-"/>
              </a:pPr>
              <a:r>
                <a:rPr lang="ko-KR" altLang="en-US">
                  <a:solidFill>
                    <a:srgbClr val="000000"/>
                  </a:solidFill>
                  <a:latin typeface="Arial" pitchFamily="34" charset="0"/>
                  <a:ea typeface="휴먼모음T" pitchFamily="18" charset="-127"/>
                  <a:cs typeface="Arial" pitchFamily="34" charset="0"/>
                </a:rPr>
                <a:t> </a:t>
              </a:r>
              <a:r>
                <a:rPr lang="en-US" altLang="ko-KR">
                  <a:solidFill>
                    <a:srgbClr val="000000"/>
                  </a:solidFill>
                  <a:latin typeface="Arial" pitchFamily="34" charset="0"/>
                  <a:ea typeface="휴먼모음T" pitchFamily="18" charset="-127"/>
                  <a:cs typeface="Arial" pitchFamily="34" charset="0"/>
                </a:rPr>
                <a:t>overburden</a:t>
              </a:r>
            </a:p>
            <a:p>
              <a:pPr>
                <a:lnSpc>
                  <a:spcPct val="120000"/>
                </a:lnSpc>
              </a:pPr>
              <a:r>
                <a:rPr lang="en-US" altLang="ko-KR">
                  <a:solidFill>
                    <a:srgbClr val="000000"/>
                  </a:solidFill>
                  <a:latin typeface="Arial" pitchFamily="34" charset="0"/>
                  <a:ea typeface="휴먼모음T" pitchFamily="18" charset="-127"/>
                  <a:cs typeface="Arial" pitchFamily="34" charset="0"/>
                </a:rPr>
                <a:t>            height  : 168.1m</a:t>
              </a:r>
              <a:endParaRPr lang="ko-KR" altLang="en-US">
                <a:latin typeface="Arial" pitchFamily="34" charset="0"/>
                <a:ea typeface="휴먼모음T" pitchFamily="18" charset="-127"/>
                <a:cs typeface="Arial" pitchFamily="34" charset="0"/>
              </a:endParaRPr>
            </a:p>
          </p:txBody>
        </p:sp>
        <p:pic>
          <p:nvPicPr>
            <p:cNvPr id="21512" name="Picture 8" descr="암반등급도-원거리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4" y="2304"/>
              <a:ext cx="3552" cy="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6405563" y="0"/>
            <a:ext cx="2738437" cy="1016000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Geological survey</a:t>
            </a:r>
          </a:p>
          <a:p>
            <a:pPr>
              <a:spcBef>
                <a:spcPct val="50000"/>
              </a:spcBef>
            </a:pPr>
            <a:r>
              <a:rPr lang="en-US" altLang="ko-KR" sz="24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(2007.3~2007.8)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gray">
          <a:xfrm>
            <a:off x="571500" y="214313"/>
            <a:ext cx="5410200" cy="4572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Rock Quality Map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8" descr="터널설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68680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9" descr="터널단면도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2971800"/>
            <a:ext cx="18669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Oval 31"/>
          <p:cNvSpPr>
            <a:spLocks noChangeArrowheads="1"/>
          </p:cNvSpPr>
          <p:nvPr/>
        </p:nvSpPr>
        <p:spPr bwMode="auto">
          <a:xfrm>
            <a:off x="7596188" y="2276475"/>
            <a:ext cx="719137" cy="719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2533" name="Text Box 32"/>
          <p:cNvSpPr txBox="1">
            <a:spLocks noChangeArrowheads="1"/>
          </p:cNvSpPr>
          <p:nvPr/>
        </p:nvSpPr>
        <p:spPr bwMode="auto">
          <a:xfrm>
            <a:off x="6659563" y="2538413"/>
            <a:ext cx="1728787" cy="3143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b="1"/>
              <a:t>Experimental hall</a:t>
            </a:r>
          </a:p>
        </p:txBody>
      </p:sp>
      <p:sp>
        <p:nvSpPr>
          <p:cNvPr id="22534" name="Text Box 33"/>
          <p:cNvSpPr txBox="1">
            <a:spLocks noChangeArrowheads="1"/>
          </p:cNvSpPr>
          <p:nvPr/>
        </p:nvSpPr>
        <p:spPr bwMode="auto">
          <a:xfrm>
            <a:off x="6948488" y="5084763"/>
            <a:ext cx="1366837" cy="4667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200" b="1"/>
              <a:t>Experimental hall</a:t>
            </a:r>
          </a:p>
        </p:txBody>
      </p:sp>
      <p:sp>
        <p:nvSpPr>
          <p:cNvPr id="22535" name="Text Box 35"/>
          <p:cNvSpPr txBox="1">
            <a:spLocks noChangeArrowheads="1"/>
          </p:cNvSpPr>
          <p:nvPr/>
        </p:nvSpPr>
        <p:spPr bwMode="auto">
          <a:xfrm>
            <a:off x="6084888" y="1268413"/>
            <a:ext cx="342900" cy="14065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ko-KR" sz="1400" b="1"/>
              <a:t>Wing tunnel(L)</a:t>
            </a:r>
          </a:p>
        </p:txBody>
      </p:sp>
      <p:sp>
        <p:nvSpPr>
          <p:cNvPr id="22536" name="Text Box 36"/>
          <p:cNvSpPr txBox="1">
            <a:spLocks noChangeArrowheads="1"/>
          </p:cNvSpPr>
          <p:nvPr/>
        </p:nvSpPr>
        <p:spPr bwMode="auto">
          <a:xfrm rot="-5400000">
            <a:off x="4904582" y="5401469"/>
            <a:ext cx="342900" cy="1582737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ko-KR" sz="1400" b="1"/>
              <a:t>Wing tunnel(R)</a:t>
            </a:r>
          </a:p>
        </p:txBody>
      </p:sp>
      <p:sp>
        <p:nvSpPr>
          <p:cNvPr id="22537" name="Line 37"/>
          <p:cNvSpPr>
            <a:spLocks noChangeShapeType="1"/>
          </p:cNvSpPr>
          <p:nvPr/>
        </p:nvSpPr>
        <p:spPr bwMode="auto">
          <a:xfrm flipV="1">
            <a:off x="5507038" y="5589588"/>
            <a:ext cx="792162" cy="5032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2538" name="Text Box 38"/>
          <p:cNvSpPr txBox="1">
            <a:spLocks noChangeArrowheads="1"/>
          </p:cNvSpPr>
          <p:nvPr/>
        </p:nvSpPr>
        <p:spPr bwMode="auto">
          <a:xfrm>
            <a:off x="7667625" y="3860800"/>
            <a:ext cx="863600" cy="284163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200" b="1"/>
              <a:t>Detector</a:t>
            </a:r>
          </a:p>
        </p:txBody>
      </p:sp>
      <p:sp>
        <p:nvSpPr>
          <p:cNvPr id="22539" name="Line 39"/>
          <p:cNvSpPr>
            <a:spLocks noChangeShapeType="1"/>
          </p:cNvSpPr>
          <p:nvPr/>
        </p:nvSpPr>
        <p:spPr bwMode="auto">
          <a:xfrm flipH="1" flipV="1">
            <a:off x="8027988" y="2995613"/>
            <a:ext cx="71437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2540" name="Text Box 40"/>
          <p:cNvSpPr txBox="1">
            <a:spLocks noChangeArrowheads="1"/>
          </p:cNvSpPr>
          <p:nvPr/>
        </p:nvSpPr>
        <p:spPr bwMode="auto">
          <a:xfrm>
            <a:off x="6100763" y="2997200"/>
            <a:ext cx="342900" cy="13684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ko-KR" sz="1400" b="1"/>
              <a:t>Wing tunnel(R)</a:t>
            </a:r>
          </a:p>
        </p:txBody>
      </p:sp>
      <p:sp>
        <p:nvSpPr>
          <p:cNvPr id="22541" name="Text Box 42"/>
          <p:cNvSpPr txBox="1">
            <a:spLocks noChangeArrowheads="1"/>
          </p:cNvSpPr>
          <p:nvPr/>
        </p:nvSpPr>
        <p:spPr bwMode="auto">
          <a:xfrm>
            <a:off x="2987675" y="2492375"/>
            <a:ext cx="1512888" cy="3143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b="1"/>
              <a:t>Access tunnel</a:t>
            </a:r>
          </a:p>
        </p:txBody>
      </p:sp>
      <p:sp>
        <p:nvSpPr>
          <p:cNvPr id="22542" name="Text Box 43"/>
          <p:cNvSpPr txBox="1">
            <a:spLocks noChangeArrowheads="1"/>
          </p:cNvSpPr>
          <p:nvPr/>
        </p:nvSpPr>
        <p:spPr bwMode="auto">
          <a:xfrm>
            <a:off x="2916238" y="5275263"/>
            <a:ext cx="1512887" cy="3143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b="1"/>
              <a:t>Access tunnel</a:t>
            </a:r>
          </a:p>
        </p:txBody>
      </p:sp>
      <p:sp>
        <p:nvSpPr>
          <p:cNvPr id="22543" name="Text Box 44"/>
          <p:cNvSpPr txBox="1">
            <a:spLocks noChangeArrowheads="1"/>
          </p:cNvSpPr>
          <p:nvPr/>
        </p:nvSpPr>
        <p:spPr bwMode="auto">
          <a:xfrm>
            <a:off x="6443663" y="5805488"/>
            <a:ext cx="863600" cy="649287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200" b="1"/>
              <a:t>Detectorvertical hall</a:t>
            </a:r>
          </a:p>
        </p:txBody>
      </p:sp>
      <p:sp>
        <p:nvSpPr>
          <p:cNvPr id="22544" name="Line 41"/>
          <p:cNvSpPr>
            <a:spLocks noChangeShapeType="1"/>
          </p:cNvSpPr>
          <p:nvPr/>
        </p:nvSpPr>
        <p:spPr bwMode="auto">
          <a:xfrm flipV="1">
            <a:off x="7307263" y="5948363"/>
            <a:ext cx="3603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2545" name="직사각형 21"/>
          <p:cNvSpPr>
            <a:spLocks noChangeArrowheads="1"/>
          </p:cNvSpPr>
          <p:nvPr/>
        </p:nvSpPr>
        <p:spPr bwMode="auto">
          <a:xfrm>
            <a:off x="142875" y="0"/>
            <a:ext cx="9001125" cy="928688"/>
          </a:xfrm>
          <a:prstGeom prst="rect">
            <a:avLst/>
          </a:prstGeom>
          <a:solidFill>
            <a:schemeClr val="bg1"/>
          </a:solidFill>
          <a:ln w="19050" algn="ctr">
            <a:noFill/>
            <a:round/>
            <a:headEnd/>
            <a:tailEnd/>
          </a:ln>
        </p:spPr>
        <p:txBody>
          <a:bodyPr/>
          <a:lstStyle/>
          <a:p>
            <a:pPr algn="ctr" latinLnBrk="0"/>
            <a:endParaRPr lang="ko-KR" altLang="en-US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2546" name="Text Box 45"/>
          <p:cNvSpPr txBox="1">
            <a:spLocks noChangeArrowheads="1"/>
          </p:cNvSpPr>
          <p:nvPr/>
        </p:nvSpPr>
        <p:spPr bwMode="auto">
          <a:xfrm>
            <a:off x="6500813" y="0"/>
            <a:ext cx="2643187" cy="1016000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Tunnel design</a:t>
            </a:r>
          </a:p>
          <a:p>
            <a:pPr>
              <a:spcBef>
                <a:spcPct val="50000"/>
              </a:spcBef>
            </a:pPr>
            <a:r>
              <a:rPr lang="en-US" altLang="ko-KR" sz="24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(2007.9~2007.11)</a:t>
            </a:r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gray">
          <a:xfrm>
            <a:off x="571500" y="214313"/>
            <a:ext cx="5357813" cy="428625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Design of Tunnel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터널입구-라이닝철골구조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84313"/>
            <a:ext cx="216058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터널입구-라이닝공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4913" y="1484313"/>
            <a:ext cx="216852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터널입구-갱문바닥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84313"/>
            <a:ext cx="2160588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원거리-갱문공사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1484313"/>
            <a:ext cx="2206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근거리-갱문조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3143250"/>
            <a:ext cx="2160588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원거리-옹벽공사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11413" y="3140075"/>
            <a:ext cx="2160587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 descr="터널-갱문완공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3" y="3160713"/>
            <a:ext cx="2159000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9" descr="원거리터널-전경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27813" y="3176588"/>
            <a:ext cx="2087562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0" descr="확폭터널-배수로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3850" y="4797425"/>
            <a:ext cx="2087563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Picture 11" descr="터널-포장공사"/>
          <p:cNvSpPr>
            <a:spLocks noChangeAspect="1" noChangeArrowheads="1"/>
          </p:cNvSpPr>
          <p:nvPr/>
        </p:nvSpPr>
        <p:spPr bwMode="auto">
          <a:xfrm>
            <a:off x="2413000" y="4797425"/>
            <a:ext cx="2087563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3564" name="Picture 12" descr="터널-배수로"/>
          <p:cNvSpPr>
            <a:spLocks noChangeAspect="1" noChangeArrowheads="1"/>
          </p:cNvSpPr>
          <p:nvPr/>
        </p:nvSpPr>
        <p:spPr bwMode="auto">
          <a:xfrm>
            <a:off x="4492625" y="4797425"/>
            <a:ext cx="20955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3565" name="Picture 13" descr="터널-공조시설공사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72250" y="4795838"/>
            <a:ext cx="2087563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6" name="Text Box 15"/>
          <p:cNvSpPr txBox="1">
            <a:spLocks noChangeArrowheads="1"/>
          </p:cNvSpPr>
          <p:nvPr/>
        </p:nvSpPr>
        <p:spPr bwMode="auto">
          <a:xfrm>
            <a:off x="6264275" y="0"/>
            <a:ext cx="2879725" cy="1016000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Tunnel construction</a:t>
            </a:r>
          </a:p>
          <a:p>
            <a:pPr>
              <a:spcBef>
                <a:spcPct val="50000"/>
              </a:spcBef>
            </a:pPr>
            <a:r>
              <a:rPr lang="en-US" altLang="ko-KR" sz="24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(2008.6~2008.12)</a:t>
            </a:r>
          </a:p>
        </p:txBody>
      </p:sp>
      <p:sp>
        <p:nvSpPr>
          <p:cNvPr id="23567" name="Text Box 16"/>
          <p:cNvSpPr txBox="1">
            <a:spLocks noChangeArrowheads="1"/>
          </p:cNvSpPr>
          <p:nvPr/>
        </p:nvSpPr>
        <p:spPr bwMode="auto">
          <a:xfrm>
            <a:off x="6000750" y="1133475"/>
            <a:ext cx="2663825" cy="295275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 eaLnBrk="0" hangingPunct="0">
              <a:spcBef>
                <a:spcPct val="50000"/>
              </a:spcBef>
            </a:pPr>
            <a:r>
              <a:rPr kumimoji="0" lang="en-US" altLang="ko-KR" sz="1400" b="1">
                <a:solidFill>
                  <a:srgbClr val="000000"/>
                </a:solidFill>
              </a:rPr>
              <a:t>by Daewoo Eng. Co. Korea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gray">
          <a:xfrm>
            <a:off x="500063" y="285750"/>
            <a:ext cx="5357812" cy="428625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Tunnel Construction</a:t>
            </a:r>
          </a:p>
        </p:txBody>
      </p:sp>
      <p:pic>
        <p:nvPicPr>
          <p:cNvPr id="23569" name="Picture 12" descr="터널-포장공사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28875" y="4786313"/>
            <a:ext cx="2087563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13" descr="터널-배수로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508500" y="4786313"/>
            <a:ext cx="20955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6" descr="EMB000012e8553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4000500"/>
            <a:ext cx="371633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원거리-통풍시설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0188"/>
            <a:ext cx="31432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확폭터널-완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4275" y="1500188"/>
            <a:ext cx="28797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 descr="터널-통풍-전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0" y="1500188"/>
            <a:ext cx="31527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8" descr="사본 - SSL27900 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5" y="4000500"/>
            <a:ext cx="3673475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14"/>
          <p:cNvSpPr txBox="1">
            <a:spLocks noChangeArrowheads="1"/>
          </p:cNvSpPr>
          <p:nvPr/>
        </p:nvSpPr>
        <p:spPr bwMode="auto">
          <a:xfrm>
            <a:off x="6357938" y="1143000"/>
            <a:ext cx="2663825" cy="2952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 eaLnBrk="0" hangingPunct="0">
              <a:spcBef>
                <a:spcPct val="50000"/>
              </a:spcBef>
            </a:pPr>
            <a:r>
              <a:rPr kumimoji="0" lang="en-US" altLang="ko-KR" sz="1400" b="1"/>
              <a:t>by Daewoo Eng. Co. Korea</a:t>
            </a:r>
          </a:p>
        </p:txBody>
      </p:sp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6192838" y="0"/>
            <a:ext cx="2951162" cy="1016000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Tunnel completion</a:t>
            </a:r>
          </a:p>
          <a:p>
            <a:pPr>
              <a:spcBef>
                <a:spcPct val="50000"/>
              </a:spcBef>
            </a:pPr>
            <a:r>
              <a:rPr lang="en-US" altLang="ko-KR" sz="24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      (2009.3)</a:t>
            </a:r>
          </a:p>
        </p:txBody>
      </p:sp>
      <p:sp>
        <p:nvSpPr>
          <p:cNvPr id="24585" name="Text Box 18"/>
          <p:cNvSpPr txBox="1">
            <a:spLocks noChangeArrowheads="1"/>
          </p:cNvSpPr>
          <p:nvPr/>
        </p:nvSpPr>
        <p:spPr bwMode="auto">
          <a:xfrm>
            <a:off x="857250" y="4000500"/>
            <a:ext cx="971550" cy="2952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 eaLnBrk="0" hangingPunct="0">
              <a:spcBef>
                <a:spcPct val="50000"/>
              </a:spcBef>
            </a:pPr>
            <a:r>
              <a:rPr kumimoji="0" lang="en-US" altLang="ko-KR" sz="1400" b="1"/>
              <a:t>Near site</a:t>
            </a:r>
          </a:p>
        </p:txBody>
      </p:sp>
      <p:sp>
        <p:nvSpPr>
          <p:cNvPr id="24586" name="Text Box 19"/>
          <p:cNvSpPr txBox="1">
            <a:spLocks noChangeArrowheads="1"/>
          </p:cNvSpPr>
          <p:nvPr/>
        </p:nvSpPr>
        <p:spPr bwMode="auto">
          <a:xfrm>
            <a:off x="4714875" y="4000500"/>
            <a:ext cx="971550" cy="2952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 eaLnBrk="0" hangingPunct="0">
              <a:spcBef>
                <a:spcPct val="50000"/>
              </a:spcBef>
            </a:pPr>
            <a:r>
              <a:rPr kumimoji="0" lang="en-US" altLang="ko-KR" sz="1400" b="1"/>
              <a:t>Far site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gray">
          <a:xfrm>
            <a:off x="571500" y="214313"/>
            <a:ext cx="5357813" cy="428625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Near &amp; far tunnels are completed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UNI00000e180e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3427413"/>
            <a:ext cx="40322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11" descr="EMB0000062c0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10125"/>
            <a:ext cx="2732088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 descr="버퍼탱크바닥-철골구조-윗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6613"/>
            <a:ext cx="3024188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 descr="버퍼탱크바닥-철골구조-옆면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00675" y="1052513"/>
            <a:ext cx="3779838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4" descr="버퍼탱크바닥-철골구조-CA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0338" y="692150"/>
            <a:ext cx="2879725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5"/>
          <p:cNvSpPr txBox="1">
            <a:spLocks noChangeArrowheads="1"/>
          </p:cNvSpPr>
          <p:nvPr/>
        </p:nvSpPr>
        <p:spPr bwMode="auto">
          <a:xfrm>
            <a:off x="6443663" y="1133475"/>
            <a:ext cx="2663825" cy="295275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 eaLnBrk="0" hangingPunct="0">
              <a:spcBef>
                <a:spcPct val="50000"/>
              </a:spcBef>
            </a:pPr>
            <a:r>
              <a:rPr kumimoji="0" lang="en-US" altLang="ko-KR" sz="1400" b="1">
                <a:solidFill>
                  <a:srgbClr val="000000"/>
                </a:solidFill>
              </a:rPr>
              <a:t>by NIVAK Co. Korea</a:t>
            </a:r>
          </a:p>
        </p:txBody>
      </p:sp>
      <p:pic>
        <p:nvPicPr>
          <p:cNvPr id="25608" name="Picture 7" descr="DSC_463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6200" y="2779713"/>
            <a:ext cx="268287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0" descr="라이닝공사-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068638"/>
            <a:ext cx="2592388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6"/>
          <p:cNvSpPr>
            <a:spLocks noChangeArrowheads="1"/>
          </p:cNvSpPr>
          <p:nvPr/>
        </p:nvSpPr>
        <p:spPr bwMode="gray">
          <a:xfrm>
            <a:off x="500063" y="71438"/>
            <a:ext cx="7786687" cy="785812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Vertical detector halls &amp; steel structure are ready</a:t>
            </a:r>
          </a:p>
          <a:p>
            <a:pPr algn="ctr">
              <a:defRPr/>
            </a:pPr>
            <a:r>
              <a:rPr lang="en-US" altLang="ko-KR" sz="2400" dirty="0">
                <a:solidFill>
                  <a:srgbClr val="080808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(2008. 12~2009. 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8"/>
          <p:cNvSpPr txBox="1">
            <a:spLocks noChangeArrowheads="1"/>
          </p:cNvSpPr>
          <p:nvPr/>
        </p:nvSpPr>
        <p:spPr bwMode="auto">
          <a:xfrm>
            <a:off x="928688" y="1714500"/>
            <a:ext cx="7500937" cy="4586288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400">
                <a:solidFill>
                  <a:srgbClr val="00206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en-US" altLang="ko-KR" sz="2400">
                <a:solidFill>
                  <a:srgbClr val="00206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Overview of the RENO Experiment</a:t>
            </a:r>
          </a:p>
          <a:p>
            <a:pPr>
              <a:buFont typeface="Wingdings" pitchFamily="2" charset="2"/>
              <a:buChar char="q"/>
            </a:pPr>
            <a:endParaRPr lang="en-US" altLang="ko-KR" sz="800">
              <a:solidFill>
                <a:srgbClr val="002060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altLang="ko-KR" sz="2000">
                <a:solidFill>
                  <a:srgbClr val="00206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  - Experimental Method</a:t>
            </a:r>
          </a:p>
          <a:p>
            <a:pPr>
              <a:buFont typeface="Wingdings" pitchFamily="2" charset="2"/>
              <a:buNone/>
            </a:pPr>
            <a:r>
              <a:rPr lang="en-US" altLang="ko-KR" sz="2000">
                <a:solidFill>
                  <a:srgbClr val="00206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  - YongGwang Power Plant &amp; Experimental Setup</a:t>
            </a:r>
          </a:p>
          <a:p>
            <a:pPr>
              <a:buFont typeface="Wingdings" pitchFamily="2" charset="2"/>
              <a:buNone/>
            </a:pPr>
            <a:r>
              <a:rPr lang="en-US" altLang="ko-KR" sz="2000">
                <a:solidFill>
                  <a:srgbClr val="00206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  - Statistical &amp; Systematic Uncertainties</a:t>
            </a:r>
          </a:p>
          <a:p>
            <a:pPr>
              <a:buFont typeface="Wingdings" pitchFamily="2" charset="2"/>
              <a:buNone/>
            </a:pPr>
            <a:r>
              <a:rPr lang="en-US" altLang="ko-KR" sz="2000">
                <a:solidFill>
                  <a:srgbClr val="00206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  - Expected </a:t>
            </a:r>
            <a:r>
              <a:rPr lang="en-US" altLang="ja-JP" sz="2000">
                <a:solidFill>
                  <a:srgbClr val="002060"/>
                </a:solidFill>
                <a:latin typeface="Arial" pitchFamily="34" charset="0"/>
                <a:ea typeface="Arial Unicode MS" pitchFamily="50" charset="-127"/>
                <a:cs typeface="Arial" pitchFamily="34" charset="0"/>
                <a:sym typeface="Symbol" pitchFamily="18" charset="2"/>
              </a:rPr>
              <a:t></a:t>
            </a:r>
            <a:r>
              <a:rPr lang="en-US" altLang="ja-JP" sz="2000" baseline="-25000">
                <a:solidFill>
                  <a:srgbClr val="00206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1</a:t>
            </a:r>
            <a:r>
              <a:rPr lang="en-US" altLang="ko-KR" sz="2000" baseline="-25000">
                <a:solidFill>
                  <a:srgbClr val="00206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3</a:t>
            </a:r>
            <a:r>
              <a:rPr lang="en-US" altLang="ja-JP" sz="2000">
                <a:solidFill>
                  <a:srgbClr val="00206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</a:t>
            </a:r>
            <a:r>
              <a:rPr lang="en-US" altLang="ko-KR" sz="2000">
                <a:solidFill>
                  <a:srgbClr val="00206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Sensitivity</a:t>
            </a:r>
          </a:p>
          <a:p>
            <a:pPr>
              <a:buFont typeface="Wingdings" pitchFamily="2" charset="2"/>
              <a:buNone/>
            </a:pPr>
            <a:r>
              <a:rPr lang="en-US" altLang="ko-KR" sz="2000">
                <a:solidFill>
                  <a:srgbClr val="00206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  - Schedule</a:t>
            </a:r>
          </a:p>
          <a:p>
            <a:pPr>
              <a:buFont typeface="Wingdings" pitchFamily="2" charset="2"/>
              <a:buNone/>
            </a:pPr>
            <a:endParaRPr lang="en-US" altLang="ko-KR" sz="2400">
              <a:solidFill>
                <a:srgbClr val="002060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altLang="ko-KR" sz="2400">
                <a:solidFill>
                  <a:srgbClr val="00206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Construction Status of the RENO Experiment</a:t>
            </a:r>
          </a:p>
          <a:p>
            <a:pPr>
              <a:buFont typeface="Wingdings" pitchFamily="2" charset="2"/>
              <a:buChar char="q"/>
            </a:pPr>
            <a:endParaRPr lang="en-US" altLang="ko-KR" sz="800">
              <a:solidFill>
                <a:srgbClr val="002060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  <a:p>
            <a:r>
              <a:rPr lang="en-US" altLang="ko-KR" sz="2000">
                <a:solidFill>
                  <a:srgbClr val="00206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  - Tunnel</a:t>
            </a:r>
          </a:p>
          <a:p>
            <a:r>
              <a:rPr lang="en-US" altLang="ko-KR" sz="2000">
                <a:solidFill>
                  <a:srgbClr val="00206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  - Detector</a:t>
            </a:r>
          </a:p>
          <a:p>
            <a:r>
              <a:rPr lang="en-US" altLang="ko-KR" sz="2000">
                <a:solidFill>
                  <a:srgbClr val="00206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  - DAQ &amp; Data Analysis Tools</a:t>
            </a:r>
          </a:p>
          <a:p>
            <a:endParaRPr lang="en-US" altLang="ko-KR" sz="2000">
              <a:solidFill>
                <a:srgbClr val="002060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gray">
          <a:xfrm>
            <a:off x="1928813" y="614363"/>
            <a:ext cx="5410200" cy="4572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solidFill>
                  <a:schemeClr val="accent6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Outline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G_00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8691" name="Picture 3" descr="IMG_007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9275"/>
            <a:ext cx="9144000" cy="609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1714500" y="71438"/>
            <a:ext cx="5500688" cy="428625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Experimental Hall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8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8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버퍼3D-C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039813"/>
            <a:ext cx="2808287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검출기철수조-설계도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960438"/>
            <a:ext cx="36004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480175" y="685800"/>
            <a:ext cx="2663825" cy="295275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 eaLnBrk="0" hangingPunct="0">
              <a:spcBef>
                <a:spcPct val="50000"/>
              </a:spcBef>
            </a:pPr>
            <a:r>
              <a:rPr kumimoji="0" lang="en-US" altLang="ko-KR" sz="1400" b="1">
                <a:solidFill>
                  <a:srgbClr val="000000"/>
                </a:solidFill>
              </a:rPr>
              <a:t>by NIVAK Co. Korea</a:t>
            </a:r>
          </a:p>
        </p:txBody>
      </p:sp>
      <p:pic>
        <p:nvPicPr>
          <p:cNvPr id="27653" name="Picture 5" descr="UNI00000e180e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60725"/>
            <a:ext cx="2268538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UNI00000e180e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9975" y="3263900"/>
            <a:ext cx="2232025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EMB00000e180e6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284538"/>
            <a:ext cx="22336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UNI00000e8c5c9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5463" y="3284538"/>
            <a:ext cx="2268537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EMB00000e8c5c9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39975" y="5084763"/>
            <a:ext cx="2232025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UNI00000e8c5c9b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35500" y="5084763"/>
            <a:ext cx="224155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1" descr="UNI00000e8c5c9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94513" y="5084763"/>
            <a:ext cx="224948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UNI00000e8c5ca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5045075"/>
            <a:ext cx="2268538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AutoShape 6"/>
          <p:cNvSpPr>
            <a:spLocks noChangeArrowheads="1"/>
          </p:cNvSpPr>
          <p:nvPr/>
        </p:nvSpPr>
        <p:spPr bwMode="gray">
          <a:xfrm>
            <a:off x="285750" y="142875"/>
            <a:ext cx="7643813" cy="500063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Buffer steel tanks are installed </a:t>
            </a:r>
            <a:r>
              <a:rPr lang="en-US" altLang="ko-KR" sz="2400" dirty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(2009.6~2009.11)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1214438" y="214313"/>
            <a:ext cx="6429375" cy="428625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Installation of Acrylic Vessels </a:t>
            </a:r>
            <a:r>
              <a:rPr lang="en-US" altLang="ko-KR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(2010. 06)</a:t>
            </a:r>
            <a:endParaRPr lang="ko-KR" altLang="en-US" sz="24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28675" name="Picture 14" descr="EMB00000e8c5c6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86188"/>
            <a:ext cx="302577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6" descr="UNI00000e8c5c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13" y="3786188"/>
            <a:ext cx="3024187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22" descr="UNI00000e8c5cb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1357313"/>
            <a:ext cx="2987675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그림 5" descr="사본 - SSL22303 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3786188"/>
            <a:ext cx="29876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26" descr="UNI00000e8c5cb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84513" y="1357313"/>
            <a:ext cx="29876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8" descr="EMB00000e8c5c6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357313"/>
            <a:ext cx="2938463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C:\KKJoo\CNU-KKJoo\Neutrino-2010\사진-0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85875" y="1357313"/>
            <a:ext cx="6215063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6644" name="Picture 4" descr="IMG_007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50" y="1071563"/>
            <a:ext cx="8358188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Text Box 4"/>
          <p:cNvSpPr txBox="1">
            <a:spLocks noChangeArrowheads="1"/>
          </p:cNvSpPr>
          <p:nvPr/>
        </p:nvSpPr>
        <p:spPr bwMode="auto">
          <a:xfrm>
            <a:off x="6480175" y="773113"/>
            <a:ext cx="2663825" cy="29845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 eaLnBrk="0" hangingPunct="0">
              <a:spcBef>
                <a:spcPct val="50000"/>
              </a:spcBef>
            </a:pPr>
            <a:r>
              <a:rPr kumimoji="0" lang="en-US" altLang="ko-KR" sz="1400" b="1">
                <a:solidFill>
                  <a:srgbClr val="000000"/>
                </a:solidFill>
              </a:rPr>
              <a:t>by KOA Tech. Korea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6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6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gray">
          <a:xfrm>
            <a:off x="1285897" y="428607"/>
            <a:ext cx="6429375" cy="428625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PMT test (2010. 07~ 08)</a:t>
            </a:r>
            <a:endParaRPr lang="ko-KR" altLang="en-US" sz="24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0" y="5857892"/>
            <a:ext cx="9166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890 PMTs were tested and 6 PMTs were returned to Hamamatsu.</a:t>
            </a:r>
            <a:endParaRPr lang="ko-KR" altLang="en-US" sz="24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6" name="그림 5" descr="rab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1285860"/>
            <a:ext cx="5143536" cy="4298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MB00000e8c5ce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28688"/>
            <a:ext cx="446405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EMB00000e8c5cf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981075"/>
            <a:ext cx="403225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UNI00000e8c5cf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4365625"/>
            <a:ext cx="316865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 descr="DSCF379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4095750"/>
            <a:ext cx="3529013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9" descr="DSCF38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4076700"/>
            <a:ext cx="20320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6"/>
          <p:cNvSpPr>
            <a:spLocks noChangeArrowheads="1"/>
          </p:cNvSpPr>
          <p:nvPr/>
        </p:nvSpPr>
        <p:spPr bwMode="gray">
          <a:xfrm>
            <a:off x="1071563" y="71438"/>
            <a:ext cx="7358062" cy="785812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Production of PMT Holder (2009. 10~12) &amp; </a:t>
            </a:r>
          </a:p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PMT Mounting (2010. 08~10)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user\바탕 화면\300px-Pmt-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857232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928688" y="260350"/>
            <a:ext cx="6978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lang="en-US" altLang="ko-KR"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Installation of 1</a:t>
            </a:r>
            <a:r>
              <a:rPr lang="en-US" altLang="ko-KR" sz="2400" baseline="300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st</a:t>
            </a:r>
            <a:r>
              <a:rPr lang="en-US" altLang="ko-KR"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PMT </a:t>
            </a:r>
            <a:r>
              <a:rPr lang="en-US" altLang="ko-KR" sz="20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(2010. 08. 17) </a:t>
            </a:r>
            <a:r>
              <a:rPr lang="en-US" altLang="ko-KR"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&amp; bottom PMTs</a:t>
            </a:r>
            <a:endParaRPr lang="ko-KR" alt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1749" name="그림 7" descr="설치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857232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그림 9" descr="바닥설치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786190"/>
            <a:ext cx="38401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D:\DSLR-사진모음\RENO\IMG_22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642938"/>
            <a:ext cx="43211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6"/>
          <p:cNvSpPr txBox="1">
            <a:spLocks noChangeArrowheads="1"/>
          </p:cNvSpPr>
          <p:nvPr/>
        </p:nvSpPr>
        <p:spPr bwMode="auto">
          <a:xfrm>
            <a:off x="2428875" y="109538"/>
            <a:ext cx="4575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lang="en-US" altLang="ko-KR"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PMT assembling &amp;  barrel PMTs</a:t>
            </a:r>
            <a:endParaRPr lang="ko-KR" alt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2772" name="그림 6" descr="tank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571875"/>
            <a:ext cx="43195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그림 8" descr="조립부품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2413" y="642938"/>
            <a:ext cx="43195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그림 6" descr="버퍼설치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3571875"/>
            <a:ext cx="42862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그림 9" descr="tank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5" y="785813"/>
            <a:ext cx="828675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D:\DSLR-사진모음\Leak-Test\IMG_0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1025" y="1000125"/>
            <a:ext cx="45005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6"/>
          <p:cNvSpPr txBox="1">
            <a:spLocks noChangeArrowheads="1"/>
          </p:cNvSpPr>
          <p:nvPr/>
        </p:nvSpPr>
        <p:spPr bwMode="auto">
          <a:xfrm>
            <a:off x="1601788" y="252413"/>
            <a:ext cx="5899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lang="en-US" altLang="ko-KR"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Installation of  VETO</a:t>
            </a:r>
            <a:r>
              <a:rPr lang="ko-KR" altLang="en-US"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altLang="ko-KR"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tyvek &amp; outer PMTs </a:t>
            </a:r>
            <a:endParaRPr lang="ko-KR" alt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3796" name="그림 3" descr="vetotyve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000125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그림 4" descr="vet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4048125"/>
            <a:ext cx="4000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그림 5" descr="lase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88" y="4071938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7216775" y="4786313"/>
            <a:ext cx="1927225" cy="785812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2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Installation of </a:t>
            </a:r>
          </a:p>
          <a:p>
            <a:r>
              <a:rPr lang="en-US" altLang="ko-KR" sz="22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laser injector</a:t>
            </a:r>
            <a:endParaRPr lang="ko-KR" altLang="en-US" sz="220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3800" name="타원 7"/>
          <p:cNvSpPr>
            <a:spLocks noChangeArrowheads="1"/>
          </p:cNvSpPr>
          <p:nvPr/>
        </p:nvSpPr>
        <p:spPr bwMode="auto">
          <a:xfrm>
            <a:off x="6072188" y="5000625"/>
            <a:ext cx="1071562" cy="1785938"/>
          </a:xfrm>
          <a:prstGeom prst="ellips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latinLnBrk="0"/>
            <a:endParaRPr lang="ko-KR" altLang="en-US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298450" y="203200"/>
            <a:ext cx="8488363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800" dirty="0">
                <a:solidFill>
                  <a:schemeClr val="accent6">
                    <a:lumMod val="7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At present,</a:t>
            </a:r>
          </a:p>
          <a:p>
            <a:pPr>
              <a:defRPr/>
            </a:pPr>
            <a:r>
              <a:rPr lang="en-US" altLang="ko-KR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ko-KR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PMT installation of near and far detectors has been done</a:t>
            </a:r>
          </a:p>
          <a:p>
            <a:pPr>
              <a:defRPr/>
            </a:pPr>
            <a:r>
              <a:rPr lang="ko-KR" altLang="en-US" sz="2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</a:t>
            </a:r>
            <a:r>
              <a:rPr lang="en-US" altLang="ko-KR" sz="2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except for top </a:t>
            </a:r>
            <a:r>
              <a:rPr lang="en-US" altLang="ko-KR" sz="24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PMTs.</a:t>
            </a:r>
            <a:endParaRPr lang="en-US" altLang="ko-KR" sz="24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defRPr/>
            </a:pPr>
            <a:endParaRPr lang="en-US" altLang="ko-KR" sz="24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defRPr/>
            </a:pPr>
            <a:endParaRPr lang="en-US" altLang="ko-KR" sz="24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defRPr/>
            </a:pPr>
            <a:endParaRPr lang="en-US" altLang="ko-KR" sz="24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defRPr/>
            </a:pPr>
            <a:endParaRPr lang="en-US" altLang="ko-KR" sz="24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defRPr/>
            </a:pPr>
            <a:endParaRPr lang="en-US" altLang="ko-KR" sz="24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defRPr/>
            </a:pPr>
            <a:endParaRPr lang="en-US" altLang="ko-KR" sz="24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defRPr/>
            </a:pPr>
            <a:endParaRPr lang="en-US" altLang="ko-KR" sz="24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altLang="ko-KR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On going work (Middle of Oct. 2010)</a:t>
            </a:r>
          </a:p>
          <a:p>
            <a:pPr>
              <a:defRPr/>
            </a:pPr>
            <a:r>
              <a:rPr lang="en-US" altLang="ko-KR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Installation of top PMTs  </a:t>
            </a:r>
          </a:p>
          <a:p>
            <a:pPr>
              <a:defRPr/>
            </a:pPr>
            <a:r>
              <a:rPr lang="en-US" altLang="ko-KR" sz="2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Installation of liquid handling system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ko-KR" sz="2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Preparing</a:t>
            </a:r>
          </a:p>
          <a:p>
            <a:pPr>
              <a:defRPr/>
            </a:pPr>
            <a:r>
              <a:rPr lang="en-US" altLang="ko-KR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Installation of DAQ and PMT HV system</a:t>
            </a:r>
          </a:p>
          <a:p>
            <a:pPr>
              <a:defRPr/>
            </a:pPr>
            <a:r>
              <a:rPr lang="en-US" altLang="ko-KR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Filling the liquid  </a:t>
            </a:r>
          </a:p>
        </p:txBody>
      </p:sp>
      <p:graphicFrame>
        <p:nvGraphicFramePr>
          <p:cNvPr id="12" name="표 11"/>
          <p:cNvGraphicFramePr>
            <a:graphicFrameLocks noGrp="1"/>
          </p:cNvGraphicFramePr>
          <p:nvPr/>
        </p:nvGraphicFramePr>
        <p:xfrm>
          <a:off x="357188" y="2000250"/>
          <a:ext cx="8358247" cy="2000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454"/>
                <a:gridCol w="1357323"/>
                <a:gridCol w="3286148"/>
                <a:gridCol w="1357322"/>
              </a:tblGrid>
              <a:tr h="2000264">
                <a:tc>
                  <a:txBody>
                    <a:bodyPr/>
                    <a:lstStyle/>
                    <a:p>
                      <a:pPr algn="ctr"/>
                      <a:endParaRPr lang="en-US" altLang="ko-KR" dirty="0" smtClean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  <a:p>
                      <a:pPr algn="ctr"/>
                      <a:r>
                        <a:rPr lang="en-US" altLang="ko-KR" sz="200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Inner PMT installation</a:t>
                      </a:r>
                    </a:p>
                    <a:p>
                      <a:pPr algn="ctr"/>
                      <a:r>
                        <a:rPr lang="en-US" altLang="ko-KR" sz="200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of only far detector</a:t>
                      </a:r>
                    </a:p>
                    <a:p>
                      <a:pPr algn="ctr"/>
                      <a:r>
                        <a:rPr lang="en-US" altLang="ko-KR" sz="2000" dirty="0" smtClean="0"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was done</a:t>
                      </a:r>
                      <a:endParaRPr lang="ko-KR" altLang="en-US" sz="2000" dirty="0" smtClean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NOW</a:t>
                      </a:r>
                      <a:r>
                        <a:rPr kumimoji="1" lang="en-US" altLang="ko-KR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 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conference</a:t>
                      </a:r>
                      <a:endParaRPr lang="en-US" altLang="ko-KR" dirty="0" smtClean="0">
                        <a:latin typeface="Arial" charset="0"/>
                        <a:ea typeface="MS PGothic" pitchFamily="34" charset="-128"/>
                      </a:endParaRP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Sep. 2010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ko-KR" dirty="0" smtClean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  <a:p>
                      <a:pPr algn="ctr"/>
                      <a:endParaRPr lang="en-US" altLang="ko-KR" sz="2000" dirty="0" smtClean="0"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ko-KR" sz="1800" b="0" dirty="0" smtClean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  <a:p>
                      <a:pPr algn="ctr"/>
                      <a:endParaRPr lang="en-US" altLang="ko-KR" sz="1800" b="0" dirty="0" smtClean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7358082" y="2500306"/>
            <a:ext cx="1428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NuFact</a:t>
            </a:r>
            <a:endParaRPr lang="en-US" altLang="ko-KR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ctr"/>
            <a:r>
              <a:rPr lang="en-US" altLang="ko-KR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conference,</a:t>
            </a:r>
          </a:p>
          <a:p>
            <a:pPr algn="ctr"/>
            <a:r>
              <a:rPr lang="en-US" altLang="ko-KR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Oct. 2010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4143372" y="2214554"/>
            <a:ext cx="30718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PMT installation</a:t>
            </a:r>
          </a:p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including the VETO </a:t>
            </a:r>
            <a:r>
              <a:rPr lang="en-US" altLang="ko-KR" sz="2000" b="1" dirty="0" err="1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tyvek</a:t>
            </a:r>
            <a:r>
              <a:rPr lang="en-US" altLang="ko-KR" sz="2000" b="1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</a:p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&amp; VETO PMTs </a:t>
            </a:r>
          </a:p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of near and far detector</a:t>
            </a:r>
          </a:p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was done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8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8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8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8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8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8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82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82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82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82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000250"/>
            <a:ext cx="428466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직사각형 15"/>
          <p:cNvSpPr>
            <a:spLocks noChangeArrowheads="1"/>
          </p:cNvSpPr>
          <p:nvPr/>
        </p:nvSpPr>
        <p:spPr bwMode="auto">
          <a:xfrm>
            <a:off x="2286000" y="2260600"/>
            <a:ext cx="3357563" cy="2286000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latinLnBrk="0"/>
            <a:endParaRPr lang="ko-KR" altLang="en-US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gray">
          <a:xfrm>
            <a:off x="1571625" y="142875"/>
            <a:ext cx="5429250" cy="428625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HV Supply System 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7475" y="3929063"/>
            <a:ext cx="39465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8"/>
          <p:cNvGrpSpPr>
            <a:grpSpLocks/>
          </p:cNvGrpSpPr>
          <p:nvPr/>
        </p:nvGrpSpPr>
        <p:grpSpPr bwMode="auto">
          <a:xfrm>
            <a:off x="285750" y="3676650"/>
            <a:ext cx="4572000" cy="3181350"/>
            <a:chOff x="0" y="3098284"/>
            <a:chExt cx="4572000" cy="3181742"/>
          </a:xfrm>
        </p:grpSpPr>
        <p:pic>
          <p:nvPicPr>
            <p:cNvPr id="35853" name="그림 3" descr="SY1527LC.bmp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098284"/>
              <a:ext cx="3428992" cy="261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4" name="Picture 2" descr="untitle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0430" y="3143248"/>
              <a:ext cx="676862" cy="2571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5" name="TextBox 6"/>
            <p:cNvSpPr txBox="1">
              <a:spLocks noChangeArrowheads="1"/>
            </p:cNvSpPr>
            <p:nvPr/>
          </p:nvSpPr>
          <p:spPr bwMode="auto">
            <a:xfrm>
              <a:off x="642910" y="5941472"/>
              <a:ext cx="1537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60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CAEN SY1527</a:t>
              </a:r>
              <a:endParaRPr lang="ko-KR" altLang="en-US" sz="160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35856" name="TextBox 7"/>
            <p:cNvSpPr txBox="1">
              <a:spLocks noChangeArrowheads="1"/>
            </p:cNvSpPr>
            <p:nvPr/>
          </p:nvSpPr>
          <p:spPr bwMode="auto">
            <a:xfrm>
              <a:off x="3034400" y="5929330"/>
              <a:ext cx="1537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60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CAEN A1932A</a:t>
              </a:r>
              <a:endParaRPr lang="ko-KR" altLang="en-US" sz="160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</p:grpSp>
      <p:sp>
        <p:nvSpPr>
          <p:cNvPr id="35847" name="TextBox 10"/>
          <p:cNvSpPr txBox="1">
            <a:spLocks noChangeArrowheads="1"/>
          </p:cNvSpPr>
          <p:nvPr/>
        </p:nvSpPr>
        <p:spPr bwMode="auto">
          <a:xfrm>
            <a:off x="382588" y="3071813"/>
            <a:ext cx="1441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HV Supplier</a:t>
            </a:r>
            <a:endParaRPr lang="ko-KR" altLang="en-US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5848" name="TextBox 12"/>
          <p:cNvSpPr txBox="1">
            <a:spLocks noChangeArrowheads="1"/>
          </p:cNvSpPr>
          <p:nvPr/>
        </p:nvSpPr>
        <p:spPr bwMode="auto">
          <a:xfrm>
            <a:off x="6878638" y="3059113"/>
            <a:ext cx="147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DAQ system</a:t>
            </a:r>
            <a:endParaRPr lang="ko-KR" altLang="en-US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3584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" y="781050"/>
            <a:ext cx="13049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850" name="직선 연결선 16"/>
          <p:cNvCxnSpPr>
            <a:cxnSpLocks noChangeShapeType="1"/>
          </p:cNvCxnSpPr>
          <p:nvPr/>
        </p:nvCxnSpPr>
        <p:spPr bwMode="auto">
          <a:xfrm>
            <a:off x="1428750" y="2136775"/>
            <a:ext cx="1714500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5851" name="직선 연결선 20"/>
          <p:cNvCxnSpPr>
            <a:cxnSpLocks noChangeShapeType="1"/>
          </p:cNvCxnSpPr>
          <p:nvPr/>
        </p:nvCxnSpPr>
        <p:spPr bwMode="auto">
          <a:xfrm>
            <a:off x="1825625" y="3286125"/>
            <a:ext cx="42862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5852" name="직선 연결선 21"/>
          <p:cNvCxnSpPr>
            <a:cxnSpLocks noChangeShapeType="1"/>
          </p:cNvCxnSpPr>
          <p:nvPr/>
        </p:nvCxnSpPr>
        <p:spPr bwMode="auto">
          <a:xfrm>
            <a:off x="6500813" y="3284538"/>
            <a:ext cx="428625" cy="15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7" name="TextBox 16"/>
          <p:cNvSpPr txBox="1"/>
          <p:nvPr/>
        </p:nvSpPr>
        <p:spPr>
          <a:xfrm>
            <a:off x="3571869" y="1142985"/>
            <a:ext cx="557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</a:rPr>
              <a:t>All of system is ready to install.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4"/>
          <p:cNvGrpSpPr>
            <a:grpSpLocks/>
          </p:cNvGrpSpPr>
          <p:nvPr/>
        </p:nvGrpSpPr>
        <p:grpSpPr bwMode="auto">
          <a:xfrm>
            <a:off x="184150" y="1362075"/>
            <a:ext cx="8458200" cy="787400"/>
            <a:chOff x="0" y="0"/>
            <a:chExt cx="5328" cy="496"/>
          </a:xfrm>
        </p:grpSpPr>
        <p:sp>
          <p:nvSpPr>
            <p:cNvPr id="9278" name="AutoShape 5"/>
            <p:cNvSpPr>
              <a:spLocks/>
            </p:cNvSpPr>
            <p:nvPr/>
          </p:nvSpPr>
          <p:spPr bwMode="auto">
            <a:xfrm>
              <a:off x="43" y="2"/>
              <a:ext cx="472" cy="486"/>
            </a:xfrm>
            <a:custGeom>
              <a:avLst/>
              <a:gdLst>
                <a:gd name="T0" fmla="*/ 0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21600"/>
                  </a:moveTo>
                  <a:lnTo>
                    <a:pt x="4485" y="13867"/>
                  </a:lnTo>
                  <a:lnTo>
                    <a:pt x="5766" y="10667"/>
                  </a:lnTo>
                  <a:lnTo>
                    <a:pt x="5766" y="7556"/>
                  </a:lnTo>
                  <a:lnTo>
                    <a:pt x="5766" y="5689"/>
                  </a:lnTo>
                  <a:lnTo>
                    <a:pt x="3936" y="0"/>
                  </a:lnTo>
                  <a:lnTo>
                    <a:pt x="17847" y="0"/>
                  </a:lnTo>
                  <a:lnTo>
                    <a:pt x="16475" y="3644"/>
                  </a:lnTo>
                  <a:lnTo>
                    <a:pt x="15651" y="7289"/>
                  </a:lnTo>
                  <a:lnTo>
                    <a:pt x="16108" y="10667"/>
                  </a:lnTo>
                  <a:lnTo>
                    <a:pt x="17207" y="1368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kumimoji="0" lang="en-GB" altLang="ko-KR" sz="2400">
                <a:solidFill>
                  <a:srgbClr val="000000"/>
                </a:solidFill>
                <a:ea typeface="ヒラギノ角ゴ ProN W3" pitchFamily="-109" charset="-128"/>
                <a:sym typeface="Arial" pitchFamily="34" charset="0"/>
              </a:endParaRPr>
            </a:p>
          </p:txBody>
        </p:sp>
        <p:sp>
          <p:nvSpPr>
            <p:cNvPr id="9279" name="Line 6"/>
            <p:cNvSpPr>
              <a:spLocks noChangeShapeType="1"/>
            </p:cNvSpPr>
            <p:nvPr/>
          </p:nvSpPr>
          <p:spPr bwMode="auto">
            <a:xfrm>
              <a:off x="38" y="495"/>
              <a:ext cx="496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9280" name="Line 7"/>
            <p:cNvSpPr>
              <a:spLocks noChangeShapeType="1"/>
            </p:cNvSpPr>
            <p:nvPr/>
          </p:nvSpPr>
          <p:spPr bwMode="auto">
            <a:xfrm>
              <a:off x="121" y="2"/>
              <a:ext cx="317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9281" name="Freeform 8"/>
            <p:cNvSpPr>
              <a:spLocks/>
            </p:cNvSpPr>
            <p:nvPr/>
          </p:nvSpPr>
          <p:spPr bwMode="auto">
            <a:xfrm>
              <a:off x="387" y="0"/>
              <a:ext cx="135" cy="496"/>
            </a:xfrm>
            <a:custGeom>
              <a:avLst/>
              <a:gdLst>
                <a:gd name="T0" fmla="*/ 0 w 20015"/>
                <a:gd name="T1" fmla="*/ 0 h 21600"/>
                <a:gd name="T2" fmla="*/ 0 w 20015"/>
                <a:gd name="T3" fmla="*/ 0 h 21600"/>
                <a:gd name="T4" fmla="*/ 0 w 200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0015"/>
                <a:gd name="T10" fmla="*/ 0 h 21600"/>
                <a:gd name="T11" fmla="*/ 20015 w 200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15" h="21600">
                  <a:moveTo>
                    <a:pt x="20015" y="21600"/>
                  </a:moveTo>
                  <a:cubicBezTo>
                    <a:pt x="11375" y="17509"/>
                    <a:pt x="2735" y="13418"/>
                    <a:pt x="575" y="9818"/>
                  </a:cubicBezTo>
                  <a:cubicBezTo>
                    <a:pt x="-1585" y="6218"/>
                    <a:pt x="2735" y="3109"/>
                    <a:pt x="7055" y="0"/>
                  </a:cubicBez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kumimoji="0" lang="en-GB" altLang="ko-KR" sz="2400">
                <a:solidFill>
                  <a:srgbClr val="000000"/>
                </a:solidFill>
                <a:ea typeface="ヒラギノ角ゴ ProN W3" pitchFamily="-109" charset="-128"/>
                <a:sym typeface="Arial" pitchFamily="34" charset="0"/>
              </a:endParaRPr>
            </a:p>
          </p:txBody>
        </p:sp>
        <p:sp>
          <p:nvSpPr>
            <p:cNvPr id="9282" name="Freeform 9"/>
            <p:cNvSpPr>
              <a:spLocks/>
            </p:cNvSpPr>
            <p:nvPr/>
          </p:nvSpPr>
          <p:spPr bwMode="auto">
            <a:xfrm>
              <a:off x="38" y="0"/>
              <a:ext cx="134" cy="496"/>
            </a:xfrm>
            <a:custGeom>
              <a:avLst/>
              <a:gdLst>
                <a:gd name="T0" fmla="*/ 0 w 20015"/>
                <a:gd name="T1" fmla="*/ 0 h 21600"/>
                <a:gd name="T2" fmla="*/ 0 w 20015"/>
                <a:gd name="T3" fmla="*/ 0 h 21600"/>
                <a:gd name="T4" fmla="*/ 0 w 200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0015"/>
                <a:gd name="T10" fmla="*/ 0 h 21600"/>
                <a:gd name="T11" fmla="*/ 20015 w 200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15" h="21600">
                  <a:moveTo>
                    <a:pt x="0" y="21600"/>
                  </a:moveTo>
                  <a:cubicBezTo>
                    <a:pt x="8640" y="17509"/>
                    <a:pt x="17280" y="13418"/>
                    <a:pt x="19440" y="9818"/>
                  </a:cubicBezTo>
                  <a:cubicBezTo>
                    <a:pt x="21600" y="6218"/>
                    <a:pt x="17280" y="3109"/>
                    <a:pt x="12960" y="0"/>
                  </a:cubicBez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kumimoji="0" lang="en-GB" altLang="ko-KR" sz="2400">
                <a:solidFill>
                  <a:srgbClr val="000000"/>
                </a:solidFill>
                <a:ea typeface="ヒラギノ角ゴ ProN W3" pitchFamily="-109" charset="-128"/>
                <a:sym typeface="Arial" pitchFamily="34" charset="0"/>
              </a:endParaRPr>
            </a:p>
          </p:txBody>
        </p:sp>
        <p:sp>
          <p:nvSpPr>
            <p:cNvPr id="9283" name="Line 10"/>
            <p:cNvSpPr>
              <a:spLocks noChangeShapeType="1"/>
            </p:cNvSpPr>
            <p:nvPr/>
          </p:nvSpPr>
          <p:spPr bwMode="auto">
            <a:xfrm>
              <a:off x="649" y="352"/>
              <a:ext cx="183" cy="1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9284" name="Line 11"/>
            <p:cNvSpPr>
              <a:spLocks noChangeShapeType="1"/>
            </p:cNvSpPr>
            <p:nvPr/>
          </p:nvSpPr>
          <p:spPr bwMode="auto">
            <a:xfrm>
              <a:off x="0" y="495"/>
              <a:ext cx="5328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9285" name="Oval 12"/>
            <p:cNvSpPr>
              <a:spLocks/>
            </p:cNvSpPr>
            <p:nvPr/>
          </p:nvSpPr>
          <p:spPr bwMode="auto">
            <a:xfrm>
              <a:off x="639" y="258"/>
              <a:ext cx="202" cy="173"/>
            </a:xfrm>
            <a:prstGeom prst="ellipse">
              <a:avLst/>
            </a:prstGeom>
            <a:gradFill rotWithShape="0">
              <a:gsLst>
                <a:gs pos="0">
                  <a:srgbClr val="AEAEAE"/>
                </a:gs>
                <a:gs pos="100000">
                  <a:srgbClr val="808080"/>
                </a:gs>
              </a:gsLst>
              <a:path path="rect">
                <a:fillToRect l="50000" t="50000" r="50000" b="50000"/>
              </a:path>
            </a:gra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kumimoji="0" lang="en-GB" altLang="ko-KR" sz="2400">
                <a:solidFill>
                  <a:srgbClr val="000000"/>
                </a:solidFill>
                <a:ea typeface="ヒラギノ角ゴ ProN W3" pitchFamily="-109" charset="-128"/>
                <a:sym typeface="Arial" pitchFamily="34" charset="0"/>
              </a:endParaRPr>
            </a:p>
          </p:txBody>
        </p:sp>
        <p:sp>
          <p:nvSpPr>
            <p:cNvPr id="9286" name="AutoShape 13"/>
            <p:cNvSpPr>
              <a:spLocks/>
            </p:cNvSpPr>
            <p:nvPr/>
          </p:nvSpPr>
          <p:spPr bwMode="auto">
            <a:xfrm>
              <a:off x="637" y="348"/>
              <a:ext cx="206" cy="141"/>
            </a:xfrm>
            <a:prstGeom prst="roundRect">
              <a:avLst>
                <a:gd name="adj" fmla="val 662"/>
              </a:avLst>
            </a:pr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kumimoji="0" lang="en-GB" altLang="ko-KR" sz="2400">
                <a:solidFill>
                  <a:srgbClr val="000000"/>
                </a:solidFill>
                <a:ea typeface="ヒラギノ角ゴ ProN W3" pitchFamily="-109" charset="-128"/>
                <a:sym typeface="Arial" pitchFamily="34" charset="0"/>
              </a:endParaRPr>
            </a:p>
          </p:txBody>
        </p:sp>
        <p:sp>
          <p:nvSpPr>
            <p:cNvPr id="9287" name="Rectangle 14"/>
            <p:cNvSpPr>
              <a:spLocks/>
            </p:cNvSpPr>
            <p:nvPr/>
          </p:nvSpPr>
          <p:spPr bwMode="auto">
            <a:xfrm>
              <a:off x="645" y="339"/>
              <a:ext cx="190" cy="23"/>
            </a:xfrm>
            <a:prstGeom prst="rect">
              <a:avLst/>
            </a:pr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kumimoji="0" lang="en-GB" altLang="ko-KR" sz="2400">
                <a:solidFill>
                  <a:srgbClr val="000000"/>
                </a:solidFill>
                <a:ea typeface="ヒラギノ角ゴ ProN W3" pitchFamily="-109" charset="-128"/>
                <a:sym typeface="Arial" pitchFamily="34" charset="0"/>
              </a:endParaRPr>
            </a:p>
          </p:txBody>
        </p:sp>
      </p:grpSp>
      <p:sp>
        <p:nvSpPr>
          <p:cNvPr id="9219" name="Line 15"/>
          <p:cNvSpPr>
            <a:spLocks noChangeShapeType="1"/>
          </p:cNvSpPr>
          <p:nvPr/>
        </p:nvSpPr>
        <p:spPr bwMode="auto">
          <a:xfrm>
            <a:off x="179388" y="2149475"/>
            <a:ext cx="8458200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grpSp>
        <p:nvGrpSpPr>
          <p:cNvPr id="9220" name="Group 16"/>
          <p:cNvGrpSpPr>
            <a:grpSpLocks/>
          </p:cNvGrpSpPr>
          <p:nvPr/>
        </p:nvGrpSpPr>
        <p:grpSpPr bwMode="auto">
          <a:xfrm>
            <a:off x="2206625" y="2584450"/>
            <a:ext cx="381000" cy="396875"/>
            <a:chOff x="0" y="0"/>
            <a:chExt cx="240" cy="250"/>
          </a:xfrm>
        </p:grpSpPr>
        <p:sp>
          <p:nvSpPr>
            <p:cNvPr id="9275" name="Oval 17"/>
            <p:cNvSpPr>
              <a:spLocks/>
            </p:cNvSpPr>
            <p:nvPr/>
          </p:nvSpPr>
          <p:spPr bwMode="auto">
            <a:xfrm>
              <a:off x="0" y="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B6B6B6"/>
                </a:gs>
                <a:gs pos="100000">
                  <a:srgbClr val="808080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kumimoji="0" lang="en-GB" altLang="ko-KR" sz="2400">
                <a:solidFill>
                  <a:srgbClr val="000000"/>
                </a:solidFill>
                <a:ea typeface="ヒラギノ角ゴ ProN W3" pitchFamily="-109" charset="-128"/>
                <a:sym typeface="Arial" pitchFamily="34" charset="0"/>
              </a:endParaRPr>
            </a:p>
          </p:txBody>
        </p:sp>
        <p:sp>
          <p:nvSpPr>
            <p:cNvPr id="9276" name="Line 18"/>
            <p:cNvSpPr>
              <a:spLocks noChangeShapeType="1"/>
            </p:cNvSpPr>
            <p:nvPr/>
          </p:nvSpPr>
          <p:spPr bwMode="auto">
            <a:xfrm>
              <a:off x="11" y="164"/>
              <a:ext cx="1" cy="8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9277" name="Line 19"/>
            <p:cNvSpPr>
              <a:spLocks noChangeShapeType="1"/>
            </p:cNvSpPr>
            <p:nvPr/>
          </p:nvSpPr>
          <p:spPr bwMode="auto">
            <a:xfrm>
              <a:off x="229" y="164"/>
              <a:ext cx="1" cy="8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9221" name="Group 20"/>
          <p:cNvGrpSpPr>
            <a:grpSpLocks/>
          </p:cNvGrpSpPr>
          <p:nvPr/>
        </p:nvGrpSpPr>
        <p:grpSpPr bwMode="auto">
          <a:xfrm>
            <a:off x="8031163" y="2584450"/>
            <a:ext cx="381000" cy="396875"/>
            <a:chOff x="0" y="0"/>
            <a:chExt cx="240" cy="250"/>
          </a:xfrm>
        </p:grpSpPr>
        <p:sp>
          <p:nvSpPr>
            <p:cNvPr id="9272" name="Oval 21"/>
            <p:cNvSpPr>
              <a:spLocks/>
            </p:cNvSpPr>
            <p:nvPr/>
          </p:nvSpPr>
          <p:spPr bwMode="auto">
            <a:xfrm>
              <a:off x="0" y="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B6B6B6"/>
                </a:gs>
                <a:gs pos="100000">
                  <a:srgbClr val="808080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kumimoji="0" lang="en-GB" altLang="ko-KR" sz="2400">
                <a:solidFill>
                  <a:srgbClr val="000000"/>
                </a:solidFill>
                <a:ea typeface="ヒラギノ角ゴ ProN W3" pitchFamily="-109" charset="-128"/>
                <a:sym typeface="Arial" pitchFamily="34" charset="0"/>
              </a:endParaRPr>
            </a:p>
          </p:txBody>
        </p:sp>
        <p:sp>
          <p:nvSpPr>
            <p:cNvPr id="9273" name="Line 22"/>
            <p:cNvSpPr>
              <a:spLocks noChangeShapeType="1"/>
            </p:cNvSpPr>
            <p:nvPr/>
          </p:nvSpPr>
          <p:spPr bwMode="auto">
            <a:xfrm>
              <a:off x="11" y="164"/>
              <a:ext cx="1" cy="8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9274" name="Line 23"/>
            <p:cNvSpPr>
              <a:spLocks noChangeShapeType="1"/>
            </p:cNvSpPr>
            <p:nvPr/>
          </p:nvSpPr>
          <p:spPr bwMode="auto">
            <a:xfrm>
              <a:off x="229" y="164"/>
              <a:ext cx="1" cy="8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sp>
        <p:nvSpPr>
          <p:cNvPr id="9222" name="Line 24"/>
          <p:cNvSpPr>
            <a:spLocks noChangeShapeType="1"/>
          </p:cNvSpPr>
          <p:nvPr/>
        </p:nvSpPr>
        <p:spPr bwMode="auto">
          <a:xfrm rot="10800000" flipH="1">
            <a:off x="1597025" y="1670050"/>
            <a:ext cx="3810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9223" name="Line 25"/>
          <p:cNvSpPr>
            <a:spLocks noChangeShapeType="1"/>
          </p:cNvSpPr>
          <p:nvPr/>
        </p:nvSpPr>
        <p:spPr bwMode="auto">
          <a:xfrm rot="10800000" flipH="1">
            <a:off x="1368425" y="1289050"/>
            <a:ext cx="1588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9224" name="Line 26"/>
          <p:cNvSpPr>
            <a:spLocks noChangeShapeType="1"/>
          </p:cNvSpPr>
          <p:nvPr/>
        </p:nvSpPr>
        <p:spPr bwMode="auto">
          <a:xfrm rot="10800000">
            <a:off x="682625" y="1670050"/>
            <a:ext cx="3810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9225" name="Line 27"/>
          <p:cNvSpPr>
            <a:spLocks noChangeShapeType="1"/>
          </p:cNvSpPr>
          <p:nvPr/>
        </p:nvSpPr>
        <p:spPr bwMode="auto">
          <a:xfrm flipH="1">
            <a:off x="682625" y="2051050"/>
            <a:ext cx="3810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9226" name="Line 28"/>
          <p:cNvSpPr>
            <a:spLocks noChangeShapeType="1"/>
          </p:cNvSpPr>
          <p:nvPr/>
        </p:nvSpPr>
        <p:spPr bwMode="auto">
          <a:xfrm>
            <a:off x="1597025" y="2051050"/>
            <a:ext cx="3810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9227" name="Line 29"/>
          <p:cNvSpPr>
            <a:spLocks noChangeShapeType="1"/>
          </p:cNvSpPr>
          <p:nvPr/>
        </p:nvSpPr>
        <p:spPr bwMode="auto">
          <a:xfrm>
            <a:off x="1368425" y="2279650"/>
            <a:ext cx="1588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ko-KR" altLang="en-US"/>
          </a:p>
        </p:txBody>
      </p:sp>
      <p:grpSp>
        <p:nvGrpSpPr>
          <p:cNvPr id="9228" name="Group 30"/>
          <p:cNvGrpSpPr>
            <a:grpSpLocks/>
          </p:cNvGrpSpPr>
          <p:nvPr/>
        </p:nvGrpSpPr>
        <p:grpSpPr bwMode="auto">
          <a:xfrm>
            <a:off x="2030413" y="1500188"/>
            <a:ext cx="469900" cy="406400"/>
            <a:chOff x="33" y="37"/>
            <a:chExt cx="296" cy="256"/>
          </a:xfrm>
        </p:grpSpPr>
        <p:sp>
          <p:nvSpPr>
            <p:cNvPr id="9270" name="Rectangle 31"/>
            <p:cNvSpPr>
              <a:spLocks/>
            </p:cNvSpPr>
            <p:nvPr/>
          </p:nvSpPr>
          <p:spPr bwMode="auto">
            <a:xfrm>
              <a:off x="33" y="37"/>
              <a:ext cx="296" cy="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kumimoji="0" lang="en-US" altLang="ko-KR">
                  <a:solidFill>
                    <a:srgbClr val="FF0000"/>
                  </a:solidFill>
                  <a:latin typeface="Times New Roman" pitchFamily="18" charset="0"/>
                  <a:ea typeface="ヒラギノ角ゴ ProN W3" pitchFamily="-109" charset="-128"/>
                  <a:cs typeface="Times New Roman" pitchFamily="18" charset="0"/>
                  <a:sym typeface="Times New Roman" pitchFamily="18" charset="0"/>
                </a:rPr>
                <a:t>ν</a:t>
              </a:r>
              <a:r>
                <a:rPr kumimoji="0" lang="en-US" altLang="ko-KR" baseline="-25000">
                  <a:solidFill>
                    <a:srgbClr val="FF0000"/>
                  </a:solidFill>
                  <a:latin typeface="Times New Roman" pitchFamily="18" charset="0"/>
                  <a:ea typeface="ヒラギノ角ゴ ProN W3" pitchFamily="-109" charset="-128"/>
                  <a:cs typeface="Times New Roman" pitchFamily="18" charset="0"/>
                  <a:sym typeface="Times New Roman" pitchFamily="18" charset="0"/>
                </a:rPr>
                <a:t>e</a:t>
              </a:r>
            </a:p>
          </p:txBody>
        </p:sp>
        <p:sp>
          <p:nvSpPr>
            <p:cNvPr id="9271" name="Line 32"/>
            <p:cNvSpPr>
              <a:spLocks noChangeShapeType="1"/>
            </p:cNvSpPr>
            <p:nvPr/>
          </p:nvSpPr>
          <p:spPr bwMode="auto">
            <a:xfrm>
              <a:off x="53" y="74"/>
              <a:ext cx="75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9229" name="Group 33"/>
          <p:cNvGrpSpPr>
            <a:grpSpLocks/>
          </p:cNvGrpSpPr>
          <p:nvPr/>
        </p:nvGrpSpPr>
        <p:grpSpPr bwMode="auto">
          <a:xfrm>
            <a:off x="1244600" y="1000125"/>
            <a:ext cx="469900" cy="406400"/>
            <a:chOff x="18" y="58"/>
            <a:chExt cx="296" cy="256"/>
          </a:xfrm>
        </p:grpSpPr>
        <p:sp>
          <p:nvSpPr>
            <p:cNvPr id="9268" name="Rectangle 34"/>
            <p:cNvSpPr>
              <a:spLocks/>
            </p:cNvSpPr>
            <p:nvPr/>
          </p:nvSpPr>
          <p:spPr bwMode="auto">
            <a:xfrm>
              <a:off x="18" y="58"/>
              <a:ext cx="296" cy="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kumimoji="0" lang="en-US" altLang="ko-KR">
                  <a:solidFill>
                    <a:srgbClr val="FF0000"/>
                  </a:solidFill>
                  <a:latin typeface="Times New Roman" pitchFamily="18" charset="0"/>
                  <a:ea typeface="ヒラギノ角ゴ ProN W3" pitchFamily="-109" charset="-128"/>
                  <a:cs typeface="Times New Roman" pitchFamily="18" charset="0"/>
                  <a:sym typeface="Times New Roman" pitchFamily="18" charset="0"/>
                </a:rPr>
                <a:t>ν</a:t>
              </a:r>
              <a:r>
                <a:rPr kumimoji="0" lang="en-US" altLang="ko-KR" baseline="-25000">
                  <a:solidFill>
                    <a:srgbClr val="FF0000"/>
                  </a:solidFill>
                  <a:latin typeface="Times New Roman" pitchFamily="18" charset="0"/>
                  <a:ea typeface="ヒラギノ角ゴ ProN W3" pitchFamily="-109" charset="-128"/>
                  <a:cs typeface="Times New Roman" pitchFamily="18" charset="0"/>
                  <a:sym typeface="Times New Roman" pitchFamily="18" charset="0"/>
                </a:rPr>
                <a:t>e</a:t>
              </a:r>
            </a:p>
          </p:txBody>
        </p:sp>
        <p:sp>
          <p:nvSpPr>
            <p:cNvPr id="9269" name="Line 35"/>
            <p:cNvSpPr>
              <a:spLocks noChangeShapeType="1"/>
            </p:cNvSpPr>
            <p:nvPr/>
          </p:nvSpPr>
          <p:spPr bwMode="auto">
            <a:xfrm>
              <a:off x="53" y="74"/>
              <a:ext cx="75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9230" name="Group 36"/>
          <p:cNvGrpSpPr>
            <a:grpSpLocks/>
          </p:cNvGrpSpPr>
          <p:nvPr/>
        </p:nvGrpSpPr>
        <p:grpSpPr bwMode="auto">
          <a:xfrm>
            <a:off x="1978025" y="2127250"/>
            <a:ext cx="469900" cy="406400"/>
            <a:chOff x="0" y="0"/>
            <a:chExt cx="296" cy="256"/>
          </a:xfrm>
        </p:grpSpPr>
        <p:sp>
          <p:nvSpPr>
            <p:cNvPr id="9266" name="Rectangle 37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kumimoji="0" lang="en-US" altLang="ko-KR">
                  <a:solidFill>
                    <a:srgbClr val="FF0000"/>
                  </a:solidFill>
                  <a:latin typeface="Times New Roman" pitchFamily="18" charset="0"/>
                  <a:ea typeface="ヒラギノ角ゴ ProN W3" pitchFamily="-109" charset="-128"/>
                  <a:cs typeface="Times New Roman" pitchFamily="18" charset="0"/>
                  <a:sym typeface="Times New Roman" pitchFamily="18" charset="0"/>
                </a:rPr>
                <a:t>ν</a:t>
              </a:r>
              <a:r>
                <a:rPr kumimoji="0" lang="en-US" altLang="ko-KR" baseline="-25000">
                  <a:solidFill>
                    <a:srgbClr val="FF0000"/>
                  </a:solidFill>
                  <a:latin typeface="Times New Roman" pitchFamily="18" charset="0"/>
                  <a:ea typeface="ヒラギノ角ゴ ProN W3" pitchFamily="-109" charset="-128"/>
                  <a:cs typeface="Times New Roman" pitchFamily="18" charset="0"/>
                  <a:sym typeface="Times New Roman" pitchFamily="18" charset="0"/>
                </a:rPr>
                <a:t>e</a:t>
              </a:r>
            </a:p>
          </p:txBody>
        </p:sp>
        <p:sp>
          <p:nvSpPr>
            <p:cNvPr id="9267" name="Line 38"/>
            <p:cNvSpPr>
              <a:spLocks noChangeShapeType="1"/>
            </p:cNvSpPr>
            <p:nvPr/>
          </p:nvSpPr>
          <p:spPr bwMode="auto">
            <a:xfrm>
              <a:off x="53" y="74"/>
              <a:ext cx="75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9231" name="Group 39"/>
          <p:cNvGrpSpPr>
            <a:grpSpLocks/>
          </p:cNvGrpSpPr>
          <p:nvPr/>
        </p:nvGrpSpPr>
        <p:grpSpPr bwMode="auto">
          <a:xfrm>
            <a:off x="1285875" y="2643188"/>
            <a:ext cx="469900" cy="406400"/>
            <a:chOff x="44" y="45"/>
            <a:chExt cx="296" cy="256"/>
          </a:xfrm>
        </p:grpSpPr>
        <p:sp>
          <p:nvSpPr>
            <p:cNvPr id="9264" name="Rectangle 40"/>
            <p:cNvSpPr>
              <a:spLocks/>
            </p:cNvSpPr>
            <p:nvPr/>
          </p:nvSpPr>
          <p:spPr bwMode="auto">
            <a:xfrm>
              <a:off x="44" y="45"/>
              <a:ext cx="296" cy="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kumimoji="0" lang="en-US" altLang="ko-KR">
                  <a:solidFill>
                    <a:srgbClr val="FF0000"/>
                  </a:solidFill>
                  <a:latin typeface="Times New Roman" pitchFamily="18" charset="0"/>
                  <a:ea typeface="ヒラギノ角ゴ ProN W3" pitchFamily="-109" charset="-128"/>
                  <a:cs typeface="Times New Roman" pitchFamily="18" charset="0"/>
                  <a:sym typeface="Times New Roman" pitchFamily="18" charset="0"/>
                </a:rPr>
                <a:t>ν</a:t>
              </a:r>
              <a:r>
                <a:rPr kumimoji="0" lang="en-US" altLang="ko-KR" baseline="-25000">
                  <a:solidFill>
                    <a:srgbClr val="FF0000"/>
                  </a:solidFill>
                  <a:latin typeface="Times New Roman" pitchFamily="18" charset="0"/>
                  <a:ea typeface="ヒラギノ角ゴ ProN W3" pitchFamily="-109" charset="-128"/>
                  <a:cs typeface="Times New Roman" pitchFamily="18" charset="0"/>
                  <a:sym typeface="Times New Roman" pitchFamily="18" charset="0"/>
                </a:rPr>
                <a:t>e</a:t>
              </a:r>
            </a:p>
          </p:txBody>
        </p:sp>
        <p:sp>
          <p:nvSpPr>
            <p:cNvPr id="9265" name="Line 41"/>
            <p:cNvSpPr>
              <a:spLocks noChangeShapeType="1"/>
            </p:cNvSpPr>
            <p:nvPr/>
          </p:nvSpPr>
          <p:spPr bwMode="auto">
            <a:xfrm>
              <a:off x="53" y="74"/>
              <a:ext cx="75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9232" name="Group 42"/>
          <p:cNvGrpSpPr>
            <a:grpSpLocks/>
          </p:cNvGrpSpPr>
          <p:nvPr/>
        </p:nvGrpSpPr>
        <p:grpSpPr bwMode="auto">
          <a:xfrm>
            <a:off x="500063" y="2286000"/>
            <a:ext cx="469900" cy="406400"/>
            <a:chOff x="29" y="52"/>
            <a:chExt cx="296" cy="256"/>
          </a:xfrm>
        </p:grpSpPr>
        <p:sp>
          <p:nvSpPr>
            <p:cNvPr id="9262" name="Rectangle 43"/>
            <p:cNvSpPr>
              <a:spLocks/>
            </p:cNvSpPr>
            <p:nvPr/>
          </p:nvSpPr>
          <p:spPr bwMode="auto">
            <a:xfrm>
              <a:off x="29" y="52"/>
              <a:ext cx="296" cy="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kumimoji="0" lang="en-US" altLang="ko-KR">
                  <a:solidFill>
                    <a:srgbClr val="FF0000"/>
                  </a:solidFill>
                  <a:latin typeface="Times New Roman" pitchFamily="18" charset="0"/>
                  <a:ea typeface="ヒラギノ角ゴ ProN W3" pitchFamily="-109" charset="-128"/>
                  <a:cs typeface="Times New Roman" pitchFamily="18" charset="0"/>
                  <a:sym typeface="Times New Roman" pitchFamily="18" charset="0"/>
                </a:rPr>
                <a:t>ν</a:t>
              </a:r>
              <a:r>
                <a:rPr kumimoji="0" lang="en-US" altLang="ko-KR" baseline="-25000">
                  <a:solidFill>
                    <a:srgbClr val="FF0000"/>
                  </a:solidFill>
                  <a:latin typeface="Times New Roman" pitchFamily="18" charset="0"/>
                  <a:ea typeface="ヒラギノ角ゴ ProN W3" pitchFamily="-109" charset="-128"/>
                  <a:cs typeface="Times New Roman" pitchFamily="18" charset="0"/>
                  <a:sym typeface="Times New Roman" pitchFamily="18" charset="0"/>
                </a:rPr>
                <a:t>e</a:t>
              </a:r>
            </a:p>
          </p:txBody>
        </p:sp>
        <p:sp>
          <p:nvSpPr>
            <p:cNvPr id="9263" name="Line 44"/>
            <p:cNvSpPr>
              <a:spLocks noChangeShapeType="1"/>
            </p:cNvSpPr>
            <p:nvPr/>
          </p:nvSpPr>
          <p:spPr bwMode="auto">
            <a:xfrm>
              <a:off x="53" y="74"/>
              <a:ext cx="75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9233" name="Group 45"/>
          <p:cNvGrpSpPr>
            <a:grpSpLocks/>
          </p:cNvGrpSpPr>
          <p:nvPr/>
        </p:nvGrpSpPr>
        <p:grpSpPr bwMode="auto">
          <a:xfrm>
            <a:off x="500063" y="1450975"/>
            <a:ext cx="469900" cy="406400"/>
            <a:chOff x="26" y="45"/>
            <a:chExt cx="296" cy="256"/>
          </a:xfrm>
        </p:grpSpPr>
        <p:sp>
          <p:nvSpPr>
            <p:cNvPr id="9260" name="Rectangle 46"/>
            <p:cNvSpPr>
              <a:spLocks/>
            </p:cNvSpPr>
            <p:nvPr/>
          </p:nvSpPr>
          <p:spPr bwMode="auto">
            <a:xfrm>
              <a:off x="26" y="45"/>
              <a:ext cx="296" cy="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kumimoji="0" lang="en-US" altLang="ko-KR">
                  <a:solidFill>
                    <a:srgbClr val="FF0000"/>
                  </a:solidFill>
                  <a:latin typeface="Times New Roman" pitchFamily="18" charset="0"/>
                  <a:ea typeface="ヒラギノ角ゴ ProN W3" pitchFamily="-109" charset="-128"/>
                  <a:cs typeface="Times New Roman" pitchFamily="18" charset="0"/>
                  <a:sym typeface="Times New Roman" pitchFamily="18" charset="0"/>
                </a:rPr>
                <a:t>ν</a:t>
              </a:r>
              <a:r>
                <a:rPr kumimoji="0" lang="en-US" altLang="ko-KR" baseline="-25000">
                  <a:solidFill>
                    <a:srgbClr val="FF0000"/>
                  </a:solidFill>
                  <a:latin typeface="Times New Roman" pitchFamily="18" charset="0"/>
                  <a:ea typeface="ヒラギノ角ゴ ProN W3" pitchFamily="-109" charset="-128"/>
                  <a:cs typeface="Times New Roman" pitchFamily="18" charset="0"/>
                  <a:sym typeface="Times New Roman" pitchFamily="18" charset="0"/>
                </a:rPr>
                <a:t>e</a:t>
              </a:r>
            </a:p>
          </p:txBody>
        </p:sp>
        <p:sp>
          <p:nvSpPr>
            <p:cNvPr id="9261" name="Line 47"/>
            <p:cNvSpPr>
              <a:spLocks noChangeShapeType="1"/>
            </p:cNvSpPr>
            <p:nvPr/>
          </p:nvSpPr>
          <p:spPr bwMode="auto">
            <a:xfrm>
              <a:off x="53" y="74"/>
              <a:ext cx="75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sp>
        <p:nvSpPr>
          <p:cNvPr id="9234" name="Line 48"/>
          <p:cNvSpPr>
            <a:spLocks noChangeShapeType="1"/>
          </p:cNvSpPr>
          <p:nvPr/>
        </p:nvSpPr>
        <p:spPr bwMode="auto">
          <a:xfrm>
            <a:off x="1368425" y="2965450"/>
            <a:ext cx="0" cy="2362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9235" name="Rectangle 49"/>
          <p:cNvSpPr>
            <a:spLocks/>
          </p:cNvSpPr>
          <p:nvPr/>
        </p:nvSpPr>
        <p:spPr bwMode="auto">
          <a:xfrm>
            <a:off x="3095625" y="5213350"/>
            <a:ext cx="32893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kumimoji="0" lang="en-US" altLang="ko-KR" sz="2000">
                <a:solidFill>
                  <a:srgbClr val="000000"/>
                </a:solidFill>
                <a:latin typeface="Times New Roman" pitchFamily="18" charset="0"/>
                <a:ea typeface="ヒラギノ角ゴ ProN W3" pitchFamily="-109" charset="-128"/>
                <a:cs typeface="Times New Roman" pitchFamily="18" charset="0"/>
                <a:sym typeface="Times New Roman" pitchFamily="18" charset="0"/>
              </a:rPr>
              <a:t>Distance</a:t>
            </a:r>
          </a:p>
        </p:txBody>
      </p:sp>
      <p:sp>
        <p:nvSpPr>
          <p:cNvPr id="9236" name="Rectangle 50"/>
          <p:cNvSpPr>
            <a:spLocks/>
          </p:cNvSpPr>
          <p:nvPr/>
        </p:nvSpPr>
        <p:spPr bwMode="auto">
          <a:xfrm rot="-5400000">
            <a:off x="-22225" y="4203700"/>
            <a:ext cx="2298700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kumimoji="0" lang="en-US" altLang="ko-KR" sz="2000">
                <a:solidFill>
                  <a:srgbClr val="000000"/>
                </a:solidFill>
                <a:latin typeface="Times New Roman" pitchFamily="18" charset="0"/>
                <a:ea typeface="ヒラギノ角ゴ ProN W3" pitchFamily="-109" charset="-128"/>
                <a:cs typeface="Times New Roman" pitchFamily="18" charset="0"/>
                <a:sym typeface="Times New Roman" pitchFamily="18" charset="0"/>
              </a:rPr>
              <a:t>Probability  ν</a:t>
            </a:r>
            <a:r>
              <a:rPr kumimoji="0" lang="en-US" altLang="ko-KR" sz="2000" baseline="-25000">
                <a:solidFill>
                  <a:srgbClr val="000000"/>
                </a:solidFill>
                <a:latin typeface="Times New Roman" pitchFamily="18" charset="0"/>
                <a:ea typeface="ヒラギノ角ゴ ProN W3" pitchFamily="-109" charset="-128"/>
                <a:cs typeface="Times New Roman" pitchFamily="18" charset="0"/>
                <a:sym typeface="Times New Roman" pitchFamily="18" charset="0"/>
              </a:rPr>
              <a:t>e</a:t>
            </a:r>
          </a:p>
        </p:txBody>
      </p:sp>
      <p:sp>
        <p:nvSpPr>
          <p:cNvPr id="9237" name="Rectangle 51"/>
          <p:cNvSpPr>
            <a:spLocks/>
          </p:cNvSpPr>
          <p:nvPr/>
        </p:nvSpPr>
        <p:spPr bwMode="auto">
          <a:xfrm>
            <a:off x="835025" y="3041650"/>
            <a:ext cx="5461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r">
              <a:spcBef>
                <a:spcPts val="1050"/>
              </a:spcBef>
            </a:pPr>
            <a:r>
              <a:rPr kumimoji="0" lang="en-US" altLang="ko-KR">
                <a:solidFill>
                  <a:srgbClr val="000000"/>
                </a:solidFill>
                <a:latin typeface="Times New Roman" pitchFamily="18" charset="0"/>
                <a:ea typeface="ヒラギノ角ゴ ProN W3" pitchFamily="-109" charset="-128"/>
                <a:cs typeface="Times New Roman" pitchFamily="18" charset="0"/>
                <a:sym typeface="Times New Roman" pitchFamily="18" charset="0"/>
              </a:rPr>
              <a:t>1.0</a:t>
            </a:r>
          </a:p>
        </p:txBody>
      </p:sp>
      <p:sp>
        <p:nvSpPr>
          <p:cNvPr id="9238" name="Line 52"/>
          <p:cNvSpPr>
            <a:spLocks noChangeShapeType="1"/>
          </p:cNvSpPr>
          <p:nvPr/>
        </p:nvSpPr>
        <p:spPr bwMode="auto">
          <a:xfrm rot="10800000" flipH="1">
            <a:off x="1000125" y="4105275"/>
            <a:ext cx="1588" cy="1095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9239" name="Line 54"/>
          <p:cNvSpPr>
            <a:spLocks noChangeShapeType="1"/>
          </p:cNvSpPr>
          <p:nvPr/>
        </p:nvSpPr>
        <p:spPr bwMode="auto">
          <a:xfrm rot="10800000" flipH="1">
            <a:off x="8201025" y="5099050"/>
            <a:ext cx="1588" cy="152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9240" name="Rectangle 55"/>
          <p:cNvSpPr>
            <a:spLocks/>
          </p:cNvSpPr>
          <p:nvPr/>
        </p:nvSpPr>
        <p:spPr bwMode="auto">
          <a:xfrm>
            <a:off x="7083425" y="5226050"/>
            <a:ext cx="19939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kumimoji="0" lang="en-US" altLang="ko-KR">
                <a:solidFill>
                  <a:srgbClr val="000000"/>
                </a:solidFill>
                <a:latin typeface="Times New Roman" pitchFamily="18" charset="0"/>
                <a:ea typeface="ヒラギノ角ゴ ProN W3" pitchFamily="-109" charset="-128"/>
                <a:cs typeface="Times New Roman" pitchFamily="18" charset="0"/>
                <a:sym typeface="Times New Roman" pitchFamily="18" charset="0"/>
              </a:rPr>
              <a:t>1200 to 1800 meters</a:t>
            </a:r>
          </a:p>
        </p:txBody>
      </p:sp>
      <p:sp>
        <p:nvSpPr>
          <p:cNvPr id="9241" name="Line 56"/>
          <p:cNvSpPr>
            <a:spLocks noChangeShapeType="1"/>
          </p:cNvSpPr>
          <p:nvPr/>
        </p:nvSpPr>
        <p:spPr bwMode="auto">
          <a:xfrm>
            <a:off x="1368425" y="3194050"/>
            <a:ext cx="1524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6202" name="Line 58"/>
          <p:cNvSpPr>
            <a:spLocks noChangeShapeType="1"/>
          </p:cNvSpPr>
          <p:nvPr/>
        </p:nvSpPr>
        <p:spPr bwMode="auto">
          <a:xfrm rot="10800000">
            <a:off x="2435225" y="3041650"/>
            <a:ext cx="228600" cy="6858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6203" name="Rectangle 59"/>
          <p:cNvSpPr>
            <a:spLocks/>
          </p:cNvSpPr>
          <p:nvPr/>
        </p:nvSpPr>
        <p:spPr bwMode="auto">
          <a:xfrm>
            <a:off x="1749425" y="3727450"/>
            <a:ext cx="3398838" cy="349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kumimoji="0" lang="en-US" altLang="ko-KR" sz="2000" dirty="0" smtClean="0">
                <a:solidFill>
                  <a:srgbClr val="3333FF"/>
                </a:solidFill>
                <a:latin typeface="Times New Roman" pitchFamily="18" charset="0"/>
                <a:ea typeface="ヒラギノ角ゴ ProN W3" pitchFamily="-109" charset="-128"/>
                <a:cs typeface="Times New Roman" pitchFamily="18" charset="0"/>
                <a:sym typeface="Times New Roman" pitchFamily="18" charset="0"/>
              </a:rPr>
              <a:t>  flux </a:t>
            </a:r>
            <a:r>
              <a:rPr kumimoji="0" lang="en-US" altLang="ko-KR" sz="2000" dirty="0">
                <a:solidFill>
                  <a:srgbClr val="3333FF"/>
                </a:solidFill>
                <a:latin typeface="Times New Roman" pitchFamily="18" charset="0"/>
                <a:ea typeface="ヒラギノ角ゴ ProN W3" pitchFamily="-109" charset="-128"/>
                <a:cs typeface="Times New Roman" pitchFamily="18" charset="0"/>
                <a:sym typeface="Times New Roman" pitchFamily="18" charset="0"/>
              </a:rPr>
              <a:t>before oscillation</a:t>
            </a:r>
          </a:p>
        </p:txBody>
      </p:sp>
      <p:sp>
        <p:nvSpPr>
          <p:cNvPr id="6206" name="Rectangle 62"/>
          <p:cNvSpPr>
            <a:spLocks/>
          </p:cNvSpPr>
          <p:nvPr/>
        </p:nvSpPr>
        <p:spPr bwMode="auto">
          <a:xfrm>
            <a:off x="5940425" y="1289050"/>
            <a:ext cx="2908300" cy="72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kumimoji="0" lang="en-US" altLang="ko-KR" sz="2000">
                <a:solidFill>
                  <a:srgbClr val="3333FF"/>
                </a:solidFill>
                <a:latin typeface="Times New Roman" pitchFamily="18" charset="0"/>
                <a:ea typeface="ヒラギノ角ゴ ProN W3" pitchFamily="-109" charset="-128"/>
                <a:cs typeface="Times New Roman" pitchFamily="18" charset="0"/>
                <a:sym typeface="Times New Roman" pitchFamily="18" charset="0"/>
              </a:rPr>
              <a:t>Oscillations observed as a deficit of anti-neutrinos</a:t>
            </a:r>
            <a:endParaRPr kumimoji="0" lang="en-US" altLang="ko-KR" sz="2000" baseline="-25000">
              <a:solidFill>
                <a:srgbClr val="3333FF"/>
              </a:solidFill>
              <a:latin typeface="Times New Roman" pitchFamily="18" charset="0"/>
              <a:ea typeface="ヒラギノ角ゴ ProN W3" pitchFamily="-109" charset="-128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6207" name="Line 63"/>
          <p:cNvSpPr>
            <a:spLocks noChangeShapeType="1"/>
          </p:cNvSpPr>
          <p:nvPr/>
        </p:nvSpPr>
        <p:spPr bwMode="auto">
          <a:xfrm>
            <a:off x="6738938" y="2051050"/>
            <a:ext cx="762000" cy="5334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6209" name="Freeform 65"/>
          <p:cNvSpPr>
            <a:spLocks/>
          </p:cNvSpPr>
          <p:nvPr/>
        </p:nvSpPr>
        <p:spPr bwMode="auto">
          <a:xfrm>
            <a:off x="1368425" y="3194050"/>
            <a:ext cx="7681913" cy="914400"/>
          </a:xfrm>
          <a:custGeom>
            <a:avLst/>
            <a:gdLst>
              <a:gd name="T0" fmla="*/ 0 w 21600"/>
              <a:gd name="T1" fmla="*/ 0 h 21564"/>
              <a:gd name="T2" fmla="*/ 2147483647 w 21600"/>
              <a:gd name="T3" fmla="*/ 2147483647 h 21564"/>
              <a:gd name="T4" fmla="*/ 2147483647 w 21600"/>
              <a:gd name="T5" fmla="*/ 2147483647 h 21564"/>
              <a:gd name="T6" fmla="*/ 2147483647 w 21600"/>
              <a:gd name="T7" fmla="*/ 2147483647 h 21564"/>
              <a:gd name="T8" fmla="*/ 2147483647 w 21600"/>
              <a:gd name="T9" fmla="*/ 2147483647 h 21564"/>
              <a:gd name="T10" fmla="*/ 2147483647 w 21600"/>
              <a:gd name="T11" fmla="*/ 2147483647 h 21564"/>
              <a:gd name="T12" fmla="*/ 2147483647 w 21600"/>
              <a:gd name="T13" fmla="*/ 2147483647 h 21564"/>
              <a:gd name="T14" fmla="*/ 2147483647 w 21600"/>
              <a:gd name="T15" fmla="*/ 2147483647 h 21564"/>
              <a:gd name="T16" fmla="*/ 2147483647 w 21600"/>
              <a:gd name="T17" fmla="*/ 2147483647 h 215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600"/>
              <a:gd name="T28" fmla="*/ 0 h 21564"/>
              <a:gd name="T29" fmla="*/ 21600 w 21600"/>
              <a:gd name="T30" fmla="*/ 21564 h 215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600" h="21564">
                <a:moveTo>
                  <a:pt x="0" y="0"/>
                </a:moveTo>
                <a:cubicBezTo>
                  <a:pt x="147" y="37"/>
                  <a:pt x="558" y="0"/>
                  <a:pt x="879" y="187"/>
                </a:cubicBezTo>
                <a:cubicBezTo>
                  <a:pt x="1201" y="374"/>
                  <a:pt x="1357" y="487"/>
                  <a:pt x="1924" y="1048"/>
                </a:cubicBezTo>
                <a:cubicBezTo>
                  <a:pt x="2491" y="1610"/>
                  <a:pt x="3241" y="2059"/>
                  <a:pt x="4285" y="3594"/>
                </a:cubicBezTo>
                <a:cubicBezTo>
                  <a:pt x="5330" y="5129"/>
                  <a:pt x="6838" y="7936"/>
                  <a:pt x="8186" y="10220"/>
                </a:cubicBezTo>
                <a:cubicBezTo>
                  <a:pt x="9535" y="12503"/>
                  <a:pt x="11048" y="15498"/>
                  <a:pt x="12360" y="17258"/>
                </a:cubicBezTo>
                <a:cubicBezTo>
                  <a:pt x="13672" y="19017"/>
                  <a:pt x="14922" y="19990"/>
                  <a:pt x="16074" y="20702"/>
                </a:cubicBezTo>
                <a:cubicBezTo>
                  <a:pt x="17226" y="21413"/>
                  <a:pt x="18364" y="21525"/>
                  <a:pt x="19283" y="21563"/>
                </a:cubicBezTo>
                <a:cubicBezTo>
                  <a:pt x="20203" y="21600"/>
                  <a:pt x="21118" y="21038"/>
                  <a:pt x="21600" y="20889"/>
                </a:cubicBezTo>
              </a:path>
            </a:pathLst>
          </a:custGeom>
          <a:noFill/>
          <a:ln w="25400">
            <a:solidFill>
              <a:srgbClr val="3333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kumimoji="0" lang="en-GB" altLang="ko-KR" sz="2400">
              <a:solidFill>
                <a:srgbClr val="000000"/>
              </a:solidFill>
              <a:ea typeface="ヒラギノ角ゴ ProN W3" pitchFamily="-109" charset="-128"/>
              <a:sym typeface="Arial" pitchFamily="34" charset="0"/>
            </a:endParaRPr>
          </a:p>
        </p:txBody>
      </p:sp>
      <p:grpSp>
        <p:nvGrpSpPr>
          <p:cNvPr id="11" name="Group 66"/>
          <p:cNvGrpSpPr>
            <a:grpSpLocks/>
          </p:cNvGrpSpPr>
          <p:nvPr/>
        </p:nvGrpSpPr>
        <p:grpSpPr bwMode="auto">
          <a:xfrm>
            <a:off x="7524750" y="3213100"/>
            <a:ext cx="1247775" cy="895350"/>
            <a:chOff x="0" y="0"/>
            <a:chExt cx="632" cy="576"/>
          </a:xfrm>
        </p:grpSpPr>
        <p:sp>
          <p:nvSpPr>
            <p:cNvPr id="9258" name="Line 67"/>
            <p:cNvSpPr>
              <a:spLocks noChangeShapeType="1"/>
            </p:cNvSpPr>
            <p:nvPr/>
          </p:nvSpPr>
          <p:spPr bwMode="auto">
            <a:xfrm>
              <a:off x="288" y="0"/>
              <a:ext cx="1" cy="576"/>
            </a:xfrm>
            <a:prstGeom prst="line">
              <a:avLst/>
            </a:prstGeom>
            <a:noFill/>
            <a:ln w="31750">
              <a:solidFill>
                <a:srgbClr val="0066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9259" name="Rectangle 68"/>
            <p:cNvSpPr>
              <a:spLocks/>
            </p:cNvSpPr>
            <p:nvPr/>
          </p:nvSpPr>
          <p:spPr bwMode="auto">
            <a:xfrm>
              <a:off x="0" y="168"/>
              <a:ext cx="632" cy="224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12700" tIns="12700" bIns="12700"/>
            <a:lstStyle/>
            <a:p>
              <a:pPr marL="65088">
                <a:spcBef>
                  <a:spcPts val="1150"/>
                </a:spcBef>
              </a:pPr>
              <a:r>
                <a:rPr kumimoji="0" lang="en-US" altLang="ko-KR" sz="2000">
                  <a:solidFill>
                    <a:srgbClr val="006600"/>
                  </a:solidFill>
                  <a:latin typeface="Times New Roman" pitchFamily="18" charset="0"/>
                  <a:ea typeface="ヒラギノ角ゴ ProN W3" pitchFamily="-109" charset="-128"/>
                  <a:cs typeface="Times New Roman" pitchFamily="18" charset="0"/>
                  <a:sym typeface="Times New Roman" pitchFamily="18" charset="0"/>
                </a:rPr>
                <a:t>sin</a:t>
              </a:r>
              <a:r>
                <a:rPr kumimoji="0" lang="en-US" altLang="ko-KR" sz="2000" baseline="30000">
                  <a:solidFill>
                    <a:srgbClr val="006600"/>
                  </a:solidFill>
                  <a:latin typeface="Times New Roman" pitchFamily="18" charset="0"/>
                  <a:ea typeface="ヒラギノ角ゴ ProN W3" pitchFamily="-109" charset="-128"/>
                  <a:cs typeface="Times New Roman" pitchFamily="18" charset="0"/>
                  <a:sym typeface="Times New Roman" pitchFamily="18" charset="0"/>
                </a:rPr>
                <a:t>2</a:t>
              </a:r>
              <a:r>
                <a:rPr kumimoji="0" lang="en-US" altLang="ko-KR" sz="2000">
                  <a:solidFill>
                    <a:srgbClr val="006600"/>
                  </a:solidFill>
                  <a:latin typeface="Times New Roman" pitchFamily="18" charset="0"/>
                  <a:ea typeface="ヒラギノ角ゴ ProN W3" pitchFamily="-109" charset="-128"/>
                  <a:cs typeface="Times New Roman" pitchFamily="18" charset="0"/>
                  <a:sym typeface="Times New Roman" pitchFamily="18" charset="0"/>
                </a:rPr>
                <a:t>2θ</a:t>
              </a:r>
              <a:r>
                <a:rPr kumimoji="0" lang="en-US" altLang="ko-KR" sz="2000" baseline="-25000">
                  <a:solidFill>
                    <a:srgbClr val="006600"/>
                  </a:solidFill>
                  <a:latin typeface="Times New Roman" pitchFamily="18" charset="0"/>
                  <a:ea typeface="ヒラギノ角ゴ ProN W3" pitchFamily="-109" charset="-128"/>
                  <a:cs typeface="Times New Roman" pitchFamily="18" charset="0"/>
                  <a:sym typeface="Times New Roman" pitchFamily="18" charset="0"/>
                </a:rPr>
                <a:t>13</a:t>
              </a:r>
            </a:p>
          </p:txBody>
        </p:sp>
      </p:grpSp>
      <p:sp>
        <p:nvSpPr>
          <p:cNvPr id="9248" name="Line 69"/>
          <p:cNvSpPr>
            <a:spLocks noChangeShapeType="1"/>
          </p:cNvSpPr>
          <p:nvPr/>
        </p:nvSpPr>
        <p:spPr bwMode="auto">
          <a:xfrm>
            <a:off x="1368425" y="3194050"/>
            <a:ext cx="7239000" cy="1588"/>
          </a:xfrm>
          <a:prstGeom prst="line">
            <a:avLst/>
          </a:prstGeom>
          <a:noFill/>
          <a:ln w="6350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9250" name="Line 74"/>
          <p:cNvSpPr>
            <a:spLocks noChangeShapeType="1"/>
          </p:cNvSpPr>
          <p:nvPr/>
        </p:nvSpPr>
        <p:spPr bwMode="auto">
          <a:xfrm>
            <a:off x="1343025" y="5251450"/>
            <a:ext cx="72390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ko-KR" altLang="en-US"/>
          </a:p>
        </p:txBody>
      </p:sp>
      <p:grpSp>
        <p:nvGrpSpPr>
          <p:cNvPr id="12" name="Group 68"/>
          <p:cNvGrpSpPr>
            <a:grpSpLocks/>
          </p:cNvGrpSpPr>
          <p:nvPr/>
        </p:nvGrpSpPr>
        <p:grpSpPr bwMode="auto">
          <a:xfrm>
            <a:off x="179388" y="5878513"/>
            <a:ext cx="8893175" cy="369887"/>
            <a:chOff x="158" y="3802"/>
            <a:chExt cx="5602" cy="233"/>
          </a:xfrm>
        </p:grpSpPr>
        <p:sp>
          <p:nvSpPr>
            <p:cNvPr id="9256" name="Text Box 69"/>
            <p:cNvSpPr txBox="1">
              <a:spLocks noChangeArrowheads="1"/>
            </p:cNvSpPr>
            <p:nvPr/>
          </p:nvSpPr>
          <p:spPr bwMode="auto">
            <a:xfrm>
              <a:off x="158" y="3802"/>
              <a:ext cx="560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Char char="q"/>
              </a:pPr>
              <a:r>
                <a:rPr lang="en-US" altLang="ja-JP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 </a:t>
              </a:r>
              <a:r>
                <a:rPr lang="en-US" altLang="ko-KR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Find disappearance of </a:t>
              </a:r>
              <a:r>
                <a:rPr lang="en-US" altLang="ja-JP" b="1">
                  <a:latin typeface="Symbol" pitchFamily="18" charset="2"/>
                  <a:ea typeface="Arial Unicode MS" pitchFamily="50" charset="-127"/>
                  <a:cs typeface="Arial Unicode MS" pitchFamily="50" charset="-127"/>
                </a:rPr>
                <a:t>n</a:t>
              </a:r>
              <a:r>
                <a:rPr lang="en-US" altLang="ja-JP" b="1" baseline="-2500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e</a:t>
              </a:r>
              <a:r>
                <a:rPr lang="en-US" altLang="ko-KR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 fluxes due to neutrino oscillation as a function of energy</a:t>
              </a:r>
            </a:p>
          </p:txBody>
        </p:sp>
        <p:sp>
          <p:nvSpPr>
            <p:cNvPr id="9257" name="Line 70"/>
            <p:cNvSpPr>
              <a:spLocks noChangeShapeType="1"/>
            </p:cNvSpPr>
            <p:nvPr/>
          </p:nvSpPr>
          <p:spPr bwMode="auto">
            <a:xfrm>
              <a:off x="1837" y="3837"/>
              <a:ext cx="14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9" name="AutoShape 6"/>
          <p:cNvSpPr>
            <a:spLocks noChangeArrowheads="1"/>
          </p:cNvSpPr>
          <p:nvPr/>
        </p:nvSpPr>
        <p:spPr bwMode="gray">
          <a:xfrm>
            <a:off x="1428750" y="357188"/>
            <a:ext cx="6429375" cy="500062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Experimental Method of </a:t>
            </a:r>
            <a:r>
              <a:rPr lang="en-US" altLang="ja-JP" sz="2400" dirty="0">
                <a:latin typeface="Symbol" pitchFamily="18" charset="2"/>
                <a:cs typeface="Arial" pitchFamily="34" charset="0"/>
              </a:rPr>
              <a:t>q</a:t>
            </a:r>
            <a:r>
              <a:rPr lang="en-US" altLang="ja-JP" sz="2400" baseline="-25000" dirty="0">
                <a:latin typeface="Arial" pitchFamily="34" charset="0"/>
                <a:cs typeface="Arial" pitchFamily="34" charset="0"/>
              </a:rPr>
              <a:t>13</a:t>
            </a:r>
            <a:r>
              <a:rPr lang="en-US" altLang="ja-JP" sz="2400" dirty="0">
                <a:latin typeface="Arial" pitchFamily="34" charset="0"/>
                <a:cs typeface="Arial" pitchFamily="34" charset="0"/>
              </a:rPr>
              <a:t> Measurement</a:t>
            </a:r>
            <a:endParaRPr lang="en-US" altLang="ko-KR" sz="2400" dirty="0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pic>
        <p:nvPicPr>
          <p:cNvPr id="9253" name="Picture 18" descr="200px-Reno_080412_2-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0" y="2206625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4" name="Picture 18" descr="200px-Reno_080412_2-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2375" y="2214563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직사각형 70"/>
          <p:cNvSpPr>
            <a:spLocks noChangeArrowheads="1"/>
          </p:cNvSpPr>
          <p:nvPr/>
        </p:nvSpPr>
        <p:spPr bwMode="auto">
          <a:xfrm>
            <a:off x="214313" y="6215063"/>
            <a:ext cx="7215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Identical detectors reduce the systematic errors in 1% level</a:t>
            </a:r>
            <a:r>
              <a:rPr lang="en-US" altLang="ko-KR" b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  <a:r>
              <a:rPr lang="en-US" altLang="ko-KR" sz="240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endParaRPr lang="en-US" altLang="ja-JP" sz="240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74" name="그림 73" descr="식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352" y="4357694"/>
            <a:ext cx="7185176" cy="685858"/>
          </a:xfrm>
          <a:prstGeom prst="rect">
            <a:avLst/>
          </a:prstGeom>
        </p:spPr>
      </p:pic>
      <p:sp>
        <p:nvSpPr>
          <p:cNvPr id="75" name="직사각형 74"/>
          <p:cNvSpPr/>
          <p:nvPr/>
        </p:nvSpPr>
        <p:spPr bwMode="auto">
          <a:xfrm>
            <a:off x="5357818" y="4357694"/>
            <a:ext cx="3357586" cy="7143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2" grpId="0" animBg="1"/>
      <p:bldP spid="6203" grpId="0" autoUpdateAnimBg="0"/>
      <p:bldP spid="6206" grpId="0" autoUpdateAnimBg="0"/>
      <p:bldP spid="6207" grpId="0" animBg="1"/>
      <p:bldP spid="6209" grpId="0" animBg="1"/>
      <p:bldP spid="71" grpId="0"/>
      <p:bldP spid="7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EMB0000037400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3" y="714375"/>
            <a:ext cx="64738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6"/>
          <p:cNvSpPr>
            <a:spLocks noChangeArrowheads="1"/>
          </p:cNvSpPr>
          <p:nvPr/>
        </p:nvSpPr>
        <p:spPr bwMode="gray">
          <a:xfrm>
            <a:off x="1571625" y="142875"/>
            <a:ext cx="5429250" cy="428625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DAQ System</a:t>
            </a:r>
          </a:p>
        </p:txBody>
      </p:sp>
      <p:grpSp>
        <p:nvGrpSpPr>
          <p:cNvPr id="2" name="그룹 9"/>
          <p:cNvGrpSpPr>
            <a:grpSpLocks/>
          </p:cNvGrpSpPr>
          <p:nvPr/>
        </p:nvGrpSpPr>
        <p:grpSpPr bwMode="auto">
          <a:xfrm>
            <a:off x="500034" y="2714648"/>
            <a:ext cx="7759282" cy="4000500"/>
            <a:chOff x="0" y="2857499"/>
            <a:chExt cx="7759282" cy="4000500"/>
          </a:xfrm>
        </p:grpSpPr>
        <p:grpSp>
          <p:nvGrpSpPr>
            <p:cNvPr id="36870" name="그룹 9"/>
            <p:cNvGrpSpPr>
              <a:grpSpLocks/>
            </p:cNvGrpSpPr>
            <p:nvPr/>
          </p:nvGrpSpPr>
          <p:grpSpPr bwMode="auto">
            <a:xfrm>
              <a:off x="0" y="2857499"/>
              <a:ext cx="7759282" cy="4000500"/>
              <a:chOff x="-1643106" y="2857471"/>
              <a:chExt cx="7759332" cy="4000529"/>
            </a:xfrm>
          </p:grpSpPr>
          <p:sp>
            <p:nvSpPr>
              <p:cNvPr id="36872" name="직사각형 6"/>
              <p:cNvSpPr>
                <a:spLocks noChangeArrowheads="1"/>
              </p:cNvSpPr>
              <p:nvPr/>
            </p:nvSpPr>
            <p:spPr bwMode="auto">
              <a:xfrm>
                <a:off x="-1643106" y="2857471"/>
                <a:ext cx="7715354" cy="4000529"/>
              </a:xfrm>
              <a:prstGeom prst="rect">
                <a:avLst/>
              </a:prstGeom>
              <a:solidFill>
                <a:schemeClr val="bg1"/>
              </a:solidFill>
              <a:ln w="19050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latinLnBrk="0"/>
                <a:endParaRPr lang="ko-KR" altLang="en-US">
                  <a:latin typeface="Arial" pitchFamily="34" charset="0"/>
                  <a:ea typeface="MS PGothic" pitchFamily="34" charset="-128"/>
                </a:endParaRPr>
              </a:p>
            </p:txBody>
          </p:sp>
          <p:pic>
            <p:nvPicPr>
              <p:cNvPr id="36873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-1571668" y="3214686"/>
                <a:ext cx="3571875" cy="3494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874" name="TextBox 5"/>
              <p:cNvSpPr txBox="1">
                <a:spLocks noChangeArrowheads="1"/>
              </p:cNvSpPr>
              <p:nvPr/>
            </p:nvSpPr>
            <p:spPr bwMode="auto">
              <a:xfrm>
                <a:off x="2055473" y="4643435"/>
                <a:ext cx="4060753" cy="1754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altLang="ko-KR" dirty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 24 channel </a:t>
                </a:r>
                <a:r>
                  <a:rPr lang="en-US" altLang="ko-KR" dirty="0" smtClean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input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altLang="ko-KR" dirty="0" smtClean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 60MHz clock</a:t>
                </a:r>
                <a:endParaRPr lang="en-US" altLang="ko-KR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endParaRPr>
              </a:p>
              <a:p>
                <a:pPr>
                  <a:buFont typeface="Arial" pitchFamily="34" charset="0"/>
                  <a:buChar char="•"/>
                </a:pPr>
                <a:r>
                  <a:rPr lang="en-US" altLang="ko-KR" dirty="0" smtClean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 0.1pC, 0.52nsec resolution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altLang="ko-KR" dirty="0" smtClean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 ~2500pC/</a:t>
                </a:r>
                <a:r>
                  <a:rPr lang="en-US" altLang="ko-KR" dirty="0" err="1" smtClean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ch</a:t>
                </a:r>
                <a:r>
                  <a:rPr lang="en-US" altLang="ko-KR" dirty="0" smtClean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  large dynamic range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altLang="ko-KR" dirty="0" smtClean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 No </a:t>
                </a:r>
                <a:r>
                  <a:rPr lang="en-US" altLang="ko-KR" dirty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dead </a:t>
                </a:r>
                <a:r>
                  <a:rPr lang="en-US" altLang="ko-KR" dirty="0" smtClean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time (w/o </a:t>
                </a:r>
                <a:r>
                  <a:rPr lang="en-US" altLang="ko-KR" dirty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h</a:t>
                </a:r>
                <a:r>
                  <a:rPr lang="en-US" altLang="ko-KR" dirty="0" smtClean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ardware trigger)</a:t>
                </a:r>
                <a:endParaRPr lang="en-US" altLang="ko-KR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endParaRPr>
              </a:p>
              <a:p>
                <a:pPr>
                  <a:buFont typeface="Arial" pitchFamily="34" charset="0"/>
                  <a:buChar char="•"/>
                </a:pPr>
                <a:r>
                  <a:rPr lang="en-US" altLang="ko-KR" dirty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 Fast data transfer via Ethernet R/W</a:t>
                </a:r>
              </a:p>
            </p:txBody>
          </p:sp>
        </p:grpSp>
        <p:sp>
          <p:nvSpPr>
            <p:cNvPr id="36871" name="TextBox 8"/>
            <p:cNvSpPr txBox="1">
              <a:spLocks noChangeArrowheads="1"/>
            </p:cNvSpPr>
            <p:nvPr/>
          </p:nvSpPr>
          <p:spPr bwMode="auto">
            <a:xfrm>
              <a:off x="172427" y="3000372"/>
              <a:ext cx="46730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QBEE (</a:t>
              </a:r>
              <a:r>
                <a:rPr lang="en-US" altLang="ko-KR">
                  <a:solidFill>
                    <a:srgbClr val="FF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Q</a:t>
              </a:r>
              <a:r>
                <a:rPr lang="en-US" altLang="ko-KR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TC </a:t>
              </a:r>
              <a:r>
                <a:rPr lang="en-US" altLang="ko-KR">
                  <a:solidFill>
                    <a:srgbClr val="FF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B</a:t>
              </a:r>
              <a:r>
                <a:rPr lang="en-US" altLang="ko-KR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ased </a:t>
              </a:r>
              <a:r>
                <a:rPr lang="en-US" altLang="ko-KR">
                  <a:solidFill>
                    <a:srgbClr val="FF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E</a:t>
              </a:r>
              <a:r>
                <a:rPr lang="en-US" altLang="ko-KR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lectronics w/ </a:t>
              </a:r>
              <a:r>
                <a:rPr lang="en-US" altLang="ko-KR">
                  <a:solidFill>
                    <a:srgbClr val="FF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E</a:t>
              </a:r>
              <a:r>
                <a:rPr lang="en-US" altLang="ko-KR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thernet)</a:t>
              </a:r>
              <a:endParaRPr lang="ko-KR" altLang="en-US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</p:grpSp>
      <p:pic>
        <p:nvPicPr>
          <p:cNvPr id="32773" name="Picture 49" descr="runcont_sta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8" y="2286000"/>
            <a:ext cx="542925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857488" y="6098465"/>
            <a:ext cx="6357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</a:rPr>
              <a:t>All of DAQ system is ready to install </a:t>
            </a:r>
          </a:p>
          <a:p>
            <a:r>
              <a:rPr lang="en-US" altLang="ko-KR" sz="2400" b="1" dirty="0" smtClean="0">
                <a:solidFill>
                  <a:srgbClr val="FF0000"/>
                </a:solidFill>
              </a:rPr>
              <a:t>&amp; online DAQ programs are ready.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228600" y="1403350"/>
            <a:ext cx="4343400" cy="40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ko-KR" sz="2000">
                <a:ea typeface="휴먼모음T" pitchFamily="18" charset="-127"/>
              </a:rPr>
              <a:t> Recipe of Liquid Scintillator</a:t>
            </a:r>
            <a:endParaRPr lang="ko-KR" altLang="en-US" sz="2000">
              <a:ea typeface="휴먼모음T" pitchFamily="18" charset="-127"/>
            </a:endParaRPr>
          </a:p>
        </p:txBody>
      </p:sp>
      <p:graphicFrame>
        <p:nvGraphicFramePr>
          <p:cNvPr id="391228" name="Group 60"/>
          <p:cNvGraphicFramePr>
            <a:graphicFrameLocks noGrp="1"/>
          </p:cNvGraphicFramePr>
          <p:nvPr/>
        </p:nvGraphicFramePr>
        <p:xfrm>
          <a:off x="457200" y="1939925"/>
          <a:ext cx="5770563" cy="1097280"/>
        </p:xfrm>
        <a:graphic>
          <a:graphicData uri="http://schemas.openxmlformats.org/drawingml/2006/table">
            <a:tbl>
              <a:tblPr/>
              <a:tblGrid>
                <a:gridCol w="1928813"/>
                <a:gridCol w="989012"/>
                <a:gridCol w="2852738"/>
              </a:tblGrid>
              <a:tr h="207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휴먼모음T" pitchFamily="18" charset="-127"/>
                        </a:rPr>
                        <a:t>Aromatic Solvent &amp; Flour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휴먼모음T" pitchFamily="18" charset="-127"/>
                        </a:rPr>
                        <a:t>WLS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휴먼모음T" pitchFamily="18" charset="-127"/>
                        </a:rPr>
                        <a:t>Gd-compound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Arial" charset="0"/>
                          <a:ea typeface="휴먼모음T" pitchFamily="18" charset="-127"/>
                        </a:rPr>
                        <a:t>LAB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FF"/>
                        </a:solidFill>
                        <a:effectLst/>
                        <a:latin typeface="Arial" charset="0"/>
                        <a:ea typeface="휴먼모음T" pitchFamily="18" charset="-127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Arial" charset="0"/>
                          <a:ea typeface="휴먼모음T" pitchFamily="18" charset="-127"/>
                        </a:rPr>
                        <a:t>PPO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Arial" charset="0"/>
                          <a:ea typeface="휴먼모음T" pitchFamily="18" charset="-127"/>
                        </a:rPr>
                        <a:t>Bis</a:t>
                      </a: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Arial" charset="0"/>
                          <a:ea typeface="휴먼모음T" pitchFamily="18" charset="-127"/>
                        </a:rPr>
                        <a:t>-MSB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Arial" charset="0"/>
                          <a:ea typeface="휴먼모음T" pitchFamily="18" charset="-127"/>
                        </a:rPr>
                        <a:t>0.1%  </a:t>
                      </a: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Arial" charset="0"/>
                          <a:ea typeface="휴먼모음T" pitchFamily="18" charset="-127"/>
                        </a:rPr>
                        <a:t>Gd+TMHA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  <a:ea typeface="휴먼모음T" pitchFamily="18" charset="-127"/>
                        </a:rPr>
                        <a:t>(</a:t>
                      </a:r>
                      <a:r>
                        <a:rPr kumimoji="0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trimethylhexanoic acid)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250825" y="3429000"/>
            <a:ext cx="8893175" cy="2847975"/>
            <a:chOff x="158" y="2024"/>
            <a:chExt cx="5602" cy="1794"/>
          </a:xfrm>
        </p:grpSpPr>
        <p:sp>
          <p:nvSpPr>
            <p:cNvPr id="37911" name="Text Box 25"/>
            <p:cNvSpPr txBox="1">
              <a:spLocks noChangeArrowheads="1"/>
            </p:cNvSpPr>
            <p:nvPr/>
          </p:nvSpPr>
          <p:spPr bwMode="auto">
            <a:xfrm>
              <a:off x="158" y="3566"/>
              <a:ext cx="5280" cy="2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Wingdings" pitchFamily="2" charset="2"/>
                <a:buChar char="q"/>
              </a:pPr>
              <a:r>
                <a:rPr lang="en-US" altLang="ko-KR" sz="2000" b="1">
                  <a:ea typeface="휴먼모음T" pitchFamily="18" charset="-127"/>
                </a:rPr>
                <a:t> Target is filled with </a:t>
              </a:r>
              <a:r>
                <a:rPr lang="ko-KR" altLang="en-US" sz="2000" b="1">
                  <a:ea typeface="휴먼모음T" pitchFamily="18" charset="-127"/>
                </a:rPr>
                <a:t>0.1% </a:t>
              </a:r>
              <a:r>
                <a:rPr lang="en-US" altLang="ko-KR" sz="2000" b="1">
                  <a:ea typeface="휴먼모음T" pitchFamily="18" charset="-127"/>
                </a:rPr>
                <a:t>Gd(with CBX) loaded liquid Scintillator</a:t>
              </a:r>
              <a:endParaRPr kumimoji="0" lang="en-US" altLang="ko-KR" b="1"/>
            </a:p>
          </p:txBody>
        </p:sp>
        <p:pic>
          <p:nvPicPr>
            <p:cNvPr id="37912" name="Picture 2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03" y="2024"/>
              <a:ext cx="1257" cy="1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7906" name="Picture 56" descr="UNI0000195400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895350"/>
            <a:ext cx="2209800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7" name="Text Box 57"/>
          <p:cNvSpPr txBox="1">
            <a:spLocks noChangeArrowheads="1"/>
          </p:cNvSpPr>
          <p:nvPr/>
        </p:nvSpPr>
        <p:spPr bwMode="auto">
          <a:xfrm>
            <a:off x="6477000" y="536575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ea typeface="휴먼모음T" pitchFamily="18" charset="-127"/>
              </a:rPr>
              <a:t>C</a:t>
            </a:r>
            <a:r>
              <a:rPr lang="en-US" altLang="ko-KR" baseline="-25000">
                <a:ea typeface="휴먼모음T" pitchFamily="18" charset="-127"/>
              </a:rPr>
              <a:t>n</a:t>
            </a:r>
            <a:r>
              <a:rPr lang="en-US" altLang="ko-KR">
                <a:ea typeface="휴먼모음T" pitchFamily="18" charset="-127"/>
              </a:rPr>
              <a:t>H</a:t>
            </a:r>
            <a:r>
              <a:rPr lang="en-US" altLang="ko-KR" baseline="-25000">
                <a:ea typeface="휴먼모음T" pitchFamily="18" charset="-127"/>
              </a:rPr>
              <a:t>2n+1</a:t>
            </a:r>
            <a:r>
              <a:rPr lang="en-US" altLang="ko-KR">
                <a:ea typeface="휴먼모음T" pitchFamily="18" charset="-127"/>
              </a:rPr>
              <a:t>-C</a:t>
            </a:r>
            <a:r>
              <a:rPr lang="en-US" altLang="ko-KR" baseline="-25000">
                <a:ea typeface="휴먼모음T" pitchFamily="18" charset="-127"/>
              </a:rPr>
              <a:t>6</a:t>
            </a:r>
            <a:r>
              <a:rPr lang="en-US" altLang="ko-KR">
                <a:ea typeface="휴먼모음T" pitchFamily="18" charset="-127"/>
              </a:rPr>
              <a:t>H</a:t>
            </a:r>
            <a:r>
              <a:rPr lang="en-US" altLang="ko-KR" baseline="-25000">
                <a:ea typeface="휴먼모음T" pitchFamily="18" charset="-127"/>
              </a:rPr>
              <a:t>5</a:t>
            </a:r>
            <a:r>
              <a:rPr lang="en-US" altLang="ko-KR">
                <a:ea typeface="휴먼모음T" pitchFamily="18" charset="-127"/>
              </a:rPr>
              <a:t> (n=10~14)</a:t>
            </a:r>
          </a:p>
        </p:txBody>
      </p:sp>
      <p:sp>
        <p:nvSpPr>
          <p:cNvPr id="37908" name="Rectangle 61"/>
          <p:cNvSpPr>
            <a:spLocks noChangeArrowheads="1"/>
          </p:cNvSpPr>
          <p:nvPr/>
        </p:nvSpPr>
        <p:spPr bwMode="auto">
          <a:xfrm>
            <a:off x="468313" y="3176588"/>
            <a:ext cx="5105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ko-KR" altLang="en-US" sz="1000">
              <a:solidFill>
                <a:srgbClr val="5F5F5F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/>
              <a:t>High Light Yield : not likely Mineral oil(MO)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/>
              <a:t>replace MO and even Pseudocume(PC)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>
                <a:solidFill>
                  <a:srgbClr val="FF6600"/>
                </a:solidFill>
              </a:rPr>
              <a:t>Good transparency</a:t>
            </a:r>
            <a:r>
              <a:rPr lang="en-US" altLang="ko-KR" sz="1600"/>
              <a:t>  (better than PC)</a:t>
            </a:r>
            <a:endParaRPr lang="en-US" altLang="ko-KR" sz="240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>
                <a:solidFill>
                  <a:srgbClr val="FF6600"/>
                </a:solidFill>
              </a:rPr>
              <a:t>High Flash point</a:t>
            </a:r>
            <a:r>
              <a:rPr lang="en-US" altLang="ko-KR" sz="1600"/>
              <a:t> : 147</a:t>
            </a:r>
            <a:r>
              <a:rPr lang="en-US" altLang="ko-KR" sz="1600" baseline="30000"/>
              <a:t>o</a:t>
            </a:r>
            <a:r>
              <a:rPr lang="en-US" altLang="ko-KR" sz="1600"/>
              <a:t>C  (PC : 48</a:t>
            </a:r>
            <a:r>
              <a:rPr lang="en-US" altLang="ko-KR" sz="1600" baseline="30000"/>
              <a:t>o</a:t>
            </a:r>
            <a:r>
              <a:rPr lang="en-US" altLang="ko-KR" sz="1600"/>
              <a:t>C)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>
                <a:solidFill>
                  <a:srgbClr val="FF6600"/>
                </a:solidFill>
              </a:rPr>
              <a:t>Environmentally friendly</a:t>
            </a:r>
            <a:r>
              <a:rPr lang="en-US" altLang="ko-KR" sz="1600"/>
              <a:t>  (PC : toxic)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>
                <a:solidFill>
                  <a:srgbClr val="FF6600"/>
                </a:solidFill>
              </a:rPr>
              <a:t>Components well known</a:t>
            </a:r>
            <a:r>
              <a:rPr lang="en-US" altLang="ko-KR" sz="1600"/>
              <a:t> (MO</a:t>
            </a:r>
            <a:r>
              <a:rPr lang="ko-KR" altLang="en-US" sz="1600"/>
              <a:t> : </a:t>
            </a:r>
            <a:r>
              <a:rPr lang="en-US" altLang="ko-KR" sz="1600"/>
              <a:t>not well known)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ko-KR" sz="1600">
                <a:solidFill>
                  <a:srgbClr val="FF6600"/>
                </a:solidFill>
              </a:rPr>
              <a:t>Domestically available:</a:t>
            </a:r>
            <a:r>
              <a:rPr lang="en-US" altLang="ko-KR" sz="1600"/>
              <a:t> </a:t>
            </a:r>
            <a:r>
              <a:rPr lang="en-US" altLang="ko-KR" sz="1600">
                <a:solidFill>
                  <a:srgbClr val="3366FF"/>
                </a:solidFill>
              </a:rPr>
              <a:t>Isu Chemical Ltd.</a:t>
            </a:r>
            <a:endParaRPr lang="ko-KR" altLang="en-US" sz="1600">
              <a:solidFill>
                <a:srgbClr val="3366FF"/>
              </a:solidFill>
            </a:endParaRPr>
          </a:p>
        </p:txBody>
      </p:sp>
      <p:pic>
        <p:nvPicPr>
          <p:cNvPr id="37909" name="Picture 62" descr="UNI00001954005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2192338"/>
            <a:ext cx="2392362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6"/>
          <p:cNvSpPr>
            <a:spLocks noChangeArrowheads="1"/>
          </p:cNvSpPr>
          <p:nvPr/>
        </p:nvSpPr>
        <p:spPr bwMode="gray">
          <a:xfrm>
            <a:off x="857250" y="285750"/>
            <a:ext cx="5429250" cy="428625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 err="1">
                <a:latin typeface="Arial" pitchFamily="34" charset="0"/>
                <a:ea typeface="Arial Unicode MS" pitchFamily="50" charset="-127"/>
                <a:cs typeface="Arial" pitchFamily="34" charset="0"/>
              </a:rPr>
              <a:t>Gd</a:t>
            </a: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 Loaded Liquid </a:t>
            </a:r>
            <a:r>
              <a:rPr lang="en-US" altLang="ko-KR" sz="2400" dirty="0" err="1">
                <a:latin typeface="Arial" pitchFamily="34" charset="0"/>
                <a:ea typeface="Arial Unicode MS" pitchFamily="50" charset="-127"/>
                <a:cs typeface="Arial" pitchFamily="34" charset="0"/>
              </a:rPr>
              <a:t>Scintillator</a:t>
            </a:r>
            <a:endParaRPr lang="en-US" altLang="ko-KR" sz="2400" dirty="0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1802" y="6357958"/>
            <a:ext cx="607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</a:rPr>
              <a:t>Liquid filling system is under construction.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 descr="evd_cosmic_039"/>
          <p:cNvPicPr>
            <a:picLocks noChangeAspect="1" noChangeArrowheads="1"/>
          </p:cNvPicPr>
          <p:nvPr/>
        </p:nvPicPr>
        <p:blipFill>
          <a:blip r:embed="rId3"/>
          <a:srcRect r="45714"/>
          <a:stretch>
            <a:fillRect/>
          </a:stretch>
        </p:blipFill>
        <p:spPr bwMode="auto">
          <a:xfrm>
            <a:off x="5148263" y="3414713"/>
            <a:ext cx="3960812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76613"/>
            <a:ext cx="5076825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0302" name="Text Box 46"/>
          <p:cNvSpPr txBox="1">
            <a:spLocks noChangeArrowheads="1"/>
          </p:cNvSpPr>
          <p:nvPr/>
        </p:nvSpPr>
        <p:spPr bwMode="auto">
          <a:xfrm>
            <a:off x="2411413" y="965200"/>
            <a:ext cx="39036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r>
              <a:rPr lang="en-US" altLang="ko-KR" sz="2800"/>
              <a:t>ENO</a:t>
            </a:r>
            <a:r>
              <a:rPr lang="en-US" altLang="ko-KR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ko-KR" sz="2800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altLang="ko-KR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nalysis</a:t>
            </a:r>
            <a:r>
              <a:rPr lang="en-US" altLang="ko-KR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ko-KR" sz="2800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en-US" altLang="ko-KR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ontrol</a:t>
            </a:r>
          </a:p>
        </p:txBody>
      </p:sp>
      <p:grpSp>
        <p:nvGrpSpPr>
          <p:cNvPr id="38917" name="Group 60"/>
          <p:cNvGrpSpPr>
            <a:grpSpLocks/>
          </p:cNvGrpSpPr>
          <p:nvPr/>
        </p:nvGrpSpPr>
        <p:grpSpPr bwMode="auto">
          <a:xfrm>
            <a:off x="1187450" y="1484313"/>
            <a:ext cx="6800850" cy="1500187"/>
            <a:chOff x="804" y="1071"/>
            <a:chExt cx="4284" cy="945"/>
          </a:xfrm>
        </p:grpSpPr>
        <p:sp>
          <p:nvSpPr>
            <p:cNvPr id="480317" name="AutoShape 61"/>
            <p:cNvSpPr>
              <a:spLocks noChangeArrowheads="1"/>
            </p:cNvSpPr>
            <p:nvPr/>
          </p:nvSpPr>
          <p:spPr bwMode="auto">
            <a:xfrm>
              <a:off x="804" y="1440"/>
              <a:ext cx="672" cy="480"/>
            </a:xfrm>
            <a:prstGeom prst="bevel">
              <a:avLst>
                <a:gd name="adj" fmla="val 5139"/>
              </a:avLst>
            </a:prstGeom>
            <a:solidFill>
              <a:srgbClr val="3366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kumimoji="0" lang="en-US" altLang="ko-KR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Raw/MC</a:t>
              </a:r>
            </a:p>
            <a:p>
              <a:pPr>
                <a:defRPr/>
              </a:pPr>
              <a:r>
                <a:rPr kumimoji="0" lang="en-US" altLang="ko-KR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Data</a:t>
              </a:r>
            </a:p>
          </p:txBody>
        </p:sp>
        <p:sp>
          <p:nvSpPr>
            <p:cNvPr id="480318" name="AutoShape 62"/>
            <p:cNvSpPr>
              <a:spLocks noChangeArrowheads="1"/>
            </p:cNvSpPr>
            <p:nvPr/>
          </p:nvSpPr>
          <p:spPr bwMode="auto">
            <a:xfrm>
              <a:off x="1632" y="1440"/>
              <a:ext cx="816" cy="480"/>
            </a:xfrm>
            <a:prstGeom prst="bevel">
              <a:avLst>
                <a:gd name="adj" fmla="val 5139"/>
              </a:avLst>
            </a:prstGeom>
            <a:solidFill>
              <a:srgbClr val="3366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kumimoji="0" lang="en-US" altLang="ko-KR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Production</a:t>
              </a:r>
            </a:p>
            <a:p>
              <a:pPr>
                <a:defRPr/>
              </a:pPr>
              <a:r>
                <a:rPr kumimoji="0" lang="en-US" altLang="ko-KR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Modules</a:t>
              </a:r>
            </a:p>
          </p:txBody>
        </p:sp>
        <p:sp>
          <p:nvSpPr>
            <p:cNvPr id="480319" name="AutoShape 63"/>
            <p:cNvSpPr>
              <a:spLocks noChangeArrowheads="1"/>
            </p:cNvSpPr>
            <p:nvPr/>
          </p:nvSpPr>
          <p:spPr bwMode="auto">
            <a:xfrm>
              <a:off x="2544" y="1440"/>
              <a:ext cx="816" cy="480"/>
            </a:xfrm>
            <a:prstGeom prst="bevel">
              <a:avLst>
                <a:gd name="adj" fmla="val 5139"/>
              </a:avLst>
            </a:prstGeom>
            <a:solidFill>
              <a:srgbClr val="3366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kumimoji="0" lang="en-US" altLang="ko-KR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Reconstruction</a:t>
              </a:r>
            </a:p>
            <a:p>
              <a:pPr>
                <a:defRPr/>
              </a:pPr>
              <a:r>
                <a:rPr kumimoji="0" lang="en-US" altLang="ko-KR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Modules</a:t>
              </a:r>
            </a:p>
          </p:txBody>
        </p:sp>
        <p:sp>
          <p:nvSpPr>
            <p:cNvPr id="480320" name="AutoShape 64"/>
            <p:cNvSpPr>
              <a:spLocks noChangeArrowheads="1"/>
            </p:cNvSpPr>
            <p:nvPr/>
          </p:nvSpPr>
          <p:spPr bwMode="auto">
            <a:xfrm>
              <a:off x="3456" y="1440"/>
              <a:ext cx="816" cy="480"/>
            </a:xfrm>
            <a:prstGeom prst="bevel">
              <a:avLst>
                <a:gd name="adj" fmla="val 5139"/>
              </a:avLst>
            </a:prstGeom>
            <a:solidFill>
              <a:srgbClr val="3366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kumimoji="0" lang="en-US" altLang="ko-KR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User</a:t>
              </a:r>
            </a:p>
            <a:p>
              <a:pPr>
                <a:defRPr/>
              </a:pPr>
              <a:r>
                <a:rPr kumimoji="0" lang="en-US" altLang="ko-KR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Analysis</a:t>
              </a:r>
            </a:p>
            <a:p>
              <a:pPr>
                <a:defRPr/>
              </a:pPr>
              <a:r>
                <a:rPr kumimoji="0" lang="en-US" altLang="ko-KR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Modules</a:t>
              </a:r>
            </a:p>
          </p:txBody>
        </p:sp>
        <p:sp>
          <p:nvSpPr>
            <p:cNvPr id="480321" name="AutoShape 65"/>
            <p:cNvSpPr>
              <a:spLocks noChangeArrowheads="1"/>
            </p:cNvSpPr>
            <p:nvPr/>
          </p:nvSpPr>
          <p:spPr bwMode="auto">
            <a:xfrm>
              <a:off x="4416" y="1440"/>
              <a:ext cx="672" cy="480"/>
            </a:xfrm>
            <a:prstGeom prst="bevel">
              <a:avLst>
                <a:gd name="adj" fmla="val 5139"/>
              </a:avLst>
            </a:prstGeom>
            <a:solidFill>
              <a:srgbClr val="3366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kumimoji="0" lang="en-US" altLang="ko-KR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User</a:t>
              </a:r>
            </a:p>
            <a:p>
              <a:pPr>
                <a:defRPr/>
              </a:pPr>
              <a:r>
                <a:rPr kumimoji="0" lang="en-US" altLang="ko-KR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ntuples</a:t>
              </a:r>
            </a:p>
          </p:txBody>
        </p:sp>
        <p:sp>
          <p:nvSpPr>
            <p:cNvPr id="38924" name="AutoShape 66"/>
            <p:cNvSpPr>
              <a:spLocks noChangeArrowheads="1"/>
            </p:cNvSpPr>
            <p:nvPr/>
          </p:nvSpPr>
          <p:spPr bwMode="auto">
            <a:xfrm>
              <a:off x="1584" y="1344"/>
              <a:ext cx="2736" cy="67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80323" name="AutoShape 67"/>
            <p:cNvSpPr>
              <a:spLocks noChangeArrowheads="1"/>
            </p:cNvSpPr>
            <p:nvPr/>
          </p:nvSpPr>
          <p:spPr bwMode="auto">
            <a:xfrm>
              <a:off x="1476" y="1632"/>
              <a:ext cx="96" cy="9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33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ko-KR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480324" name="AutoShape 68"/>
            <p:cNvSpPr>
              <a:spLocks noChangeArrowheads="1"/>
            </p:cNvSpPr>
            <p:nvPr/>
          </p:nvSpPr>
          <p:spPr bwMode="auto">
            <a:xfrm>
              <a:off x="3360" y="1632"/>
              <a:ext cx="96" cy="9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33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ko-KR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480325" name="AutoShape 69"/>
            <p:cNvSpPr>
              <a:spLocks noChangeArrowheads="1"/>
            </p:cNvSpPr>
            <p:nvPr/>
          </p:nvSpPr>
          <p:spPr bwMode="auto">
            <a:xfrm>
              <a:off x="2448" y="1632"/>
              <a:ext cx="96" cy="9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33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ko-KR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480326" name="AutoShape 70"/>
            <p:cNvSpPr>
              <a:spLocks noChangeArrowheads="1"/>
            </p:cNvSpPr>
            <p:nvPr/>
          </p:nvSpPr>
          <p:spPr bwMode="auto">
            <a:xfrm>
              <a:off x="4320" y="1632"/>
              <a:ext cx="96" cy="9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33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ko-KR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38929" name="Text Box 71"/>
            <p:cNvSpPr txBox="1">
              <a:spLocks noChangeArrowheads="1"/>
            </p:cNvSpPr>
            <p:nvPr/>
          </p:nvSpPr>
          <p:spPr bwMode="auto">
            <a:xfrm>
              <a:off x="2336" y="1071"/>
              <a:ext cx="11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ko-KR"/>
                <a:t>RACFrameWork</a:t>
              </a:r>
            </a:p>
          </p:txBody>
        </p:sp>
        <p:sp>
          <p:nvSpPr>
            <p:cNvPr id="38930" name="Line 72"/>
            <p:cNvSpPr>
              <a:spLocks noChangeShapeType="1"/>
            </p:cNvSpPr>
            <p:nvPr/>
          </p:nvSpPr>
          <p:spPr bwMode="auto">
            <a:xfrm>
              <a:off x="3408" y="1440"/>
              <a:ext cx="0" cy="48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9" name="AutoShape 6"/>
          <p:cNvSpPr>
            <a:spLocks noChangeArrowheads="1"/>
          </p:cNvSpPr>
          <p:nvPr/>
        </p:nvSpPr>
        <p:spPr bwMode="gray">
          <a:xfrm>
            <a:off x="1285875" y="357188"/>
            <a:ext cx="6572250" cy="428625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RENO Event Display &amp; Analysis Code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1538" y="6396359"/>
            <a:ext cx="8030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</a:rPr>
              <a:t>Online event display and offline analysis code are ready. 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0" y="1142984"/>
            <a:ext cx="9144000" cy="5386090"/>
          </a:xfrm>
          <a:prstGeom prst="rect">
            <a:avLst/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en-US" altLang="ja-JP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RENO is suitable for measuring </a:t>
            </a:r>
            <a:r>
              <a:rPr lang="en-US" altLang="ja-JP" sz="2400" b="1" dirty="0">
                <a:latin typeface="Symbol" pitchFamily="18" charset="2"/>
                <a:ea typeface="Arial Unicode MS" pitchFamily="50" charset="-127"/>
                <a:cs typeface="Arial Unicode MS" pitchFamily="50" charset="-127"/>
              </a:rPr>
              <a:t>q</a:t>
            </a:r>
            <a:r>
              <a:rPr lang="en-US" altLang="ja-JP" sz="2400" b="1" baseline="-250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13 </a:t>
            </a:r>
            <a:r>
              <a:rPr lang="en-US" altLang="ko-KR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ja-JP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(sin</a:t>
            </a:r>
            <a:r>
              <a:rPr lang="en-US" altLang="ja-JP" sz="2400" b="1" baseline="420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</a:t>
            </a:r>
            <a:r>
              <a:rPr lang="en-US" altLang="ja-JP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(2</a:t>
            </a:r>
            <a:r>
              <a:rPr lang="en-US" altLang="ja-JP" sz="2400" b="1" dirty="0">
                <a:latin typeface="Symbol" pitchFamily="18" charset="2"/>
                <a:ea typeface="Arial Unicode MS" pitchFamily="50" charset="-127"/>
                <a:cs typeface="Arial Unicode MS" pitchFamily="50" charset="-127"/>
              </a:rPr>
              <a:t>q</a:t>
            </a:r>
            <a:r>
              <a:rPr lang="en-US" altLang="ja-JP" sz="2400" b="1" baseline="-250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13</a:t>
            </a:r>
            <a:r>
              <a:rPr lang="en-US" altLang="ja-JP" sz="24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 &gt; 0.02).</a:t>
            </a:r>
          </a:p>
          <a:p>
            <a:pPr>
              <a:buFont typeface="Wingdings" pitchFamily="2" charset="2"/>
              <a:buChar char="q"/>
            </a:pPr>
            <a:endParaRPr lang="en-US" altLang="ja-JP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buFont typeface="Wingdings" pitchFamily="2" charset="2"/>
              <a:buChar char="q"/>
            </a:pPr>
            <a:r>
              <a:rPr lang="en-US" altLang="ja-JP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RENO is near completion.</a:t>
            </a:r>
            <a:endParaRPr lang="en-US" altLang="ko-KR" sz="24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buFont typeface="Wingdings" pitchFamily="2" charset="2"/>
              <a:buChar char="q"/>
            </a:pPr>
            <a:endParaRPr lang="en-US" altLang="ko-KR" sz="24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buFont typeface="Wingdings" pitchFamily="2" charset="2"/>
              <a:buChar char="q"/>
            </a:pPr>
            <a:r>
              <a:rPr lang="en-US" altLang="ja-JP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Data </a:t>
            </a:r>
            <a:r>
              <a:rPr lang="en-US" altLang="ja-JP" sz="2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taking with two detector is </a:t>
            </a:r>
            <a:r>
              <a:rPr lang="en-US" altLang="ja-JP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expected to start </a:t>
            </a:r>
            <a:r>
              <a:rPr lang="en-US" altLang="ja-JP" sz="2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in </a:t>
            </a:r>
            <a:r>
              <a:rPr lang="en-US" altLang="ko-KR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Feb.</a:t>
            </a:r>
            <a:r>
              <a:rPr lang="en-US" altLang="ja-JP" sz="2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2011.</a:t>
            </a:r>
          </a:p>
          <a:p>
            <a:pPr>
              <a:buFont typeface="Wingdings" pitchFamily="2" charset="2"/>
              <a:buChar char="q"/>
            </a:pPr>
            <a:endParaRPr lang="en-US" altLang="ja-JP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buFont typeface="Wingdings" pitchFamily="2" charset="2"/>
              <a:buChar char="q"/>
            </a:pPr>
            <a:endParaRPr lang="en-US" altLang="ja-JP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buFont typeface="Wingdings" pitchFamily="2" charset="2"/>
              <a:buChar char="q"/>
            </a:pPr>
            <a:endParaRPr lang="en-US" altLang="ja-JP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buFont typeface="Wingdings" pitchFamily="2" charset="2"/>
              <a:buChar char="q"/>
            </a:pPr>
            <a:endParaRPr lang="en-US" altLang="ja-JP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buFont typeface="Wingdings" pitchFamily="2" charset="2"/>
              <a:buChar char="q"/>
            </a:pPr>
            <a:endParaRPr lang="en-US" altLang="ja-JP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buFont typeface="Wingdings" pitchFamily="2" charset="2"/>
              <a:buChar char="q"/>
            </a:pPr>
            <a:endParaRPr lang="en-US" altLang="ja-JP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buFont typeface="Wingdings" pitchFamily="2" charset="2"/>
              <a:buChar char="q"/>
            </a:pPr>
            <a:endParaRPr lang="en-US" altLang="ja-JP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buFont typeface="Wingdings" pitchFamily="2" charset="2"/>
              <a:buChar char="q"/>
            </a:pPr>
            <a:endParaRPr lang="en-US" altLang="ja-JP" sz="24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buFont typeface="Wingdings" pitchFamily="2" charset="2"/>
              <a:buChar char="q"/>
            </a:pPr>
            <a:endParaRPr lang="en-US" altLang="ja-JP" sz="800" b="1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9939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gray">
          <a:xfrm>
            <a:off x="1928813" y="400050"/>
            <a:ext cx="5410200" cy="4572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Summary</a:t>
            </a:r>
          </a:p>
        </p:txBody>
      </p:sp>
      <p:pic>
        <p:nvPicPr>
          <p:cNvPr id="39941" name="Picture 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88" y="3789363"/>
            <a:ext cx="5691187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2"/>
          <p:cNvSpPr txBox="1">
            <a:spLocks noChangeArrowheads="1"/>
          </p:cNvSpPr>
          <p:nvPr/>
        </p:nvSpPr>
        <p:spPr bwMode="auto">
          <a:xfrm>
            <a:off x="230188" y="4508500"/>
            <a:ext cx="29845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ko-KR" sz="4400" i="1">
                <a:latin typeface="Arial Unicode MS" pitchFamily="50" charset="-127"/>
                <a:ea typeface="휴먼모음T" pitchFamily="18" charset="-127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Backup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 descr="espe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5388" y="1828800"/>
            <a:ext cx="7034212" cy="4949825"/>
          </a:xfrm>
          <a:prstGeom prst="rect">
            <a:avLst/>
          </a:prstGeom>
          <a:noFill/>
        </p:spPr>
      </p:pic>
      <p:graphicFrame>
        <p:nvGraphicFramePr>
          <p:cNvPr id="370691" name="Group 3"/>
          <p:cNvGraphicFramePr>
            <a:graphicFrameLocks noGrp="1"/>
          </p:cNvGraphicFramePr>
          <p:nvPr/>
        </p:nvGraphicFramePr>
        <p:xfrm>
          <a:off x="1547813" y="730250"/>
          <a:ext cx="6099175" cy="1471680"/>
        </p:xfrm>
        <a:graphic>
          <a:graphicData uri="http://schemas.openxmlformats.org/drawingml/2006/table">
            <a:tbl>
              <a:tblPr/>
              <a:tblGrid>
                <a:gridCol w="1031875"/>
                <a:gridCol w="1031875"/>
                <a:gridCol w="1928812"/>
                <a:gridCol w="2106613"/>
              </a:tblGrid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MS PGothic" pitchFamily="34" charset="-128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MS PGothic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J</a:t>
                      </a:r>
                      <a:r>
                        <a:rPr kumimoji="1" lang="el-GR" altLang="ko-KR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μ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 [cm</a:t>
                      </a:r>
                      <a:r>
                        <a:rPr kumimoji="1" lang="en-US" altLang="ko-K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-2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s</a:t>
                      </a:r>
                      <a:r>
                        <a:rPr kumimoji="1" lang="en-US" altLang="ko-K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-1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]</a:t>
                      </a:r>
                      <a:endParaRPr kumimoji="1" lang="en-US" altLang="ko-KR" sz="18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MS PGothic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&lt;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E</a:t>
                      </a:r>
                      <a:r>
                        <a:rPr kumimoji="1" lang="el-GR" altLang="ko-KR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μ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&gt; [GeV]</a:t>
                      </a:r>
                      <a:endParaRPr kumimoji="1" lang="el-GR" altLang="ko-KR" sz="18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MS PGothic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Far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250 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m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CC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2.9×10</a:t>
                      </a:r>
                      <a:r>
                        <a:rPr kumimoji="1" lang="ko-KR" alt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66CC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-5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CC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91.7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200 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m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CC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8.5×10</a:t>
                      </a:r>
                      <a:r>
                        <a:rPr kumimoji="1" lang="ko-KR" alt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66CC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-5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66CC"/>
                        </a:solidFill>
                        <a:effectLst/>
                        <a:latin typeface="Comic Sans MS" pitchFamily="66" charset="0"/>
                        <a:ea typeface="MS PGothic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CC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65.2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Near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70 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m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CC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5.5×10</a:t>
                      </a:r>
                      <a:r>
                        <a:rPr kumimoji="1" lang="ko-KR" alt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66CC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-4</a:t>
                      </a:r>
                      <a:endParaRPr kumimoji="1" lang="ko-K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66CC"/>
                        </a:solidFill>
                        <a:effectLst/>
                        <a:latin typeface="Comic Sans MS" pitchFamily="66" charset="0"/>
                        <a:ea typeface="MS PGothic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CC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</a:rPr>
                        <a:t>34.3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0717" name="Rectangle 29"/>
          <p:cNvSpPr>
            <a:spLocks noChangeArrowheads="1"/>
          </p:cNvSpPr>
          <p:nvPr/>
        </p:nvSpPr>
        <p:spPr bwMode="auto">
          <a:xfrm>
            <a:off x="2057400" y="5103813"/>
            <a:ext cx="48006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ko-KR">
                <a:ea typeface="휴먼모음T" pitchFamily="18" charset="-127"/>
              </a:rPr>
              <a:t>Muon intensity at the sea level using modified Gaisser parametrization + MUSIC or Geant4 (the code for propagating muon through rock)</a:t>
            </a:r>
          </a:p>
        </p:txBody>
      </p:sp>
      <p:sp>
        <p:nvSpPr>
          <p:cNvPr id="370718" name="AutoShape 30"/>
          <p:cNvSpPr>
            <a:spLocks noChangeArrowheads="1"/>
          </p:cNvSpPr>
          <p:nvPr/>
        </p:nvSpPr>
        <p:spPr bwMode="auto">
          <a:xfrm>
            <a:off x="76200" y="101600"/>
            <a:ext cx="8458200" cy="508000"/>
          </a:xfrm>
          <a:prstGeom prst="bevel">
            <a:avLst>
              <a:gd name="adj" fmla="val 12500"/>
            </a:avLst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latinLnBrk="1"/>
            <a:r>
              <a:rPr lang="en-US" altLang="ko-KR" sz="2400" b="1">
                <a:ea typeface="휴먼모음T" pitchFamily="18" charset="-127"/>
              </a:rPr>
              <a:t>Calculation of Muon Rate at the RENO Underground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080" name="Picture 224" descr="WeightedEnergy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716338"/>
            <a:ext cx="4464050" cy="3144837"/>
          </a:xfrm>
          <a:prstGeom prst="rect">
            <a:avLst/>
          </a:prstGeom>
          <a:noFill/>
        </p:spPr>
      </p:pic>
      <p:sp>
        <p:nvSpPr>
          <p:cNvPr id="377886" name="AutoShape 30"/>
          <p:cNvSpPr>
            <a:spLocks noChangeArrowheads="1"/>
          </p:cNvSpPr>
          <p:nvPr/>
        </p:nvSpPr>
        <p:spPr bwMode="auto">
          <a:xfrm>
            <a:off x="228600" y="184150"/>
            <a:ext cx="8534400" cy="508000"/>
          </a:xfrm>
          <a:prstGeom prst="bevel">
            <a:avLst>
              <a:gd name="adj" fmla="val 12500"/>
            </a:avLst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latinLnBrk="1"/>
            <a:r>
              <a:rPr lang="en-US" altLang="ko-KR" sz="2400" b="1">
                <a:ea typeface="휴먼모음T" pitchFamily="18" charset="-127"/>
              </a:rPr>
              <a:t>Calculation of Background Rates due to Radioactivity</a:t>
            </a:r>
          </a:p>
        </p:txBody>
      </p:sp>
      <p:graphicFrame>
        <p:nvGraphicFramePr>
          <p:cNvPr id="378079" name="Group 223"/>
          <p:cNvGraphicFramePr>
            <a:graphicFrameLocks noGrp="1"/>
          </p:cNvGraphicFramePr>
          <p:nvPr/>
        </p:nvGraphicFramePr>
        <p:xfrm>
          <a:off x="395288" y="765175"/>
          <a:ext cx="8235950" cy="3108960"/>
        </p:xfrm>
        <a:graphic>
          <a:graphicData uri="http://schemas.openxmlformats.org/drawingml/2006/table">
            <a:tbl>
              <a:tblPr/>
              <a:tblGrid>
                <a:gridCol w="1611312"/>
                <a:gridCol w="1152525"/>
                <a:gridCol w="1223963"/>
                <a:gridCol w="1158875"/>
                <a:gridCol w="773112"/>
                <a:gridCol w="866775"/>
                <a:gridCol w="819150"/>
                <a:gridCol w="630238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Concentration </a:t>
                      </a:r>
                      <a:r>
                        <a:rPr kumimoji="1" lang="en-US" altLang="ko-KR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40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 (ppb)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Concentration </a:t>
                      </a:r>
                      <a:r>
                        <a:rPr kumimoji="1" lang="en-US" altLang="ko-KR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232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Th (ppb)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Concentration </a:t>
                      </a:r>
                      <a:r>
                        <a:rPr kumimoji="1" lang="en-US" altLang="ko-KR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238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U (ppb)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40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 [Hz]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232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Th [Hz]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238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U [Hz]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Total [Hz]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Rock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4.33(ppm)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7.58(ppm)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2.32(ppm)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1.06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7.14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0.99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9.19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LS in Target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0.001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0.001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0.001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0.90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0.09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0.26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1.25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Target Contatiner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0.008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0.05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0.008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0.08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0.06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0.03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0.17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LS in Gamma Catcher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0.001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0.001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0.001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1.52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0.13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0.38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2.03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Gamma Catcher Container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0.008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0.05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0.008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0.07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0.04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0.03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0.14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LS in Buffer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0.001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0.001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0.001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0.08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~ 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0.03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Buffer Tank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0.06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0.9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0.9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0.03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0.10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0.20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0.33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PMT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13.6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208.5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49.4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2.50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5.23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2.99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10.72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Total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~24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6" name="그림 5" descr="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4286256"/>
            <a:ext cx="5239482" cy="1228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내용 개체 틀 3" descr="4p_opt_HV_pmt102.eps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282" y="2501219"/>
            <a:ext cx="4214842" cy="2856607"/>
          </a:xfrm>
        </p:spPr>
      </p:pic>
      <p:sp>
        <p:nvSpPr>
          <p:cNvPr id="2062" name="TextBox 23"/>
          <p:cNvSpPr txBox="1">
            <a:spLocks noChangeArrowheads="1"/>
          </p:cNvSpPr>
          <p:nvPr/>
        </p:nvSpPr>
        <p:spPr bwMode="auto">
          <a:xfrm>
            <a:off x="214282" y="1643050"/>
            <a:ext cx="39957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Error bar = RMS of </a:t>
            </a:r>
            <a:r>
              <a:rPr kumimoji="0" lang="en-US" altLang="ko-KR" dirty="0" err="1">
                <a:latin typeface="맑은 고딕" pitchFamily="50" charset="-127"/>
                <a:ea typeface="맑은 고딕" pitchFamily="50" charset="-127"/>
              </a:rPr>
              <a:t>pC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kumimoji="0" lang="en-US" altLang="ko-KR" dirty="0" err="1">
                <a:latin typeface="맑은 고딕" pitchFamily="50" charset="-127"/>
                <a:ea typeface="맑은 고딕" pitchFamily="50" charset="-127"/>
              </a:rPr>
              <a:t>sqrt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(#of hits)</a:t>
            </a:r>
          </a:p>
          <a:p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* Error bar is too small in this plot</a:t>
            </a: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5" name="내용 개체 틀 5" descr="4p_opt_HV_pmt320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883167"/>
            <a:ext cx="4071966" cy="276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049397" y="785794"/>
            <a:ext cx="2093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/>
              <a:t>Typical Plot</a:t>
            </a:r>
            <a:endParaRPr lang="ko-KR" alt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143504" y="214290"/>
            <a:ext cx="3621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/>
              <a:t>by Malfunction PMTs</a:t>
            </a:r>
            <a:endParaRPr lang="ko-KR" altLang="en-US" sz="2800" b="1" dirty="0"/>
          </a:p>
        </p:txBody>
      </p:sp>
      <p:cxnSp>
        <p:nvCxnSpPr>
          <p:cNvPr id="22" name="직선 연결선 21"/>
          <p:cNvCxnSpPr/>
          <p:nvPr/>
        </p:nvCxnSpPr>
        <p:spPr bwMode="auto">
          <a:xfrm rot="5400000">
            <a:off x="1607323" y="3536157"/>
            <a:ext cx="6215106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내용 개체 틀 3" descr="4p_opt_HV_pmt405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758396"/>
            <a:ext cx="4045840" cy="274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928934"/>
            <a:ext cx="32004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10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1928802"/>
            <a:ext cx="4072210" cy="358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AutoShape 6"/>
          <p:cNvSpPr>
            <a:spLocks noChangeArrowheads="1"/>
          </p:cNvSpPr>
          <p:nvPr/>
        </p:nvSpPr>
        <p:spPr bwMode="gray">
          <a:xfrm>
            <a:off x="1071538" y="642918"/>
            <a:ext cx="7215238" cy="504825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Detection of Reactor </a:t>
            </a:r>
            <a:r>
              <a:rPr lang="en-US" altLang="ko-KR" sz="24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Neutrinos i</a:t>
            </a:r>
            <a:r>
              <a:rPr lang="en-US" altLang="ko-KR" sz="24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n </a:t>
            </a:r>
            <a:r>
              <a:rPr lang="en-US" altLang="ko-KR" sz="2400" dirty="0" err="1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Gd</a:t>
            </a:r>
            <a:r>
              <a:rPr lang="en-US" altLang="ko-KR" sz="24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-LS detector</a:t>
            </a:r>
            <a:endParaRPr lang="en-US" altLang="ko-KR" sz="2400" dirty="0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8" name="타원 7"/>
          <p:cNvSpPr/>
          <p:nvPr/>
        </p:nvSpPr>
        <p:spPr bwMode="auto">
          <a:xfrm>
            <a:off x="5286380" y="2714620"/>
            <a:ext cx="785818" cy="1928826"/>
          </a:xfrm>
          <a:prstGeom prst="ellipse">
            <a:avLst/>
          </a:prstGeom>
          <a:noFill/>
          <a:ln w="190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9" name="타원 8"/>
          <p:cNvSpPr/>
          <p:nvPr/>
        </p:nvSpPr>
        <p:spPr bwMode="auto">
          <a:xfrm>
            <a:off x="7500958" y="2714620"/>
            <a:ext cx="785818" cy="1928826"/>
          </a:xfrm>
          <a:prstGeom prst="ellipse">
            <a:avLst/>
          </a:prstGeom>
          <a:noFill/>
          <a:ln w="190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cxnSp>
        <p:nvCxnSpPr>
          <p:cNvPr id="12" name="직선 화살표 연결선 11"/>
          <p:cNvCxnSpPr/>
          <p:nvPr/>
        </p:nvCxnSpPr>
        <p:spPr bwMode="auto">
          <a:xfrm>
            <a:off x="4214810" y="2571744"/>
            <a:ext cx="1214446" cy="3571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직선 화살표 연결선 13"/>
          <p:cNvCxnSpPr/>
          <p:nvPr/>
        </p:nvCxnSpPr>
        <p:spPr bwMode="auto">
          <a:xfrm flipV="1">
            <a:off x="3143240" y="4500570"/>
            <a:ext cx="4643470" cy="8572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250825" y="1257300"/>
            <a:ext cx="78930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r"/>
            </a:pPr>
            <a:r>
              <a:rPr lang="ko-KR" altLang="en-US" sz="200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Located in the west coast of southern  part of Korea</a:t>
            </a:r>
          </a:p>
          <a:p>
            <a:pPr>
              <a:buFont typeface="Wingdings" pitchFamily="2" charset="2"/>
              <a:buChar char="r"/>
            </a:pPr>
            <a:r>
              <a:rPr lang="en-US" altLang="ko-KR" sz="200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~400km from Seoul</a:t>
            </a:r>
          </a:p>
          <a:p>
            <a:pPr>
              <a:buFont typeface="Wingdings" pitchFamily="2" charset="2"/>
              <a:buChar char="r"/>
            </a:pPr>
            <a:r>
              <a:rPr lang="en-US" altLang="ko-KR" sz="200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6 reactors are lined up in roughly equal distances and span ~1.3 km</a:t>
            </a:r>
          </a:p>
          <a:p>
            <a:pPr>
              <a:buFont typeface="Wingdings" pitchFamily="2" charset="2"/>
              <a:buChar char="r"/>
            </a:pPr>
            <a:r>
              <a:rPr lang="en-US" altLang="ko-KR" sz="200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Total average thermal output ~16.4GW</a:t>
            </a:r>
            <a:r>
              <a:rPr lang="en-US" altLang="ko-KR" baseline="-2500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th </a:t>
            </a:r>
          </a:p>
          <a:p>
            <a:r>
              <a:rPr lang="en-US" altLang="ko-KR" baseline="-2500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  </a:t>
            </a:r>
            <a:r>
              <a:rPr lang="en-US" altLang="ko-KR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(2</a:t>
            </a:r>
            <a:r>
              <a:rPr lang="en-US" altLang="ko-KR" baseline="3000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nd</a:t>
            </a:r>
            <a:r>
              <a:rPr lang="en-US" altLang="ko-KR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largest in the world)</a:t>
            </a: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9563" y="2259013"/>
            <a:ext cx="3503612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6" descr="ygn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429000"/>
            <a:ext cx="494030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Line 7"/>
          <p:cNvSpPr>
            <a:spLocks noChangeShapeType="1"/>
          </p:cNvSpPr>
          <p:nvPr/>
        </p:nvSpPr>
        <p:spPr bwMode="auto">
          <a:xfrm flipH="1" flipV="1">
            <a:off x="5148263" y="3429000"/>
            <a:ext cx="1079500" cy="1368425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70" name="Line 8"/>
          <p:cNvSpPr>
            <a:spLocks noChangeShapeType="1"/>
          </p:cNvSpPr>
          <p:nvPr/>
        </p:nvSpPr>
        <p:spPr bwMode="auto">
          <a:xfrm flipH="1">
            <a:off x="5110163" y="4870450"/>
            <a:ext cx="1079500" cy="1655763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gray">
          <a:xfrm>
            <a:off x="1357313" y="357188"/>
            <a:ext cx="6429375" cy="500062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 err="1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YongGwang</a:t>
            </a:r>
            <a:r>
              <a:rPr lang="en-US" altLang="ko-KR" sz="24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 </a:t>
            </a: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Nuclear Power Plant</a:t>
            </a:r>
          </a:p>
        </p:txBody>
      </p:sp>
      <p:sp>
        <p:nvSpPr>
          <p:cNvPr id="9" name="포인트가 4개인 별 8"/>
          <p:cNvSpPr/>
          <p:nvPr/>
        </p:nvSpPr>
        <p:spPr bwMode="auto">
          <a:xfrm>
            <a:off x="6072198" y="4662632"/>
            <a:ext cx="318001" cy="266566"/>
          </a:xfrm>
          <a:prstGeom prst="star4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6578" y="5857892"/>
            <a:ext cx="2049376" cy="58477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 err="1" smtClean="0"/>
              <a:t>YongGwang</a:t>
            </a:r>
            <a:r>
              <a:rPr lang="en-US" altLang="ko-KR" sz="1600" b="1" dirty="0" smtClean="0"/>
              <a:t> :</a:t>
            </a:r>
          </a:p>
          <a:p>
            <a:r>
              <a:rPr lang="ko-KR" altLang="en-US" sz="1600" b="1" dirty="0" err="1" smtClean="0"/>
              <a:t>靈光</a:t>
            </a:r>
            <a:r>
              <a:rPr lang="en-US" altLang="ko-KR" sz="1600" b="1" dirty="0" smtClean="0"/>
              <a:t>(Glorious light)</a:t>
            </a:r>
            <a:endParaRPr lang="ko-KR" altLang="en-US" sz="1600" b="1" dirty="0"/>
          </a:p>
        </p:txBody>
      </p:sp>
      <p:sp>
        <p:nvSpPr>
          <p:cNvPr id="16" name="타원 15"/>
          <p:cNvSpPr/>
          <p:nvPr/>
        </p:nvSpPr>
        <p:spPr bwMode="auto">
          <a:xfrm>
            <a:off x="714348" y="4831634"/>
            <a:ext cx="545378" cy="42862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7" name="타원 16"/>
          <p:cNvSpPr/>
          <p:nvPr/>
        </p:nvSpPr>
        <p:spPr bwMode="auto">
          <a:xfrm>
            <a:off x="2045544" y="4812448"/>
            <a:ext cx="454754" cy="40250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8" name="타원 17"/>
          <p:cNvSpPr/>
          <p:nvPr/>
        </p:nvSpPr>
        <p:spPr bwMode="auto">
          <a:xfrm>
            <a:off x="2935866" y="4799385"/>
            <a:ext cx="350250" cy="34412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9" name="타원 18"/>
          <p:cNvSpPr/>
          <p:nvPr/>
        </p:nvSpPr>
        <p:spPr bwMode="auto">
          <a:xfrm>
            <a:off x="3552682" y="4780199"/>
            <a:ext cx="318001" cy="33106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20" name="타원 19"/>
          <p:cNvSpPr/>
          <p:nvPr/>
        </p:nvSpPr>
        <p:spPr bwMode="auto">
          <a:xfrm>
            <a:off x="4013559" y="4767136"/>
            <a:ext cx="285752" cy="28575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21" name="타원 20"/>
          <p:cNvSpPr/>
          <p:nvPr/>
        </p:nvSpPr>
        <p:spPr bwMode="auto">
          <a:xfrm>
            <a:off x="4402998" y="4799385"/>
            <a:ext cx="214314" cy="21431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1270" grpId="0" animBg="1"/>
      <p:bldP spid="9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6"/>
          <p:cNvSpPr>
            <a:spLocks noChangeArrowheads="1"/>
          </p:cNvSpPr>
          <p:nvPr/>
        </p:nvSpPr>
        <p:spPr bwMode="gray">
          <a:xfrm>
            <a:off x="1357313" y="142875"/>
            <a:ext cx="6429375" cy="500063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Google Satellite View of Experimental Site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88" y="931863"/>
            <a:ext cx="6215062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직선 연결선 4"/>
          <p:cNvCxnSpPr/>
          <p:nvPr/>
        </p:nvCxnSpPr>
        <p:spPr bwMode="auto">
          <a:xfrm rot="16200000" flipH="1">
            <a:off x="2928926" y="2428868"/>
            <a:ext cx="3929090" cy="335758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153581" y="2294745"/>
            <a:ext cx="70403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/>
              <a:t>~290m</a:t>
            </a:r>
            <a:endParaRPr lang="ko-KR" alt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511035" y="5080827"/>
            <a:ext cx="7809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/>
              <a:t>~1380m</a:t>
            </a:r>
            <a:endParaRPr lang="ko-KR" altLang="en-US" sz="1200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381000" y="879475"/>
            <a:ext cx="8763000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dirty="0">
                <a:latin typeface="Arial" pitchFamily="34" charset="0"/>
                <a:cs typeface="Arial" pitchFamily="34" charset="0"/>
              </a:rPr>
              <a:t>		</a:t>
            </a:r>
            <a:r>
              <a:rPr lang="en-US" altLang="ko-KR" sz="2200" dirty="0">
                <a:latin typeface="Arial" pitchFamily="34" charset="0"/>
                <a:cs typeface="Arial" pitchFamily="34" charset="0"/>
              </a:rPr>
              <a:t>   (13 institutions and 40 physicists)</a:t>
            </a:r>
            <a:endParaRPr lang="en-US" altLang="ko-KR" sz="2200" dirty="0">
              <a:latin typeface="Arial" pitchFamily="34" charset="0"/>
              <a:ea typeface="Arial Unicode MS" pitchFamily="50" charset="-127"/>
              <a:cs typeface="Arial" pitchFamily="34" charset="0"/>
            </a:endParaRPr>
          </a:p>
          <a:p>
            <a:endParaRPr lang="en-US" altLang="ja-JP" sz="22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altLang="ja-JP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200" dirty="0" err="1">
                <a:latin typeface="Arial" pitchFamily="34" charset="0"/>
                <a:cs typeface="Arial" pitchFamily="34" charset="0"/>
              </a:rPr>
              <a:t>Chonnam</a:t>
            </a:r>
            <a:r>
              <a:rPr lang="en-US" altLang="ja-JP" sz="2200" dirty="0">
                <a:latin typeface="Arial" pitchFamily="34" charset="0"/>
                <a:cs typeface="Arial" pitchFamily="34" charset="0"/>
              </a:rPr>
              <a:t> National University </a:t>
            </a:r>
          </a:p>
          <a:p>
            <a:pPr>
              <a:buFont typeface="Wingdings" pitchFamily="2" charset="2"/>
              <a:buChar char="q"/>
            </a:pPr>
            <a:r>
              <a:rPr lang="en-US" altLang="ja-JP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200" dirty="0" err="1">
                <a:latin typeface="Arial" pitchFamily="34" charset="0"/>
                <a:cs typeface="Arial" pitchFamily="34" charset="0"/>
              </a:rPr>
              <a:t>Chonbuk</a:t>
            </a:r>
            <a:r>
              <a:rPr lang="en-US" altLang="ja-JP" sz="2200" dirty="0">
                <a:latin typeface="Arial" pitchFamily="34" charset="0"/>
                <a:cs typeface="Arial" pitchFamily="34" charset="0"/>
              </a:rPr>
              <a:t> National University</a:t>
            </a:r>
          </a:p>
          <a:p>
            <a:pPr>
              <a:buFont typeface="Wingdings" pitchFamily="2" charset="2"/>
              <a:buChar char="q"/>
            </a:pP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200" dirty="0" err="1" smtClean="0">
                <a:latin typeface="Arial" pitchFamily="34" charset="0"/>
                <a:cs typeface="Arial" pitchFamily="34" charset="0"/>
              </a:rPr>
              <a:t>Dongshin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200" dirty="0">
                <a:latin typeface="Arial" pitchFamily="34" charset="0"/>
                <a:cs typeface="Arial" pitchFamily="34" charset="0"/>
              </a:rPr>
              <a:t>University</a:t>
            </a:r>
          </a:p>
          <a:p>
            <a:pPr>
              <a:buFont typeface="Wingdings" pitchFamily="2" charset="2"/>
              <a:buChar char="q"/>
            </a:pPr>
            <a:r>
              <a:rPr lang="en-US" altLang="ja-JP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200" dirty="0" err="1">
                <a:latin typeface="Arial" pitchFamily="34" charset="0"/>
                <a:cs typeface="Arial" pitchFamily="34" charset="0"/>
              </a:rPr>
              <a:t>Gyeongsang</a:t>
            </a:r>
            <a:r>
              <a:rPr lang="en-US" altLang="ja-JP" sz="2200" dirty="0">
                <a:latin typeface="Arial" pitchFamily="34" charset="0"/>
                <a:cs typeface="Arial" pitchFamily="34" charset="0"/>
              </a:rPr>
              <a:t> National University</a:t>
            </a:r>
          </a:p>
          <a:p>
            <a:pPr>
              <a:buFont typeface="Wingdings" pitchFamily="2" charset="2"/>
              <a:buChar char="q"/>
            </a:pPr>
            <a:r>
              <a:rPr lang="en-US" altLang="ja-JP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200" dirty="0" err="1">
                <a:latin typeface="Arial" pitchFamily="34" charset="0"/>
                <a:cs typeface="Arial" pitchFamily="34" charset="0"/>
              </a:rPr>
              <a:t>Kyungpook</a:t>
            </a:r>
            <a:r>
              <a:rPr lang="en-US" altLang="ja-JP" sz="2200" dirty="0">
                <a:latin typeface="Arial" pitchFamily="34" charset="0"/>
                <a:cs typeface="Arial" pitchFamily="34" charset="0"/>
              </a:rPr>
              <a:t> National University</a:t>
            </a:r>
          </a:p>
          <a:p>
            <a:pPr>
              <a:buFont typeface="Wingdings" pitchFamily="2" charset="2"/>
              <a:buChar char="q"/>
            </a:pPr>
            <a:r>
              <a:rPr lang="en-US" altLang="ja-JP" sz="2200" dirty="0">
                <a:latin typeface="Arial" pitchFamily="34" charset="0"/>
                <a:cs typeface="Arial" pitchFamily="34" charset="0"/>
              </a:rPr>
              <a:t> Pusan National University </a:t>
            </a:r>
          </a:p>
          <a:p>
            <a:pPr>
              <a:buFont typeface="Wingdings" pitchFamily="2" charset="2"/>
              <a:buChar char="q"/>
            </a:pPr>
            <a:r>
              <a:rPr lang="en-US" altLang="ja-JP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200" dirty="0" err="1">
                <a:latin typeface="Arial" pitchFamily="34" charset="0"/>
                <a:cs typeface="Arial" pitchFamily="34" charset="0"/>
              </a:rPr>
              <a:t>Sejong</a:t>
            </a:r>
            <a:r>
              <a:rPr lang="en-US" altLang="ja-JP" sz="2200" dirty="0">
                <a:latin typeface="Arial" pitchFamily="34" charset="0"/>
                <a:cs typeface="Arial" pitchFamily="34" charset="0"/>
              </a:rPr>
              <a:t> University</a:t>
            </a:r>
            <a:endParaRPr lang="en-US" altLang="ko-KR" sz="22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altLang="ko-KR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200" dirty="0" err="1">
                <a:latin typeface="Arial" pitchFamily="34" charset="0"/>
                <a:cs typeface="Arial" pitchFamily="34" charset="0"/>
              </a:rPr>
              <a:t>Seokang</a:t>
            </a:r>
            <a:r>
              <a:rPr lang="en-US" altLang="ko-KR" sz="2200" dirty="0">
                <a:latin typeface="Arial" pitchFamily="34" charset="0"/>
                <a:cs typeface="Arial" pitchFamily="34" charset="0"/>
              </a:rPr>
              <a:t> Information University</a:t>
            </a:r>
          </a:p>
          <a:p>
            <a:pPr>
              <a:buFont typeface="Wingdings" pitchFamily="2" charset="2"/>
              <a:buChar char="q"/>
            </a:pPr>
            <a:r>
              <a:rPr lang="en-US" altLang="ko-KR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200" dirty="0" err="1">
                <a:latin typeface="Arial" pitchFamily="34" charset="0"/>
                <a:cs typeface="Arial" pitchFamily="34" charset="0"/>
              </a:rPr>
              <a:t>Seokyeong</a:t>
            </a:r>
            <a:r>
              <a:rPr lang="en-US" altLang="ko-KR" sz="2200" dirty="0">
                <a:latin typeface="Arial" pitchFamily="34" charset="0"/>
                <a:cs typeface="Arial" pitchFamily="34" charset="0"/>
              </a:rPr>
              <a:t> University</a:t>
            </a:r>
            <a:endParaRPr lang="en-US" altLang="ja-JP" sz="22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altLang="ja-JP" sz="2200" dirty="0">
                <a:latin typeface="Arial" pitchFamily="34" charset="0"/>
                <a:cs typeface="Arial" pitchFamily="34" charset="0"/>
              </a:rPr>
              <a:t> Seoul National University</a:t>
            </a:r>
          </a:p>
          <a:p>
            <a:pPr>
              <a:buFont typeface="Wingdings" pitchFamily="2" charset="2"/>
              <a:buChar char="q"/>
            </a:pPr>
            <a:r>
              <a:rPr lang="en-US" altLang="ja-JP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200" dirty="0" err="1">
                <a:latin typeface="Arial" pitchFamily="34" charset="0"/>
                <a:cs typeface="Arial" pitchFamily="34" charset="0"/>
              </a:rPr>
              <a:t>Sungkyunkwan</a:t>
            </a:r>
            <a:r>
              <a:rPr lang="en-US" altLang="ja-JP" sz="2200" dirty="0">
                <a:latin typeface="Arial" pitchFamily="34" charset="0"/>
                <a:cs typeface="Arial" pitchFamily="34" charset="0"/>
              </a:rPr>
              <a:t> University</a:t>
            </a:r>
          </a:p>
          <a:p>
            <a:pPr>
              <a:buFont typeface="Wingdings" pitchFamily="2" charset="2"/>
              <a:buChar char="q"/>
            </a:pPr>
            <a:r>
              <a:rPr lang="en-US" altLang="ja-JP" sz="2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Institute of Nuclear Research RAS (Russia)</a:t>
            </a:r>
          </a:p>
          <a:p>
            <a:pPr>
              <a:buFont typeface="Wingdings" pitchFamily="2" charset="2"/>
              <a:buChar char="q"/>
            </a:pPr>
            <a:r>
              <a:rPr lang="en-US" altLang="ja-JP" sz="2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Institute of Physical Chemistry and Electrochemistry RAS</a:t>
            </a:r>
          </a:p>
          <a:p>
            <a:pPr>
              <a:buFont typeface="Wingdings" pitchFamily="2" charset="2"/>
              <a:buNone/>
            </a:pPr>
            <a:r>
              <a:rPr lang="en-US" altLang="ja-JP" sz="2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(Russia) </a:t>
            </a:r>
            <a:endParaRPr lang="en-US" altLang="ja-JP" sz="22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altLang="ja-JP" sz="2200" dirty="0">
                <a:latin typeface="Arial" pitchFamily="34" charset="0"/>
                <a:cs typeface="Arial" pitchFamily="34" charset="0"/>
              </a:rPr>
              <a:t>+++  http://neutrino.snu.ac.kr/RENO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1357313" y="214313"/>
            <a:ext cx="6500812" cy="500062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RENO collaboration</a:t>
            </a:r>
          </a:p>
        </p:txBody>
      </p:sp>
      <p:pic>
        <p:nvPicPr>
          <p:cNvPr id="4" name="그림 3" descr="태극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643050"/>
            <a:ext cx="357190" cy="260382"/>
          </a:xfrm>
          <a:prstGeom prst="rect">
            <a:avLst/>
          </a:prstGeom>
        </p:spPr>
      </p:pic>
      <p:pic>
        <p:nvPicPr>
          <p:cNvPr id="5" name="그림 4" descr="태극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000240"/>
            <a:ext cx="357190" cy="260382"/>
          </a:xfrm>
          <a:prstGeom prst="rect">
            <a:avLst/>
          </a:prstGeom>
        </p:spPr>
      </p:pic>
      <p:pic>
        <p:nvPicPr>
          <p:cNvPr id="7" name="그림 6" descr="태극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311362"/>
            <a:ext cx="357190" cy="260382"/>
          </a:xfrm>
          <a:prstGeom prst="rect">
            <a:avLst/>
          </a:prstGeom>
        </p:spPr>
      </p:pic>
      <p:pic>
        <p:nvPicPr>
          <p:cNvPr id="8" name="그림 7" descr="태극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643182"/>
            <a:ext cx="357190" cy="260382"/>
          </a:xfrm>
          <a:prstGeom prst="rect">
            <a:avLst/>
          </a:prstGeom>
        </p:spPr>
      </p:pic>
      <p:pic>
        <p:nvPicPr>
          <p:cNvPr id="9" name="그림 8" descr="태극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954304"/>
            <a:ext cx="357190" cy="260382"/>
          </a:xfrm>
          <a:prstGeom prst="rect">
            <a:avLst/>
          </a:prstGeom>
        </p:spPr>
      </p:pic>
      <p:pic>
        <p:nvPicPr>
          <p:cNvPr id="10" name="그림 9" descr="태극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286124"/>
            <a:ext cx="357190" cy="260382"/>
          </a:xfrm>
          <a:prstGeom prst="rect">
            <a:avLst/>
          </a:prstGeom>
        </p:spPr>
      </p:pic>
      <p:pic>
        <p:nvPicPr>
          <p:cNvPr id="11" name="그림 10" descr="태극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643314"/>
            <a:ext cx="357190" cy="260382"/>
          </a:xfrm>
          <a:prstGeom prst="rect">
            <a:avLst/>
          </a:prstGeom>
        </p:spPr>
      </p:pic>
      <p:pic>
        <p:nvPicPr>
          <p:cNvPr id="12" name="그림 11" descr="태극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954436"/>
            <a:ext cx="357190" cy="260382"/>
          </a:xfrm>
          <a:prstGeom prst="rect">
            <a:avLst/>
          </a:prstGeom>
        </p:spPr>
      </p:pic>
      <p:pic>
        <p:nvPicPr>
          <p:cNvPr id="13" name="그림 12" descr="태극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4286256"/>
            <a:ext cx="357190" cy="260382"/>
          </a:xfrm>
          <a:prstGeom prst="rect">
            <a:avLst/>
          </a:prstGeom>
        </p:spPr>
      </p:pic>
      <p:pic>
        <p:nvPicPr>
          <p:cNvPr id="14" name="그림 13" descr="태극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4668816"/>
            <a:ext cx="357190" cy="260382"/>
          </a:xfrm>
          <a:prstGeom prst="rect">
            <a:avLst/>
          </a:prstGeom>
        </p:spPr>
      </p:pic>
      <p:pic>
        <p:nvPicPr>
          <p:cNvPr id="15" name="그림 14" descr="태극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000636"/>
            <a:ext cx="357190" cy="260382"/>
          </a:xfrm>
          <a:prstGeom prst="rect">
            <a:avLst/>
          </a:prstGeom>
        </p:spPr>
      </p:pic>
      <p:pic>
        <p:nvPicPr>
          <p:cNvPr id="16" name="그림 15" descr="러시아국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477" y="5325577"/>
            <a:ext cx="304871" cy="310465"/>
          </a:xfrm>
          <a:prstGeom prst="rect">
            <a:avLst/>
          </a:prstGeom>
        </p:spPr>
      </p:pic>
      <p:pic>
        <p:nvPicPr>
          <p:cNvPr id="17" name="그림 16" descr="러시아국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477" y="5643578"/>
            <a:ext cx="304871" cy="310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071563"/>
            <a:ext cx="8964612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6"/>
          <p:cNvSpPr>
            <a:spLocks noChangeArrowheads="1"/>
          </p:cNvSpPr>
          <p:nvPr/>
        </p:nvSpPr>
        <p:spPr bwMode="gray">
          <a:xfrm>
            <a:off x="1357313" y="285750"/>
            <a:ext cx="6429375" cy="500063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RENO Experimental Setup</a:t>
            </a:r>
          </a:p>
        </p:txBody>
      </p:sp>
      <p:graphicFrame>
        <p:nvGraphicFramePr>
          <p:cNvPr id="5" name="Group 193"/>
          <p:cNvGraphicFramePr>
            <a:graphicFrameLocks noGrp="1"/>
          </p:cNvGraphicFramePr>
          <p:nvPr/>
        </p:nvGraphicFramePr>
        <p:xfrm>
          <a:off x="393700" y="4714875"/>
          <a:ext cx="8464577" cy="1944624"/>
        </p:xfrm>
        <a:graphic>
          <a:graphicData uri="http://schemas.openxmlformats.org/drawingml/2006/table">
            <a:tbl>
              <a:tblPr/>
              <a:tblGrid>
                <a:gridCol w="1214416"/>
                <a:gridCol w="928694"/>
                <a:gridCol w="928694"/>
                <a:gridCol w="1928826"/>
                <a:gridCol w="1035009"/>
                <a:gridCol w="902439"/>
                <a:gridCol w="694419"/>
                <a:gridCol w="832080"/>
              </a:tblGrid>
              <a:tr h="7268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Experiments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Thermal Power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GW)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Distances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Near/Far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Depth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Near/Far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en-US" altLang="ko-K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mwe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Target Mass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tons)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Cost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(US $)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# of people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</a:tr>
              <a:tr h="4610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Double-CHOOZ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France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8.7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410/1050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115/300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10/10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&gt; 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2712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RENO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Korea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17.3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290/1380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0/450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6/16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~10M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2712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Daya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Bay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China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360(500)/1985(1613)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260/910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40</a:t>
                      </a: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sym typeface="Symbol" pitchFamily="18" charset="2"/>
                        </a:rPr>
                        <a:t>2/80</a:t>
                      </a:r>
                      <a:endParaRPr kumimoji="1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&gt; 230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NO검출기-개요도-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697038"/>
            <a:ext cx="453707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RENO검출기-표-크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4263" y="3686175"/>
            <a:ext cx="4176712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6"/>
          <p:cNvSpPr>
            <a:spLocks noChangeArrowheads="1"/>
          </p:cNvSpPr>
          <p:nvPr/>
        </p:nvSpPr>
        <p:spPr bwMode="gray">
          <a:xfrm>
            <a:off x="1214438" y="357188"/>
            <a:ext cx="6643687" cy="85725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RENO Detector</a:t>
            </a:r>
          </a:p>
          <a:p>
            <a:pPr algn="ctr">
              <a:defRPr/>
            </a:pP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(</a:t>
            </a:r>
            <a:r>
              <a:rPr lang="en-US" altLang="ko-KR" sz="2400" dirty="0" err="1">
                <a:latin typeface="Arial" pitchFamily="34" charset="0"/>
                <a:ea typeface="Arial Unicode MS" pitchFamily="50" charset="-127"/>
                <a:cs typeface="Arial" pitchFamily="34" charset="0"/>
              </a:rPr>
              <a:t>Gd</a:t>
            </a: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 loaded liquid </a:t>
            </a:r>
            <a:r>
              <a:rPr lang="en-US" altLang="ko-KR" sz="2400" dirty="0" err="1">
                <a:latin typeface="Arial" pitchFamily="34" charset="0"/>
                <a:ea typeface="Arial Unicode MS" pitchFamily="50" charset="-127"/>
                <a:cs typeface="Arial" pitchFamily="34" charset="0"/>
              </a:rPr>
              <a:t>scintilllation</a:t>
            </a:r>
            <a:r>
              <a:rPr lang="en-US" altLang="ko-KR" sz="24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 detector)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4929188" y="1928813"/>
            <a:ext cx="3071812" cy="12001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354, 10” Inner PMTs </a:t>
            </a:r>
          </a:p>
          <a:p>
            <a:pPr>
              <a:spcBef>
                <a:spcPct val="50000"/>
              </a:spcBef>
            </a:pPr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:  14% surface coverage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67, 10” Outer PMTs </a:t>
            </a:r>
          </a:p>
        </p:txBody>
      </p:sp>
      <p:sp>
        <p:nvSpPr>
          <p:cNvPr id="6" name="직사각형 5"/>
          <p:cNvSpPr/>
          <p:nvPr/>
        </p:nvSpPr>
        <p:spPr bwMode="auto">
          <a:xfrm>
            <a:off x="4974502" y="5675827"/>
            <a:ext cx="3955216" cy="428628"/>
          </a:xfrm>
          <a:prstGeom prst="rect">
            <a:avLst/>
          </a:prstGeom>
          <a:solidFill>
            <a:srgbClr val="CC0000">
              <a:alpha val="4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5000628" y="4357694"/>
            <a:ext cx="3955216" cy="428628"/>
          </a:xfrm>
          <a:prstGeom prst="rect">
            <a:avLst/>
          </a:prstGeom>
          <a:solidFill>
            <a:srgbClr val="CC0000">
              <a:alpha val="4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6.1|0.2|0.2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0.1|9.2|12.2|7.9|7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5.7|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標準デザイン">
  <a:themeElements>
    <a:clrScheme name="1_標準デザイン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1_標準デザイン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기본 디자인">
  <a:themeElements>
    <a:clrScheme name="1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기본 디자인">
      <a:majorFont>
        <a:latin typeface="굴림"/>
        <a:ea typeface="굴림"/>
        <a:cs typeface="Arial"/>
      </a:majorFont>
      <a:minorFont>
        <a:latin typeface="굴림"/>
        <a:ea typeface="굴림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標準デザイン">
  <a:themeElements>
    <a:clrScheme name="標準デザイン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標準デザイン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기본 디자인">
  <a:themeElements>
    <a:clrScheme name="3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3_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標準デザイン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標準デザイン 3">
    <a:dk1>
      <a:srgbClr val="000000"/>
    </a:dk1>
    <a:lt1>
      <a:srgbClr val="FFFFFF"/>
    </a:lt1>
    <a:dk2>
      <a:srgbClr val="000000"/>
    </a:dk2>
    <a:lt2>
      <a:srgbClr val="808080"/>
    </a:lt2>
    <a:accent1>
      <a:srgbClr val="99CCFF"/>
    </a:accent1>
    <a:accent2>
      <a:srgbClr val="CCCCFF"/>
    </a:accent2>
    <a:accent3>
      <a:srgbClr val="FFFFFF"/>
    </a:accent3>
    <a:accent4>
      <a:srgbClr val="000000"/>
    </a:accent4>
    <a:accent5>
      <a:srgbClr val="CAE2FF"/>
    </a:accent5>
    <a:accent6>
      <a:srgbClr val="B9B9E7"/>
    </a:accent6>
    <a:hlink>
      <a:srgbClr val="3333CC"/>
    </a:hlink>
    <a:folHlink>
      <a:srgbClr val="AF67FF"/>
    </a:folHlink>
  </a:clrScheme>
</a:themeOverride>
</file>

<file path=ppt/theme/themeOverride3.xml><?xml version="1.0" encoding="utf-8"?>
<a:themeOverride xmlns:a="http://schemas.openxmlformats.org/drawingml/2006/main">
  <a:clrScheme name="標準デザイン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1_標準デザイン 3">
    <a:dk1>
      <a:srgbClr val="000000"/>
    </a:dk1>
    <a:lt1>
      <a:srgbClr val="FFFFFF"/>
    </a:lt1>
    <a:dk2>
      <a:srgbClr val="000000"/>
    </a:dk2>
    <a:lt2>
      <a:srgbClr val="808080"/>
    </a:lt2>
    <a:accent1>
      <a:srgbClr val="99CCFF"/>
    </a:accent1>
    <a:accent2>
      <a:srgbClr val="CCCCFF"/>
    </a:accent2>
    <a:accent3>
      <a:srgbClr val="FFFFFF"/>
    </a:accent3>
    <a:accent4>
      <a:srgbClr val="000000"/>
    </a:accent4>
    <a:accent5>
      <a:srgbClr val="CAE2FF"/>
    </a:accent5>
    <a:accent6>
      <a:srgbClr val="B9B9E7"/>
    </a:accent6>
    <a:hlink>
      <a:srgbClr val="3333CC"/>
    </a:hlink>
    <a:folHlink>
      <a:srgbClr val="AF67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2228</TotalTime>
  <Words>1572</Words>
  <Application>Microsoft Office PowerPoint</Application>
  <PresentationFormat>화면 슬라이드 쇼(4:3)</PresentationFormat>
  <Paragraphs>500</Paragraphs>
  <Slides>37</Slides>
  <Notes>6</Notes>
  <HiddenSlides>0</HiddenSlides>
  <MMClips>0</MMClips>
  <ScaleCrop>false</ScaleCrop>
  <HeadingPairs>
    <vt:vector size="4" baseType="variant">
      <vt:variant>
        <vt:lpstr>테마</vt:lpstr>
      </vt:variant>
      <vt:variant>
        <vt:i4>6</vt:i4>
      </vt:variant>
      <vt:variant>
        <vt:lpstr>슬라이드 제목</vt:lpstr>
      </vt:variant>
      <vt:variant>
        <vt:i4>37</vt:i4>
      </vt:variant>
    </vt:vector>
  </HeadingPairs>
  <TitlesOfParts>
    <vt:vector size="43" baseType="lpstr">
      <vt:lpstr>Office 테마</vt:lpstr>
      <vt:lpstr>1_標準デザイン</vt:lpstr>
      <vt:lpstr>1_기본 디자인</vt:lpstr>
      <vt:lpstr>標準デザイン</vt:lpstr>
      <vt:lpstr>3_기본 디자인</vt:lpstr>
      <vt:lpstr>기본 디자인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Backup</vt:lpstr>
      <vt:lpstr>슬라이드 35</vt:lpstr>
      <vt:lpstr>슬라이드 36</vt:lpstr>
      <vt:lpstr>슬라이드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Owner</dc:creator>
  <cp:lastModifiedBy>Owner</cp:lastModifiedBy>
  <cp:revision>124</cp:revision>
  <dcterms:created xsi:type="dcterms:W3CDTF">2010-10-14T03:55:26Z</dcterms:created>
  <dcterms:modified xsi:type="dcterms:W3CDTF">2010-10-24T04:50:09Z</dcterms:modified>
</cp:coreProperties>
</file>