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258" r:id="rId3"/>
    <p:sldId id="338" r:id="rId4"/>
    <p:sldId id="311" r:id="rId5"/>
    <p:sldId id="312" r:id="rId6"/>
    <p:sldId id="309" r:id="rId7"/>
    <p:sldId id="316" r:id="rId8"/>
    <p:sldId id="317" r:id="rId9"/>
    <p:sldId id="318" r:id="rId10"/>
    <p:sldId id="314" r:id="rId11"/>
    <p:sldId id="319" r:id="rId12"/>
    <p:sldId id="322" r:id="rId13"/>
    <p:sldId id="320" r:id="rId14"/>
    <p:sldId id="325" r:id="rId15"/>
    <p:sldId id="280" r:id="rId16"/>
    <p:sldId id="276" r:id="rId17"/>
    <p:sldId id="326" r:id="rId18"/>
    <p:sldId id="327" r:id="rId19"/>
    <p:sldId id="328" r:id="rId20"/>
    <p:sldId id="333" r:id="rId21"/>
    <p:sldId id="334" r:id="rId22"/>
    <p:sldId id="289" r:id="rId23"/>
    <p:sldId id="340" r:id="rId24"/>
    <p:sldId id="293" r:id="rId25"/>
    <p:sldId id="287" r:id="rId26"/>
    <p:sldId id="336" r:id="rId27"/>
    <p:sldId id="285" r:id="rId28"/>
    <p:sldId id="284" r:id="rId29"/>
    <p:sldId id="337" r:id="rId30"/>
    <p:sldId id="339" r:id="rId31"/>
    <p:sldId id="330" r:id="rId32"/>
    <p:sldId id="341" r:id="rId33"/>
    <p:sldId id="329" r:id="rId34"/>
    <p:sldId id="331" r:id="rId35"/>
    <p:sldId id="324" r:id="rId36"/>
    <p:sldId id="33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89376" autoAdjust="0"/>
  </p:normalViewPr>
  <p:slideViewPr>
    <p:cSldViewPr>
      <p:cViewPr varScale="1">
        <p:scale>
          <a:sx n="69" d="100"/>
          <a:sy n="69" d="100"/>
        </p:scale>
        <p:origin x="-76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B9C4E-0999-48CA-9973-1FD561944C20}" type="datetimeFigureOut">
              <a:rPr lang="en-US" smtClean="0"/>
              <a:pPr/>
              <a:t>10/20/2010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6B2DB-9F8A-4909-9CA3-5AC377B99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6B2DB-9F8A-4909-9CA3-5AC377B997B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6B2DB-9F8A-4909-9CA3-5AC377B997B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6B2DB-9F8A-4909-9CA3-5AC377B997B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014CDB-0102-436F-A77A-D5E23F422643}" type="slidenum">
              <a:rPr lang="en-GB" altLang="ja-JP"/>
              <a:pPr/>
              <a:t>12</a:t>
            </a:fld>
            <a:endParaRPr lang="en-GB" altLang="ja-JP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56125" cy="341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75455" cy="4026890"/>
          </a:xfrm>
          <a:noFill/>
          <a:ln/>
        </p:spPr>
        <p:txBody>
          <a:bodyPr wrap="none" anchor="ctr"/>
          <a:lstStyle/>
          <a:p>
            <a:endParaRPr lang="ja-JP" altLang="ja-JP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a slide that shows more modules installed…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5DE76-F837-45CF-BFE0-DD5C3287EE6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6B2DB-9F8A-4909-9CA3-5AC377B997B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69E744-6C93-4569-8377-3D8DABA60D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DAC082-3AEE-4492-8CA7-308E6C612C0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AA28DE-7A4E-4A6B-9F5A-AF5AC69C123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515100"/>
            <a:ext cx="2133600" cy="1143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6800" y="6515100"/>
            <a:ext cx="5486400" cy="1143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496050"/>
            <a:ext cx="736600" cy="2476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C1B5D8A-17EF-4FD8-9941-93D1351CC2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03200" y="6515100"/>
            <a:ext cx="2133600" cy="1143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36800" y="6515100"/>
            <a:ext cx="5486400" cy="1143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01000" y="6496050"/>
            <a:ext cx="736600" cy="2476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4E151F-9AAD-41B6-ABD5-9F995D2A23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03200" y="6515100"/>
            <a:ext cx="2133600" cy="1143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36800" y="6515100"/>
            <a:ext cx="5486400" cy="1143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01000" y="6496050"/>
            <a:ext cx="736600" cy="2476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1904EF-0AA9-4BA5-A4BA-5C8D1E72991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4C2988-FEEC-46D4-B708-196540829F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008CEF-C3C1-4D3A-9DDF-426587F669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2BBBC8-DF33-4E40-BE97-2672538159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B67CFA-B495-4B0D-932B-FD9A94B0552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8E1710F-F566-4948-907A-88F9B2EAE0F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8641D3-133E-47FA-B9DE-37090DC601F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51B60CC-A6FA-4B5C-B6CD-5BC4FA24A00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0" y="6515100"/>
            <a:ext cx="21336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6800" y="6515100"/>
            <a:ext cx="54864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496050"/>
            <a:ext cx="736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B4CC57A-0414-4434-A263-18754EEA72FC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447800"/>
          </a:xfrm>
          <a:prstGeom prst="rect">
            <a:avLst/>
          </a:prstGeom>
          <a:gradFill rotWithShape="1">
            <a:gsLst>
              <a:gs pos="0">
                <a:srgbClr val="FF00FF">
                  <a:gamma/>
                  <a:tint val="0"/>
                  <a:invGamma/>
                  <a:alpha val="0"/>
                </a:srgbClr>
              </a:gs>
              <a:gs pos="50000">
                <a:srgbClr val="FF00FF">
                  <a:alpha val="27000"/>
                </a:srgbClr>
              </a:gs>
              <a:gs pos="100000">
                <a:srgbClr val="FF00FF">
                  <a:gamma/>
                  <a:tint val="0"/>
                  <a:invGamma/>
                  <a:alpha val="0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3505200" cy="43434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Conventional 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Neutrino Beam Experiments: 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Present 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and 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Future Generations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876800"/>
            <a:ext cx="3733800" cy="1981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Deborah Harris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Fermilab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NuFact10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smtClean="0"/>
              <a:t>October 20, 2010 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" y="6515100"/>
            <a:ext cx="2133600" cy="34290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 dirty="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69E744-6C93-4569-8377-3D8DABA60DC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6800" y="6515100"/>
            <a:ext cx="5486400" cy="342900"/>
          </a:xfrm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 dirty="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7" descr="banjo_less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96" y="0"/>
            <a:ext cx="486520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11280" y="6412468"/>
            <a:ext cx="4708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Banjo Lesson       by Henry </a:t>
            </a:r>
            <a:r>
              <a:rPr lang="en-US" dirty="0" err="1" smtClean="0">
                <a:solidFill>
                  <a:schemeClr val="bg1"/>
                </a:solidFill>
              </a:rPr>
              <a:t>Ossawa</a:t>
            </a:r>
            <a:r>
              <a:rPr lang="en-US" dirty="0" smtClean="0">
                <a:solidFill>
                  <a:schemeClr val="bg1"/>
                </a:solidFill>
              </a:rPr>
              <a:t> Tanner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C</a:t>
            </a:r>
            <a:r>
              <a:rPr lang="en-US" sz="3200" dirty="0" smtClean="0"/>
              <a:t>ER</a:t>
            </a:r>
            <a:r>
              <a:rPr lang="en-US" dirty="0" smtClean="0"/>
              <a:t>N</a:t>
            </a:r>
            <a:r>
              <a:rPr lang="en-US" sz="3200" dirty="0" smtClean="0"/>
              <a:t> to </a:t>
            </a:r>
            <a:r>
              <a:rPr lang="en-US" dirty="0" smtClean="0"/>
              <a:t>G</a:t>
            </a:r>
            <a:r>
              <a:rPr lang="en-US" sz="3200" dirty="0" smtClean="0"/>
              <a:t>ran</a:t>
            </a:r>
            <a:r>
              <a:rPr lang="en-US" dirty="0" smtClean="0"/>
              <a:t> </a:t>
            </a:r>
            <a:r>
              <a:rPr lang="en-US" dirty="0" err="1" smtClean="0"/>
              <a:t>S</a:t>
            </a:r>
            <a:r>
              <a:rPr lang="en-US" sz="3200" dirty="0" err="1" smtClean="0"/>
              <a:t>asso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105400" cy="4800600"/>
          </a:xfrm>
        </p:spPr>
        <p:txBody>
          <a:bodyPr/>
          <a:lstStyle/>
          <a:p>
            <a:r>
              <a:rPr lang="en-US" sz="2000" dirty="0" smtClean="0"/>
              <a:t>400GeV protons, air cooled graphite target, 2 horns</a:t>
            </a:r>
          </a:p>
          <a:p>
            <a:r>
              <a:rPr lang="en-US" sz="2000" dirty="0" smtClean="0"/>
              <a:t>design power of 500kW</a:t>
            </a:r>
          </a:p>
          <a:p>
            <a:r>
              <a:rPr lang="en-US" sz="2000" dirty="0" smtClean="0">
                <a:latin typeface="+mj-lt"/>
              </a:rPr>
              <a:t>8E19 protons on target </a:t>
            </a:r>
          </a:p>
          <a:p>
            <a:r>
              <a:rPr lang="en-US" sz="2000" dirty="0" smtClean="0"/>
              <a:t>2 stations of 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monitors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5715000" y="1447800"/>
            <a:ext cx="3124200" cy="2819400"/>
            <a:chOff x="0" y="616"/>
            <a:chExt cx="3406" cy="3381"/>
          </a:xfrm>
        </p:grpSpPr>
        <p:pic>
          <p:nvPicPr>
            <p:cNvPr id="8" name="Picture 4" descr="neutrino_spectra_theor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16"/>
              <a:ext cx="3305" cy="3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998" y="991"/>
              <a:ext cx="1401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en-US">
                  <a:solidFill>
                    <a:srgbClr val="0000FF"/>
                  </a:solidFill>
                  <a:latin typeface="Calibri" pitchFamily="34" charset="0"/>
                </a:rPr>
                <a:t>P</a:t>
              </a:r>
              <a:r>
                <a:rPr lang="en-US" sz="2800" baseline="-25000">
                  <a:solidFill>
                    <a:srgbClr val="0000FF"/>
                  </a:solidFill>
                  <a:latin typeface="Calibri" pitchFamily="34" charset="0"/>
                </a:rPr>
                <a:t>osc</a:t>
              </a:r>
              <a:r>
                <a:rPr lang="en-US">
                  <a:solidFill>
                    <a:srgbClr val="0000FF"/>
                  </a:solidFill>
                  <a:latin typeface="Times New Roman" pitchFamily="18" charset="0"/>
                </a:rPr>
                <a:t>*</a:t>
              </a:r>
              <a:r>
                <a:rPr lang="en-US" sz="2000">
                  <a:solidFill>
                    <a:srgbClr val="0000FF"/>
                  </a:solidFill>
                  <a:latin typeface="Symbol" pitchFamily="18" charset="2"/>
                </a:rPr>
                <a:t>s</a:t>
              </a:r>
              <a:r>
                <a:rPr lang="en-US" sz="2400" baseline="-25000">
                  <a:solidFill>
                    <a:srgbClr val="0000FF"/>
                  </a:solidFill>
                  <a:latin typeface="Symbol" pitchFamily="18" charset="2"/>
                </a:rPr>
                <a:t>t</a:t>
              </a:r>
              <a:r>
                <a:rPr lang="en-US" sz="2400" baseline="-25000">
                  <a:solidFill>
                    <a:srgbClr val="0000FF"/>
                  </a:solidFill>
                  <a:latin typeface="Calibri" pitchFamily="34" charset="0"/>
                </a:rPr>
                <a:t>cc</a:t>
              </a:r>
              <a:r>
                <a:rPr lang="en-US">
                  <a:solidFill>
                    <a:srgbClr val="0000FF"/>
                  </a:solidFill>
                  <a:latin typeface="Calibri" pitchFamily="34" charset="0"/>
                </a:rPr>
                <a:t> 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1400">
                  <a:solidFill>
                    <a:srgbClr val="0000FF"/>
                  </a:solidFill>
                  <a:latin typeface="Calibri" pitchFamily="34" charset="0"/>
                </a:rPr>
                <a:t>(arbitrary units)</a:t>
              </a: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1770" y="1206"/>
              <a:ext cx="252" cy="4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438" y="2730"/>
              <a:ext cx="968" cy="24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>
                  <a:latin typeface="Symbol" pitchFamily="18" charset="2"/>
                </a:rPr>
                <a:t>n</a:t>
              </a:r>
              <a:r>
                <a:rPr lang="en-US" sz="1600" baseline="-25000">
                  <a:latin typeface="Symbol" pitchFamily="18" charset="2"/>
                </a:rPr>
                <a:t>m</a:t>
              </a:r>
              <a:r>
                <a:rPr lang="en-US" sz="1600">
                  <a:latin typeface="Calibri" pitchFamily="34" charset="0"/>
                </a:rPr>
                <a:t>-fluence</a:t>
              </a: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2273" y="2903"/>
              <a:ext cx="222" cy="17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153988" y="4306887"/>
            <a:ext cx="8724900" cy="2246313"/>
            <a:chOff x="97" y="363"/>
            <a:chExt cx="5496" cy="1862"/>
          </a:xfrm>
        </p:grpSpPr>
        <p:pic>
          <p:nvPicPr>
            <p:cNvPr id="14" name="Picture 3" descr="CNGSlayout_fraction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" y="363"/>
              <a:ext cx="5496" cy="1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4352" y="795"/>
              <a:ext cx="222" cy="10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prstDash val="sysDot"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5061" y="795"/>
              <a:ext cx="222" cy="10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prstDash val="sysDot"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540" y="1179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673" y="1323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540" y="1611"/>
              <a:ext cx="13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540" y="1755"/>
              <a:ext cx="9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540" y="1899"/>
              <a:ext cx="19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1515" y="1371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2490" y="1371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540" y="2139"/>
              <a:ext cx="31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>
              <a:off x="3731" y="1563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>
              <a:off x="3731" y="2139"/>
              <a:ext cx="5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>
              <a:off x="4263" y="1563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5194" y="1563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4972" y="1563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>
              <a:off x="4485" y="1563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>
              <a:off x="4485" y="2139"/>
              <a:ext cx="4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263" y="2139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4972" y="2139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895" y="1562"/>
              <a:ext cx="472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0"/>
                <a:t>43.4m</a:t>
              </a:r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1648" y="1705"/>
              <a:ext cx="436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0"/>
                <a:t>100m</a:t>
              </a:r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>
              <a:off x="2934" y="1946"/>
              <a:ext cx="507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0"/>
                <a:t>1095m</a:t>
              </a:r>
            </a:p>
          </p:txBody>
        </p:sp>
        <p:sp>
          <p:nvSpPr>
            <p:cNvPr id="37" name="Text Box 26"/>
            <p:cNvSpPr txBox="1">
              <a:spLocks noChangeArrowheads="1"/>
            </p:cNvSpPr>
            <p:nvPr/>
          </p:nvSpPr>
          <p:spPr bwMode="auto">
            <a:xfrm>
              <a:off x="3776" y="1946"/>
              <a:ext cx="365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0"/>
                <a:t>18m</a:t>
              </a:r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4219" y="1946"/>
              <a:ext cx="294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0"/>
                <a:t>5m</a:t>
              </a:r>
            </a:p>
          </p:txBody>
        </p:sp>
        <p:sp>
          <p:nvSpPr>
            <p:cNvPr id="39" name="Text Box 28"/>
            <p:cNvSpPr txBox="1">
              <a:spLocks noChangeArrowheads="1"/>
            </p:cNvSpPr>
            <p:nvPr/>
          </p:nvSpPr>
          <p:spPr bwMode="auto">
            <a:xfrm>
              <a:off x="4928" y="1946"/>
              <a:ext cx="294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0"/>
                <a:t>5m</a:t>
              </a:r>
            </a:p>
          </p:txBody>
        </p:sp>
        <p:sp>
          <p:nvSpPr>
            <p:cNvPr id="40" name="Text Box 29"/>
            <p:cNvSpPr txBox="1">
              <a:spLocks noChangeArrowheads="1"/>
            </p:cNvSpPr>
            <p:nvPr/>
          </p:nvSpPr>
          <p:spPr bwMode="auto">
            <a:xfrm>
              <a:off x="4574" y="1946"/>
              <a:ext cx="365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0"/>
                <a:t>67m</a:t>
              </a:r>
            </a:p>
          </p:txBody>
        </p:sp>
        <p:sp>
          <p:nvSpPr>
            <p:cNvPr id="41" name="Text Box 30"/>
            <p:cNvSpPr txBox="1">
              <a:spLocks noChangeArrowheads="1"/>
            </p:cNvSpPr>
            <p:nvPr/>
          </p:nvSpPr>
          <p:spPr bwMode="auto">
            <a:xfrm>
              <a:off x="496" y="1467"/>
              <a:ext cx="293" cy="20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 b="0"/>
                <a:t>2.7m</a:t>
              </a:r>
            </a:p>
          </p:txBody>
        </p:sp>
        <p:sp>
          <p:nvSpPr>
            <p:cNvPr id="42" name="Text Box 31"/>
            <p:cNvSpPr txBox="1">
              <a:spLocks noChangeArrowheads="1"/>
            </p:cNvSpPr>
            <p:nvPr/>
          </p:nvSpPr>
          <p:spPr bwMode="auto">
            <a:xfrm>
              <a:off x="495" y="978"/>
              <a:ext cx="340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TBID</a:t>
              </a:r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>
              <a:off x="653" y="118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04800" y="3928646"/>
            <a:ext cx="3953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Figures courtesy E. </a:t>
            </a:r>
            <a:r>
              <a:rPr lang="en-US" sz="1600" dirty="0" err="1" smtClean="0"/>
              <a:t>Gschwendtner</a:t>
            </a:r>
            <a:r>
              <a:rPr lang="en-US" sz="1600" dirty="0" smtClean="0"/>
              <a:t>, NBI2010</a:t>
            </a:r>
            <a:endParaRPr lang="en-US" sz="1600" dirty="0"/>
          </a:p>
        </p:txBody>
      </p:sp>
      <p:pic>
        <p:nvPicPr>
          <p:cNvPr id="45" name="Picture 2" descr="2 tables le 3-08-2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81200"/>
            <a:ext cx="2555875" cy="1917292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533405" y="1584319"/>
            <a:ext cx="8153395" cy="4968881"/>
            <a:chOff x="-443" y="460"/>
            <a:chExt cx="5323" cy="3652"/>
          </a:xfrm>
        </p:grpSpPr>
        <p:pic>
          <p:nvPicPr>
            <p:cNvPr id="8" name="Picture 2" descr="completeint1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443" y="502"/>
              <a:ext cx="5323" cy="3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-443" y="460"/>
              <a:ext cx="5323" cy="3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88201" y="5272424"/>
            <a:ext cx="1265209" cy="54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2006</a:t>
            </a:r>
          </a:p>
          <a:p>
            <a:pPr algn="ctr"/>
            <a:r>
              <a:rPr lang="en-US" dirty="0">
                <a:latin typeface="Calibri" pitchFamily="34" charset="0"/>
              </a:rPr>
              <a:t>0.08E19 pot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708114" y="5245212"/>
            <a:ext cx="1265209" cy="54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 pitchFamily="34" charset="0"/>
              </a:rPr>
              <a:t>2007</a:t>
            </a:r>
          </a:p>
          <a:p>
            <a:pPr algn="ctr"/>
            <a:r>
              <a:rPr lang="en-US">
                <a:latin typeface="Calibri" pitchFamily="34" charset="0"/>
              </a:rPr>
              <a:t>0.08E19 pot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886200" y="4388039"/>
            <a:ext cx="1265209" cy="549679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2008</a:t>
            </a:r>
          </a:p>
          <a:p>
            <a:pPr algn="ctr"/>
            <a:r>
              <a:rPr lang="en-US" dirty="0">
                <a:latin typeface="Calibri" pitchFamily="34" charset="0"/>
              </a:rPr>
              <a:t>1.78E19 pot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485141" y="2928124"/>
            <a:ext cx="1265209" cy="54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 pitchFamily="34" charset="0"/>
              </a:rPr>
              <a:t>2009</a:t>
            </a:r>
          </a:p>
          <a:p>
            <a:pPr algn="ctr"/>
            <a:r>
              <a:rPr lang="en-US">
                <a:latin typeface="Calibri" pitchFamily="34" charset="0"/>
              </a:rPr>
              <a:t>3.52E19 pot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6583391" y="2042379"/>
            <a:ext cx="1265209" cy="54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 pitchFamily="34" charset="0"/>
              </a:rPr>
              <a:t>2010 today</a:t>
            </a:r>
          </a:p>
          <a:p>
            <a:pPr algn="ctr"/>
            <a:r>
              <a:rPr lang="en-US">
                <a:latin typeface="Calibri" pitchFamily="34" charset="0"/>
              </a:rPr>
              <a:t>2.52E19 pot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6321329" y="1447800"/>
            <a:ext cx="2790812" cy="62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Total today: 8E19 pot</a:t>
            </a:r>
          </a:p>
          <a:p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(Approved for 22.5E19 pot)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Tales from the front line:  CNGS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133600"/>
            <a:ext cx="3429000" cy="1676400"/>
          </a:xfrm>
        </p:spPr>
        <p:txBody>
          <a:bodyPr/>
          <a:lstStyle/>
          <a:p>
            <a:r>
              <a:rPr lang="en-US" sz="2400" dirty="0" smtClean="0"/>
              <a:t>Operational problems</a:t>
            </a:r>
          </a:p>
          <a:p>
            <a:pPr lvl="1"/>
            <a:r>
              <a:rPr lang="en-US" sz="2000" dirty="0" smtClean="0"/>
              <a:t>‘06:  Horn problems</a:t>
            </a:r>
          </a:p>
          <a:p>
            <a:pPr lvl="1"/>
            <a:r>
              <a:rPr lang="en-US" sz="2000" dirty="0" smtClean="0"/>
              <a:t>‘07:  Electronics Shielding problems</a:t>
            </a:r>
          </a:p>
          <a:p>
            <a:pPr lvl="1"/>
            <a:r>
              <a:rPr lang="en-US" sz="2000" dirty="0" smtClean="0"/>
              <a:t>‘09-’10:  Tritium in cooling water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041891" y="4977910"/>
            <a:ext cx="2507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E. </a:t>
            </a:r>
            <a:r>
              <a:rPr lang="en-US" sz="1600" dirty="0" err="1" smtClean="0"/>
              <a:t>Gschwendtner</a:t>
            </a:r>
            <a:r>
              <a:rPr lang="en-US" sz="1600" dirty="0" smtClean="0"/>
              <a:t>, NBI2010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148337"/>
            <a:ext cx="8226720" cy="1391186"/>
          </a:xfrm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 smtClean="0">
                <a:ea typeface="ＭＳ Ｐゴシック" charset="-128"/>
              </a:rPr>
              <a:t>J-PARC </a:t>
            </a:r>
            <a:r>
              <a:rPr lang="en-US" altLang="ja-JP" dirty="0" smtClean="0">
                <a:latin typeface="Symbol" pitchFamily="18" charset="2"/>
                <a:ea typeface="ＭＳ Ｐゴシック" charset="-128"/>
              </a:rPr>
              <a:t>n</a:t>
            </a:r>
            <a:r>
              <a:rPr lang="en-US" altLang="ja-JP" dirty="0" smtClean="0">
                <a:ea typeface="ＭＳ Ｐゴシック" charset="-128"/>
              </a:rPr>
              <a:t> </a:t>
            </a:r>
            <a:r>
              <a:rPr lang="en-US" altLang="ja-JP" dirty="0" err="1" smtClean="0">
                <a:ea typeface="ＭＳ Ｐゴシック" charset="-128"/>
              </a:rPr>
              <a:t>Beamline</a:t>
            </a:r>
            <a:endParaRPr lang="en-US" altLang="ja-JP" dirty="0" smtClean="0">
              <a:ea typeface="ＭＳ Ｐゴシック" charset="-128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28600" y="3810000"/>
            <a:ext cx="3805920" cy="2799655"/>
            <a:chOff x="210" y="2600"/>
            <a:chExt cx="2643" cy="194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10" y="2635"/>
              <a:ext cx="2643" cy="1909"/>
              <a:chOff x="210" y="2635"/>
              <a:chExt cx="2643" cy="1909"/>
            </a:xfrm>
          </p:grpSpPr>
          <p:pic>
            <p:nvPicPr>
              <p:cNvPr id="11296" name="Picture 1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8" y="2635"/>
                <a:ext cx="2465" cy="1909"/>
              </a:xfrm>
              <a:prstGeom prst="rect">
                <a:avLst/>
              </a:prstGeom>
              <a:noFill/>
              <a:ln w="9360">
                <a:noFill/>
                <a:miter lim="800000"/>
                <a:headEnd/>
                <a:tailEnd/>
              </a:ln>
            </p:spPr>
          </p:pic>
          <p:sp>
            <p:nvSpPr>
              <p:cNvPr id="11297" name="Line 13"/>
              <p:cNvSpPr>
                <a:spLocks noChangeShapeType="1"/>
              </p:cNvSpPr>
              <p:nvPr/>
            </p:nvSpPr>
            <p:spPr bwMode="auto">
              <a:xfrm flipH="1" flipV="1">
                <a:off x="324" y="3752"/>
                <a:ext cx="290" cy="20"/>
              </a:xfrm>
              <a:prstGeom prst="line">
                <a:avLst/>
              </a:prstGeom>
              <a:noFill/>
              <a:ln w="28440" cap="rnd">
                <a:solidFill>
                  <a:srgbClr val="FF3300"/>
                </a:solidFill>
                <a:prstDash val="dash"/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8" name="Rectangle 14"/>
              <p:cNvSpPr>
                <a:spLocks noChangeArrowheads="1"/>
              </p:cNvSpPr>
              <p:nvPr/>
            </p:nvSpPr>
            <p:spPr bwMode="auto">
              <a:xfrm>
                <a:off x="1233" y="3986"/>
                <a:ext cx="607" cy="256"/>
              </a:xfrm>
              <a:prstGeom prst="rect">
                <a:avLst/>
              </a:prstGeom>
              <a:noFill/>
              <a:ln w="9360">
                <a:noFill/>
                <a:miter lim="800000"/>
                <a:headEnd/>
                <a:tailEnd/>
              </a:ln>
            </p:spPr>
            <p:txBody>
              <a:bodyPr wrap="none" tIns="91440">
                <a:spAutoFit/>
              </a:bodyPr>
              <a:lstStyle/>
              <a:p>
                <a:pPr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</a:pPr>
                <a:r>
                  <a:rPr lang="en-US" altLang="ja-JP" sz="1500" dirty="0">
                    <a:solidFill>
                      <a:srgbClr val="FFFFFF"/>
                    </a:solidFill>
                  </a:rPr>
                  <a:t>2nd horn</a:t>
                </a:r>
              </a:p>
            </p:txBody>
          </p:sp>
          <p:sp>
            <p:nvSpPr>
              <p:cNvPr id="11299" name="Rectangle 15"/>
              <p:cNvSpPr>
                <a:spLocks noChangeArrowheads="1"/>
              </p:cNvSpPr>
              <p:nvPr/>
            </p:nvSpPr>
            <p:spPr bwMode="auto">
              <a:xfrm rot="21420000">
                <a:off x="2049" y="4000"/>
                <a:ext cx="585" cy="256"/>
              </a:xfrm>
              <a:prstGeom prst="rect">
                <a:avLst/>
              </a:prstGeom>
              <a:noFill/>
              <a:ln w="9360">
                <a:noFill/>
                <a:miter lim="800000"/>
                <a:headEnd/>
                <a:tailEnd/>
              </a:ln>
            </p:spPr>
            <p:txBody>
              <a:bodyPr wrap="none" tIns="91440">
                <a:spAutoFit/>
              </a:bodyPr>
              <a:lstStyle/>
              <a:p>
                <a:pPr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</a:pPr>
                <a:r>
                  <a:rPr lang="en-US" altLang="ja-JP" sz="1500" dirty="0">
                    <a:solidFill>
                      <a:srgbClr val="FFFFFF"/>
                    </a:solidFill>
                  </a:rPr>
                  <a:t>3rd horn</a:t>
                </a:r>
              </a:p>
            </p:txBody>
          </p:sp>
          <p:sp>
            <p:nvSpPr>
              <p:cNvPr id="11300" name="Rectangle 16"/>
              <p:cNvSpPr>
                <a:spLocks noChangeArrowheads="1"/>
              </p:cNvSpPr>
              <p:nvPr/>
            </p:nvSpPr>
            <p:spPr bwMode="auto">
              <a:xfrm rot="240000">
                <a:off x="210" y="3577"/>
                <a:ext cx="439" cy="235"/>
              </a:xfrm>
              <a:prstGeom prst="rect">
                <a:avLst/>
              </a:prstGeom>
              <a:noFill/>
              <a:ln w="9360">
                <a:noFill/>
                <a:miter lim="800000"/>
                <a:headEnd/>
                <a:tailEnd/>
              </a:ln>
            </p:spPr>
            <p:txBody>
              <a:bodyPr wrap="none" tIns="91440">
                <a:spAutoFit/>
              </a:bodyPr>
              <a:lstStyle/>
              <a:p>
                <a:pPr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</a:pPr>
                <a:r>
                  <a:rPr lang="en-US" altLang="ja-JP" sz="1300" i="1" dirty="0">
                    <a:solidFill>
                      <a:srgbClr val="FF0000"/>
                    </a:solidFill>
                  </a:rPr>
                  <a:t>BEAM</a:t>
                </a:r>
              </a:p>
            </p:txBody>
          </p:sp>
          <p:sp>
            <p:nvSpPr>
              <p:cNvPr id="11301" name="Rectangle 17"/>
              <p:cNvSpPr>
                <a:spLocks noChangeArrowheads="1"/>
              </p:cNvSpPr>
              <p:nvPr/>
            </p:nvSpPr>
            <p:spPr bwMode="auto">
              <a:xfrm rot="21420000">
                <a:off x="1195" y="3235"/>
                <a:ext cx="1096" cy="256"/>
              </a:xfrm>
              <a:prstGeom prst="rect">
                <a:avLst/>
              </a:prstGeom>
              <a:noFill/>
              <a:ln w="9360">
                <a:noFill/>
                <a:miter lim="800000"/>
                <a:headEnd/>
                <a:tailEnd/>
              </a:ln>
            </p:spPr>
            <p:txBody>
              <a:bodyPr wrap="none" tIns="91440">
                <a:spAutoFit/>
              </a:bodyPr>
              <a:lstStyle/>
              <a:p>
                <a:pPr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</a:pPr>
                <a:r>
                  <a:rPr lang="en-US" altLang="ja-JP" sz="1500" dirty="0">
                    <a:solidFill>
                      <a:srgbClr val="FFFFFF"/>
                    </a:solidFill>
                  </a:rPr>
                  <a:t>Iron shield (2.2m)</a:t>
                </a:r>
              </a:p>
            </p:txBody>
          </p:sp>
          <p:sp>
            <p:nvSpPr>
              <p:cNvPr id="11302" name="Rectangle 18"/>
              <p:cNvSpPr>
                <a:spLocks noChangeArrowheads="1"/>
              </p:cNvSpPr>
              <p:nvPr/>
            </p:nvSpPr>
            <p:spPr bwMode="auto">
              <a:xfrm rot="21420000">
                <a:off x="1259" y="3007"/>
                <a:ext cx="895" cy="235"/>
              </a:xfrm>
              <a:prstGeom prst="rect">
                <a:avLst/>
              </a:prstGeom>
              <a:noFill/>
              <a:ln w="9360">
                <a:noFill/>
                <a:miter lim="800000"/>
                <a:headEnd/>
                <a:tailEnd/>
              </a:ln>
            </p:spPr>
            <p:txBody>
              <a:bodyPr wrap="none" tIns="91440">
                <a:spAutoFit/>
              </a:bodyPr>
              <a:lstStyle/>
              <a:p>
                <a:pPr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</a:pPr>
                <a:r>
                  <a:rPr lang="en-US" altLang="ja-JP" sz="1300" dirty="0">
                    <a:solidFill>
                      <a:srgbClr val="FFFFFF"/>
                    </a:solidFill>
                  </a:rPr>
                  <a:t>Concrete Blocks</a:t>
                </a:r>
              </a:p>
            </p:txBody>
          </p:sp>
        </p:grpSp>
        <p:sp>
          <p:nvSpPr>
            <p:cNvPr id="11295" name="Rectangle 19"/>
            <p:cNvSpPr>
              <a:spLocks noChangeArrowheads="1"/>
            </p:cNvSpPr>
            <p:nvPr/>
          </p:nvSpPr>
          <p:spPr bwMode="auto">
            <a:xfrm rot="21420000">
              <a:off x="1262" y="2600"/>
              <a:ext cx="797" cy="235"/>
            </a:xfrm>
            <a:prstGeom prst="rect">
              <a:avLst/>
            </a:prstGeom>
            <a:noFill/>
            <a:ln w="9360">
              <a:noFill/>
              <a:miter lim="800000"/>
              <a:headEnd/>
              <a:tailEnd/>
            </a:ln>
          </p:spPr>
          <p:txBody>
            <a:bodyPr wrap="none" tIns="91440">
              <a:spAutoFit/>
            </a:bodyPr>
            <a:lstStyle/>
            <a:p>
              <a:pPr>
                <a:tabLst>
                  <a:tab pos="0" algn="l"/>
                  <a:tab pos="406086" algn="l"/>
                  <a:tab pos="813612" algn="l"/>
                  <a:tab pos="1221138" algn="l"/>
                  <a:tab pos="1628664" algn="l"/>
                  <a:tab pos="2036190" algn="l"/>
                  <a:tab pos="2443717" algn="l"/>
                  <a:tab pos="2851242" algn="l"/>
                  <a:tab pos="3258769" algn="l"/>
                  <a:tab pos="3666294" algn="l"/>
                  <a:tab pos="4073821" algn="l"/>
                  <a:tab pos="4481346" algn="l"/>
                  <a:tab pos="4888873" algn="l"/>
                  <a:tab pos="5296398" algn="l"/>
                  <a:tab pos="5703925" algn="l"/>
                  <a:tab pos="6111450" algn="l"/>
                  <a:tab pos="6518977" algn="l"/>
                  <a:tab pos="6926502" algn="l"/>
                  <a:tab pos="7334029" algn="l"/>
                  <a:tab pos="7741554" algn="l"/>
                  <a:tab pos="8149081" algn="l"/>
                </a:tabLst>
              </a:pPr>
              <a:r>
                <a:rPr lang="en-US" altLang="ja-JP" sz="1300" dirty="0">
                  <a:solidFill>
                    <a:srgbClr val="FFFFFF"/>
                  </a:solidFill>
                </a:rPr>
                <a:t>Helium Vessel</a:t>
              </a:r>
            </a:p>
          </p:txBody>
        </p:sp>
      </p:grpSp>
      <p:pic>
        <p:nvPicPr>
          <p:cNvPr id="11276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830009"/>
            <a:ext cx="5638800" cy="1912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7" name="AutoShape 23"/>
          <p:cNvSpPr>
            <a:spLocks noChangeArrowheads="1"/>
          </p:cNvSpPr>
          <p:nvPr/>
        </p:nvSpPr>
        <p:spPr bwMode="auto">
          <a:xfrm>
            <a:off x="2819400" y="2568686"/>
            <a:ext cx="1632960" cy="326914"/>
          </a:xfrm>
          <a:prstGeom prst="roundRect">
            <a:avLst>
              <a:gd name="adj" fmla="val 440"/>
            </a:avLst>
          </a:pr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>
                <a:solidFill>
                  <a:srgbClr val="000000"/>
                </a:solidFill>
              </a:rPr>
              <a:t>Decay Volume</a:t>
            </a:r>
          </a:p>
        </p:txBody>
      </p:sp>
      <p:sp>
        <p:nvSpPr>
          <p:cNvPr id="11278" name="Line 24"/>
          <p:cNvSpPr>
            <a:spLocks noChangeShapeType="1"/>
          </p:cNvSpPr>
          <p:nvPr/>
        </p:nvSpPr>
        <p:spPr bwMode="auto">
          <a:xfrm flipH="1" flipV="1">
            <a:off x="914400" y="3340510"/>
            <a:ext cx="2550600" cy="9831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9" name="Line 25"/>
          <p:cNvSpPr>
            <a:spLocks noChangeShapeType="1"/>
          </p:cNvSpPr>
          <p:nvPr/>
        </p:nvSpPr>
        <p:spPr bwMode="auto">
          <a:xfrm>
            <a:off x="4191000" y="3462428"/>
            <a:ext cx="2057400" cy="457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80" name="Text Box 26"/>
          <p:cNvSpPr txBox="1">
            <a:spLocks noChangeArrowheads="1"/>
          </p:cNvSpPr>
          <p:nvPr/>
        </p:nvSpPr>
        <p:spPr bwMode="auto">
          <a:xfrm>
            <a:off x="3449161" y="3250165"/>
            <a:ext cx="681120" cy="3312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>
                <a:solidFill>
                  <a:srgbClr val="000000"/>
                </a:solidFill>
              </a:rPr>
              <a:t>110m</a:t>
            </a:r>
          </a:p>
        </p:txBody>
      </p:sp>
      <p:sp>
        <p:nvSpPr>
          <p:cNvPr id="11281" name="AutoShape 27"/>
          <p:cNvSpPr>
            <a:spLocks noChangeArrowheads="1"/>
          </p:cNvSpPr>
          <p:nvPr/>
        </p:nvSpPr>
        <p:spPr bwMode="auto">
          <a:xfrm>
            <a:off x="3962400" y="1828800"/>
            <a:ext cx="1306080" cy="326915"/>
          </a:xfrm>
          <a:prstGeom prst="wedgeRectCallout">
            <a:avLst>
              <a:gd name="adj1" fmla="val 31563"/>
              <a:gd name="adj2" fmla="val 355857"/>
            </a:avLst>
          </a:pr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40820" rIns="81639" bIns="40820" anchor="ctr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>
                <a:solidFill>
                  <a:srgbClr val="000000"/>
                </a:solidFill>
              </a:rPr>
              <a:t>Beam dump</a:t>
            </a:r>
          </a:p>
        </p:txBody>
      </p:sp>
      <p:sp>
        <p:nvSpPr>
          <p:cNvPr id="11282" name="AutoShape 28"/>
          <p:cNvSpPr>
            <a:spLocks noChangeArrowheads="1"/>
          </p:cNvSpPr>
          <p:nvPr/>
        </p:nvSpPr>
        <p:spPr bwMode="auto">
          <a:xfrm>
            <a:off x="4343400" y="3853749"/>
            <a:ext cx="816480" cy="489651"/>
          </a:xfrm>
          <a:prstGeom prst="wedgeRectCallout">
            <a:avLst>
              <a:gd name="adj1" fmla="val 65796"/>
              <a:gd name="adj2" fmla="val -135537"/>
            </a:avLst>
          </a:pr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40820" rIns="81639" bIns="40820" anchor="ctr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 err="1">
                <a:solidFill>
                  <a:srgbClr val="000000"/>
                </a:solidFill>
              </a:rPr>
              <a:t>Muon</a:t>
            </a:r>
            <a:endParaRPr lang="en-US" altLang="ja-JP" dirty="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>
                <a:solidFill>
                  <a:srgbClr val="000000"/>
                </a:solidFill>
              </a:rPr>
              <a:t>Monitor</a:t>
            </a:r>
          </a:p>
        </p:txBody>
      </p:sp>
      <p:sp>
        <p:nvSpPr>
          <p:cNvPr id="11285" name="AutoShape 31"/>
          <p:cNvSpPr>
            <a:spLocks noChangeArrowheads="1"/>
          </p:cNvSpPr>
          <p:nvPr/>
        </p:nvSpPr>
        <p:spPr bwMode="auto">
          <a:xfrm>
            <a:off x="609240" y="2470371"/>
            <a:ext cx="1143360" cy="653829"/>
          </a:xfrm>
          <a:prstGeom prst="roundRect">
            <a:avLst>
              <a:gd name="adj" fmla="val 16667"/>
            </a:avLst>
          </a:prstGeom>
          <a:noFill/>
          <a:ln w="36000">
            <a:solidFill>
              <a:srgbClr val="00FFFF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11286" name="Line 32"/>
          <p:cNvSpPr>
            <a:spLocks noChangeShapeType="1"/>
          </p:cNvSpPr>
          <p:nvPr/>
        </p:nvSpPr>
        <p:spPr bwMode="auto">
          <a:xfrm flipH="1">
            <a:off x="521280" y="3200400"/>
            <a:ext cx="88320" cy="718252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87" name="AutoShape 33"/>
          <p:cNvSpPr>
            <a:spLocks noChangeArrowheads="1"/>
          </p:cNvSpPr>
          <p:nvPr/>
        </p:nvSpPr>
        <p:spPr bwMode="auto">
          <a:xfrm>
            <a:off x="1535040" y="2024853"/>
            <a:ext cx="1632960" cy="326915"/>
          </a:xfrm>
          <a:prstGeom prst="roundRect">
            <a:avLst>
              <a:gd name="adj" fmla="val 440"/>
            </a:avLst>
          </a:pr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>
                <a:solidFill>
                  <a:srgbClr val="000000"/>
                </a:solidFill>
              </a:rPr>
              <a:t>Target station</a:t>
            </a:r>
          </a:p>
        </p:txBody>
      </p:sp>
      <p:sp>
        <p:nvSpPr>
          <p:cNvPr id="11288" name="Line 34"/>
          <p:cNvSpPr>
            <a:spLocks noChangeShapeType="1"/>
          </p:cNvSpPr>
          <p:nvPr/>
        </p:nvSpPr>
        <p:spPr bwMode="auto">
          <a:xfrm>
            <a:off x="1752600" y="3124200"/>
            <a:ext cx="2286000" cy="76200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267200" y="4495800"/>
            <a:ext cx="4800600" cy="2438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40-50GeV protons, He-cooled target, 3 horns,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secondaries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all in helium 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Highest design power (770kW upgradable to </a:t>
            </a:r>
            <a:r>
              <a:rPr lang="en-US" sz="2200" kern="0" dirty="0" smtClean="0"/>
              <a:t>1.66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MW)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noProof="0" dirty="0" smtClean="0"/>
              <a:t>2 technologies of </a:t>
            </a:r>
            <a:r>
              <a:rPr lang="en-US" sz="2200" kern="0" noProof="0" dirty="0" err="1" smtClean="0"/>
              <a:t>muon</a:t>
            </a:r>
            <a:r>
              <a:rPr lang="en-US" sz="2200" kern="0" noProof="0" dirty="0" smtClean="0"/>
              <a:t> </a:t>
            </a:r>
            <a:r>
              <a:rPr lang="en-US" sz="2200" kern="0" noProof="0" dirty="0" err="1" smtClean="0"/>
              <a:t>monoitoring</a:t>
            </a:r>
            <a:r>
              <a:rPr lang="en-US" sz="2200" kern="0" noProof="0" dirty="0" smtClean="0"/>
              <a:t> at one shielding depth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6" name="Text Box 563"/>
          <p:cNvSpPr txBox="1">
            <a:spLocks noChangeArrowheads="1"/>
          </p:cNvSpPr>
          <p:nvPr/>
        </p:nvSpPr>
        <p:spPr bwMode="auto">
          <a:xfrm>
            <a:off x="5948363" y="1524000"/>
            <a:ext cx="3119437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ja-JP" dirty="0">
                <a:solidFill>
                  <a:srgbClr val="000000"/>
                </a:solidFill>
                <a:latin typeface="Symbol" pitchFamily="18" charset="2"/>
              </a:rPr>
              <a:t></a:t>
            </a:r>
            <a:r>
              <a:rPr lang="en-GB" altLang="ja-JP" dirty="0">
                <a:solidFill>
                  <a:srgbClr val="000000"/>
                </a:solidFill>
                <a:latin typeface="Times New Roman" pitchFamily="18" charset="0"/>
              </a:rPr>
              <a:t>energy spectrum  </a:t>
            </a:r>
            <a:r>
              <a:rPr lang="en-GB" altLang="ja-JP" sz="1200" dirty="0">
                <a:solidFill>
                  <a:srgbClr val="000000"/>
                </a:solidFill>
                <a:latin typeface="Times New Roman" pitchFamily="18" charset="0"/>
              </a:rPr>
              <a:t>(flux</a:t>
            </a:r>
            <a:r>
              <a:rPr lang="en-GB" altLang="ja-JP" sz="1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ja-JP" sz="1200" b="1" dirty="0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en-GB" altLang="ja-JP" sz="1200" b="1" dirty="0">
                <a:solidFill>
                  <a:srgbClr val="000000"/>
                </a:solidFill>
              </a:rPr>
              <a:t> </a:t>
            </a:r>
            <a:r>
              <a:rPr lang="en-GB" altLang="ja-JP" sz="1200" dirty="0">
                <a:solidFill>
                  <a:srgbClr val="000000"/>
                </a:solidFill>
                <a:latin typeface="Times New Roman" pitchFamily="18" charset="0"/>
              </a:rPr>
              <a:t>Cross Section)</a:t>
            </a:r>
            <a:r>
              <a:rPr lang="ar-SA" altLang="ja-JP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endParaRPr lang="en-US" altLang="ja-JP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52" name="Group 1151"/>
          <p:cNvGrpSpPr/>
          <p:nvPr/>
        </p:nvGrpSpPr>
        <p:grpSpPr>
          <a:xfrm>
            <a:off x="5486400" y="1828800"/>
            <a:ext cx="3409950" cy="2028825"/>
            <a:chOff x="4837112" y="398462"/>
            <a:chExt cx="3906838" cy="2028825"/>
          </a:xfrm>
        </p:grpSpPr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7704137" y="598487"/>
              <a:ext cx="971550" cy="358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87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altLang="ja-JP" sz="2000" b="1" dirty="0">
                  <a:solidFill>
                    <a:srgbClr val="000000"/>
                  </a:solidFill>
                </a:rPr>
                <a:t>OA0</a:t>
              </a:r>
              <a:r>
                <a:rPr lang="en-GB" altLang="ja-JP" sz="2000" b="1" dirty="0">
                  <a:solidFill>
                    <a:srgbClr val="000000"/>
                  </a:solidFill>
                  <a:latin typeface="Symbol" pitchFamily="18" charset="2"/>
                </a:rPr>
                <a:t></a:t>
              </a:r>
            </a:p>
          </p:txBody>
        </p:sp>
        <p:sp>
          <p:nvSpPr>
            <p:cNvPr id="597" name="Text Box 7"/>
            <p:cNvSpPr txBox="1">
              <a:spLocks noChangeArrowheads="1"/>
            </p:cNvSpPr>
            <p:nvPr/>
          </p:nvSpPr>
          <p:spPr bwMode="auto">
            <a:xfrm>
              <a:off x="6556375" y="1730375"/>
              <a:ext cx="828675" cy="358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87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altLang="ja-JP" sz="2000" b="1" dirty="0">
                  <a:solidFill>
                    <a:srgbClr val="3333FF"/>
                  </a:solidFill>
                </a:rPr>
                <a:t>OA3</a:t>
              </a:r>
              <a:r>
                <a:rPr lang="en-GB" altLang="ja-JP" sz="2000" b="1" dirty="0">
                  <a:solidFill>
                    <a:srgbClr val="3333FF"/>
                  </a:solidFill>
                  <a:latin typeface="Symbol" pitchFamily="18" charset="2"/>
                </a:rPr>
                <a:t></a:t>
              </a:r>
            </a:p>
          </p:txBody>
        </p:sp>
        <p:sp>
          <p:nvSpPr>
            <p:cNvPr id="598" name="Text Box 9"/>
            <p:cNvSpPr txBox="1">
              <a:spLocks noChangeArrowheads="1"/>
            </p:cNvSpPr>
            <p:nvPr/>
          </p:nvSpPr>
          <p:spPr bwMode="auto">
            <a:xfrm>
              <a:off x="6513512" y="1141412"/>
              <a:ext cx="828675" cy="358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87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altLang="ja-JP" sz="2000" b="1">
                  <a:solidFill>
                    <a:srgbClr val="FF0000"/>
                  </a:solidFill>
                </a:rPr>
                <a:t>OA2</a:t>
              </a:r>
              <a:r>
                <a:rPr lang="en-GB" altLang="ja-JP" sz="2000" b="1">
                  <a:solidFill>
                    <a:srgbClr val="FF0000"/>
                  </a:solidFill>
                  <a:latin typeface="Symbol" pitchFamily="18" charset="2"/>
                </a:rPr>
                <a:t></a:t>
              </a:r>
            </a:p>
          </p:txBody>
        </p:sp>
        <p:grpSp>
          <p:nvGrpSpPr>
            <p:cNvPr id="599" name="Group 10"/>
            <p:cNvGrpSpPr>
              <a:grpSpLocks/>
            </p:cNvGrpSpPr>
            <p:nvPr/>
          </p:nvGrpSpPr>
          <p:grpSpPr bwMode="auto">
            <a:xfrm>
              <a:off x="4837112" y="398462"/>
              <a:ext cx="3906838" cy="2028825"/>
              <a:chOff x="340" y="3254"/>
              <a:chExt cx="2461" cy="1278"/>
            </a:xfrm>
          </p:grpSpPr>
          <p:sp>
            <p:nvSpPr>
              <p:cNvPr id="600" name="Rectangle 11"/>
              <p:cNvSpPr>
                <a:spLocks noChangeArrowheads="1"/>
              </p:cNvSpPr>
              <p:nvPr/>
            </p:nvSpPr>
            <p:spPr bwMode="auto">
              <a:xfrm>
                <a:off x="711" y="3266"/>
                <a:ext cx="2065" cy="1154"/>
              </a:xfrm>
              <a:prstGeom prst="rect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01" name="AutoShape 12"/>
              <p:cNvSpPr>
                <a:spLocks noChangeArrowheads="1"/>
              </p:cNvSpPr>
              <p:nvPr/>
            </p:nvSpPr>
            <p:spPr bwMode="auto">
              <a:xfrm>
                <a:off x="711" y="3381"/>
                <a:ext cx="2065" cy="1038"/>
              </a:xfrm>
              <a:custGeom>
                <a:avLst/>
                <a:gdLst>
                  <a:gd name="T0" fmla="*/ 11 w 3446"/>
                  <a:gd name="T1" fmla="*/ 35 h 3200"/>
                  <a:gd name="T2" fmla="*/ 22 w 3446"/>
                  <a:gd name="T3" fmla="*/ 35 h 3200"/>
                  <a:gd name="T4" fmla="*/ 28 w 3446"/>
                  <a:gd name="T5" fmla="*/ 34 h 3200"/>
                  <a:gd name="T6" fmla="*/ 38 w 3446"/>
                  <a:gd name="T7" fmla="*/ 33 h 3200"/>
                  <a:gd name="T8" fmla="*/ 44 w 3446"/>
                  <a:gd name="T9" fmla="*/ 31 h 3200"/>
                  <a:gd name="T10" fmla="*/ 55 w 3446"/>
                  <a:gd name="T11" fmla="*/ 30 h 3200"/>
                  <a:gd name="T12" fmla="*/ 61 w 3446"/>
                  <a:gd name="T13" fmla="*/ 27 h 3200"/>
                  <a:gd name="T14" fmla="*/ 71 w 3446"/>
                  <a:gd name="T15" fmla="*/ 26 h 3200"/>
                  <a:gd name="T16" fmla="*/ 77 w 3446"/>
                  <a:gd name="T17" fmla="*/ 23 h 3200"/>
                  <a:gd name="T18" fmla="*/ 88 w 3446"/>
                  <a:gd name="T19" fmla="*/ 22 h 3200"/>
                  <a:gd name="T20" fmla="*/ 93 w 3446"/>
                  <a:gd name="T21" fmla="*/ 19 h 3200"/>
                  <a:gd name="T22" fmla="*/ 104 w 3446"/>
                  <a:gd name="T23" fmla="*/ 18 h 3200"/>
                  <a:gd name="T24" fmla="*/ 110 w 3446"/>
                  <a:gd name="T25" fmla="*/ 15 h 3200"/>
                  <a:gd name="T26" fmla="*/ 120 w 3446"/>
                  <a:gd name="T27" fmla="*/ 13 h 3200"/>
                  <a:gd name="T28" fmla="*/ 126 w 3446"/>
                  <a:gd name="T29" fmla="*/ 10 h 3200"/>
                  <a:gd name="T30" fmla="*/ 138 w 3446"/>
                  <a:gd name="T31" fmla="*/ 9 h 3200"/>
                  <a:gd name="T32" fmla="*/ 143 w 3446"/>
                  <a:gd name="T33" fmla="*/ 7 h 3200"/>
                  <a:gd name="T34" fmla="*/ 153 w 3446"/>
                  <a:gd name="T35" fmla="*/ 6 h 3200"/>
                  <a:gd name="T36" fmla="*/ 159 w 3446"/>
                  <a:gd name="T37" fmla="*/ 5 h 3200"/>
                  <a:gd name="T38" fmla="*/ 170 w 3446"/>
                  <a:gd name="T39" fmla="*/ 4 h 3200"/>
                  <a:gd name="T40" fmla="*/ 176 w 3446"/>
                  <a:gd name="T41" fmla="*/ 4 h 3200"/>
                  <a:gd name="T42" fmla="*/ 187 w 3446"/>
                  <a:gd name="T43" fmla="*/ 4 h 3200"/>
                  <a:gd name="T44" fmla="*/ 192 w 3446"/>
                  <a:gd name="T45" fmla="*/ 1 h 3200"/>
                  <a:gd name="T46" fmla="*/ 203 w 3446"/>
                  <a:gd name="T47" fmla="*/ 2 h 3200"/>
                  <a:gd name="T48" fmla="*/ 209 w 3446"/>
                  <a:gd name="T49" fmla="*/ 2 h 3200"/>
                  <a:gd name="T50" fmla="*/ 220 w 3446"/>
                  <a:gd name="T51" fmla="*/ 0 h 3200"/>
                  <a:gd name="T52" fmla="*/ 225 w 3446"/>
                  <a:gd name="T53" fmla="*/ 3 h 3200"/>
                  <a:gd name="T54" fmla="*/ 241 w 3446"/>
                  <a:gd name="T55" fmla="*/ 2 h 3200"/>
                  <a:gd name="T56" fmla="*/ 247 w 3446"/>
                  <a:gd name="T57" fmla="*/ 6 h 3200"/>
                  <a:gd name="T58" fmla="*/ 258 w 3446"/>
                  <a:gd name="T59" fmla="*/ 4 h 3200"/>
                  <a:gd name="T60" fmla="*/ 264 w 3446"/>
                  <a:gd name="T61" fmla="*/ 7 h 3200"/>
                  <a:gd name="T62" fmla="*/ 274 w 3446"/>
                  <a:gd name="T63" fmla="*/ 9 h 3200"/>
                  <a:gd name="T64" fmla="*/ 280 w 3446"/>
                  <a:gd name="T65" fmla="*/ 11 h 3200"/>
                  <a:gd name="T66" fmla="*/ 291 w 3446"/>
                  <a:gd name="T67" fmla="*/ 9 h 3200"/>
                  <a:gd name="T68" fmla="*/ 297 w 3446"/>
                  <a:gd name="T69" fmla="*/ 15 h 3200"/>
                  <a:gd name="T70" fmla="*/ 307 w 3446"/>
                  <a:gd name="T71" fmla="*/ 15 h 3200"/>
                  <a:gd name="T72" fmla="*/ 313 w 3446"/>
                  <a:gd name="T73" fmla="*/ 16 h 3200"/>
                  <a:gd name="T74" fmla="*/ 324 w 3446"/>
                  <a:gd name="T75" fmla="*/ 17 h 3200"/>
                  <a:gd name="T76" fmla="*/ 330 w 3446"/>
                  <a:gd name="T77" fmla="*/ 19 h 3200"/>
                  <a:gd name="T78" fmla="*/ 340 w 3446"/>
                  <a:gd name="T79" fmla="*/ 19 h 3200"/>
                  <a:gd name="T80" fmla="*/ 346 w 3446"/>
                  <a:gd name="T81" fmla="*/ 18 h 3200"/>
                  <a:gd name="T82" fmla="*/ 357 w 3446"/>
                  <a:gd name="T83" fmla="*/ 22 h 3200"/>
                  <a:gd name="T84" fmla="*/ 363 w 3446"/>
                  <a:gd name="T85" fmla="*/ 23 h 3200"/>
                  <a:gd name="T86" fmla="*/ 374 w 3446"/>
                  <a:gd name="T87" fmla="*/ 24 h 3200"/>
                  <a:gd name="T88" fmla="*/ 379 w 3446"/>
                  <a:gd name="T89" fmla="*/ 25 h 3200"/>
                  <a:gd name="T90" fmla="*/ 390 w 3446"/>
                  <a:gd name="T91" fmla="*/ 27 h 3200"/>
                  <a:gd name="T92" fmla="*/ 396 w 3446"/>
                  <a:gd name="T93" fmla="*/ 28 h 3200"/>
                  <a:gd name="T94" fmla="*/ 406 w 3446"/>
                  <a:gd name="T95" fmla="*/ 27 h 3200"/>
                  <a:gd name="T96" fmla="*/ 412 w 3446"/>
                  <a:gd name="T97" fmla="*/ 27 h 3200"/>
                  <a:gd name="T98" fmla="*/ 423 w 3446"/>
                  <a:gd name="T99" fmla="*/ 30 h 3200"/>
                  <a:gd name="T100" fmla="*/ 428 w 3446"/>
                  <a:gd name="T101" fmla="*/ 30 h 3200"/>
                  <a:gd name="T102" fmla="*/ 439 w 3446"/>
                  <a:gd name="T103" fmla="*/ 30 h 3200"/>
                  <a:gd name="T104" fmla="*/ 445 w 3446"/>
                  <a:gd name="T105" fmla="*/ 35 h 32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446"/>
                  <a:gd name="T160" fmla="*/ 0 h 3200"/>
                  <a:gd name="T161" fmla="*/ 3446 w 3446"/>
                  <a:gd name="T162" fmla="*/ 3200 h 32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446" h="3200">
                    <a:moveTo>
                      <a:pt x="0" y="3200"/>
                    </a:moveTo>
                    <a:lnTo>
                      <a:pt x="84" y="3200"/>
                    </a:lnTo>
                    <a:lnTo>
                      <a:pt x="84" y="3194"/>
                    </a:lnTo>
                    <a:lnTo>
                      <a:pt x="128" y="3194"/>
                    </a:lnTo>
                    <a:lnTo>
                      <a:pt x="128" y="3176"/>
                    </a:lnTo>
                    <a:lnTo>
                      <a:pt x="170" y="3176"/>
                    </a:lnTo>
                    <a:lnTo>
                      <a:pt x="170" y="3140"/>
                    </a:lnTo>
                    <a:lnTo>
                      <a:pt x="212" y="3140"/>
                    </a:lnTo>
                    <a:lnTo>
                      <a:pt x="212" y="3082"/>
                    </a:lnTo>
                    <a:lnTo>
                      <a:pt x="254" y="3082"/>
                    </a:lnTo>
                    <a:lnTo>
                      <a:pt x="254" y="3008"/>
                    </a:lnTo>
                    <a:lnTo>
                      <a:pt x="298" y="3008"/>
                    </a:lnTo>
                    <a:lnTo>
                      <a:pt x="298" y="2926"/>
                    </a:lnTo>
                    <a:lnTo>
                      <a:pt x="340" y="2926"/>
                    </a:lnTo>
                    <a:lnTo>
                      <a:pt x="340" y="2822"/>
                    </a:lnTo>
                    <a:lnTo>
                      <a:pt x="382" y="2822"/>
                    </a:lnTo>
                    <a:lnTo>
                      <a:pt x="382" y="2716"/>
                    </a:lnTo>
                    <a:lnTo>
                      <a:pt x="426" y="2716"/>
                    </a:lnTo>
                    <a:lnTo>
                      <a:pt x="426" y="2592"/>
                    </a:lnTo>
                    <a:lnTo>
                      <a:pt x="468" y="2592"/>
                    </a:lnTo>
                    <a:lnTo>
                      <a:pt x="468" y="2468"/>
                    </a:lnTo>
                    <a:lnTo>
                      <a:pt x="510" y="2468"/>
                    </a:lnTo>
                    <a:lnTo>
                      <a:pt x="510" y="2342"/>
                    </a:lnTo>
                    <a:lnTo>
                      <a:pt x="552" y="2342"/>
                    </a:lnTo>
                    <a:lnTo>
                      <a:pt x="552" y="2200"/>
                    </a:lnTo>
                    <a:lnTo>
                      <a:pt x="596" y="2200"/>
                    </a:lnTo>
                    <a:lnTo>
                      <a:pt x="596" y="2106"/>
                    </a:lnTo>
                    <a:lnTo>
                      <a:pt x="638" y="2106"/>
                    </a:lnTo>
                    <a:lnTo>
                      <a:pt x="638" y="1952"/>
                    </a:lnTo>
                    <a:lnTo>
                      <a:pt x="680" y="1952"/>
                    </a:lnTo>
                    <a:lnTo>
                      <a:pt x="680" y="1834"/>
                    </a:lnTo>
                    <a:lnTo>
                      <a:pt x="722" y="1834"/>
                    </a:lnTo>
                    <a:lnTo>
                      <a:pt x="722" y="1712"/>
                    </a:lnTo>
                    <a:lnTo>
                      <a:pt x="766" y="1712"/>
                    </a:lnTo>
                    <a:lnTo>
                      <a:pt x="766" y="1588"/>
                    </a:lnTo>
                    <a:lnTo>
                      <a:pt x="808" y="1588"/>
                    </a:lnTo>
                    <a:lnTo>
                      <a:pt x="808" y="1432"/>
                    </a:lnTo>
                    <a:lnTo>
                      <a:pt x="850" y="1432"/>
                    </a:lnTo>
                    <a:lnTo>
                      <a:pt x="850" y="1328"/>
                    </a:lnTo>
                    <a:lnTo>
                      <a:pt x="894" y="1328"/>
                    </a:lnTo>
                    <a:lnTo>
                      <a:pt x="894" y="1200"/>
                    </a:lnTo>
                    <a:lnTo>
                      <a:pt x="936" y="1200"/>
                    </a:lnTo>
                    <a:lnTo>
                      <a:pt x="936" y="1040"/>
                    </a:lnTo>
                    <a:lnTo>
                      <a:pt x="978" y="1040"/>
                    </a:lnTo>
                    <a:lnTo>
                      <a:pt x="978" y="934"/>
                    </a:lnTo>
                    <a:lnTo>
                      <a:pt x="1020" y="934"/>
                    </a:lnTo>
                    <a:lnTo>
                      <a:pt x="1020" y="808"/>
                    </a:lnTo>
                    <a:lnTo>
                      <a:pt x="1064" y="808"/>
                    </a:lnTo>
                    <a:lnTo>
                      <a:pt x="1064" y="766"/>
                    </a:lnTo>
                    <a:lnTo>
                      <a:pt x="1106" y="766"/>
                    </a:lnTo>
                    <a:lnTo>
                      <a:pt x="1106" y="662"/>
                    </a:lnTo>
                    <a:lnTo>
                      <a:pt x="1148" y="662"/>
                    </a:lnTo>
                    <a:lnTo>
                      <a:pt x="1148" y="540"/>
                    </a:lnTo>
                    <a:lnTo>
                      <a:pt x="1190" y="540"/>
                    </a:lnTo>
                    <a:lnTo>
                      <a:pt x="1190" y="496"/>
                    </a:lnTo>
                    <a:lnTo>
                      <a:pt x="1234" y="496"/>
                    </a:lnTo>
                    <a:lnTo>
                      <a:pt x="1234" y="398"/>
                    </a:lnTo>
                    <a:lnTo>
                      <a:pt x="1276" y="398"/>
                    </a:lnTo>
                    <a:lnTo>
                      <a:pt x="1276" y="338"/>
                    </a:lnTo>
                    <a:lnTo>
                      <a:pt x="1318" y="338"/>
                    </a:lnTo>
                    <a:lnTo>
                      <a:pt x="1318" y="380"/>
                    </a:lnTo>
                    <a:lnTo>
                      <a:pt x="1362" y="380"/>
                    </a:lnTo>
                    <a:lnTo>
                      <a:pt x="1362" y="348"/>
                    </a:lnTo>
                    <a:lnTo>
                      <a:pt x="1404" y="348"/>
                    </a:lnTo>
                    <a:lnTo>
                      <a:pt x="1404" y="316"/>
                    </a:lnTo>
                    <a:lnTo>
                      <a:pt x="1446" y="316"/>
                    </a:lnTo>
                    <a:lnTo>
                      <a:pt x="1446" y="242"/>
                    </a:lnTo>
                    <a:lnTo>
                      <a:pt x="1488" y="242"/>
                    </a:lnTo>
                    <a:lnTo>
                      <a:pt x="1488" y="110"/>
                    </a:lnTo>
                    <a:lnTo>
                      <a:pt x="1532" y="110"/>
                    </a:lnTo>
                    <a:lnTo>
                      <a:pt x="1532" y="162"/>
                    </a:lnTo>
                    <a:lnTo>
                      <a:pt x="1574" y="162"/>
                    </a:lnTo>
                    <a:lnTo>
                      <a:pt x="1574" y="12"/>
                    </a:lnTo>
                    <a:lnTo>
                      <a:pt x="1616" y="12"/>
                    </a:lnTo>
                    <a:lnTo>
                      <a:pt x="1616" y="200"/>
                    </a:lnTo>
                    <a:lnTo>
                      <a:pt x="1658" y="200"/>
                    </a:lnTo>
                    <a:lnTo>
                      <a:pt x="1658" y="0"/>
                    </a:lnTo>
                    <a:lnTo>
                      <a:pt x="1702" y="0"/>
                    </a:lnTo>
                    <a:lnTo>
                      <a:pt x="1702" y="92"/>
                    </a:lnTo>
                    <a:lnTo>
                      <a:pt x="1744" y="92"/>
                    </a:lnTo>
                    <a:lnTo>
                      <a:pt x="1744" y="278"/>
                    </a:lnTo>
                    <a:lnTo>
                      <a:pt x="1786" y="278"/>
                    </a:lnTo>
                    <a:lnTo>
                      <a:pt x="1786" y="204"/>
                    </a:lnTo>
                    <a:lnTo>
                      <a:pt x="1872" y="204"/>
                    </a:lnTo>
                    <a:lnTo>
                      <a:pt x="1872" y="230"/>
                    </a:lnTo>
                    <a:lnTo>
                      <a:pt x="1914" y="230"/>
                    </a:lnTo>
                    <a:lnTo>
                      <a:pt x="1914" y="542"/>
                    </a:lnTo>
                    <a:lnTo>
                      <a:pt x="1956" y="542"/>
                    </a:lnTo>
                    <a:lnTo>
                      <a:pt x="1956" y="386"/>
                    </a:lnTo>
                    <a:lnTo>
                      <a:pt x="2000" y="386"/>
                    </a:lnTo>
                    <a:lnTo>
                      <a:pt x="2000" y="488"/>
                    </a:lnTo>
                    <a:lnTo>
                      <a:pt x="2042" y="488"/>
                    </a:lnTo>
                    <a:lnTo>
                      <a:pt x="2042" y="622"/>
                    </a:lnTo>
                    <a:lnTo>
                      <a:pt x="2084" y="622"/>
                    </a:lnTo>
                    <a:lnTo>
                      <a:pt x="2084" y="834"/>
                    </a:lnTo>
                    <a:lnTo>
                      <a:pt x="2126" y="834"/>
                    </a:lnTo>
                    <a:lnTo>
                      <a:pt x="2126" y="862"/>
                    </a:lnTo>
                    <a:lnTo>
                      <a:pt x="2170" y="862"/>
                    </a:lnTo>
                    <a:lnTo>
                      <a:pt x="2170" y="1028"/>
                    </a:lnTo>
                    <a:lnTo>
                      <a:pt x="2212" y="1028"/>
                    </a:lnTo>
                    <a:lnTo>
                      <a:pt x="2212" y="820"/>
                    </a:lnTo>
                    <a:lnTo>
                      <a:pt x="2254" y="820"/>
                    </a:lnTo>
                    <a:lnTo>
                      <a:pt x="2254" y="1204"/>
                    </a:lnTo>
                    <a:lnTo>
                      <a:pt x="2296" y="1204"/>
                    </a:lnTo>
                    <a:lnTo>
                      <a:pt x="2296" y="1330"/>
                    </a:lnTo>
                    <a:lnTo>
                      <a:pt x="2340" y="1330"/>
                    </a:lnTo>
                    <a:lnTo>
                      <a:pt x="2340" y="1364"/>
                    </a:lnTo>
                    <a:lnTo>
                      <a:pt x="2382" y="1364"/>
                    </a:lnTo>
                    <a:lnTo>
                      <a:pt x="2382" y="1448"/>
                    </a:lnTo>
                    <a:lnTo>
                      <a:pt x="2424" y="1448"/>
                    </a:lnTo>
                    <a:lnTo>
                      <a:pt x="2424" y="1418"/>
                    </a:lnTo>
                    <a:lnTo>
                      <a:pt x="2468" y="1418"/>
                    </a:lnTo>
                    <a:lnTo>
                      <a:pt x="2468" y="1498"/>
                    </a:lnTo>
                    <a:lnTo>
                      <a:pt x="2510" y="1498"/>
                    </a:lnTo>
                    <a:lnTo>
                      <a:pt x="2510" y="1562"/>
                    </a:lnTo>
                    <a:lnTo>
                      <a:pt x="2552" y="1562"/>
                    </a:lnTo>
                    <a:lnTo>
                      <a:pt x="2552" y="1710"/>
                    </a:lnTo>
                    <a:lnTo>
                      <a:pt x="2594" y="1710"/>
                    </a:lnTo>
                    <a:lnTo>
                      <a:pt x="2594" y="1706"/>
                    </a:lnTo>
                    <a:lnTo>
                      <a:pt x="2638" y="1706"/>
                    </a:lnTo>
                    <a:lnTo>
                      <a:pt x="2638" y="1716"/>
                    </a:lnTo>
                    <a:lnTo>
                      <a:pt x="2680" y="1716"/>
                    </a:lnTo>
                    <a:lnTo>
                      <a:pt x="2680" y="1652"/>
                    </a:lnTo>
                    <a:lnTo>
                      <a:pt x="2722" y="1652"/>
                    </a:lnTo>
                    <a:lnTo>
                      <a:pt x="2722" y="2026"/>
                    </a:lnTo>
                    <a:lnTo>
                      <a:pt x="2764" y="2026"/>
                    </a:lnTo>
                    <a:lnTo>
                      <a:pt x="2764" y="1862"/>
                    </a:lnTo>
                    <a:lnTo>
                      <a:pt x="2808" y="1862"/>
                    </a:lnTo>
                    <a:lnTo>
                      <a:pt x="2808" y="2096"/>
                    </a:lnTo>
                    <a:lnTo>
                      <a:pt x="2850" y="2096"/>
                    </a:lnTo>
                    <a:lnTo>
                      <a:pt x="2850" y="2174"/>
                    </a:lnTo>
                    <a:lnTo>
                      <a:pt x="2892" y="2174"/>
                    </a:lnTo>
                    <a:lnTo>
                      <a:pt x="2892" y="1838"/>
                    </a:lnTo>
                    <a:lnTo>
                      <a:pt x="2934" y="1838"/>
                    </a:lnTo>
                    <a:lnTo>
                      <a:pt x="2934" y="2254"/>
                    </a:lnTo>
                    <a:lnTo>
                      <a:pt x="2978" y="2254"/>
                    </a:lnTo>
                    <a:lnTo>
                      <a:pt x="2978" y="2400"/>
                    </a:lnTo>
                    <a:lnTo>
                      <a:pt x="3020" y="2400"/>
                    </a:lnTo>
                    <a:lnTo>
                      <a:pt x="3020" y="2472"/>
                    </a:lnTo>
                    <a:lnTo>
                      <a:pt x="3062" y="2472"/>
                    </a:lnTo>
                    <a:lnTo>
                      <a:pt x="3062" y="2530"/>
                    </a:lnTo>
                    <a:lnTo>
                      <a:pt x="3106" y="2530"/>
                    </a:lnTo>
                    <a:lnTo>
                      <a:pt x="3106" y="2418"/>
                    </a:lnTo>
                    <a:lnTo>
                      <a:pt x="3148" y="2418"/>
                    </a:lnTo>
                    <a:lnTo>
                      <a:pt x="3148" y="2408"/>
                    </a:lnTo>
                    <a:lnTo>
                      <a:pt x="3190" y="2408"/>
                    </a:lnTo>
                    <a:lnTo>
                      <a:pt x="3190" y="2418"/>
                    </a:lnTo>
                    <a:lnTo>
                      <a:pt x="3232" y="2418"/>
                    </a:lnTo>
                    <a:lnTo>
                      <a:pt x="3232" y="2650"/>
                    </a:lnTo>
                    <a:lnTo>
                      <a:pt x="3276" y="2650"/>
                    </a:lnTo>
                    <a:lnTo>
                      <a:pt x="3276" y="2532"/>
                    </a:lnTo>
                    <a:lnTo>
                      <a:pt x="3318" y="2532"/>
                    </a:lnTo>
                    <a:lnTo>
                      <a:pt x="3318" y="2700"/>
                    </a:lnTo>
                    <a:lnTo>
                      <a:pt x="3360" y="2700"/>
                    </a:lnTo>
                    <a:lnTo>
                      <a:pt x="3360" y="2652"/>
                    </a:lnTo>
                    <a:lnTo>
                      <a:pt x="3402" y="2652"/>
                    </a:lnTo>
                    <a:lnTo>
                      <a:pt x="3402" y="2602"/>
                    </a:lnTo>
                    <a:lnTo>
                      <a:pt x="3446" y="2602"/>
                    </a:lnTo>
                    <a:lnTo>
                      <a:pt x="3446" y="3200"/>
                    </a:lnTo>
                  </a:path>
                </a:pathLst>
              </a:cu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" name="Line 13"/>
              <p:cNvSpPr>
                <a:spLocks noChangeShapeType="1"/>
              </p:cNvSpPr>
              <p:nvPr/>
            </p:nvSpPr>
            <p:spPr bwMode="auto">
              <a:xfrm flipV="1">
                <a:off x="711" y="3255"/>
                <a:ext cx="1" cy="1172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Line 14"/>
              <p:cNvSpPr>
                <a:spLocks noChangeShapeType="1"/>
              </p:cNvSpPr>
              <p:nvPr/>
            </p:nvSpPr>
            <p:spPr bwMode="auto">
              <a:xfrm flipH="1">
                <a:off x="701" y="4421"/>
                <a:ext cx="57" cy="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4" name="Group 15"/>
              <p:cNvGrpSpPr>
                <a:grpSpLocks/>
              </p:cNvGrpSpPr>
              <p:nvPr/>
            </p:nvGrpSpPr>
            <p:grpSpPr bwMode="auto">
              <a:xfrm>
                <a:off x="702" y="3315"/>
                <a:ext cx="51" cy="1025"/>
                <a:chOff x="702" y="3315"/>
                <a:chExt cx="51" cy="1025"/>
              </a:xfrm>
            </p:grpSpPr>
            <p:sp>
              <p:nvSpPr>
                <p:cNvPr id="1136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702" y="4339"/>
                  <a:ext cx="34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7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702" y="4260"/>
                  <a:ext cx="51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702" y="4180"/>
                  <a:ext cx="34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9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702" y="4102"/>
                  <a:ext cx="51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0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702" y="4022"/>
                  <a:ext cx="34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702" y="3945"/>
                  <a:ext cx="51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702" y="3866"/>
                  <a:ext cx="34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702" y="3788"/>
                  <a:ext cx="51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702" y="3708"/>
                  <a:ext cx="34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702" y="3630"/>
                  <a:ext cx="51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702" y="3550"/>
                  <a:ext cx="34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702" y="3471"/>
                  <a:ext cx="51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702" y="3394"/>
                  <a:ext cx="34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702" y="3315"/>
                  <a:ext cx="51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702" y="3315"/>
                  <a:ext cx="51" cy="1"/>
                </a:xfrm>
                <a:prstGeom prst="line">
                  <a:avLst/>
                </a:prstGeom>
                <a:noFill/>
                <a:ln w="32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05" name="AutoShape 31"/>
              <p:cNvSpPr>
                <a:spLocks noChangeArrowheads="1"/>
              </p:cNvSpPr>
              <p:nvPr/>
            </p:nvSpPr>
            <p:spPr bwMode="auto">
              <a:xfrm>
                <a:off x="610" y="4402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" name="AutoShape 32"/>
              <p:cNvSpPr>
                <a:spLocks noChangeArrowheads="1"/>
              </p:cNvSpPr>
              <p:nvPr/>
            </p:nvSpPr>
            <p:spPr bwMode="auto">
              <a:xfrm>
                <a:off x="487" y="4244"/>
                <a:ext cx="56" cy="46"/>
              </a:xfrm>
              <a:custGeom>
                <a:avLst/>
                <a:gdLst>
                  <a:gd name="T0" fmla="*/ 0 w 74"/>
                  <a:gd name="T1" fmla="*/ 2 h 112"/>
                  <a:gd name="T2" fmla="*/ 6 w 74"/>
                  <a:gd name="T3" fmla="*/ 2 h 112"/>
                  <a:gd name="T4" fmla="*/ 6 w 74"/>
                  <a:gd name="T5" fmla="*/ 2 h 112"/>
                  <a:gd name="T6" fmla="*/ 8 w 74"/>
                  <a:gd name="T7" fmla="*/ 2 h 112"/>
                  <a:gd name="T8" fmla="*/ 10 w 74"/>
                  <a:gd name="T9" fmla="*/ 3 h 112"/>
                  <a:gd name="T10" fmla="*/ 11 w 74"/>
                  <a:gd name="T11" fmla="*/ 3 h 112"/>
                  <a:gd name="T12" fmla="*/ 14 w 74"/>
                  <a:gd name="T13" fmla="*/ 3 h 112"/>
                  <a:gd name="T14" fmla="*/ 15 w 74"/>
                  <a:gd name="T15" fmla="*/ 2 h 112"/>
                  <a:gd name="T16" fmla="*/ 17 w 74"/>
                  <a:gd name="T17" fmla="*/ 2 h 112"/>
                  <a:gd name="T18" fmla="*/ 17 w 74"/>
                  <a:gd name="T19" fmla="*/ 2 h 112"/>
                  <a:gd name="T20" fmla="*/ 17 w 74"/>
                  <a:gd name="T21" fmla="*/ 2 h 112"/>
                  <a:gd name="T22" fmla="*/ 17 w 74"/>
                  <a:gd name="T23" fmla="*/ 2 h 112"/>
                  <a:gd name="T24" fmla="*/ 17 w 74"/>
                  <a:gd name="T25" fmla="*/ 2 h 112"/>
                  <a:gd name="T26" fmla="*/ 15 w 74"/>
                  <a:gd name="T27" fmla="*/ 2 h 112"/>
                  <a:gd name="T28" fmla="*/ 14 w 74"/>
                  <a:gd name="T29" fmla="*/ 2 h 112"/>
                  <a:gd name="T30" fmla="*/ 11 w 74"/>
                  <a:gd name="T31" fmla="*/ 2 h 112"/>
                  <a:gd name="T32" fmla="*/ 10 w 74"/>
                  <a:gd name="T33" fmla="*/ 2 h 112"/>
                  <a:gd name="T34" fmla="*/ 8 w 74"/>
                  <a:gd name="T35" fmla="*/ 2 h 112"/>
                  <a:gd name="T36" fmla="*/ 6 w 74"/>
                  <a:gd name="T37" fmla="*/ 2 h 112"/>
                  <a:gd name="T38" fmla="*/ 0 w 74"/>
                  <a:gd name="T39" fmla="*/ 2 h 112"/>
                  <a:gd name="T40" fmla="*/ 5 w 74"/>
                  <a:gd name="T41" fmla="*/ 0 h 112"/>
                  <a:gd name="T42" fmla="*/ 23 w 74"/>
                  <a:gd name="T43" fmla="*/ 0 h 112"/>
                  <a:gd name="T44" fmla="*/ 23 w 74"/>
                  <a:gd name="T45" fmla="*/ 1 h 112"/>
                  <a:gd name="T46" fmla="*/ 10 w 74"/>
                  <a:gd name="T47" fmla="*/ 1 h 112"/>
                  <a:gd name="T48" fmla="*/ 8 w 74"/>
                  <a:gd name="T49" fmla="*/ 1 h 112"/>
                  <a:gd name="T50" fmla="*/ 11 w 74"/>
                  <a:gd name="T51" fmla="*/ 1 h 112"/>
                  <a:gd name="T52" fmla="*/ 13 w 74"/>
                  <a:gd name="T53" fmla="*/ 1 h 112"/>
                  <a:gd name="T54" fmla="*/ 17 w 74"/>
                  <a:gd name="T55" fmla="*/ 1 h 112"/>
                  <a:gd name="T56" fmla="*/ 18 w 74"/>
                  <a:gd name="T57" fmla="*/ 1 h 112"/>
                  <a:gd name="T58" fmla="*/ 20 w 74"/>
                  <a:gd name="T59" fmla="*/ 1 h 112"/>
                  <a:gd name="T60" fmla="*/ 23 w 74"/>
                  <a:gd name="T61" fmla="*/ 2 h 112"/>
                  <a:gd name="T62" fmla="*/ 23 w 74"/>
                  <a:gd name="T63" fmla="*/ 2 h 112"/>
                  <a:gd name="T64" fmla="*/ 24 w 74"/>
                  <a:gd name="T65" fmla="*/ 2 h 112"/>
                  <a:gd name="T66" fmla="*/ 23 w 74"/>
                  <a:gd name="T67" fmla="*/ 2 h 112"/>
                  <a:gd name="T68" fmla="*/ 23 w 74"/>
                  <a:gd name="T69" fmla="*/ 2 h 112"/>
                  <a:gd name="T70" fmla="*/ 22 w 74"/>
                  <a:gd name="T71" fmla="*/ 3 h 112"/>
                  <a:gd name="T72" fmla="*/ 20 w 74"/>
                  <a:gd name="T73" fmla="*/ 3 h 112"/>
                  <a:gd name="T74" fmla="*/ 17 w 74"/>
                  <a:gd name="T75" fmla="*/ 3 h 112"/>
                  <a:gd name="T76" fmla="*/ 14 w 74"/>
                  <a:gd name="T77" fmla="*/ 3 h 112"/>
                  <a:gd name="T78" fmla="*/ 11 w 74"/>
                  <a:gd name="T79" fmla="*/ 3 h 112"/>
                  <a:gd name="T80" fmla="*/ 8 w 74"/>
                  <a:gd name="T81" fmla="*/ 3 h 112"/>
                  <a:gd name="T82" fmla="*/ 6 w 74"/>
                  <a:gd name="T83" fmla="*/ 3 h 112"/>
                  <a:gd name="T84" fmla="*/ 4 w 74"/>
                  <a:gd name="T85" fmla="*/ 3 h 112"/>
                  <a:gd name="T86" fmla="*/ 2 w 74"/>
                  <a:gd name="T87" fmla="*/ 3 h 112"/>
                  <a:gd name="T88" fmla="*/ 2 w 74"/>
                  <a:gd name="T89" fmla="*/ 2 h 112"/>
                  <a:gd name="T90" fmla="*/ 0 w 74"/>
                  <a:gd name="T91" fmla="*/ 2 h 1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"/>
                  <a:gd name="T139" fmla="*/ 0 h 112"/>
                  <a:gd name="T140" fmla="*/ 74 w 74"/>
                  <a:gd name="T141" fmla="*/ 112 h 1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" h="112">
                    <a:moveTo>
                      <a:pt x="0" y="78"/>
                    </a:moveTo>
                    <a:lnTo>
                      <a:pt x="18" y="76"/>
                    </a:lnTo>
                    <a:lnTo>
                      <a:pt x="20" y="82"/>
                    </a:lnTo>
                    <a:lnTo>
                      <a:pt x="24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4"/>
                    </a:lnTo>
                    <a:lnTo>
                      <a:pt x="52" y="80"/>
                    </a:lnTo>
                    <a:lnTo>
                      <a:pt x="52" y="74"/>
                    </a:lnTo>
                    <a:lnTo>
                      <a:pt x="52" y="68"/>
                    </a:lnTo>
                    <a:lnTo>
                      <a:pt x="50" y="64"/>
                    </a:lnTo>
                    <a:lnTo>
                      <a:pt x="48" y="60"/>
                    </a:lnTo>
                    <a:lnTo>
                      <a:pt x="42" y="56"/>
                    </a:lnTo>
                    <a:lnTo>
                      <a:pt x="36" y="56"/>
                    </a:lnTo>
                    <a:lnTo>
                      <a:pt x="30" y="56"/>
                    </a:lnTo>
                    <a:lnTo>
                      <a:pt x="24" y="60"/>
                    </a:lnTo>
                    <a:lnTo>
                      <a:pt x="20" y="64"/>
                    </a:lnTo>
                    <a:lnTo>
                      <a:pt x="0" y="60"/>
                    </a:lnTo>
                    <a:lnTo>
                      <a:pt x="14" y="0"/>
                    </a:lnTo>
                    <a:lnTo>
                      <a:pt x="68" y="0"/>
                    </a:lnTo>
                    <a:lnTo>
                      <a:pt x="68" y="22"/>
                    </a:lnTo>
                    <a:lnTo>
                      <a:pt x="30" y="22"/>
                    </a:lnTo>
                    <a:lnTo>
                      <a:pt x="26" y="40"/>
                    </a:lnTo>
                    <a:lnTo>
                      <a:pt x="34" y="38"/>
                    </a:lnTo>
                    <a:lnTo>
                      <a:pt x="40" y="36"/>
                    </a:lnTo>
                    <a:lnTo>
                      <a:pt x="50" y="38"/>
                    </a:lnTo>
                    <a:lnTo>
                      <a:pt x="56" y="40"/>
                    </a:lnTo>
                    <a:lnTo>
                      <a:pt x="64" y="46"/>
                    </a:lnTo>
                    <a:lnTo>
                      <a:pt x="68" y="54"/>
                    </a:lnTo>
                    <a:lnTo>
                      <a:pt x="72" y="62"/>
                    </a:lnTo>
                    <a:lnTo>
                      <a:pt x="74" y="72"/>
                    </a:lnTo>
                    <a:lnTo>
                      <a:pt x="72" y="82"/>
                    </a:lnTo>
                    <a:lnTo>
                      <a:pt x="70" y="90"/>
                    </a:lnTo>
                    <a:lnTo>
                      <a:pt x="66" y="98"/>
                    </a:lnTo>
                    <a:lnTo>
                      <a:pt x="60" y="104"/>
                    </a:lnTo>
                    <a:lnTo>
                      <a:pt x="52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0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" name="AutoShape 33"/>
              <p:cNvSpPr>
                <a:spLocks noChangeArrowheads="1"/>
              </p:cNvSpPr>
              <p:nvPr/>
            </p:nvSpPr>
            <p:spPr bwMode="auto">
              <a:xfrm>
                <a:off x="559" y="4244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4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7 w 72"/>
                  <a:gd name="T63" fmla="*/ 1 h 112"/>
                  <a:gd name="T64" fmla="*/ 7 w 72"/>
                  <a:gd name="T65" fmla="*/ 2 h 112"/>
                  <a:gd name="T66" fmla="*/ 7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5 w 72"/>
                  <a:gd name="T85" fmla="*/ 2 h 112"/>
                  <a:gd name="T86" fmla="*/ 16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6 w 72"/>
                  <a:gd name="T99" fmla="*/ 1 h 112"/>
                  <a:gd name="T100" fmla="*/ 15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2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4" y="28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2" y="44"/>
                    </a:lnTo>
                    <a:lnTo>
                      <a:pt x="22" y="56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4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0" y="76"/>
                    </a:lnTo>
                    <a:lnTo>
                      <a:pt x="52" y="66"/>
                    </a:lnTo>
                    <a:lnTo>
                      <a:pt x="52" y="56"/>
                    </a:lnTo>
                    <a:lnTo>
                      <a:pt x="52" y="44"/>
                    </a:lnTo>
                    <a:lnTo>
                      <a:pt x="50" y="36"/>
                    </a:lnTo>
                    <a:lnTo>
                      <a:pt x="50" y="30"/>
                    </a:lnTo>
                    <a:lnTo>
                      <a:pt x="48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AutoShape 34"/>
              <p:cNvSpPr>
                <a:spLocks noChangeArrowheads="1"/>
              </p:cNvSpPr>
              <p:nvPr/>
            </p:nvSpPr>
            <p:spPr bwMode="auto">
              <a:xfrm>
                <a:off x="624" y="4244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AutoShape 35"/>
              <p:cNvSpPr>
                <a:spLocks noChangeArrowheads="1"/>
              </p:cNvSpPr>
              <p:nvPr/>
            </p:nvSpPr>
            <p:spPr bwMode="auto">
              <a:xfrm>
                <a:off x="427" y="4086"/>
                <a:ext cx="36" cy="45"/>
              </a:xfrm>
              <a:custGeom>
                <a:avLst/>
                <a:gdLst>
                  <a:gd name="T0" fmla="*/ 15 w 48"/>
                  <a:gd name="T1" fmla="*/ 3 h 110"/>
                  <a:gd name="T2" fmla="*/ 8 w 48"/>
                  <a:gd name="T3" fmla="*/ 3 h 110"/>
                  <a:gd name="T4" fmla="*/ 8 w 48"/>
                  <a:gd name="T5" fmla="*/ 1 h 110"/>
                  <a:gd name="T6" fmla="*/ 6 w 48"/>
                  <a:gd name="T7" fmla="*/ 1 h 110"/>
                  <a:gd name="T8" fmla="*/ 4 w 48"/>
                  <a:gd name="T9" fmla="*/ 1 h 110"/>
                  <a:gd name="T10" fmla="*/ 0 w 48"/>
                  <a:gd name="T11" fmla="*/ 1 h 110"/>
                  <a:gd name="T12" fmla="*/ 0 w 48"/>
                  <a:gd name="T13" fmla="*/ 1 h 110"/>
                  <a:gd name="T14" fmla="*/ 3 w 48"/>
                  <a:gd name="T15" fmla="*/ 1 h 110"/>
                  <a:gd name="T16" fmla="*/ 6 w 48"/>
                  <a:gd name="T17" fmla="*/ 0 h 110"/>
                  <a:gd name="T18" fmla="*/ 8 w 48"/>
                  <a:gd name="T19" fmla="*/ 0 h 110"/>
                  <a:gd name="T20" fmla="*/ 9 w 48"/>
                  <a:gd name="T21" fmla="*/ 0 h 110"/>
                  <a:gd name="T22" fmla="*/ 10 w 48"/>
                  <a:gd name="T23" fmla="*/ 0 h 110"/>
                  <a:gd name="T24" fmla="*/ 15 w 48"/>
                  <a:gd name="T25" fmla="*/ 0 h 110"/>
                  <a:gd name="T26" fmla="*/ 15 w 48"/>
                  <a:gd name="T27" fmla="*/ 3 h 1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8"/>
                  <a:gd name="T43" fmla="*/ 0 h 110"/>
                  <a:gd name="T44" fmla="*/ 48 w 48"/>
                  <a:gd name="T45" fmla="*/ 110 h 1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8" h="110">
                    <a:moveTo>
                      <a:pt x="48" y="110"/>
                    </a:moveTo>
                    <a:lnTo>
                      <a:pt x="26" y="110"/>
                    </a:lnTo>
                    <a:lnTo>
                      <a:pt x="26" y="30"/>
                    </a:lnTo>
                    <a:lnTo>
                      <a:pt x="18" y="38"/>
                    </a:lnTo>
                    <a:lnTo>
                      <a:pt x="10" y="42"/>
                    </a:lnTo>
                    <a:lnTo>
                      <a:pt x="0" y="48"/>
                    </a:lnTo>
                    <a:lnTo>
                      <a:pt x="0" y="26"/>
                    </a:lnTo>
                    <a:lnTo>
                      <a:pt x="8" y="22"/>
                    </a:lnTo>
                    <a:lnTo>
                      <a:pt x="18" y="16"/>
                    </a:lnTo>
                    <a:lnTo>
                      <a:pt x="22" y="12"/>
                    </a:lnTo>
                    <a:lnTo>
                      <a:pt x="28" y="6"/>
                    </a:lnTo>
                    <a:lnTo>
                      <a:pt x="30" y="0"/>
                    </a:lnTo>
                    <a:lnTo>
                      <a:pt x="48" y="0"/>
                    </a:lnTo>
                    <a:lnTo>
                      <a:pt x="48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" name="AutoShape 36"/>
              <p:cNvSpPr>
                <a:spLocks noChangeArrowheads="1"/>
              </p:cNvSpPr>
              <p:nvPr/>
            </p:nvSpPr>
            <p:spPr bwMode="auto">
              <a:xfrm>
                <a:off x="487" y="4086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" name="AutoShape 37"/>
              <p:cNvSpPr>
                <a:spLocks noChangeArrowheads="1"/>
              </p:cNvSpPr>
              <p:nvPr/>
            </p:nvSpPr>
            <p:spPr bwMode="auto">
              <a:xfrm>
                <a:off x="559" y="4086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4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7 w 72"/>
                  <a:gd name="T63" fmla="*/ 1 h 112"/>
                  <a:gd name="T64" fmla="*/ 7 w 72"/>
                  <a:gd name="T65" fmla="*/ 2 h 112"/>
                  <a:gd name="T66" fmla="*/ 7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5 w 72"/>
                  <a:gd name="T85" fmla="*/ 2 h 112"/>
                  <a:gd name="T86" fmla="*/ 16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6 w 72"/>
                  <a:gd name="T99" fmla="*/ 1 h 112"/>
                  <a:gd name="T100" fmla="*/ 15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2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4" y="28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2" y="44"/>
                    </a:lnTo>
                    <a:lnTo>
                      <a:pt x="22" y="56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4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0" y="76"/>
                    </a:lnTo>
                    <a:lnTo>
                      <a:pt x="52" y="66"/>
                    </a:lnTo>
                    <a:lnTo>
                      <a:pt x="52" y="56"/>
                    </a:lnTo>
                    <a:lnTo>
                      <a:pt x="52" y="44"/>
                    </a:lnTo>
                    <a:lnTo>
                      <a:pt x="50" y="36"/>
                    </a:lnTo>
                    <a:lnTo>
                      <a:pt x="50" y="30"/>
                    </a:lnTo>
                    <a:lnTo>
                      <a:pt x="48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" name="AutoShape 38"/>
              <p:cNvSpPr>
                <a:spLocks noChangeArrowheads="1"/>
              </p:cNvSpPr>
              <p:nvPr/>
            </p:nvSpPr>
            <p:spPr bwMode="auto">
              <a:xfrm>
                <a:off x="624" y="4086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" name="AutoShape 39"/>
              <p:cNvSpPr>
                <a:spLocks noChangeArrowheads="1"/>
              </p:cNvSpPr>
              <p:nvPr/>
            </p:nvSpPr>
            <p:spPr bwMode="auto">
              <a:xfrm>
                <a:off x="427" y="3928"/>
                <a:ext cx="36" cy="45"/>
              </a:xfrm>
              <a:custGeom>
                <a:avLst/>
                <a:gdLst>
                  <a:gd name="T0" fmla="*/ 15 w 48"/>
                  <a:gd name="T1" fmla="*/ 3 h 110"/>
                  <a:gd name="T2" fmla="*/ 8 w 48"/>
                  <a:gd name="T3" fmla="*/ 3 h 110"/>
                  <a:gd name="T4" fmla="*/ 8 w 48"/>
                  <a:gd name="T5" fmla="*/ 1 h 110"/>
                  <a:gd name="T6" fmla="*/ 6 w 48"/>
                  <a:gd name="T7" fmla="*/ 1 h 110"/>
                  <a:gd name="T8" fmla="*/ 4 w 48"/>
                  <a:gd name="T9" fmla="*/ 1 h 110"/>
                  <a:gd name="T10" fmla="*/ 0 w 48"/>
                  <a:gd name="T11" fmla="*/ 1 h 110"/>
                  <a:gd name="T12" fmla="*/ 0 w 48"/>
                  <a:gd name="T13" fmla="*/ 1 h 110"/>
                  <a:gd name="T14" fmla="*/ 3 w 48"/>
                  <a:gd name="T15" fmla="*/ 1 h 110"/>
                  <a:gd name="T16" fmla="*/ 6 w 48"/>
                  <a:gd name="T17" fmla="*/ 0 h 110"/>
                  <a:gd name="T18" fmla="*/ 8 w 48"/>
                  <a:gd name="T19" fmla="*/ 0 h 110"/>
                  <a:gd name="T20" fmla="*/ 9 w 48"/>
                  <a:gd name="T21" fmla="*/ 0 h 110"/>
                  <a:gd name="T22" fmla="*/ 10 w 48"/>
                  <a:gd name="T23" fmla="*/ 0 h 110"/>
                  <a:gd name="T24" fmla="*/ 15 w 48"/>
                  <a:gd name="T25" fmla="*/ 0 h 110"/>
                  <a:gd name="T26" fmla="*/ 15 w 48"/>
                  <a:gd name="T27" fmla="*/ 3 h 1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8"/>
                  <a:gd name="T43" fmla="*/ 0 h 110"/>
                  <a:gd name="T44" fmla="*/ 48 w 48"/>
                  <a:gd name="T45" fmla="*/ 110 h 1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8" h="110">
                    <a:moveTo>
                      <a:pt x="48" y="110"/>
                    </a:moveTo>
                    <a:lnTo>
                      <a:pt x="26" y="110"/>
                    </a:lnTo>
                    <a:lnTo>
                      <a:pt x="26" y="30"/>
                    </a:lnTo>
                    <a:lnTo>
                      <a:pt x="18" y="38"/>
                    </a:lnTo>
                    <a:lnTo>
                      <a:pt x="10" y="42"/>
                    </a:lnTo>
                    <a:lnTo>
                      <a:pt x="0" y="48"/>
                    </a:lnTo>
                    <a:lnTo>
                      <a:pt x="0" y="26"/>
                    </a:lnTo>
                    <a:lnTo>
                      <a:pt x="8" y="22"/>
                    </a:lnTo>
                    <a:lnTo>
                      <a:pt x="18" y="16"/>
                    </a:lnTo>
                    <a:lnTo>
                      <a:pt x="22" y="12"/>
                    </a:lnTo>
                    <a:lnTo>
                      <a:pt x="28" y="6"/>
                    </a:lnTo>
                    <a:lnTo>
                      <a:pt x="30" y="0"/>
                    </a:lnTo>
                    <a:lnTo>
                      <a:pt x="48" y="0"/>
                    </a:lnTo>
                    <a:lnTo>
                      <a:pt x="48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40"/>
              <p:cNvSpPr>
                <a:spLocks noChangeArrowheads="1"/>
              </p:cNvSpPr>
              <p:nvPr/>
            </p:nvSpPr>
            <p:spPr bwMode="auto">
              <a:xfrm>
                <a:off x="487" y="3928"/>
                <a:ext cx="56" cy="46"/>
              </a:xfrm>
              <a:custGeom>
                <a:avLst/>
                <a:gdLst>
                  <a:gd name="T0" fmla="*/ 0 w 74"/>
                  <a:gd name="T1" fmla="*/ 2 h 112"/>
                  <a:gd name="T2" fmla="*/ 6 w 74"/>
                  <a:gd name="T3" fmla="*/ 2 h 112"/>
                  <a:gd name="T4" fmla="*/ 6 w 74"/>
                  <a:gd name="T5" fmla="*/ 2 h 112"/>
                  <a:gd name="T6" fmla="*/ 8 w 74"/>
                  <a:gd name="T7" fmla="*/ 2 h 112"/>
                  <a:gd name="T8" fmla="*/ 10 w 74"/>
                  <a:gd name="T9" fmla="*/ 3 h 112"/>
                  <a:gd name="T10" fmla="*/ 11 w 74"/>
                  <a:gd name="T11" fmla="*/ 3 h 112"/>
                  <a:gd name="T12" fmla="*/ 14 w 74"/>
                  <a:gd name="T13" fmla="*/ 3 h 112"/>
                  <a:gd name="T14" fmla="*/ 15 w 74"/>
                  <a:gd name="T15" fmla="*/ 2 h 112"/>
                  <a:gd name="T16" fmla="*/ 17 w 74"/>
                  <a:gd name="T17" fmla="*/ 2 h 112"/>
                  <a:gd name="T18" fmla="*/ 17 w 74"/>
                  <a:gd name="T19" fmla="*/ 2 h 112"/>
                  <a:gd name="T20" fmla="*/ 17 w 74"/>
                  <a:gd name="T21" fmla="*/ 2 h 112"/>
                  <a:gd name="T22" fmla="*/ 17 w 74"/>
                  <a:gd name="T23" fmla="*/ 2 h 112"/>
                  <a:gd name="T24" fmla="*/ 17 w 74"/>
                  <a:gd name="T25" fmla="*/ 2 h 112"/>
                  <a:gd name="T26" fmla="*/ 15 w 74"/>
                  <a:gd name="T27" fmla="*/ 2 h 112"/>
                  <a:gd name="T28" fmla="*/ 14 w 74"/>
                  <a:gd name="T29" fmla="*/ 2 h 112"/>
                  <a:gd name="T30" fmla="*/ 11 w 74"/>
                  <a:gd name="T31" fmla="*/ 2 h 112"/>
                  <a:gd name="T32" fmla="*/ 10 w 74"/>
                  <a:gd name="T33" fmla="*/ 2 h 112"/>
                  <a:gd name="T34" fmla="*/ 8 w 74"/>
                  <a:gd name="T35" fmla="*/ 2 h 112"/>
                  <a:gd name="T36" fmla="*/ 6 w 74"/>
                  <a:gd name="T37" fmla="*/ 2 h 112"/>
                  <a:gd name="T38" fmla="*/ 0 w 74"/>
                  <a:gd name="T39" fmla="*/ 2 h 112"/>
                  <a:gd name="T40" fmla="*/ 5 w 74"/>
                  <a:gd name="T41" fmla="*/ 0 h 112"/>
                  <a:gd name="T42" fmla="*/ 23 w 74"/>
                  <a:gd name="T43" fmla="*/ 0 h 112"/>
                  <a:gd name="T44" fmla="*/ 23 w 74"/>
                  <a:gd name="T45" fmla="*/ 1 h 112"/>
                  <a:gd name="T46" fmla="*/ 10 w 74"/>
                  <a:gd name="T47" fmla="*/ 1 h 112"/>
                  <a:gd name="T48" fmla="*/ 8 w 74"/>
                  <a:gd name="T49" fmla="*/ 1 h 112"/>
                  <a:gd name="T50" fmla="*/ 11 w 74"/>
                  <a:gd name="T51" fmla="*/ 1 h 112"/>
                  <a:gd name="T52" fmla="*/ 13 w 74"/>
                  <a:gd name="T53" fmla="*/ 1 h 112"/>
                  <a:gd name="T54" fmla="*/ 17 w 74"/>
                  <a:gd name="T55" fmla="*/ 1 h 112"/>
                  <a:gd name="T56" fmla="*/ 18 w 74"/>
                  <a:gd name="T57" fmla="*/ 1 h 112"/>
                  <a:gd name="T58" fmla="*/ 20 w 74"/>
                  <a:gd name="T59" fmla="*/ 1 h 112"/>
                  <a:gd name="T60" fmla="*/ 23 w 74"/>
                  <a:gd name="T61" fmla="*/ 2 h 112"/>
                  <a:gd name="T62" fmla="*/ 23 w 74"/>
                  <a:gd name="T63" fmla="*/ 2 h 112"/>
                  <a:gd name="T64" fmla="*/ 24 w 74"/>
                  <a:gd name="T65" fmla="*/ 2 h 112"/>
                  <a:gd name="T66" fmla="*/ 23 w 74"/>
                  <a:gd name="T67" fmla="*/ 2 h 112"/>
                  <a:gd name="T68" fmla="*/ 23 w 74"/>
                  <a:gd name="T69" fmla="*/ 2 h 112"/>
                  <a:gd name="T70" fmla="*/ 22 w 74"/>
                  <a:gd name="T71" fmla="*/ 3 h 112"/>
                  <a:gd name="T72" fmla="*/ 20 w 74"/>
                  <a:gd name="T73" fmla="*/ 3 h 112"/>
                  <a:gd name="T74" fmla="*/ 17 w 74"/>
                  <a:gd name="T75" fmla="*/ 3 h 112"/>
                  <a:gd name="T76" fmla="*/ 14 w 74"/>
                  <a:gd name="T77" fmla="*/ 3 h 112"/>
                  <a:gd name="T78" fmla="*/ 11 w 74"/>
                  <a:gd name="T79" fmla="*/ 3 h 112"/>
                  <a:gd name="T80" fmla="*/ 8 w 74"/>
                  <a:gd name="T81" fmla="*/ 3 h 112"/>
                  <a:gd name="T82" fmla="*/ 6 w 74"/>
                  <a:gd name="T83" fmla="*/ 3 h 112"/>
                  <a:gd name="T84" fmla="*/ 4 w 74"/>
                  <a:gd name="T85" fmla="*/ 3 h 112"/>
                  <a:gd name="T86" fmla="*/ 2 w 74"/>
                  <a:gd name="T87" fmla="*/ 3 h 112"/>
                  <a:gd name="T88" fmla="*/ 2 w 74"/>
                  <a:gd name="T89" fmla="*/ 2 h 112"/>
                  <a:gd name="T90" fmla="*/ 0 w 74"/>
                  <a:gd name="T91" fmla="*/ 2 h 1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"/>
                  <a:gd name="T139" fmla="*/ 0 h 112"/>
                  <a:gd name="T140" fmla="*/ 74 w 74"/>
                  <a:gd name="T141" fmla="*/ 112 h 1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" h="112">
                    <a:moveTo>
                      <a:pt x="0" y="78"/>
                    </a:moveTo>
                    <a:lnTo>
                      <a:pt x="18" y="76"/>
                    </a:lnTo>
                    <a:lnTo>
                      <a:pt x="20" y="82"/>
                    </a:lnTo>
                    <a:lnTo>
                      <a:pt x="24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4"/>
                    </a:lnTo>
                    <a:lnTo>
                      <a:pt x="52" y="80"/>
                    </a:lnTo>
                    <a:lnTo>
                      <a:pt x="52" y="74"/>
                    </a:lnTo>
                    <a:lnTo>
                      <a:pt x="52" y="68"/>
                    </a:lnTo>
                    <a:lnTo>
                      <a:pt x="50" y="64"/>
                    </a:lnTo>
                    <a:lnTo>
                      <a:pt x="48" y="60"/>
                    </a:lnTo>
                    <a:lnTo>
                      <a:pt x="42" y="56"/>
                    </a:lnTo>
                    <a:lnTo>
                      <a:pt x="36" y="56"/>
                    </a:lnTo>
                    <a:lnTo>
                      <a:pt x="30" y="56"/>
                    </a:lnTo>
                    <a:lnTo>
                      <a:pt x="24" y="60"/>
                    </a:lnTo>
                    <a:lnTo>
                      <a:pt x="20" y="64"/>
                    </a:lnTo>
                    <a:lnTo>
                      <a:pt x="0" y="60"/>
                    </a:lnTo>
                    <a:lnTo>
                      <a:pt x="14" y="0"/>
                    </a:lnTo>
                    <a:lnTo>
                      <a:pt x="68" y="0"/>
                    </a:lnTo>
                    <a:lnTo>
                      <a:pt x="68" y="22"/>
                    </a:lnTo>
                    <a:lnTo>
                      <a:pt x="30" y="22"/>
                    </a:lnTo>
                    <a:lnTo>
                      <a:pt x="26" y="40"/>
                    </a:lnTo>
                    <a:lnTo>
                      <a:pt x="34" y="38"/>
                    </a:lnTo>
                    <a:lnTo>
                      <a:pt x="40" y="36"/>
                    </a:lnTo>
                    <a:lnTo>
                      <a:pt x="50" y="38"/>
                    </a:lnTo>
                    <a:lnTo>
                      <a:pt x="56" y="40"/>
                    </a:lnTo>
                    <a:lnTo>
                      <a:pt x="64" y="46"/>
                    </a:lnTo>
                    <a:lnTo>
                      <a:pt x="68" y="54"/>
                    </a:lnTo>
                    <a:lnTo>
                      <a:pt x="72" y="62"/>
                    </a:lnTo>
                    <a:lnTo>
                      <a:pt x="74" y="72"/>
                    </a:lnTo>
                    <a:lnTo>
                      <a:pt x="72" y="82"/>
                    </a:lnTo>
                    <a:lnTo>
                      <a:pt x="70" y="90"/>
                    </a:lnTo>
                    <a:lnTo>
                      <a:pt x="66" y="98"/>
                    </a:lnTo>
                    <a:lnTo>
                      <a:pt x="60" y="104"/>
                    </a:lnTo>
                    <a:lnTo>
                      <a:pt x="52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0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" name="AutoShape 41"/>
              <p:cNvSpPr>
                <a:spLocks noChangeArrowheads="1"/>
              </p:cNvSpPr>
              <p:nvPr/>
            </p:nvSpPr>
            <p:spPr bwMode="auto">
              <a:xfrm>
                <a:off x="559" y="3928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4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7 w 72"/>
                  <a:gd name="T63" fmla="*/ 1 h 112"/>
                  <a:gd name="T64" fmla="*/ 7 w 72"/>
                  <a:gd name="T65" fmla="*/ 2 h 112"/>
                  <a:gd name="T66" fmla="*/ 7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5 w 72"/>
                  <a:gd name="T85" fmla="*/ 2 h 112"/>
                  <a:gd name="T86" fmla="*/ 16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6 w 72"/>
                  <a:gd name="T99" fmla="*/ 1 h 112"/>
                  <a:gd name="T100" fmla="*/ 15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2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4" y="28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2" y="44"/>
                    </a:lnTo>
                    <a:lnTo>
                      <a:pt x="22" y="56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4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0" y="76"/>
                    </a:lnTo>
                    <a:lnTo>
                      <a:pt x="52" y="66"/>
                    </a:lnTo>
                    <a:lnTo>
                      <a:pt x="52" y="56"/>
                    </a:lnTo>
                    <a:lnTo>
                      <a:pt x="52" y="44"/>
                    </a:lnTo>
                    <a:lnTo>
                      <a:pt x="50" y="36"/>
                    </a:lnTo>
                    <a:lnTo>
                      <a:pt x="50" y="30"/>
                    </a:lnTo>
                    <a:lnTo>
                      <a:pt x="48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" name="AutoShape 42"/>
              <p:cNvSpPr>
                <a:spLocks noChangeArrowheads="1"/>
              </p:cNvSpPr>
              <p:nvPr/>
            </p:nvSpPr>
            <p:spPr bwMode="auto">
              <a:xfrm>
                <a:off x="624" y="3928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" name="AutoShape 43"/>
              <p:cNvSpPr>
                <a:spLocks noChangeArrowheads="1"/>
              </p:cNvSpPr>
              <p:nvPr/>
            </p:nvSpPr>
            <p:spPr bwMode="auto">
              <a:xfrm>
                <a:off x="423" y="3770"/>
                <a:ext cx="54" cy="45"/>
              </a:xfrm>
              <a:custGeom>
                <a:avLst/>
                <a:gdLst>
                  <a:gd name="T0" fmla="*/ 22 w 72"/>
                  <a:gd name="T1" fmla="*/ 2 h 110"/>
                  <a:gd name="T2" fmla="*/ 22 w 72"/>
                  <a:gd name="T3" fmla="*/ 3 h 110"/>
                  <a:gd name="T4" fmla="*/ 0 w 72"/>
                  <a:gd name="T5" fmla="*/ 3 h 110"/>
                  <a:gd name="T6" fmla="*/ 2 w 72"/>
                  <a:gd name="T7" fmla="*/ 3 h 110"/>
                  <a:gd name="T8" fmla="*/ 2 w 72"/>
                  <a:gd name="T9" fmla="*/ 2 h 110"/>
                  <a:gd name="T10" fmla="*/ 4 w 72"/>
                  <a:gd name="T11" fmla="*/ 2 h 110"/>
                  <a:gd name="T12" fmla="*/ 6 w 72"/>
                  <a:gd name="T13" fmla="*/ 2 h 110"/>
                  <a:gd name="T14" fmla="*/ 9 w 72"/>
                  <a:gd name="T15" fmla="*/ 2 h 110"/>
                  <a:gd name="T16" fmla="*/ 11 w 72"/>
                  <a:gd name="T17" fmla="*/ 2 h 110"/>
                  <a:gd name="T18" fmla="*/ 13 w 72"/>
                  <a:gd name="T19" fmla="*/ 2 h 110"/>
                  <a:gd name="T20" fmla="*/ 14 w 72"/>
                  <a:gd name="T21" fmla="*/ 1 h 110"/>
                  <a:gd name="T22" fmla="*/ 15 w 72"/>
                  <a:gd name="T23" fmla="*/ 1 h 110"/>
                  <a:gd name="T24" fmla="*/ 16 w 72"/>
                  <a:gd name="T25" fmla="*/ 1 h 110"/>
                  <a:gd name="T26" fmla="*/ 16 w 72"/>
                  <a:gd name="T27" fmla="*/ 1 h 110"/>
                  <a:gd name="T28" fmla="*/ 16 w 72"/>
                  <a:gd name="T29" fmla="*/ 1 h 110"/>
                  <a:gd name="T30" fmla="*/ 15 w 72"/>
                  <a:gd name="T31" fmla="*/ 1 h 110"/>
                  <a:gd name="T32" fmla="*/ 14 w 72"/>
                  <a:gd name="T33" fmla="*/ 0 h 110"/>
                  <a:gd name="T34" fmla="*/ 12 w 72"/>
                  <a:gd name="T35" fmla="*/ 0 h 110"/>
                  <a:gd name="T36" fmla="*/ 10 w 72"/>
                  <a:gd name="T37" fmla="*/ 0 h 110"/>
                  <a:gd name="T38" fmla="*/ 9 w 72"/>
                  <a:gd name="T39" fmla="*/ 1 h 110"/>
                  <a:gd name="T40" fmla="*/ 7 w 72"/>
                  <a:gd name="T41" fmla="*/ 1 h 110"/>
                  <a:gd name="T42" fmla="*/ 7 w 72"/>
                  <a:gd name="T43" fmla="*/ 1 h 110"/>
                  <a:gd name="T44" fmla="*/ 7 w 72"/>
                  <a:gd name="T45" fmla="*/ 1 h 110"/>
                  <a:gd name="T46" fmla="*/ 2 w 72"/>
                  <a:gd name="T47" fmla="*/ 1 h 110"/>
                  <a:gd name="T48" fmla="*/ 2 w 72"/>
                  <a:gd name="T49" fmla="*/ 1 h 110"/>
                  <a:gd name="T50" fmla="*/ 2 w 72"/>
                  <a:gd name="T51" fmla="*/ 0 h 110"/>
                  <a:gd name="T52" fmla="*/ 4 w 72"/>
                  <a:gd name="T53" fmla="*/ 0 h 110"/>
                  <a:gd name="T54" fmla="*/ 6 w 72"/>
                  <a:gd name="T55" fmla="*/ 0 h 110"/>
                  <a:gd name="T56" fmla="*/ 9 w 72"/>
                  <a:gd name="T57" fmla="*/ 0 h 110"/>
                  <a:gd name="T58" fmla="*/ 12 w 72"/>
                  <a:gd name="T59" fmla="*/ 0 h 110"/>
                  <a:gd name="T60" fmla="*/ 15 w 72"/>
                  <a:gd name="T61" fmla="*/ 0 h 110"/>
                  <a:gd name="T62" fmla="*/ 17 w 72"/>
                  <a:gd name="T63" fmla="*/ 0 h 110"/>
                  <a:gd name="T64" fmla="*/ 20 w 72"/>
                  <a:gd name="T65" fmla="*/ 0 h 110"/>
                  <a:gd name="T66" fmla="*/ 21 w 72"/>
                  <a:gd name="T67" fmla="*/ 0 h 110"/>
                  <a:gd name="T68" fmla="*/ 22 w 72"/>
                  <a:gd name="T69" fmla="*/ 1 h 110"/>
                  <a:gd name="T70" fmla="*/ 22 w 72"/>
                  <a:gd name="T71" fmla="*/ 1 h 110"/>
                  <a:gd name="T72" fmla="*/ 22 w 72"/>
                  <a:gd name="T73" fmla="*/ 1 h 110"/>
                  <a:gd name="T74" fmla="*/ 22 w 72"/>
                  <a:gd name="T75" fmla="*/ 1 h 110"/>
                  <a:gd name="T76" fmla="*/ 21 w 72"/>
                  <a:gd name="T77" fmla="*/ 1 h 110"/>
                  <a:gd name="T78" fmla="*/ 19 w 72"/>
                  <a:gd name="T79" fmla="*/ 2 h 110"/>
                  <a:gd name="T80" fmla="*/ 18 w 72"/>
                  <a:gd name="T81" fmla="*/ 2 h 110"/>
                  <a:gd name="T82" fmla="*/ 16 w 72"/>
                  <a:gd name="T83" fmla="*/ 2 h 110"/>
                  <a:gd name="T84" fmla="*/ 15 w 72"/>
                  <a:gd name="T85" fmla="*/ 2 h 110"/>
                  <a:gd name="T86" fmla="*/ 13 w 72"/>
                  <a:gd name="T87" fmla="*/ 2 h 110"/>
                  <a:gd name="T88" fmla="*/ 12 w 72"/>
                  <a:gd name="T89" fmla="*/ 2 h 110"/>
                  <a:gd name="T90" fmla="*/ 11 w 72"/>
                  <a:gd name="T91" fmla="*/ 2 h 110"/>
                  <a:gd name="T92" fmla="*/ 10 w 72"/>
                  <a:gd name="T93" fmla="*/ 2 h 110"/>
                  <a:gd name="T94" fmla="*/ 10 w 72"/>
                  <a:gd name="T95" fmla="*/ 2 h 110"/>
                  <a:gd name="T96" fmla="*/ 22 w 72"/>
                  <a:gd name="T97" fmla="*/ 2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2"/>
                  <a:gd name="T148" fmla="*/ 0 h 110"/>
                  <a:gd name="T149" fmla="*/ 72 w 72"/>
                  <a:gd name="T150" fmla="*/ 110 h 11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2" h="110">
                    <a:moveTo>
                      <a:pt x="72" y="90"/>
                    </a:moveTo>
                    <a:lnTo>
                      <a:pt x="72" y="110"/>
                    </a:lnTo>
                    <a:lnTo>
                      <a:pt x="0" y="110"/>
                    </a:lnTo>
                    <a:lnTo>
                      <a:pt x="2" y="100"/>
                    </a:lnTo>
                    <a:lnTo>
                      <a:pt x="8" y="90"/>
                    </a:lnTo>
                    <a:lnTo>
                      <a:pt x="12" y="82"/>
                    </a:lnTo>
                    <a:lnTo>
                      <a:pt x="20" y="74"/>
                    </a:lnTo>
                    <a:lnTo>
                      <a:pt x="30" y="64"/>
                    </a:lnTo>
                    <a:lnTo>
                      <a:pt x="36" y="58"/>
                    </a:lnTo>
                    <a:lnTo>
                      <a:pt x="42" y="52"/>
                    </a:lnTo>
                    <a:lnTo>
                      <a:pt x="46" y="48"/>
                    </a:lnTo>
                    <a:lnTo>
                      <a:pt x="48" y="46"/>
                    </a:lnTo>
                    <a:lnTo>
                      <a:pt x="50" y="40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8" y="22"/>
                    </a:lnTo>
                    <a:lnTo>
                      <a:pt x="44" y="20"/>
                    </a:lnTo>
                    <a:lnTo>
                      <a:pt x="38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6" y="26"/>
                    </a:lnTo>
                    <a:lnTo>
                      <a:pt x="24" y="30"/>
                    </a:lnTo>
                    <a:lnTo>
                      <a:pt x="22" y="34"/>
                    </a:lnTo>
                    <a:lnTo>
                      <a:pt x="2" y="32"/>
                    </a:lnTo>
                    <a:lnTo>
                      <a:pt x="4" y="22"/>
                    </a:lnTo>
                    <a:lnTo>
                      <a:pt x="8" y="14"/>
                    </a:lnTo>
                    <a:lnTo>
                      <a:pt x="14" y="8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56" y="4"/>
                    </a:lnTo>
                    <a:lnTo>
                      <a:pt x="64" y="8"/>
                    </a:lnTo>
                    <a:lnTo>
                      <a:pt x="68" y="14"/>
                    </a:lnTo>
                    <a:lnTo>
                      <a:pt x="72" y="22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0" y="44"/>
                    </a:lnTo>
                    <a:lnTo>
                      <a:pt x="66" y="50"/>
                    </a:lnTo>
                    <a:lnTo>
                      <a:pt x="62" y="58"/>
                    </a:lnTo>
                    <a:lnTo>
                      <a:pt x="58" y="62"/>
                    </a:lnTo>
                    <a:lnTo>
                      <a:pt x="54" y="66"/>
                    </a:lnTo>
                    <a:lnTo>
                      <a:pt x="48" y="72"/>
                    </a:lnTo>
                    <a:lnTo>
                      <a:pt x="42" y="76"/>
                    </a:lnTo>
                    <a:lnTo>
                      <a:pt x="38" y="80"/>
                    </a:lnTo>
                    <a:lnTo>
                      <a:pt x="36" y="84"/>
                    </a:lnTo>
                    <a:lnTo>
                      <a:pt x="34" y="86"/>
                    </a:lnTo>
                    <a:lnTo>
                      <a:pt x="32" y="90"/>
                    </a:lnTo>
                    <a:lnTo>
                      <a:pt x="7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" name="AutoShape 44"/>
              <p:cNvSpPr>
                <a:spLocks noChangeArrowheads="1"/>
              </p:cNvSpPr>
              <p:nvPr/>
            </p:nvSpPr>
            <p:spPr bwMode="auto">
              <a:xfrm>
                <a:off x="487" y="3770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" name="AutoShape 45"/>
              <p:cNvSpPr>
                <a:spLocks noChangeArrowheads="1"/>
              </p:cNvSpPr>
              <p:nvPr/>
            </p:nvSpPr>
            <p:spPr bwMode="auto">
              <a:xfrm>
                <a:off x="559" y="3770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4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7 w 72"/>
                  <a:gd name="T63" fmla="*/ 1 h 112"/>
                  <a:gd name="T64" fmla="*/ 7 w 72"/>
                  <a:gd name="T65" fmla="*/ 2 h 112"/>
                  <a:gd name="T66" fmla="*/ 7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5 w 72"/>
                  <a:gd name="T85" fmla="*/ 2 h 112"/>
                  <a:gd name="T86" fmla="*/ 16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6 w 72"/>
                  <a:gd name="T99" fmla="*/ 1 h 112"/>
                  <a:gd name="T100" fmla="*/ 15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2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4" y="28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2" y="44"/>
                    </a:lnTo>
                    <a:lnTo>
                      <a:pt x="22" y="56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4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0" y="76"/>
                    </a:lnTo>
                    <a:lnTo>
                      <a:pt x="52" y="66"/>
                    </a:lnTo>
                    <a:lnTo>
                      <a:pt x="52" y="56"/>
                    </a:lnTo>
                    <a:lnTo>
                      <a:pt x="52" y="44"/>
                    </a:lnTo>
                    <a:lnTo>
                      <a:pt x="50" y="36"/>
                    </a:lnTo>
                    <a:lnTo>
                      <a:pt x="50" y="30"/>
                    </a:lnTo>
                    <a:lnTo>
                      <a:pt x="48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" name="AutoShape 46"/>
              <p:cNvSpPr>
                <a:spLocks noChangeArrowheads="1"/>
              </p:cNvSpPr>
              <p:nvPr/>
            </p:nvSpPr>
            <p:spPr bwMode="auto">
              <a:xfrm>
                <a:off x="624" y="3770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" name="AutoShape 47"/>
              <p:cNvSpPr>
                <a:spLocks noChangeArrowheads="1"/>
              </p:cNvSpPr>
              <p:nvPr/>
            </p:nvSpPr>
            <p:spPr bwMode="auto">
              <a:xfrm>
                <a:off x="423" y="3615"/>
                <a:ext cx="54" cy="45"/>
              </a:xfrm>
              <a:custGeom>
                <a:avLst/>
                <a:gdLst>
                  <a:gd name="T0" fmla="*/ 22 w 72"/>
                  <a:gd name="T1" fmla="*/ 2 h 110"/>
                  <a:gd name="T2" fmla="*/ 22 w 72"/>
                  <a:gd name="T3" fmla="*/ 3 h 110"/>
                  <a:gd name="T4" fmla="*/ 0 w 72"/>
                  <a:gd name="T5" fmla="*/ 3 h 110"/>
                  <a:gd name="T6" fmla="*/ 2 w 72"/>
                  <a:gd name="T7" fmla="*/ 3 h 110"/>
                  <a:gd name="T8" fmla="*/ 2 w 72"/>
                  <a:gd name="T9" fmla="*/ 2 h 110"/>
                  <a:gd name="T10" fmla="*/ 4 w 72"/>
                  <a:gd name="T11" fmla="*/ 2 h 110"/>
                  <a:gd name="T12" fmla="*/ 6 w 72"/>
                  <a:gd name="T13" fmla="*/ 2 h 110"/>
                  <a:gd name="T14" fmla="*/ 9 w 72"/>
                  <a:gd name="T15" fmla="*/ 2 h 110"/>
                  <a:gd name="T16" fmla="*/ 11 w 72"/>
                  <a:gd name="T17" fmla="*/ 2 h 110"/>
                  <a:gd name="T18" fmla="*/ 13 w 72"/>
                  <a:gd name="T19" fmla="*/ 2 h 110"/>
                  <a:gd name="T20" fmla="*/ 14 w 72"/>
                  <a:gd name="T21" fmla="*/ 1 h 110"/>
                  <a:gd name="T22" fmla="*/ 15 w 72"/>
                  <a:gd name="T23" fmla="*/ 1 h 110"/>
                  <a:gd name="T24" fmla="*/ 16 w 72"/>
                  <a:gd name="T25" fmla="*/ 1 h 110"/>
                  <a:gd name="T26" fmla="*/ 16 w 72"/>
                  <a:gd name="T27" fmla="*/ 1 h 110"/>
                  <a:gd name="T28" fmla="*/ 16 w 72"/>
                  <a:gd name="T29" fmla="*/ 1 h 110"/>
                  <a:gd name="T30" fmla="*/ 15 w 72"/>
                  <a:gd name="T31" fmla="*/ 1 h 110"/>
                  <a:gd name="T32" fmla="*/ 14 w 72"/>
                  <a:gd name="T33" fmla="*/ 0 h 110"/>
                  <a:gd name="T34" fmla="*/ 12 w 72"/>
                  <a:gd name="T35" fmla="*/ 0 h 110"/>
                  <a:gd name="T36" fmla="*/ 10 w 72"/>
                  <a:gd name="T37" fmla="*/ 0 h 110"/>
                  <a:gd name="T38" fmla="*/ 9 w 72"/>
                  <a:gd name="T39" fmla="*/ 1 h 110"/>
                  <a:gd name="T40" fmla="*/ 7 w 72"/>
                  <a:gd name="T41" fmla="*/ 1 h 110"/>
                  <a:gd name="T42" fmla="*/ 7 w 72"/>
                  <a:gd name="T43" fmla="*/ 1 h 110"/>
                  <a:gd name="T44" fmla="*/ 7 w 72"/>
                  <a:gd name="T45" fmla="*/ 1 h 110"/>
                  <a:gd name="T46" fmla="*/ 2 w 72"/>
                  <a:gd name="T47" fmla="*/ 1 h 110"/>
                  <a:gd name="T48" fmla="*/ 2 w 72"/>
                  <a:gd name="T49" fmla="*/ 1 h 110"/>
                  <a:gd name="T50" fmla="*/ 2 w 72"/>
                  <a:gd name="T51" fmla="*/ 0 h 110"/>
                  <a:gd name="T52" fmla="*/ 4 w 72"/>
                  <a:gd name="T53" fmla="*/ 0 h 110"/>
                  <a:gd name="T54" fmla="*/ 6 w 72"/>
                  <a:gd name="T55" fmla="*/ 0 h 110"/>
                  <a:gd name="T56" fmla="*/ 9 w 72"/>
                  <a:gd name="T57" fmla="*/ 0 h 110"/>
                  <a:gd name="T58" fmla="*/ 12 w 72"/>
                  <a:gd name="T59" fmla="*/ 0 h 110"/>
                  <a:gd name="T60" fmla="*/ 15 w 72"/>
                  <a:gd name="T61" fmla="*/ 0 h 110"/>
                  <a:gd name="T62" fmla="*/ 17 w 72"/>
                  <a:gd name="T63" fmla="*/ 0 h 110"/>
                  <a:gd name="T64" fmla="*/ 20 w 72"/>
                  <a:gd name="T65" fmla="*/ 0 h 110"/>
                  <a:gd name="T66" fmla="*/ 21 w 72"/>
                  <a:gd name="T67" fmla="*/ 0 h 110"/>
                  <a:gd name="T68" fmla="*/ 22 w 72"/>
                  <a:gd name="T69" fmla="*/ 1 h 110"/>
                  <a:gd name="T70" fmla="*/ 22 w 72"/>
                  <a:gd name="T71" fmla="*/ 1 h 110"/>
                  <a:gd name="T72" fmla="*/ 22 w 72"/>
                  <a:gd name="T73" fmla="*/ 1 h 110"/>
                  <a:gd name="T74" fmla="*/ 22 w 72"/>
                  <a:gd name="T75" fmla="*/ 1 h 110"/>
                  <a:gd name="T76" fmla="*/ 21 w 72"/>
                  <a:gd name="T77" fmla="*/ 1 h 110"/>
                  <a:gd name="T78" fmla="*/ 19 w 72"/>
                  <a:gd name="T79" fmla="*/ 2 h 110"/>
                  <a:gd name="T80" fmla="*/ 18 w 72"/>
                  <a:gd name="T81" fmla="*/ 2 h 110"/>
                  <a:gd name="T82" fmla="*/ 16 w 72"/>
                  <a:gd name="T83" fmla="*/ 2 h 110"/>
                  <a:gd name="T84" fmla="*/ 15 w 72"/>
                  <a:gd name="T85" fmla="*/ 2 h 110"/>
                  <a:gd name="T86" fmla="*/ 13 w 72"/>
                  <a:gd name="T87" fmla="*/ 2 h 110"/>
                  <a:gd name="T88" fmla="*/ 12 w 72"/>
                  <a:gd name="T89" fmla="*/ 2 h 110"/>
                  <a:gd name="T90" fmla="*/ 11 w 72"/>
                  <a:gd name="T91" fmla="*/ 2 h 110"/>
                  <a:gd name="T92" fmla="*/ 10 w 72"/>
                  <a:gd name="T93" fmla="*/ 2 h 110"/>
                  <a:gd name="T94" fmla="*/ 10 w 72"/>
                  <a:gd name="T95" fmla="*/ 2 h 110"/>
                  <a:gd name="T96" fmla="*/ 22 w 72"/>
                  <a:gd name="T97" fmla="*/ 2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2"/>
                  <a:gd name="T148" fmla="*/ 0 h 110"/>
                  <a:gd name="T149" fmla="*/ 72 w 72"/>
                  <a:gd name="T150" fmla="*/ 110 h 11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2" h="110">
                    <a:moveTo>
                      <a:pt x="72" y="90"/>
                    </a:moveTo>
                    <a:lnTo>
                      <a:pt x="72" y="110"/>
                    </a:lnTo>
                    <a:lnTo>
                      <a:pt x="0" y="110"/>
                    </a:lnTo>
                    <a:lnTo>
                      <a:pt x="2" y="100"/>
                    </a:lnTo>
                    <a:lnTo>
                      <a:pt x="8" y="90"/>
                    </a:lnTo>
                    <a:lnTo>
                      <a:pt x="12" y="82"/>
                    </a:lnTo>
                    <a:lnTo>
                      <a:pt x="20" y="74"/>
                    </a:lnTo>
                    <a:lnTo>
                      <a:pt x="30" y="64"/>
                    </a:lnTo>
                    <a:lnTo>
                      <a:pt x="36" y="58"/>
                    </a:lnTo>
                    <a:lnTo>
                      <a:pt x="42" y="52"/>
                    </a:lnTo>
                    <a:lnTo>
                      <a:pt x="46" y="48"/>
                    </a:lnTo>
                    <a:lnTo>
                      <a:pt x="48" y="46"/>
                    </a:lnTo>
                    <a:lnTo>
                      <a:pt x="50" y="40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8" y="22"/>
                    </a:lnTo>
                    <a:lnTo>
                      <a:pt x="44" y="20"/>
                    </a:lnTo>
                    <a:lnTo>
                      <a:pt x="38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6" y="26"/>
                    </a:lnTo>
                    <a:lnTo>
                      <a:pt x="24" y="30"/>
                    </a:lnTo>
                    <a:lnTo>
                      <a:pt x="22" y="34"/>
                    </a:lnTo>
                    <a:lnTo>
                      <a:pt x="2" y="32"/>
                    </a:lnTo>
                    <a:lnTo>
                      <a:pt x="4" y="22"/>
                    </a:lnTo>
                    <a:lnTo>
                      <a:pt x="8" y="14"/>
                    </a:lnTo>
                    <a:lnTo>
                      <a:pt x="14" y="8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56" y="4"/>
                    </a:lnTo>
                    <a:lnTo>
                      <a:pt x="64" y="8"/>
                    </a:lnTo>
                    <a:lnTo>
                      <a:pt x="68" y="14"/>
                    </a:lnTo>
                    <a:lnTo>
                      <a:pt x="72" y="22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0" y="44"/>
                    </a:lnTo>
                    <a:lnTo>
                      <a:pt x="66" y="50"/>
                    </a:lnTo>
                    <a:lnTo>
                      <a:pt x="62" y="58"/>
                    </a:lnTo>
                    <a:lnTo>
                      <a:pt x="58" y="62"/>
                    </a:lnTo>
                    <a:lnTo>
                      <a:pt x="54" y="66"/>
                    </a:lnTo>
                    <a:lnTo>
                      <a:pt x="48" y="72"/>
                    </a:lnTo>
                    <a:lnTo>
                      <a:pt x="42" y="76"/>
                    </a:lnTo>
                    <a:lnTo>
                      <a:pt x="38" y="80"/>
                    </a:lnTo>
                    <a:lnTo>
                      <a:pt x="36" y="84"/>
                    </a:lnTo>
                    <a:lnTo>
                      <a:pt x="34" y="86"/>
                    </a:lnTo>
                    <a:lnTo>
                      <a:pt x="32" y="90"/>
                    </a:lnTo>
                    <a:lnTo>
                      <a:pt x="7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" name="AutoShape 48"/>
              <p:cNvSpPr>
                <a:spLocks noChangeArrowheads="1"/>
              </p:cNvSpPr>
              <p:nvPr/>
            </p:nvSpPr>
            <p:spPr bwMode="auto">
              <a:xfrm>
                <a:off x="487" y="3615"/>
                <a:ext cx="56" cy="46"/>
              </a:xfrm>
              <a:custGeom>
                <a:avLst/>
                <a:gdLst>
                  <a:gd name="T0" fmla="*/ 0 w 74"/>
                  <a:gd name="T1" fmla="*/ 2 h 112"/>
                  <a:gd name="T2" fmla="*/ 6 w 74"/>
                  <a:gd name="T3" fmla="*/ 2 h 112"/>
                  <a:gd name="T4" fmla="*/ 6 w 74"/>
                  <a:gd name="T5" fmla="*/ 2 h 112"/>
                  <a:gd name="T6" fmla="*/ 8 w 74"/>
                  <a:gd name="T7" fmla="*/ 2 h 112"/>
                  <a:gd name="T8" fmla="*/ 10 w 74"/>
                  <a:gd name="T9" fmla="*/ 3 h 112"/>
                  <a:gd name="T10" fmla="*/ 11 w 74"/>
                  <a:gd name="T11" fmla="*/ 3 h 112"/>
                  <a:gd name="T12" fmla="*/ 14 w 74"/>
                  <a:gd name="T13" fmla="*/ 3 h 112"/>
                  <a:gd name="T14" fmla="*/ 15 w 74"/>
                  <a:gd name="T15" fmla="*/ 2 h 112"/>
                  <a:gd name="T16" fmla="*/ 17 w 74"/>
                  <a:gd name="T17" fmla="*/ 2 h 112"/>
                  <a:gd name="T18" fmla="*/ 17 w 74"/>
                  <a:gd name="T19" fmla="*/ 2 h 112"/>
                  <a:gd name="T20" fmla="*/ 17 w 74"/>
                  <a:gd name="T21" fmla="*/ 2 h 112"/>
                  <a:gd name="T22" fmla="*/ 17 w 74"/>
                  <a:gd name="T23" fmla="*/ 2 h 112"/>
                  <a:gd name="T24" fmla="*/ 17 w 74"/>
                  <a:gd name="T25" fmla="*/ 2 h 112"/>
                  <a:gd name="T26" fmla="*/ 15 w 74"/>
                  <a:gd name="T27" fmla="*/ 2 h 112"/>
                  <a:gd name="T28" fmla="*/ 14 w 74"/>
                  <a:gd name="T29" fmla="*/ 2 h 112"/>
                  <a:gd name="T30" fmla="*/ 11 w 74"/>
                  <a:gd name="T31" fmla="*/ 2 h 112"/>
                  <a:gd name="T32" fmla="*/ 10 w 74"/>
                  <a:gd name="T33" fmla="*/ 2 h 112"/>
                  <a:gd name="T34" fmla="*/ 8 w 74"/>
                  <a:gd name="T35" fmla="*/ 2 h 112"/>
                  <a:gd name="T36" fmla="*/ 6 w 74"/>
                  <a:gd name="T37" fmla="*/ 2 h 112"/>
                  <a:gd name="T38" fmla="*/ 0 w 74"/>
                  <a:gd name="T39" fmla="*/ 2 h 112"/>
                  <a:gd name="T40" fmla="*/ 5 w 74"/>
                  <a:gd name="T41" fmla="*/ 0 h 112"/>
                  <a:gd name="T42" fmla="*/ 23 w 74"/>
                  <a:gd name="T43" fmla="*/ 0 h 112"/>
                  <a:gd name="T44" fmla="*/ 23 w 74"/>
                  <a:gd name="T45" fmla="*/ 1 h 112"/>
                  <a:gd name="T46" fmla="*/ 10 w 74"/>
                  <a:gd name="T47" fmla="*/ 1 h 112"/>
                  <a:gd name="T48" fmla="*/ 8 w 74"/>
                  <a:gd name="T49" fmla="*/ 1 h 112"/>
                  <a:gd name="T50" fmla="*/ 11 w 74"/>
                  <a:gd name="T51" fmla="*/ 1 h 112"/>
                  <a:gd name="T52" fmla="*/ 13 w 74"/>
                  <a:gd name="T53" fmla="*/ 1 h 112"/>
                  <a:gd name="T54" fmla="*/ 17 w 74"/>
                  <a:gd name="T55" fmla="*/ 1 h 112"/>
                  <a:gd name="T56" fmla="*/ 18 w 74"/>
                  <a:gd name="T57" fmla="*/ 1 h 112"/>
                  <a:gd name="T58" fmla="*/ 20 w 74"/>
                  <a:gd name="T59" fmla="*/ 1 h 112"/>
                  <a:gd name="T60" fmla="*/ 23 w 74"/>
                  <a:gd name="T61" fmla="*/ 2 h 112"/>
                  <a:gd name="T62" fmla="*/ 23 w 74"/>
                  <a:gd name="T63" fmla="*/ 2 h 112"/>
                  <a:gd name="T64" fmla="*/ 24 w 74"/>
                  <a:gd name="T65" fmla="*/ 2 h 112"/>
                  <a:gd name="T66" fmla="*/ 23 w 74"/>
                  <a:gd name="T67" fmla="*/ 2 h 112"/>
                  <a:gd name="T68" fmla="*/ 23 w 74"/>
                  <a:gd name="T69" fmla="*/ 2 h 112"/>
                  <a:gd name="T70" fmla="*/ 22 w 74"/>
                  <a:gd name="T71" fmla="*/ 3 h 112"/>
                  <a:gd name="T72" fmla="*/ 20 w 74"/>
                  <a:gd name="T73" fmla="*/ 3 h 112"/>
                  <a:gd name="T74" fmla="*/ 17 w 74"/>
                  <a:gd name="T75" fmla="*/ 3 h 112"/>
                  <a:gd name="T76" fmla="*/ 14 w 74"/>
                  <a:gd name="T77" fmla="*/ 3 h 112"/>
                  <a:gd name="T78" fmla="*/ 11 w 74"/>
                  <a:gd name="T79" fmla="*/ 3 h 112"/>
                  <a:gd name="T80" fmla="*/ 8 w 74"/>
                  <a:gd name="T81" fmla="*/ 3 h 112"/>
                  <a:gd name="T82" fmla="*/ 6 w 74"/>
                  <a:gd name="T83" fmla="*/ 3 h 112"/>
                  <a:gd name="T84" fmla="*/ 4 w 74"/>
                  <a:gd name="T85" fmla="*/ 3 h 112"/>
                  <a:gd name="T86" fmla="*/ 2 w 74"/>
                  <a:gd name="T87" fmla="*/ 3 h 112"/>
                  <a:gd name="T88" fmla="*/ 2 w 74"/>
                  <a:gd name="T89" fmla="*/ 2 h 112"/>
                  <a:gd name="T90" fmla="*/ 0 w 74"/>
                  <a:gd name="T91" fmla="*/ 2 h 1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"/>
                  <a:gd name="T139" fmla="*/ 0 h 112"/>
                  <a:gd name="T140" fmla="*/ 74 w 74"/>
                  <a:gd name="T141" fmla="*/ 112 h 1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" h="112">
                    <a:moveTo>
                      <a:pt x="0" y="78"/>
                    </a:moveTo>
                    <a:lnTo>
                      <a:pt x="18" y="76"/>
                    </a:lnTo>
                    <a:lnTo>
                      <a:pt x="20" y="82"/>
                    </a:lnTo>
                    <a:lnTo>
                      <a:pt x="24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4"/>
                    </a:lnTo>
                    <a:lnTo>
                      <a:pt x="52" y="80"/>
                    </a:lnTo>
                    <a:lnTo>
                      <a:pt x="52" y="74"/>
                    </a:lnTo>
                    <a:lnTo>
                      <a:pt x="52" y="68"/>
                    </a:lnTo>
                    <a:lnTo>
                      <a:pt x="50" y="64"/>
                    </a:lnTo>
                    <a:lnTo>
                      <a:pt x="48" y="60"/>
                    </a:lnTo>
                    <a:lnTo>
                      <a:pt x="42" y="56"/>
                    </a:lnTo>
                    <a:lnTo>
                      <a:pt x="36" y="56"/>
                    </a:lnTo>
                    <a:lnTo>
                      <a:pt x="30" y="56"/>
                    </a:lnTo>
                    <a:lnTo>
                      <a:pt x="24" y="60"/>
                    </a:lnTo>
                    <a:lnTo>
                      <a:pt x="20" y="64"/>
                    </a:lnTo>
                    <a:lnTo>
                      <a:pt x="0" y="60"/>
                    </a:lnTo>
                    <a:lnTo>
                      <a:pt x="14" y="0"/>
                    </a:lnTo>
                    <a:lnTo>
                      <a:pt x="68" y="0"/>
                    </a:lnTo>
                    <a:lnTo>
                      <a:pt x="68" y="22"/>
                    </a:lnTo>
                    <a:lnTo>
                      <a:pt x="30" y="22"/>
                    </a:lnTo>
                    <a:lnTo>
                      <a:pt x="26" y="40"/>
                    </a:lnTo>
                    <a:lnTo>
                      <a:pt x="34" y="38"/>
                    </a:lnTo>
                    <a:lnTo>
                      <a:pt x="40" y="36"/>
                    </a:lnTo>
                    <a:lnTo>
                      <a:pt x="50" y="38"/>
                    </a:lnTo>
                    <a:lnTo>
                      <a:pt x="56" y="40"/>
                    </a:lnTo>
                    <a:lnTo>
                      <a:pt x="64" y="46"/>
                    </a:lnTo>
                    <a:lnTo>
                      <a:pt x="68" y="54"/>
                    </a:lnTo>
                    <a:lnTo>
                      <a:pt x="72" y="62"/>
                    </a:lnTo>
                    <a:lnTo>
                      <a:pt x="74" y="72"/>
                    </a:lnTo>
                    <a:lnTo>
                      <a:pt x="72" y="82"/>
                    </a:lnTo>
                    <a:lnTo>
                      <a:pt x="70" y="90"/>
                    </a:lnTo>
                    <a:lnTo>
                      <a:pt x="66" y="98"/>
                    </a:lnTo>
                    <a:lnTo>
                      <a:pt x="60" y="104"/>
                    </a:lnTo>
                    <a:lnTo>
                      <a:pt x="52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0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" name="AutoShape 49"/>
              <p:cNvSpPr>
                <a:spLocks noChangeArrowheads="1"/>
              </p:cNvSpPr>
              <p:nvPr/>
            </p:nvSpPr>
            <p:spPr bwMode="auto">
              <a:xfrm>
                <a:off x="559" y="3615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4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7 w 72"/>
                  <a:gd name="T63" fmla="*/ 1 h 112"/>
                  <a:gd name="T64" fmla="*/ 7 w 72"/>
                  <a:gd name="T65" fmla="*/ 2 h 112"/>
                  <a:gd name="T66" fmla="*/ 7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5 w 72"/>
                  <a:gd name="T85" fmla="*/ 2 h 112"/>
                  <a:gd name="T86" fmla="*/ 16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6 w 72"/>
                  <a:gd name="T99" fmla="*/ 1 h 112"/>
                  <a:gd name="T100" fmla="*/ 15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2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4" y="28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2" y="44"/>
                    </a:lnTo>
                    <a:lnTo>
                      <a:pt x="22" y="56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4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0" y="76"/>
                    </a:lnTo>
                    <a:lnTo>
                      <a:pt x="52" y="66"/>
                    </a:lnTo>
                    <a:lnTo>
                      <a:pt x="52" y="56"/>
                    </a:lnTo>
                    <a:lnTo>
                      <a:pt x="52" y="44"/>
                    </a:lnTo>
                    <a:lnTo>
                      <a:pt x="50" y="36"/>
                    </a:lnTo>
                    <a:lnTo>
                      <a:pt x="50" y="30"/>
                    </a:lnTo>
                    <a:lnTo>
                      <a:pt x="48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" name="AutoShape 50"/>
              <p:cNvSpPr>
                <a:spLocks noChangeArrowheads="1"/>
              </p:cNvSpPr>
              <p:nvPr/>
            </p:nvSpPr>
            <p:spPr bwMode="auto">
              <a:xfrm>
                <a:off x="624" y="3615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" name="AutoShape 51"/>
              <p:cNvSpPr>
                <a:spLocks noChangeArrowheads="1"/>
              </p:cNvSpPr>
              <p:nvPr/>
            </p:nvSpPr>
            <p:spPr bwMode="auto">
              <a:xfrm>
                <a:off x="423" y="3456"/>
                <a:ext cx="54" cy="46"/>
              </a:xfrm>
              <a:custGeom>
                <a:avLst/>
                <a:gdLst>
                  <a:gd name="T0" fmla="*/ 7 w 72"/>
                  <a:gd name="T1" fmla="*/ 2 h 112"/>
                  <a:gd name="T2" fmla="*/ 7 w 72"/>
                  <a:gd name="T3" fmla="*/ 2 h 112"/>
                  <a:gd name="T4" fmla="*/ 11 w 72"/>
                  <a:gd name="T5" fmla="*/ 3 h 112"/>
                  <a:gd name="T6" fmla="*/ 15 w 72"/>
                  <a:gd name="T7" fmla="*/ 2 h 112"/>
                  <a:gd name="T8" fmla="*/ 16 w 72"/>
                  <a:gd name="T9" fmla="*/ 2 h 112"/>
                  <a:gd name="T10" fmla="*/ 15 w 72"/>
                  <a:gd name="T11" fmla="*/ 2 h 112"/>
                  <a:gd name="T12" fmla="*/ 12 w 72"/>
                  <a:gd name="T13" fmla="*/ 2 h 112"/>
                  <a:gd name="T14" fmla="*/ 9 w 72"/>
                  <a:gd name="T15" fmla="*/ 2 h 112"/>
                  <a:gd name="T16" fmla="*/ 12 w 72"/>
                  <a:gd name="T17" fmla="*/ 1 h 112"/>
                  <a:gd name="T18" fmla="*/ 14 w 72"/>
                  <a:gd name="T19" fmla="*/ 1 h 112"/>
                  <a:gd name="T20" fmla="*/ 14 w 72"/>
                  <a:gd name="T21" fmla="*/ 1 h 112"/>
                  <a:gd name="T22" fmla="*/ 12 w 72"/>
                  <a:gd name="T23" fmla="*/ 0 h 112"/>
                  <a:gd name="T24" fmla="*/ 10 w 72"/>
                  <a:gd name="T25" fmla="*/ 0 h 112"/>
                  <a:gd name="T26" fmla="*/ 7 w 72"/>
                  <a:gd name="T27" fmla="*/ 1 h 112"/>
                  <a:gd name="T28" fmla="*/ 2 w 72"/>
                  <a:gd name="T29" fmla="*/ 1 h 112"/>
                  <a:gd name="T30" fmla="*/ 2 w 72"/>
                  <a:gd name="T31" fmla="*/ 0 h 112"/>
                  <a:gd name="T32" fmla="*/ 6 w 72"/>
                  <a:gd name="T33" fmla="*/ 0 h 112"/>
                  <a:gd name="T34" fmla="*/ 11 w 72"/>
                  <a:gd name="T35" fmla="*/ 0 h 112"/>
                  <a:gd name="T36" fmla="*/ 16 w 72"/>
                  <a:gd name="T37" fmla="*/ 0 h 112"/>
                  <a:gd name="T38" fmla="*/ 20 w 72"/>
                  <a:gd name="T39" fmla="*/ 0 h 112"/>
                  <a:gd name="T40" fmla="*/ 21 w 72"/>
                  <a:gd name="T41" fmla="*/ 1 h 112"/>
                  <a:gd name="T42" fmla="*/ 20 w 72"/>
                  <a:gd name="T43" fmla="*/ 1 h 112"/>
                  <a:gd name="T44" fmla="*/ 16 w 72"/>
                  <a:gd name="T45" fmla="*/ 2 h 112"/>
                  <a:gd name="T46" fmla="*/ 19 w 72"/>
                  <a:gd name="T47" fmla="*/ 2 h 112"/>
                  <a:gd name="T48" fmla="*/ 22 w 72"/>
                  <a:gd name="T49" fmla="*/ 2 h 112"/>
                  <a:gd name="T50" fmla="*/ 22 w 72"/>
                  <a:gd name="T51" fmla="*/ 2 h 112"/>
                  <a:gd name="T52" fmla="*/ 21 w 72"/>
                  <a:gd name="T53" fmla="*/ 3 h 112"/>
                  <a:gd name="T54" fmla="*/ 16 w 72"/>
                  <a:gd name="T55" fmla="*/ 3 h 112"/>
                  <a:gd name="T56" fmla="*/ 11 w 72"/>
                  <a:gd name="T57" fmla="*/ 3 h 112"/>
                  <a:gd name="T58" fmla="*/ 5 w 72"/>
                  <a:gd name="T59" fmla="*/ 3 h 112"/>
                  <a:gd name="T60" fmla="*/ 2 w 72"/>
                  <a:gd name="T61" fmla="*/ 3 h 112"/>
                  <a:gd name="T62" fmla="*/ 0 w 72"/>
                  <a:gd name="T63" fmla="*/ 2 h 1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"/>
                  <a:gd name="T97" fmla="*/ 0 h 112"/>
                  <a:gd name="T98" fmla="*/ 72 w 72"/>
                  <a:gd name="T99" fmla="*/ 112 h 1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" h="112">
                    <a:moveTo>
                      <a:pt x="0" y="78"/>
                    </a:moveTo>
                    <a:lnTo>
                      <a:pt x="22" y="76"/>
                    </a:lnTo>
                    <a:lnTo>
                      <a:pt x="22" y="84"/>
                    </a:lnTo>
                    <a:lnTo>
                      <a:pt x="26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2"/>
                    </a:lnTo>
                    <a:lnTo>
                      <a:pt x="52" y="76"/>
                    </a:lnTo>
                    <a:lnTo>
                      <a:pt x="50" y="70"/>
                    </a:lnTo>
                    <a:lnTo>
                      <a:pt x="48" y="64"/>
                    </a:lnTo>
                    <a:lnTo>
                      <a:pt x="44" y="62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0" y="62"/>
                    </a:lnTo>
                    <a:lnTo>
                      <a:pt x="32" y="44"/>
                    </a:lnTo>
                    <a:lnTo>
                      <a:pt x="38" y="44"/>
                    </a:lnTo>
                    <a:lnTo>
                      <a:pt x="42" y="40"/>
                    </a:lnTo>
                    <a:lnTo>
                      <a:pt x="46" y="36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44" y="22"/>
                    </a:lnTo>
                    <a:lnTo>
                      <a:pt x="40" y="20"/>
                    </a:lnTo>
                    <a:lnTo>
                      <a:pt x="36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4" y="26"/>
                    </a:lnTo>
                    <a:lnTo>
                      <a:pt x="22" y="32"/>
                    </a:lnTo>
                    <a:lnTo>
                      <a:pt x="2" y="30"/>
                    </a:lnTo>
                    <a:lnTo>
                      <a:pt x="4" y="20"/>
                    </a:lnTo>
                    <a:lnTo>
                      <a:pt x="8" y="12"/>
                    </a:lnTo>
                    <a:lnTo>
                      <a:pt x="12" y="8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4" y="4"/>
                    </a:lnTo>
                    <a:lnTo>
                      <a:pt x="60" y="10"/>
                    </a:lnTo>
                    <a:lnTo>
                      <a:pt x="64" y="16"/>
                    </a:lnTo>
                    <a:lnTo>
                      <a:pt x="66" y="22"/>
                    </a:lnTo>
                    <a:lnTo>
                      <a:pt x="68" y="28"/>
                    </a:lnTo>
                    <a:lnTo>
                      <a:pt x="66" y="36"/>
                    </a:lnTo>
                    <a:lnTo>
                      <a:pt x="64" y="42"/>
                    </a:lnTo>
                    <a:lnTo>
                      <a:pt x="58" y="48"/>
                    </a:lnTo>
                    <a:lnTo>
                      <a:pt x="52" y="52"/>
                    </a:lnTo>
                    <a:lnTo>
                      <a:pt x="58" y="54"/>
                    </a:lnTo>
                    <a:lnTo>
                      <a:pt x="62" y="56"/>
                    </a:lnTo>
                    <a:lnTo>
                      <a:pt x="66" y="60"/>
                    </a:lnTo>
                    <a:lnTo>
                      <a:pt x="70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2" y="86"/>
                    </a:lnTo>
                    <a:lnTo>
                      <a:pt x="68" y="94"/>
                    </a:lnTo>
                    <a:lnTo>
                      <a:pt x="62" y="102"/>
                    </a:lnTo>
                    <a:lnTo>
                      <a:pt x="54" y="108"/>
                    </a:lnTo>
                    <a:lnTo>
                      <a:pt x="46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" name="AutoShape 52"/>
              <p:cNvSpPr>
                <a:spLocks noChangeArrowheads="1"/>
              </p:cNvSpPr>
              <p:nvPr/>
            </p:nvSpPr>
            <p:spPr bwMode="auto">
              <a:xfrm>
                <a:off x="487" y="3456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" name="AutoShape 53"/>
              <p:cNvSpPr>
                <a:spLocks noChangeArrowheads="1"/>
              </p:cNvSpPr>
              <p:nvPr/>
            </p:nvSpPr>
            <p:spPr bwMode="auto">
              <a:xfrm>
                <a:off x="559" y="3456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4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7 w 72"/>
                  <a:gd name="T63" fmla="*/ 1 h 112"/>
                  <a:gd name="T64" fmla="*/ 7 w 72"/>
                  <a:gd name="T65" fmla="*/ 2 h 112"/>
                  <a:gd name="T66" fmla="*/ 7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5 w 72"/>
                  <a:gd name="T85" fmla="*/ 2 h 112"/>
                  <a:gd name="T86" fmla="*/ 16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6 w 72"/>
                  <a:gd name="T99" fmla="*/ 1 h 112"/>
                  <a:gd name="T100" fmla="*/ 15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2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4" y="28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2" y="44"/>
                    </a:lnTo>
                    <a:lnTo>
                      <a:pt x="22" y="56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4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0" y="76"/>
                    </a:lnTo>
                    <a:lnTo>
                      <a:pt x="52" y="66"/>
                    </a:lnTo>
                    <a:lnTo>
                      <a:pt x="52" y="56"/>
                    </a:lnTo>
                    <a:lnTo>
                      <a:pt x="52" y="44"/>
                    </a:lnTo>
                    <a:lnTo>
                      <a:pt x="50" y="36"/>
                    </a:lnTo>
                    <a:lnTo>
                      <a:pt x="50" y="30"/>
                    </a:lnTo>
                    <a:lnTo>
                      <a:pt x="48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" name="AutoShape 54"/>
              <p:cNvSpPr>
                <a:spLocks noChangeArrowheads="1"/>
              </p:cNvSpPr>
              <p:nvPr/>
            </p:nvSpPr>
            <p:spPr bwMode="auto">
              <a:xfrm>
                <a:off x="624" y="3456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" name="AutoShape 55"/>
              <p:cNvSpPr>
                <a:spLocks noChangeArrowheads="1"/>
              </p:cNvSpPr>
              <p:nvPr/>
            </p:nvSpPr>
            <p:spPr bwMode="auto">
              <a:xfrm>
                <a:off x="423" y="3298"/>
                <a:ext cx="54" cy="46"/>
              </a:xfrm>
              <a:custGeom>
                <a:avLst/>
                <a:gdLst>
                  <a:gd name="T0" fmla="*/ 7 w 72"/>
                  <a:gd name="T1" fmla="*/ 2 h 112"/>
                  <a:gd name="T2" fmla="*/ 7 w 72"/>
                  <a:gd name="T3" fmla="*/ 2 h 112"/>
                  <a:gd name="T4" fmla="*/ 11 w 72"/>
                  <a:gd name="T5" fmla="*/ 3 h 112"/>
                  <a:gd name="T6" fmla="*/ 15 w 72"/>
                  <a:gd name="T7" fmla="*/ 2 h 112"/>
                  <a:gd name="T8" fmla="*/ 16 w 72"/>
                  <a:gd name="T9" fmla="*/ 2 h 112"/>
                  <a:gd name="T10" fmla="*/ 15 w 72"/>
                  <a:gd name="T11" fmla="*/ 2 h 112"/>
                  <a:gd name="T12" fmla="*/ 12 w 72"/>
                  <a:gd name="T13" fmla="*/ 2 h 112"/>
                  <a:gd name="T14" fmla="*/ 9 w 72"/>
                  <a:gd name="T15" fmla="*/ 2 h 112"/>
                  <a:gd name="T16" fmla="*/ 12 w 72"/>
                  <a:gd name="T17" fmla="*/ 1 h 112"/>
                  <a:gd name="T18" fmla="*/ 14 w 72"/>
                  <a:gd name="T19" fmla="*/ 1 h 112"/>
                  <a:gd name="T20" fmla="*/ 14 w 72"/>
                  <a:gd name="T21" fmla="*/ 1 h 112"/>
                  <a:gd name="T22" fmla="*/ 12 w 72"/>
                  <a:gd name="T23" fmla="*/ 0 h 112"/>
                  <a:gd name="T24" fmla="*/ 10 w 72"/>
                  <a:gd name="T25" fmla="*/ 0 h 112"/>
                  <a:gd name="T26" fmla="*/ 7 w 72"/>
                  <a:gd name="T27" fmla="*/ 1 h 112"/>
                  <a:gd name="T28" fmla="*/ 2 w 72"/>
                  <a:gd name="T29" fmla="*/ 1 h 112"/>
                  <a:gd name="T30" fmla="*/ 2 w 72"/>
                  <a:gd name="T31" fmla="*/ 0 h 112"/>
                  <a:gd name="T32" fmla="*/ 6 w 72"/>
                  <a:gd name="T33" fmla="*/ 0 h 112"/>
                  <a:gd name="T34" fmla="*/ 11 w 72"/>
                  <a:gd name="T35" fmla="*/ 0 h 112"/>
                  <a:gd name="T36" fmla="*/ 16 w 72"/>
                  <a:gd name="T37" fmla="*/ 0 h 112"/>
                  <a:gd name="T38" fmla="*/ 20 w 72"/>
                  <a:gd name="T39" fmla="*/ 0 h 112"/>
                  <a:gd name="T40" fmla="*/ 21 w 72"/>
                  <a:gd name="T41" fmla="*/ 1 h 112"/>
                  <a:gd name="T42" fmla="*/ 20 w 72"/>
                  <a:gd name="T43" fmla="*/ 1 h 112"/>
                  <a:gd name="T44" fmla="*/ 16 w 72"/>
                  <a:gd name="T45" fmla="*/ 2 h 112"/>
                  <a:gd name="T46" fmla="*/ 19 w 72"/>
                  <a:gd name="T47" fmla="*/ 2 h 112"/>
                  <a:gd name="T48" fmla="*/ 22 w 72"/>
                  <a:gd name="T49" fmla="*/ 2 h 112"/>
                  <a:gd name="T50" fmla="*/ 22 w 72"/>
                  <a:gd name="T51" fmla="*/ 2 h 112"/>
                  <a:gd name="T52" fmla="*/ 21 w 72"/>
                  <a:gd name="T53" fmla="*/ 3 h 112"/>
                  <a:gd name="T54" fmla="*/ 16 w 72"/>
                  <a:gd name="T55" fmla="*/ 3 h 112"/>
                  <a:gd name="T56" fmla="*/ 11 w 72"/>
                  <a:gd name="T57" fmla="*/ 3 h 112"/>
                  <a:gd name="T58" fmla="*/ 5 w 72"/>
                  <a:gd name="T59" fmla="*/ 3 h 112"/>
                  <a:gd name="T60" fmla="*/ 2 w 72"/>
                  <a:gd name="T61" fmla="*/ 3 h 112"/>
                  <a:gd name="T62" fmla="*/ 0 w 72"/>
                  <a:gd name="T63" fmla="*/ 2 h 1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"/>
                  <a:gd name="T97" fmla="*/ 0 h 112"/>
                  <a:gd name="T98" fmla="*/ 72 w 72"/>
                  <a:gd name="T99" fmla="*/ 112 h 1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" h="112">
                    <a:moveTo>
                      <a:pt x="0" y="78"/>
                    </a:moveTo>
                    <a:lnTo>
                      <a:pt x="22" y="76"/>
                    </a:lnTo>
                    <a:lnTo>
                      <a:pt x="22" y="84"/>
                    </a:lnTo>
                    <a:lnTo>
                      <a:pt x="26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2"/>
                    </a:lnTo>
                    <a:lnTo>
                      <a:pt x="52" y="76"/>
                    </a:lnTo>
                    <a:lnTo>
                      <a:pt x="50" y="70"/>
                    </a:lnTo>
                    <a:lnTo>
                      <a:pt x="48" y="64"/>
                    </a:lnTo>
                    <a:lnTo>
                      <a:pt x="44" y="62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0" y="62"/>
                    </a:lnTo>
                    <a:lnTo>
                      <a:pt x="32" y="44"/>
                    </a:lnTo>
                    <a:lnTo>
                      <a:pt x="38" y="44"/>
                    </a:lnTo>
                    <a:lnTo>
                      <a:pt x="42" y="40"/>
                    </a:lnTo>
                    <a:lnTo>
                      <a:pt x="46" y="36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44" y="22"/>
                    </a:lnTo>
                    <a:lnTo>
                      <a:pt x="40" y="20"/>
                    </a:lnTo>
                    <a:lnTo>
                      <a:pt x="36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4" y="26"/>
                    </a:lnTo>
                    <a:lnTo>
                      <a:pt x="22" y="32"/>
                    </a:lnTo>
                    <a:lnTo>
                      <a:pt x="2" y="30"/>
                    </a:lnTo>
                    <a:lnTo>
                      <a:pt x="4" y="20"/>
                    </a:lnTo>
                    <a:lnTo>
                      <a:pt x="8" y="12"/>
                    </a:lnTo>
                    <a:lnTo>
                      <a:pt x="12" y="8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4" y="4"/>
                    </a:lnTo>
                    <a:lnTo>
                      <a:pt x="60" y="10"/>
                    </a:lnTo>
                    <a:lnTo>
                      <a:pt x="64" y="16"/>
                    </a:lnTo>
                    <a:lnTo>
                      <a:pt x="66" y="22"/>
                    </a:lnTo>
                    <a:lnTo>
                      <a:pt x="68" y="28"/>
                    </a:lnTo>
                    <a:lnTo>
                      <a:pt x="66" y="36"/>
                    </a:lnTo>
                    <a:lnTo>
                      <a:pt x="64" y="42"/>
                    </a:lnTo>
                    <a:lnTo>
                      <a:pt x="58" y="48"/>
                    </a:lnTo>
                    <a:lnTo>
                      <a:pt x="52" y="52"/>
                    </a:lnTo>
                    <a:lnTo>
                      <a:pt x="58" y="54"/>
                    </a:lnTo>
                    <a:lnTo>
                      <a:pt x="62" y="56"/>
                    </a:lnTo>
                    <a:lnTo>
                      <a:pt x="66" y="60"/>
                    </a:lnTo>
                    <a:lnTo>
                      <a:pt x="70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2" y="86"/>
                    </a:lnTo>
                    <a:lnTo>
                      <a:pt x="68" y="94"/>
                    </a:lnTo>
                    <a:lnTo>
                      <a:pt x="62" y="102"/>
                    </a:lnTo>
                    <a:lnTo>
                      <a:pt x="54" y="108"/>
                    </a:lnTo>
                    <a:lnTo>
                      <a:pt x="46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" name="AutoShape 56"/>
              <p:cNvSpPr>
                <a:spLocks noChangeArrowheads="1"/>
              </p:cNvSpPr>
              <p:nvPr/>
            </p:nvSpPr>
            <p:spPr bwMode="auto">
              <a:xfrm>
                <a:off x="487" y="3298"/>
                <a:ext cx="56" cy="46"/>
              </a:xfrm>
              <a:custGeom>
                <a:avLst/>
                <a:gdLst>
                  <a:gd name="T0" fmla="*/ 0 w 74"/>
                  <a:gd name="T1" fmla="*/ 2 h 112"/>
                  <a:gd name="T2" fmla="*/ 6 w 74"/>
                  <a:gd name="T3" fmla="*/ 2 h 112"/>
                  <a:gd name="T4" fmla="*/ 6 w 74"/>
                  <a:gd name="T5" fmla="*/ 2 h 112"/>
                  <a:gd name="T6" fmla="*/ 8 w 74"/>
                  <a:gd name="T7" fmla="*/ 2 h 112"/>
                  <a:gd name="T8" fmla="*/ 10 w 74"/>
                  <a:gd name="T9" fmla="*/ 3 h 112"/>
                  <a:gd name="T10" fmla="*/ 11 w 74"/>
                  <a:gd name="T11" fmla="*/ 3 h 112"/>
                  <a:gd name="T12" fmla="*/ 14 w 74"/>
                  <a:gd name="T13" fmla="*/ 3 h 112"/>
                  <a:gd name="T14" fmla="*/ 15 w 74"/>
                  <a:gd name="T15" fmla="*/ 2 h 112"/>
                  <a:gd name="T16" fmla="*/ 17 w 74"/>
                  <a:gd name="T17" fmla="*/ 2 h 112"/>
                  <a:gd name="T18" fmla="*/ 17 w 74"/>
                  <a:gd name="T19" fmla="*/ 2 h 112"/>
                  <a:gd name="T20" fmla="*/ 17 w 74"/>
                  <a:gd name="T21" fmla="*/ 2 h 112"/>
                  <a:gd name="T22" fmla="*/ 17 w 74"/>
                  <a:gd name="T23" fmla="*/ 2 h 112"/>
                  <a:gd name="T24" fmla="*/ 17 w 74"/>
                  <a:gd name="T25" fmla="*/ 2 h 112"/>
                  <a:gd name="T26" fmla="*/ 15 w 74"/>
                  <a:gd name="T27" fmla="*/ 2 h 112"/>
                  <a:gd name="T28" fmla="*/ 14 w 74"/>
                  <a:gd name="T29" fmla="*/ 2 h 112"/>
                  <a:gd name="T30" fmla="*/ 11 w 74"/>
                  <a:gd name="T31" fmla="*/ 2 h 112"/>
                  <a:gd name="T32" fmla="*/ 10 w 74"/>
                  <a:gd name="T33" fmla="*/ 2 h 112"/>
                  <a:gd name="T34" fmla="*/ 8 w 74"/>
                  <a:gd name="T35" fmla="*/ 2 h 112"/>
                  <a:gd name="T36" fmla="*/ 6 w 74"/>
                  <a:gd name="T37" fmla="*/ 2 h 112"/>
                  <a:gd name="T38" fmla="*/ 0 w 74"/>
                  <a:gd name="T39" fmla="*/ 2 h 112"/>
                  <a:gd name="T40" fmla="*/ 5 w 74"/>
                  <a:gd name="T41" fmla="*/ 0 h 112"/>
                  <a:gd name="T42" fmla="*/ 23 w 74"/>
                  <a:gd name="T43" fmla="*/ 0 h 112"/>
                  <a:gd name="T44" fmla="*/ 23 w 74"/>
                  <a:gd name="T45" fmla="*/ 1 h 112"/>
                  <a:gd name="T46" fmla="*/ 10 w 74"/>
                  <a:gd name="T47" fmla="*/ 1 h 112"/>
                  <a:gd name="T48" fmla="*/ 8 w 74"/>
                  <a:gd name="T49" fmla="*/ 1 h 112"/>
                  <a:gd name="T50" fmla="*/ 11 w 74"/>
                  <a:gd name="T51" fmla="*/ 1 h 112"/>
                  <a:gd name="T52" fmla="*/ 13 w 74"/>
                  <a:gd name="T53" fmla="*/ 1 h 112"/>
                  <a:gd name="T54" fmla="*/ 17 w 74"/>
                  <a:gd name="T55" fmla="*/ 1 h 112"/>
                  <a:gd name="T56" fmla="*/ 18 w 74"/>
                  <a:gd name="T57" fmla="*/ 1 h 112"/>
                  <a:gd name="T58" fmla="*/ 20 w 74"/>
                  <a:gd name="T59" fmla="*/ 1 h 112"/>
                  <a:gd name="T60" fmla="*/ 23 w 74"/>
                  <a:gd name="T61" fmla="*/ 2 h 112"/>
                  <a:gd name="T62" fmla="*/ 23 w 74"/>
                  <a:gd name="T63" fmla="*/ 2 h 112"/>
                  <a:gd name="T64" fmla="*/ 24 w 74"/>
                  <a:gd name="T65" fmla="*/ 2 h 112"/>
                  <a:gd name="T66" fmla="*/ 23 w 74"/>
                  <a:gd name="T67" fmla="*/ 2 h 112"/>
                  <a:gd name="T68" fmla="*/ 23 w 74"/>
                  <a:gd name="T69" fmla="*/ 2 h 112"/>
                  <a:gd name="T70" fmla="*/ 22 w 74"/>
                  <a:gd name="T71" fmla="*/ 3 h 112"/>
                  <a:gd name="T72" fmla="*/ 20 w 74"/>
                  <a:gd name="T73" fmla="*/ 3 h 112"/>
                  <a:gd name="T74" fmla="*/ 17 w 74"/>
                  <a:gd name="T75" fmla="*/ 3 h 112"/>
                  <a:gd name="T76" fmla="*/ 14 w 74"/>
                  <a:gd name="T77" fmla="*/ 3 h 112"/>
                  <a:gd name="T78" fmla="*/ 11 w 74"/>
                  <a:gd name="T79" fmla="*/ 3 h 112"/>
                  <a:gd name="T80" fmla="*/ 8 w 74"/>
                  <a:gd name="T81" fmla="*/ 3 h 112"/>
                  <a:gd name="T82" fmla="*/ 6 w 74"/>
                  <a:gd name="T83" fmla="*/ 3 h 112"/>
                  <a:gd name="T84" fmla="*/ 4 w 74"/>
                  <a:gd name="T85" fmla="*/ 3 h 112"/>
                  <a:gd name="T86" fmla="*/ 2 w 74"/>
                  <a:gd name="T87" fmla="*/ 3 h 112"/>
                  <a:gd name="T88" fmla="*/ 2 w 74"/>
                  <a:gd name="T89" fmla="*/ 2 h 112"/>
                  <a:gd name="T90" fmla="*/ 0 w 74"/>
                  <a:gd name="T91" fmla="*/ 2 h 1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"/>
                  <a:gd name="T139" fmla="*/ 0 h 112"/>
                  <a:gd name="T140" fmla="*/ 74 w 74"/>
                  <a:gd name="T141" fmla="*/ 112 h 1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" h="112">
                    <a:moveTo>
                      <a:pt x="0" y="78"/>
                    </a:moveTo>
                    <a:lnTo>
                      <a:pt x="18" y="76"/>
                    </a:lnTo>
                    <a:lnTo>
                      <a:pt x="20" y="82"/>
                    </a:lnTo>
                    <a:lnTo>
                      <a:pt x="24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4"/>
                    </a:lnTo>
                    <a:lnTo>
                      <a:pt x="52" y="80"/>
                    </a:lnTo>
                    <a:lnTo>
                      <a:pt x="52" y="74"/>
                    </a:lnTo>
                    <a:lnTo>
                      <a:pt x="52" y="68"/>
                    </a:lnTo>
                    <a:lnTo>
                      <a:pt x="50" y="64"/>
                    </a:lnTo>
                    <a:lnTo>
                      <a:pt x="48" y="60"/>
                    </a:lnTo>
                    <a:lnTo>
                      <a:pt x="42" y="56"/>
                    </a:lnTo>
                    <a:lnTo>
                      <a:pt x="36" y="56"/>
                    </a:lnTo>
                    <a:lnTo>
                      <a:pt x="30" y="56"/>
                    </a:lnTo>
                    <a:lnTo>
                      <a:pt x="24" y="60"/>
                    </a:lnTo>
                    <a:lnTo>
                      <a:pt x="20" y="64"/>
                    </a:lnTo>
                    <a:lnTo>
                      <a:pt x="0" y="60"/>
                    </a:lnTo>
                    <a:lnTo>
                      <a:pt x="14" y="0"/>
                    </a:lnTo>
                    <a:lnTo>
                      <a:pt x="68" y="0"/>
                    </a:lnTo>
                    <a:lnTo>
                      <a:pt x="68" y="22"/>
                    </a:lnTo>
                    <a:lnTo>
                      <a:pt x="30" y="22"/>
                    </a:lnTo>
                    <a:lnTo>
                      <a:pt x="26" y="40"/>
                    </a:lnTo>
                    <a:lnTo>
                      <a:pt x="34" y="38"/>
                    </a:lnTo>
                    <a:lnTo>
                      <a:pt x="40" y="36"/>
                    </a:lnTo>
                    <a:lnTo>
                      <a:pt x="50" y="38"/>
                    </a:lnTo>
                    <a:lnTo>
                      <a:pt x="56" y="40"/>
                    </a:lnTo>
                    <a:lnTo>
                      <a:pt x="64" y="46"/>
                    </a:lnTo>
                    <a:lnTo>
                      <a:pt x="68" y="54"/>
                    </a:lnTo>
                    <a:lnTo>
                      <a:pt x="72" y="62"/>
                    </a:lnTo>
                    <a:lnTo>
                      <a:pt x="74" y="72"/>
                    </a:lnTo>
                    <a:lnTo>
                      <a:pt x="72" y="82"/>
                    </a:lnTo>
                    <a:lnTo>
                      <a:pt x="70" y="90"/>
                    </a:lnTo>
                    <a:lnTo>
                      <a:pt x="66" y="98"/>
                    </a:lnTo>
                    <a:lnTo>
                      <a:pt x="60" y="104"/>
                    </a:lnTo>
                    <a:lnTo>
                      <a:pt x="52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0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" name="AutoShape 57"/>
              <p:cNvSpPr>
                <a:spLocks noChangeArrowheads="1"/>
              </p:cNvSpPr>
              <p:nvPr/>
            </p:nvSpPr>
            <p:spPr bwMode="auto">
              <a:xfrm>
                <a:off x="559" y="3298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4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7 w 72"/>
                  <a:gd name="T63" fmla="*/ 1 h 112"/>
                  <a:gd name="T64" fmla="*/ 7 w 72"/>
                  <a:gd name="T65" fmla="*/ 2 h 112"/>
                  <a:gd name="T66" fmla="*/ 7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5 w 72"/>
                  <a:gd name="T85" fmla="*/ 2 h 112"/>
                  <a:gd name="T86" fmla="*/ 16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6 w 72"/>
                  <a:gd name="T99" fmla="*/ 1 h 112"/>
                  <a:gd name="T100" fmla="*/ 15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2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4" y="28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2" y="44"/>
                    </a:lnTo>
                    <a:lnTo>
                      <a:pt x="22" y="56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4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0" y="76"/>
                    </a:lnTo>
                    <a:lnTo>
                      <a:pt x="52" y="66"/>
                    </a:lnTo>
                    <a:lnTo>
                      <a:pt x="52" y="56"/>
                    </a:lnTo>
                    <a:lnTo>
                      <a:pt x="52" y="44"/>
                    </a:lnTo>
                    <a:lnTo>
                      <a:pt x="50" y="36"/>
                    </a:lnTo>
                    <a:lnTo>
                      <a:pt x="50" y="30"/>
                    </a:lnTo>
                    <a:lnTo>
                      <a:pt x="48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" name="AutoShape 58"/>
              <p:cNvSpPr>
                <a:spLocks noChangeArrowheads="1"/>
              </p:cNvSpPr>
              <p:nvPr/>
            </p:nvSpPr>
            <p:spPr bwMode="auto">
              <a:xfrm>
                <a:off x="624" y="3298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1 w 72"/>
                  <a:gd name="T11" fmla="*/ 1 h 112"/>
                  <a:gd name="T12" fmla="*/ 22 w 72"/>
                  <a:gd name="T13" fmla="*/ 2 h 112"/>
                  <a:gd name="T14" fmla="*/ 21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6 w 72"/>
                  <a:gd name="T29" fmla="*/ 3 h 112"/>
                  <a:gd name="T30" fmla="*/ 4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0"/>
                    </a:lnTo>
                    <a:lnTo>
                      <a:pt x="68" y="28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0" y="108"/>
                    </a:lnTo>
                    <a:lnTo>
                      <a:pt x="14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4" y="24"/>
                    </a:lnTo>
                    <a:lnTo>
                      <a:pt x="22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4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0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" name="Line 59"/>
              <p:cNvSpPr>
                <a:spLocks noChangeShapeType="1"/>
              </p:cNvSpPr>
              <p:nvPr/>
            </p:nvSpPr>
            <p:spPr bwMode="auto">
              <a:xfrm>
                <a:off x="711" y="4421"/>
                <a:ext cx="2065" cy="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Line 60"/>
              <p:cNvSpPr>
                <a:spLocks noChangeShapeType="1"/>
              </p:cNvSpPr>
              <p:nvPr/>
            </p:nvSpPr>
            <p:spPr bwMode="auto">
              <a:xfrm>
                <a:off x="711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Line 61"/>
              <p:cNvSpPr>
                <a:spLocks noChangeShapeType="1"/>
              </p:cNvSpPr>
              <p:nvPr/>
            </p:nvSpPr>
            <p:spPr bwMode="auto">
              <a:xfrm>
                <a:off x="761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Line 62"/>
              <p:cNvSpPr>
                <a:spLocks noChangeShapeType="1"/>
              </p:cNvSpPr>
              <p:nvPr/>
            </p:nvSpPr>
            <p:spPr bwMode="auto">
              <a:xfrm>
                <a:off x="813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Line 63"/>
              <p:cNvSpPr>
                <a:spLocks noChangeShapeType="1"/>
              </p:cNvSpPr>
              <p:nvPr/>
            </p:nvSpPr>
            <p:spPr bwMode="auto">
              <a:xfrm>
                <a:off x="862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Line 64"/>
              <p:cNvSpPr>
                <a:spLocks noChangeShapeType="1"/>
              </p:cNvSpPr>
              <p:nvPr/>
            </p:nvSpPr>
            <p:spPr bwMode="auto">
              <a:xfrm>
                <a:off x="915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Line 65"/>
              <p:cNvSpPr>
                <a:spLocks noChangeShapeType="1"/>
              </p:cNvSpPr>
              <p:nvPr/>
            </p:nvSpPr>
            <p:spPr bwMode="auto">
              <a:xfrm>
                <a:off x="966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Line 66"/>
              <p:cNvSpPr>
                <a:spLocks noChangeShapeType="1"/>
              </p:cNvSpPr>
              <p:nvPr/>
            </p:nvSpPr>
            <p:spPr bwMode="auto">
              <a:xfrm>
                <a:off x="1016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Line 67"/>
              <p:cNvSpPr>
                <a:spLocks noChangeShapeType="1"/>
              </p:cNvSpPr>
              <p:nvPr/>
            </p:nvSpPr>
            <p:spPr bwMode="auto">
              <a:xfrm>
                <a:off x="1069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Line 68"/>
              <p:cNvSpPr>
                <a:spLocks noChangeShapeType="1"/>
              </p:cNvSpPr>
              <p:nvPr/>
            </p:nvSpPr>
            <p:spPr bwMode="auto">
              <a:xfrm>
                <a:off x="1118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Line 69"/>
              <p:cNvSpPr>
                <a:spLocks noChangeShapeType="1"/>
              </p:cNvSpPr>
              <p:nvPr/>
            </p:nvSpPr>
            <p:spPr bwMode="auto">
              <a:xfrm>
                <a:off x="1170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Line 70"/>
              <p:cNvSpPr>
                <a:spLocks noChangeShapeType="1"/>
              </p:cNvSpPr>
              <p:nvPr/>
            </p:nvSpPr>
            <p:spPr bwMode="auto">
              <a:xfrm>
                <a:off x="1221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Line 71"/>
              <p:cNvSpPr>
                <a:spLocks noChangeShapeType="1"/>
              </p:cNvSpPr>
              <p:nvPr/>
            </p:nvSpPr>
            <p:spPr bwMode="auto">
              <a:xfrm>
                <a:off x="1272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Line 72"/>
              <p:cNvSpPr>
                <a:spLocks noChangeShapeType="1"/>
              </p:cNvSpPr>
              <p:nvPr/>
            </p:nvSpPr>
            <p:spPr bwMode="auto">
              <a:xfrm>
                <a:off x="1323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Line 73"/>
              <p:cNvSpPr>
                <a:spLocks noChangeShapeType="1"/>
              </p:cNvSpPr>
              <p:nvPr/>
            </p:nvSpPr>
            <p:spPr bwMode="auto">
              <a:xfrm>
                <a:off x="1372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Line 74"/>
              <p:cNvSpPr>
                <a:spLocks noChangeShapeType="1"/>
              </p:cNvSpPr>
              <p:nvPr/>
            </p:nvSpPr>
            <p:spPr bwMode="auto">
              <a:xfrm>
                <a:off x="1424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Line 75"/>
              <p:cNvSpPr>
                <a:spLocks noChangeShapeType="1"/>
              </p:cNvSpPr>
              <p:nvPr/>
            </p:nvSpPr>
            <p:spPr bwMode="auto">
              <a:xfrm>
                <a:off x="1475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" name="Line 76"/>
              <p:cNvSpPr>
                <a:spLocks noChangeShapeType="1"/>
              </p:cNvSpPr>
              <p:nvPr/>
            </p:nvSpPr>
            <p:spPr bwMode="auto">
              <a:xfrm>
                <a:off x="1526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" name="Line 77"/>
              <p:cNvSpPr>
                <a:spLocks noChangeShapeType="1"/>
              </p:cNvSpPr>
              <p:nvPr/>
            </p:nvSpPr>
            <p:spPr bwMode="auto">
              <a:xfrm>
                <a:off x="1576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" name="Line 78"/>
              <p:cNvSpPr>
                <a:spLocks noChangeShapeType="1"/>
              </p:cNvSpPr>
              <p:nvPr/>
            </p:nvSpPr>
            <p:spPr bwMode="auto">
              <a:xfrm>
                <a:off x="1628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" name="Line 79"/>
              <p:cNvSpPr>
                <a:spLocks noChangeShapeType="1"/>
              </p:cNvSpPr>
              <p:nvPr/>
            </p:nvSpPr>
            <p:spPr bwMode="auto">
              <a:xfrm>
                <a:off x="1678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" name="Line 80"/>
              <p:cNvSpPr>
                <a:spLocks noChangeShapeType="1"/>
              </p:cNvSpPr>
              <p:nvPr/>
            </p:nvSpPr>
            <p:spPr bwMode="auto">
              <a:xfrm>
                <a:off x="1730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" name="Line 81"/>
              <p:cNvSpPr>
                <a:spLocks noChangeShapeType="1"/>
              </p:cNvSpPr>
              <p:nvPr/>
            </p:nvSpPr>
            <p:spPr bwMode="auto">
              <a:xfrm>
                <a:off x="1780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" name="Line 82"/>
              <p:cNvSpPr>
                <a:spLocks noChangeShapeType="1"/>
              </p:cNvSpPr>
              <p:nvPr/>
            </p:nvSpPr>
            <p:spPr bwMode="auto">
              <a:xfrm>
                <a:off x="1832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Line 83"/>
              <p:cNvSpPr>
                <a:spLocks noChangeShapeType="1"/>
              </p:cNvSpPr>
              <p:nvPr/>
            </p:nvSpPr>
            <p:spPr bwMode="auto">
              <a:xfrm>
                <a:off x="1882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" name="Line 84"/>
              <p:cNvSpPr>
                <a:spLocks noChangeShapeType="1"/>
              </p:cNvSpPr>
              <p:nvPr/>
            </p:nvSpPr>
            <p:spPr bwMode="auto">
              <a:xfrm>
                <a:off x="1934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" name="Line 85"/>
              <p:cNvSpPr>
                <a:spLocks noChangeShapeType="1"/>
              </p:cNvSpPr>
              <p:nvPr/>
            </p:nvSpPr>
            <p:spPr bwMode="auto">
              <a:xfrm>
                <a:off x="1984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" name="Line 86"/>
              <p:cNvSpPr>
                <a:spLocks noChangeShapeType="1"/>
              </p:cNvSpPr>
              <p:nvPr/>
            </p:nvSpPr>
            <p:spPr bwMode="auto">
              <a:xfrm>
                <a:off x="2036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Line 87"/>
              <p:cNvSpPr>
                <a:spLocks noChangeShapeType="1"/>
              </p:cNvSpPr>
              <p:nvPr/>
            </p:nvSpPr>
            <p:spPr bwMode="auto">
              <a:xfrm>
                <a:off x="2086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Line 88"/>
              <p:cNvSpPr>
                <a:spLocks noChangeShapeType="1"/>
              </p:cNvSpPr>
              <p:nvPr/>
            </p:nvSpPr>
            <p:spPr bwMode="auto">
              <a:xfrm>
                <a:off x="2138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Line 89"/>
              <p:cNvSpPr>
                <a:spLocks noChangeShapeType="1"/>
              </p:cNvSpPr>
              <p:nvPr/>
            </p:nvSpPr>
            <p:spPr bwMode="auto">
              <a:xfrm>
                <a:off x="2189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Line 90"/>
              <p:cNvSpPr>
                <a:spLocks noChangeShapeType="1"/>
              </p:cNvSpPr>
              <p:nvPr/>
            </p:nvSpPr>
            <p:spPr bwMode="auto">
              <a:xfrm>
                <a:off x="2240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Line 91"/>
              <p:cNvSpPr>
                <a:spLocks noChangeShapeType="1"/>
              </p:cNvSpPr>
              <p:nvPr/>
            </p:nvSpPr>
            <p:spPr bwMode="auto">
              <a:xfrm>
                <a:off x="2292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" name="Line 92"/>
              <p:cNvSpPr>
                <a:spLocks noChangeShapeType="1"/>
              </p:cNvSpPr>
              <p:nvPr/>
            </p:nvSpPr>
            <p:spPr bwMode="auto">
              <a:xfrm>
                <a:off x="2342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" name="Line 93"/>
              <p:cNvSpPr>
                <a:spLocks noChangeShapeType="1"/>
              </p:cNvSpPr>
              <p:nvPr/>
            </p:nvSpPr>
            <p:spPr bwMode="auto">
              <a:xfrm>
                <a:off x="2394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" name="Line 94"/>
              <p:cNvSpPr>
                <a:spLocks noChangeShapeType="1"/>
              </p:cNvSpPr>
              <p:nvPr/>
            </p:nvSpPr>
            <p:spPr bwMode="auto">
              <a:xfrm>
                <a:off x="2444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" name="Line 95"/>
              <p:cNvSpPr>
                <a:spLocks noChangeShapeType="1"/>
              </p:cNvSpPr>
              <p:nvPr/>
            </p:nvSpPr>
            <p:spPr bwMode="auto">
              <a:xfrm>
                <a:off x="2496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" name="Line 96"/>
              <p:cNvSpPr>
                <a:spLocks noChangeShapeType="1"/>
              </p:cNvSpPr>
              <p:nvPr/>
            </p:nvSpPr>
            <p:spPr bwMode="auto">
              <a:xfrm>
                <a:off x="2546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" name="Line 97"/>
              <p:cNvSpPr>
                <a:spLocks noChangeShapeType="1"/>
              </p:cNvSpPr>
              <p:nvPr/>
            </p:nvSpPr>
            <p:spPr bwMode="auto">
              <a:xfrm>
                <a:off x="2597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2" name="Line 98"/>
              <p:cNvSpPr>
                <a:spLocks noChangeShapeType="1"/>
              </p:cNvSpPr>
              <p:nvPr/>
            </p:nvSpPr>
            <p:spPr bwMode="auto">
              <a:xfrm>
                <a:off x="2648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3" name="Line 99"/>
              <p:cNvSpPr>
                <a:spLocks noChangeShapeType="1"/>
              </p:cNvSpPr>
              <p:nvPr/>
            </p:nvSpPr>
            <p:spPr bwMode="auto">
              <a:xfrm>
                <a:off x="2700" y="4409"/>
                <a:ext cx="1" cy="10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Line 100"/>
              <p:cNvSpPr>
                <a:spLocks noChangeShapeType="1"/>
              </p:cNvSpPr>
              <p:nvPr/>
            </p:nvSpPr>
            <p:spPr bwMode="auto">
              <a:xfrm>
                <a:off x="2750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" name="Line 101"/>
              <p:cNvSpPr>
                <a:spLocks noChangeShapeType="1"/>
              </p:cNvSpPr>
              <p:nvPr/>
            </p:nvSpPr>
            <p:spPr bwMode="auto">
              <a:xfrm>
                <a:off x="2750" y="4399"/>
                <a:ext cx="1" cy="2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" name="AutoShape 102"/>
              <p:cNvSpPr>
                <a:spLocks noChangeArrowheads="1"/>
              </p:cNvSpPr>
              <p:nvPr/>
            </p:nvSpPr>
            <p:spPr bwMode="auto">
              <a:xfrm>
                <a:off x="689" y="4435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7 w 72"/>
                  <a:gd name="T63" fmla="*/ 1 h 112"/>
                  <a:gd name="T64" fmla="*/ 6 w 72"/>
                  <a:gd name="T65" fmla="*/ 2 h 112"/>
                  <a:gd name="T66" fmla="*/ 7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6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2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2" y="44"/>
                    </a:lnTo>
                    <a:lnTo>
                      <a:pt x="20" y="56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2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50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" name="AutoShape 103"/>
              <p:cNvSpPr>
                <a:spLocks noChangeArrowheads="1"/>
              </p:cNvSpPr>
              <p:nvPr/>
            </p:nvSpPr>
            <p:spPr bwMode="auto">
              <a:xfrm>
                <a:off x="906" y="4435"/>
                <a:ext cx="54" cy="46"/>
              </a:xfrm>
              <a:custGeom>
                <a:avLst/>
                <a:gdLst>
                  <a:gd name="T0" fmla="*/ 11 w 72"/>
                  <a:gd name="T1" fmla="*/ 0 h 112"/>
                  <a:gd name="T2" fmla="*/ 14 w 72"/>
                  <a:gd name="T3" fmla="*/ 0 h 112"/>
                  <a:gd name="T4" fmla="*/ 16 w 72"/>
                  <a:gd name="T5" fmla="*/ 0 h 112"/>
                  <a:gd name="T6" fmla="*/ 17 w 72"/>
                  <a:gd name="T7" fmla="*/ 0 h 112"/>
                  <a:gd name="T8" fmla="*/ 19 w 72"/>
                  <a:gd name="T9" fmla="*/ 0 h 112"/>
                  <a:gd name="T10" fmla="*/ 22 w 72"/>
                  <a:gd name="T11" fmla="*/ 1 h 112"/>
                  <a:gd name="T12" fmla="*/ 22 w 72"/>
                  <a:gd name="T13" fmla="*/ 2 h 112"/>
                  <a:gd name="T14" fmla="*/ 22 w 72"/>
                  <a:gd name="T15" fmla="*/ 2 h 112"/>
                  <a:gd name="T16" fmla="*/ 19 w 72"/>
                  <a:gd name="T17" fmla="*/ 3 h 112"/>
                  <a:gd name="T18" fmla="*/ 17 w 72"/>
                  <a:gd name="T19" fmla="*/ 3 h 112"/>
                  <a:gd name="T20" fmla="*/ 16 w 72"/>
                  <a:gd name="T21" fmla="*/ 3 h 112"/>
                  <a:gd name="T22" fmla="*/ 14 w 72"/>
                  <a:gd name="T23" fmla="*/ 3 h 112"/>
                  <a:gd name="T24" fmla="*/ 11 w 72"/>
                  <a:gd name="T25" fmla="*/ 3 h 112"/>
                  <a:gd name="T26" fmla="*/ 9 w 72"/>
                  <a:gd name="T27" fmla="*/ 3 h 112"/>
                  <a:gd name="T28" fmla="*/ 7 w 72"/>
                  <a:gd name="T29" fmla="*/ 3 h 112"/>
                  <a:gd name="T30" fmla="*/ 5 w 72"/>
                  <a:gd name="T31" fmla="*/ 3 h 112"/>
                  <a:gd name="T32" fmla="*/ 3 w 72"/>
                  <a:gd name="T33" fmla="*/ 3 h 112"/>
                  <a:gd name="T34" fmla="*/ 2 w 72"/>
                  <a:gd name="T35" fmla="*/ 2 h 112"/>
                  <a:gd name="T36" fmla="*/ 0 w 72"/>
                  <a:gd name="T37" fmla="*/ 2 h 112"/>
                  <a:gd name="T38" fmla="*/ 2 w 72"/>
                  <a:gd name="T39" fmla="*/ 1 h 112"/>
                  <a:gd name="T40" fmla="*/ 3 w 72"/>
                  <a:gd name="T41" fmla="*/ 0 h 112"/>
                  <a:gd name="T42" fmla="*/ 5 w 72"/>
                  <a:gd name="T43" fmla="*/ 0 h 112"/>
                  <a:gd name="T44" fmla="*/ 7 w 72"/>
                  <a:gd name="T45" fmla="*/ 0 h 112"/>
                  <a:gd name="T46" fmla="*/ 9 w 72"/>
                  <a:gd name="T47" fmla="*/ 0 h 112"/>
                  <a:gd name="T48" fmla="*/ 11 w 72"/>
                  <a:gd name="T49" fmla="*/ 0 h 112"/>
                  <a:gd name="T50" fmla="*/ 11 w 72"/>
                  <a:gd name="T51" fmla="*/ 0 h 112"/>
                  <a:gd name="T52" fmla="*/ 10 w 72"/>
                  <a:gd name="T53" fmla="*/ 0 h 112"/>
                  <a:gd name="T54" fmla="*/ 9 w 72"/>
                  <a:gd name="T55" fmla="*/ 0 h 112"/>
                  <a:gd name="T56" fmla="*/ 7 w 72"/>
                  <a:gd name="T57" fmla="*/ 1 h 112"/>
                  <a:gd name="T58" fmla="*/ 7 w 72"/>
                  <a:gd name="T59" fmla="*/ 1 h 112"/>
                  <a:gd name="T60" fmla="*/ 7 w 72"/>
                  <a:gd name="T61" fmla="*/ 1 h 112"/>
                  <a:gd name="T62" fmla="*/ 6 w 72"/>
                  <a:gd name="T63" fmla="*/ 1 h 112"/>
                  <a:gd name="T64" fmla="*/ 6 w 72"/>
                  <a:gd name="T65" fmla="*/ 2 h 112"/>
                  <a:gd name="T66" fmla="*/ 6 w 72"/>
                  <a:gd name="T67" fmla="*/ 2 h 112"/>
                  <a:gd name="T68" fmla="*/ 7 w 72"/>
                  <a:gd name="T69" fmla="*/ 2 h 112"/>
                  <a:gd name="T70" fmla="*/ 7 w 72"/>
                  <a:gd name="T71" fmla="*/ 2 h 112"/>
                  <a:gd name="T72" fmla="*/ 7 w 72"/>
                  <a:gd name="T73" fmla="*/ 2 h 112"/>
                  <a:gd name="T74" fmla="*/ 9 w 72"/>
                  <a:gd name="T75" fmla="*/ 2 h 112"/>
                  <a:gd name="T76" fmla="*/ 10 w 72"/>
                  <a:gd name="T77" fmla="*/ 3 h 112"/>
                  <a:gd name="T78" fmla="*/ 11 w 72"/>
                  <a:gd name="T79" fmla="*/ 3 h 112"/>
                  <a:gd name="T80" fmla="*/ 12 w 72"/>
                  <a:gd name="T81" fmla="*/ 3 h 112"/>
                  <a:gd name="T82" fmla="*/ 14 w 72"/>
                  <a:gd name="T83" fmla="*/ 2 h 112"/>
                  <a:gd name="T84" fmla="*/ 14 w 72"/>
                  <a:gd name="T85" fmla="*/ 2 h 112"/>
                  <a:gd name="T86" fmla="*/ 15 w 72"/>
                  <a:gd name="T87" fmla="*/ 2 h 112"/>
                  <a:gd name="T88" fmla="*/ 16 w 72"/>
                  <a:gd name="T89" fmla="*/ 2 h 112"/>
                  <a:gd name="T90" fmla="*/ 16 w 72"/>
                  <a:gd name="T91" fmla="*/ 2 h 112"/>
                  <a:gd name="T92" fmla="*/ 16 w 72"/>
                  <a:gd name="T93" fmla="*/ 2 h 112"/>
                  <a:gd name="T94" fmla="*/ 16 w 72"/>
                  <a:gd name="T95" fmla="*/ 1 h 112"/>
                  <a:gd name="T96" fmla="*/ 16 w 72"/>
                  <a:gd name="T97" fmla="*/ 1 h 112"/>
                  <a:gd name="T98" fmla="*/ 15 w 72"/>
                  <a:gd name="T99" fmla="*/ 1 h 112"/>
                  <a:gd name="T100" fmla="*/ 14 w 72"/>
                  <a:gd name="T101" fmla="*/ 1 h 112"/>
                  <a:gd name="T102" fmla="*/ 14 w 72"/>
                  <a:gd name="T103" fmla="*/ 0 h 112"/>
                  <a:gd name="T104" fmla="*/ 12 w 72"/>
                  <a:gd name="T105" fmla="*/ 0 h 112"/>
                  <a:gd name="T106" fmla="*/ 11 w 72"/>
                  <a:gd name="T107" fmla="*/ 0 h 1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2"/>
                  <a:gd name="T163" fmla="*/ 0 h 112"/>
                  <a:gd name="T164" fmla="*/ 72 w 72"/>
                  <a:gd name="T165" fmla="*/ 112 h 1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2" h="112">
                    <a:moveTo>
                      <a:pt x="36" y="0"/>
                    </a:moveTo>
                    <a:lnTo>
                      <a:pt x="44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2" y="10"/>
                    </a:lnTo>
                    <a:lnTo>
                      <a:pt x="70" y="28"/>
                    </a:lnTo>
                    <a:lnTo>
                      <a:pt x="72" y="56"/>
                    </a:lnTo>
                    <a:lnTo>
                      <a:pt x="70" y="82"/>
                    </a:lnTo>
                    <a:lnTo>
                      <a:pt x="60" y="100"/>
                    </a:lnTo>
                    <a:lnTo>
                      <a:pt x="56" y="106"/>
                    </a:lnTo>
                    <a:lnTo>
                      <a:pt x="50" y="108"/>
                    </a:lnTo>
                    <a:lnTo>
                      <a:pt x="44" y="110"/>
                    </a:lnTo>
                    <a:lnTo>
                      <a:pt x="36" y="112"/>
                    </a:lnTo>
                    <a:lnTo>
                      <a:pt x="28" y="110"/>
                    </a:lnTo>
                    <a:lnTo>
                      <a:pt x="22" y="108"/>
                    </a:lnTo>
                    <a:lnTo>
                      <a:pt x="16" y="104"/>
                    </a:lnTo>
                    <a:lnTo>
                      <a:pt x="10" y="100"/>
                    </a:lnTo>
                    <a:lnTo>
                      <a:pt x="2" y="82"/>
                    </a:lnTo>
                    <a:lnTo>
                      <a:pt x="0" y="56"/>
                    </a:lnTo>
                    <a:lnTo>
                      <a:pt x="2" y="2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  <a:moveTo>
                      <a:pt x="36" y="18"/>
                    </a:moveTo>
                    <a:lnTo>
                      <a:pt x="32" y="2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2" y="36"/>
                    </a:lnTo>
                    <a:lnTo>
                      <a:pt x="20" y="44"/>
                    </a:lnTo>
                    <a:lnTo>
                      <a:pt x="20" y="56"/>
                    </a:lnTo>
                    <a:lnTo>
                      <a:pt x="20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6" y="86"/>
                    </a:lnTo>
                    <a:lnTo>
                      <a:pt x="28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40" y="92"/>
                    </a:lnTo>
                    <a:lnTo>
                      <a:pt x="44" y="90"/>
                    </a:lnTo>
                    <a:lnTo>
                      <a:pt x="46" y="86"/>
                    </a:lnTo>
                    <a:lnTo>
                      <a:pt x="48" y="82"/>
                    </a:lnTo>
                    <a:lnTo>
                      <a:pt x="50" y="76"/>
                    </a:lnTo>
                    <a:lnTo>
                      <a:pt x="50" y="66"/>
                    </a:lnTo>
                    <a:lnTo>
                      <a:pt x="52" y="56"/>
                    </a:lnTo>
                    <a:lnTo>
                      <a:pt x="50" y="44"/>
                    </a:lnTo>
                    <a:lnTo>
                      <a:pt x="50" y="36"/>
                    </a:lnTo>
                    <a:lnTo>
                      <a:pt x="48" y="30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" name="Rectangle 104"/>
              <p:cNvSpPr>
                <a:spLocks noChangeArrowheads="1"/>
              </p:cNvSpPr>
              <p:nvPr/>
            </p:nvSpPr>
            <p:spPr bwMode="auto">
              <a:xfrm>
                <a:off x="960" y="4464"/>
                <a:ext cx="15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79" name="AutoShape 105"/>
              <p:cNvSpPr>
                <a:spLocks noChangeArrowheads="1"/>
              </p:cNvSpPr>
              <p:nvPr/>
            </p:nvSpPr>
            <p:spPr bwMode="auto">
              <a:xfrm>
                <a:off x="982" y="4435"/>
                <a:ext cx="56" cy="46"/>
              </a:xfrm>
              <a:custGeom>
                <a:avLst/>
                <a:gdLst>
                  <a:gd name="T0" fmla="*/ 0 w 74"/>
                  <a:gd name="T1" fmla="*/ 2 h 112"/>
                  <a:gd name="T2" fmla="*/ 6 w 74"/>
                  <a:gd name="T3" fmla="*/ 2 h 112"/>
                  <a:gd name="T4" fmla="*/ 8 w 74"/>
                  <a:gd name="T5" fmla="*/ 2 h 112"/>
                  <a:gd name="T6" fmla="*/ 8 w 74"/>
                  <a:gd name="T7" fmla="*/ 2 h 112"/>
                  <a:gd name="T8" fmla="*/ 10 w 74"/>
                  <a:gd name="T9" fmla="*/ 3 h 112"/>
                  <a:gd name="T10" fmla="*/ 11 w 74"/>
                  <a:gd name="T11" fmla="*/ 3 h 112"/>
                  <a:gd name="T12" fmla="*/ 14 w 74"/>
                  <a:gd name="T13" fmla="*/ 3 h 112"/>
                  <a:gd name="T14" fmla="*/ 15 w 74"/>
                  <a:gd name="T15" fmla="*/ 2 h 112"/>
                  <a:gd name="T16" fmla="*/ 17 w 74"/>
                  <a:gd name="T17" fmla="*/ 2 h 112"/>
                  <a:gd name="T18" fmla="*/ 17 w 74"/>
                  <a:gd name="T19" fmla="*/ 2 h 112"/>
                  <a:gd name="T20" fmla="*/ 17 w 74"/>
                  <a:gd name="T21" fmla="*/ 2 h 112"/>
                  <a:gd name="T22" fmla="*/ 17 w 74"/>
                  <a:gd name="T23" fmla="*/ 2 h 112"/>
                  <a:gd name="T24" fmla="*/ 17 w 74"/>
                  <a:gd name="T25" fmla="*/ 2 h 112"/>
                  <a:gd name="T26" fmla="*/ 15 w 74"/>
                  <a:gd name="T27" fmla="*/ 2 h 112"/>
                  <a:gd name="T28" fmla="*/ 14 w 74"/>
                  <a:gd name="T29" fmla="*/ 2 h 112"/>
                  <a:gd name="T30" fmla="*/ 11 w 74"/>
                  <a:gd name="T31" fmla="*/ 2 h 112"/>
                  <a:gd name="T32" fmla="*/ 10 w 74"/>
                  <a:gd name="T33" fmla="*/ 2 h 112"/>
                  <a:gd name="T34" fmla="*/ 8 w 74"/>
                  <a:gd name="T35" fmla="*/ 2 h 112"/>
                  <a:gd name="T36" fmla="*/ 6 w 74"/>
                  <a:gd name="T37" fmla="*/ 2 h 112"/>
                  <a:gd name="T38" fmla="*/ 2 w 74"/>
                  <a:gd name="T39" fmla="*/ 2 h 112"/>
                  <a:gd name="T40" fmla="*/ 5 w 74"/>
                  <a:gd name="T41" fmla="*/ 0 h 112"/>
                  <a:gd name="T42" fmla="*/ 23 w 74"/>
                  <a:gd name="T43" fmla="*/ 0 h 112"/>
                  <a:gd name="T44" fmla="*/ 23 w 74"/>
                  <a:gd name="T45" fmla="*/ 1 h 112"/>
                  <a:gd name="T46" fmla="*/ 11 w 74"/>
                  <a:gd name="T47" fmla="*/ 1 h 112"/>
                  <a:gd name="T48" fmla="*/ 9 w 74"/>
                  <a:gd name="T49" fmla="*/ 1 h 112"/>
                  <a:gd name="T50" fmla="*/ 11 w 74"/>
                  <a:gd name="T51" fmla="*/ 1 h 112"/>
                  <a:gd name="T52" fmla="*/ 14 w 74"/>
                  <a:gd name="T53" fmla="*/ 1 h 112"/>
                  <a:gd name="T54" fmla="*/ 17 w 74"/>
                  <a:gd name="T55" fmla="*/ 1 h 112"/>
                  <a:gd name="T56" fmla="*/ 19 w 74"/>
                  <a:gd name="T57" fmla="*/ 1 h 112"/>
                  <a:gd name="T58" fmla="*/ 20 w 74"/>
                  <a:gd name="T59" fmla="*/ 1 h 112"/>
                  <a:gd name="T60" fmla="*/ 23 w 74"/>
                  <a:gd name="T61" fmla="*/ 2 h 112"/>
                  <a:gd name="T62" fmla="*/ 23 w 74"/>
                  <a:gd name="T63" fmla="*/ 2 h 112"/>
                  <a:gd name="T64" fmla="*/ 24 w 74"/>
                  <a:gd name="T65" fmla="*/ 2 h 112"/>
                  <a:gd name="T66" fmla="*/ 23 w 74"/>
                  <a:gd name="T67" fmla="*/ 2 h 112"/>
                  <a:gd name="T68" fmla="*/ 23 w 74"/>
                  <a:gd name="T69" fmla="*/ 2 h 112"/>
                  <a:gd name="T70" fmla="*/ 22 w 74"/>
                  <a:gd name="T71" fmla="*/ 3 h 112"/>
                  <a:gd name="T72" fmla="*/ 20 w 74"/>
                  <a:gd name="T73" fmla="*/ 3 h 112"/>
                  <a:gd name="T74" fmla="*/ 17 w 74"/>
                  <a:gd name="T75" fmla="*/ 3 h 112"/>
                  <a:gd name="T76" fmla="*/ 15 w 74"/>
                  <a:gd name="T77" fmla="*/ 3 h 112"/>
                  <a:gd name="T78" fmla="*/ 11 w 74"/>
                  <a:gd name="T79" fmla="*/ 3 h 112"/>
                  <a:gd name="T80" fmla="*/ 8 w 74"/>
                  <a:gd name="T81" fmla="*/ 3 h 112"/>
                  <a:gd name="T82" fmla="*/ 6 w 74"/>
                  <a:gd name="T83" fmla="*/ 3 h 112"/>
                  <a:gd name="T84" fmla="*/ 4 w 74"/>
                  <a:gd name="T85" fmla="*/ 3 h 112"/>
                  <a:gd name="T86" fmla="*/ 2 w 74"/>
                  <a:gd name="T87" fmla="*/ 3 h 112"/>
                  <a:gd name="T88" fmla="*/ 2 w 74"/>
                  <a:gd name="T89" fmla="*/ 2 h 112"/>
                  <a:gd name="T90" fmla="*/ 0 w 74"/>
                  <a:gd name="T91" fmla="*/ 2 h 1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"/>
                  <a:gd name="T139" fmla="*/ 0 h 112"/>
                  <a:gd name="T140" fmla="*/ 74 w 74"/>
                  <a:gd name="T141" fmla="*/ 112 h 1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" h="112">
                    <a:moveTo>
                      <a:pt x="0" y="78"/>
                    </a:moveTo>
                    <a:lnTo>
                      <a:pt x="20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4"/>
                    </a:lnTo>
                    <a:lnTo>
                      <a:pt x="52" y="80"/>
                    </a:lnTo>
                    <a:lnTo>
                      <a:pt x="54" y="74"/>
                    </a:lnTo>
                    <a:lnTo>
                      <a:pt x="52" y="68"/>
                    </a:lnTo>
                    <a:lnTo>
                      <a:pt x="50" y="64"/>
                    </a:lnTo>
                    <a:lnTo>
                      <a:pt x="48" y="60"/>
                    </a:lnTo>
                    <a:lnTo>
                      <a:pt x="44" y="56"/>
                    </a:lnTo>
                    <a:lnTo>
                      <a:pt x="36" y="56"/>
                    </a:lnTo>
                    <a:lnTo>
                      <a:pt x="30" y="56"/>
                    </a:lnTo>
                    <a:lnTo>
                      <a:pt x="26" y="60"/>
                    </a:lnTo>
                    <a:lnTo>
                      <a:pt x="20" y="64"/>
                    </a:lnTo>
                    <a:lnTo>
                      <a:pt x="2" y="60"/>
                    </a:lnTo>
                    <a:lnTo>
                      <a:pt x="14" y="0"/>
                    </a:lnTo>
                    <a:lnTo>
                      <a:pt x="70" y="0"/>
                    </a:lnTo>
                    <a:lnTo>
                      <a:pt x="70" y="22"/>
                    </a:lnTo>
                    <a:lnTo>
                      <a:pt x="32" y="22"/>
                    </a:lnTo>
                    <a:lnTo>
                      <a:pt x="28" y="40"/>
                    </a:lnTo>
                    <a:lnTo>
                      <a:pt x="34" y="38"/>
                    </a:lnTo>
                    <a:lnTo>
                      <a:pt x="42" y="36"/>
                    </a:lnTo>
                    <a:lnTo>
                      <a:pt x="50" y="38"/>
                    </a:lnTo>
                    <a:lnTo>
                      <a:pt x="58" y="40"/>
                    </a:lnTo>
                    <a:lnTo>
                      <a:pt x="64" y="46"/>
                    </a:lnTo>
                    <a:lnTo>
                      <a:pt x="70" y="54"/>
                    </a:lnTo>
                    <a:lnTo>
                      <a:pt x="72" y="62"/>
                    </a:lnTo>
                    <a:lnTo>
                      <a:pt x="74" y="72"/>
                    </a:lnTo>
                    <a:lnTo>
                      <a:pt x="72" y="82"/>
                    </a:lnTo>
                    <a:lnTo>
                      <a:pt x="70" y="90"/>
                    </a:lnTo>
                    <a:lnTo>
                      <a:pt x="66" y="98"/>
                    </a:lnTo>
                    <a:lnTo>
                      <a:pt x="60" y="104"/>
                    </a:lnTo>
                    <a:lnTo>
                      <a:pt x="54" y="108"/>
                    </a:lnTo>
                    <a:lnTo>
                      <a:pt x="46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" name="AutoShape 106"/>
              <p:cNvSpPr>
                <a:spLocks noChangeArrowheads="1"/>
              </p:cNvSpPr>
              <p:nvPr/>
            </p:nvSpPr>
            <p:spPr bwMode="auto">
              <a:xfrm>
                <a:off x="1201" y="4435"/>
                <a:ext cx="36" cy="45"/>
              </a:xfrm>
              <a:custGeom>
                <a:avLst/>
                <a:gdLst>
                  <a:gd name="T0" fmla="*/ 15 w 48"/>
                  <a:gd name="T1" fmla="*/ 3 h 110"/>
                  <a:gd name="T2" fmla="*/ 9 w 48"/>
                  <a:gd name="T3" fmla="*/ 3 h 110"/>
                  <a:gd name="T4" fmla="*/ 9 w 48"/>
                  <a:gd name="T5" fmla="*/ 1 h 110"/>
                  <a:gd name="T6" fmla="*/ 6 w 48"/>
                  <a:gd name="T7" fmla="*/ 1 h 110"/>
                  <a:gd name="T8" fmla="*/ 4 w 48"/>
                  <a:gd name="T9" fmla="*/ 1 h 110"/>
                  <a:gd name="T10" fmla="*/ 0 w 48"/>
                  <a:gd name="T11" fmla="*/ 1 h 110"/>
                  <a:gd name="T12" fmla="*/ 0 w 48"/>
                  <a:gd name="T13" fmla="*/ 1 h 110"/>
                  <a:gd name="T14" fmla="*/ 4 w 48"/>
                  <a:gd name="T15" fmla="*/ 1 h 110"/>
                  <a:gd name="T16" fmla="*/ 6 w 48"/>
                  <a:gd name="T17" fmla="*/ 0 h 110"/>
                  <a:gd name="T18" fmla="*/ 8 w 48"/>
                  <a:gd name="T19" fmla="*/ 0 h 110"/>
                  <a:gd name="T20" fmla="*/ 9 w 48"/>
                  <a:gd name="T21" fmla="*/ 0 h 110"/>
                  <a:gd name="T22" fmla="*/ 10 w 48"/>
                  <a:gd name="T23" fmla="*/ 0 h 110"/>
                  <a:gd name="T24" fmla="*/ 15 w 48"/>
                  <a:gd name="T25" fmla="*/ 0 h 110"/>
                  <a:gd name="T26" fmla="*/ 15 w 48"/>
                  <a:gd name="T27" fmla="*/ 3 h 1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8"/>
                  <a:gd name="T43" fmla="*/ 0 h 110"/>
                  <a:gd name="T44" fmla="*/ 48 w 48"/>
                  <a:gd name="T45" fmla="*/ 110 h 1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8" h="110">
                    <a:moveTo>
                      <a:pt x="48" y="110"/>
                    </a:moveTo>
                    <a:lnTo>
                      <a:pt x="28" y="110"/>
                    </a:lnTo>
                    <a:lnTo>
                      <a:pt x="28" y="30"/>
                    </a:lnTo>
                    <a:lnTo>
                      <a:pt x="20" y="38"/>
                    </a:lnTo>
                    <a:lnTo>
                      <a:pt x="10" y="42"/>
                    </a:lnTo>
                    <a:lnTo>
                      <a:pt x="0" y="48"/>
                    </a:lnTo>
                    <a:lnTo>
                      <a:pt x="0" y="26"/>
                    </a:lnTo>
                    <a:lnTo>
                      <a:pt x="10" y="22"/>
                    </a:lnTo>
                    <a:lnTo>
                      <a:pt x="18" y="16"/>
                    </a:lnTo>
                    <a:lnTo>
                      <a:pt x="24" y="12"/>
                    </a:lnTo>
                    <a:lnTo>
                      <a:pt x="28" y="6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48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" name="AutoShape 107"/>
              <p:cNvSpPr>
                <a:spLocks noChangeArrowheads="1"/>
              </p:cNvSpPr>
              <p:nvPr/>
            </p:nvSpPr>
            <p:spPr bwMode="auto">
              <a:xfrm>
                <a:off x="1418" y="4435"/>
                <a:ext cx="36" cy="45"/>
              </a:xfrm>
              <a:custGeom>
                <a:avLst/>
                <a:gdLst>
                  <a:gd name="T0" fmla="*/ 15 w 48"/>
                  <a:gd name="T1" fmla="*/ 3 h 110"/>
                  <a:gd name="T2" fmla="*/ 9 w 48"/>
                  <a:gd name="T3" fmla="*/ 3 h 110"/>
                  <a:gd name="T4" fmla="*/ 9 w 48"/>
                  <a:gd name="T5" fmla="*/ 1 h 110"/>
                  <a:gd name="T6" fmla="*/ 6 w 48"/>
                  <a:gd name="T7" fmla="*/ 1 h 110"/>
                  <a:gd name="T8" fmla="*/ 4 w 48"/>
                  <a:gd name="T9" fmla="*/ 1 h 110"/>
                  <a:gd name="T10" fmla="*/ 0 w 48"/>
                  <a:gd name="T11" fmla="*/ 1 h 110"/>
                  <a:gd name="T12" fmla="*/ 0 w 48"/>
                  <a:gd name="T13" fmla="*/ 1 h 110"/>
                  <a:gd name="T14" fmla="*/ 4 w 48"/>
                  <a:gd name="T15" fmla="*/ 1 h 110"/>
                  <a:gd name="T16" fmla="*/ 6 w 48"/>
                  <a:gd name="T17" fmla="*/ 0 h 110"/>
                  <a:gd name="T18" fmla="*/ 8 w 48"/>
                  <a:gd name="T19" fmla="*/ 0 h 110"/>
                  <a:gd name="T20" fmla="*/ 9 w 48"/>
                  <a:gd name="T21" fmla="*/ 0 h 110"/>
                  <a:gd name="T22" fmla="*/ 10 w 48"/>
                  <a:gd name="T23" fmla="*/ 0 h 110"/>
                  <a:gd name="T24" fmla="*/ 15 w 48"/>
                  <a:gd name="T25" fmla="*/ 0 h 110"/>
                  <a:gd name="T26" fmla="*/ 15 w 48"/>
                  <a:gd name="T27" fmla="*/ 3 h 1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8"/>
                  <a:gd name="T43" fmla="*/ 0 h 110"/>
                  <a:gd name="T44" fmla="*/ 48 w 48"/>
                  <a:gd name="T45" fmla="*/ 110 h 1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8" h="110">
                    <a:moveTo>
                      <a:pt x="48" y="110"/>
                    </a:moveTo>
                    <a:lnTo>
                      <a:pt x="28" y="110"/>
                    </a:lnTo>
                    <a:lnTo>
                      <a:pt x="28" y="30"/>
                    </a:lnTo>
                    <a:lnTo>
                      <a:pt x="20" y="38"/>
                    </a:lnTo>
                    <a:lnTo>
                      <a:pt x="10" y="42"/>
                    </a:lnTo>
                    <a:lnTo>
                      <a:pt x="0" y="48"/>
                    </a:lnTo>
                    <a:lnTo>
                      <a:pt x="0" y="26"/>
                    </a:lnTo>
                    <a:lnTo>
                      <a:pt x="10" y="22"/>
                    </a:lnTo>
                    <a:lnTo>
                      <a:pt x="18" y="16"/>
                    </a:lnTo>
                    <a:lnTo>
                      <a:pt x="24" y="12"/>
                    </a:lnTo>
                    <a:lnTo>
                      <a:pt x="28" y="6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48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" name="Rectangle 108"/>
              <p:cNvSpPr>
                <a:spLocks noChangeArrowheads="1"/>
              </p:cNvSpPr>
              <p:nvPr/>
            </p:nvSpPr>
            <p:spPr bwMode="auto">
              <a:xfrm>
                <a:off x="1469" y="4464"/>
                <a:ext cx="15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3" name="AutoShape 109"/>
              <p:cNvSpPr>
                <a:spLocks noChangeArrowheads="1"/>
              </p:cNvSpPr>
              <p:nvPr/>
            </p:nvSpPr>
            <p:spPr bwMode="auto">
              <a:xfrm>
                <a:off x="1492" y="4435"/>
                <a:ext cx="56" cy="46"/>
              </a:xfrm>
              <a:custGeom>
                <a:avLst/>
                <a:gdLst>
                  <a:gd name="T0" fmla="*/ 0 w 74"/>
                  <a:gd name="T1" fmla="*/ 2 h 112"/>
                  <a:gd name="T2" fmla="*/ 6 w 74"/>
                  <a:gd name="T3" fmla="*/ 2 h 112"/>
                  <a:gd name="T4" fmla="*/ 8 w 74"/>
                  <a:gd name="T5" fmla="*/ 2 h 112"/>
                  <a:gd name="T6" fmla="*/ 8 w 74"/>
                  <a:gd name="T7" fmla="*/ 2 h 112"/>
                  <a:gd name="T8" fmla="*/ 10 w 74"/>
                  <a:gd name="T9" fmla="*/ 3 h 112"/>
                  <a:gd name="T10" fmla="*/ 11 w 74"/>
                  <a:gd name="T11" fmla="*/ 3 h 112"/>
                  <a:gd name="T12" fmla="*/ 14 w 74"/>
                  <a:gd name="T13" fmla="*/ 3 h 112"/>
                  <a:gd name="T14" fmla="*/ 15 w 74"/>
                  <a:gd name="T15" fmla="*/ 2 h 112"/>
                  <a:gd name="T16" fmla="*/ 17 w 74"/>
                  <a:gd name="T17" fmla="*/ 2 h 112"/>
                  <a:gd name="T18" fmla="*/ 17 w 74"/>
                  <a:gd name="T19" fmla="*/ 2 h 112"/>
                  <a:gd name="T20" fmla="*/ 17 w 74"/>
                  <a:gd name="T21" fmla="*/ 2 h 112"/>
                  <a:gd name="T22" fmla="*/ 17 w 74"/>
                  <a:gd name="T23" fmla="*/ 2 h 112"/>
                  <a:gd name="T24" fmla="*/ 17 w 74"/>
                  <a:gd name="T25" fmla="*/ 2 h 112"/>
                  <a:gd name="T26" fmla="*/ 15 w 74"/>
                  <a:gd name="T27" fmla="*/ 2 h 112"/>
                  <a:gd name="T28" fmla="*/ 14 w 74"/>
                  <a:gd name="T29" fmla="*/ 2 h 112"/>
                  <a:gd name="T30" fmla="*/ 11 w 74"/>
                  <a:gd name="T31" fmla="*/ 2 h 112"/>
                  <a:gd name="T32" fmla="*/ 10 w 74"/>
                  <a:gd name="T33" fmla="*/ 2 h 112"/>
                  <a:gd name="T34" fmla="*/ 8 w 74"/>
                  <a:gd name="T35" fmla="*/ 2 h 112"/>
                  <a:gd name="T36" fmla="*/ 6 w 74"/>
                  <a:gd name="T37" fmla="*/ 2 h 112"/>
                  <a:gd name="T38" fmla="*/ 2 w 74"/>
                  <a:gd name="T39" fmla="*/ 2 h 112"/>
                  <a:gd name="T40" fmla="*/ 5 w 74"/>
                  <a:gd name="T41" fmla="*/ 0 h 112"/>
                  <a:gd name="T42" fmla="*/ 23 w 74"/>
                  <a:gd name="T43" fmla="*/ 0 h 112"/>
                  <a:gd name="T44" fmla="*/ 23 w 74"/>
                  <a:gd name="T45" fmla="*/ 1 h 112"/>
                  <a:gd name="T46" fmla="*/ 11 w 74"/>
                  <a:gd name="T47" fmla="*/ 1 h 112"/>
                  <a:gd name="T48" fmla="*/ 9 w 74"/>
                  <a:gd name="T49" fmla="*/ 1 h 112"/>
                  <a:gd name="T50" fmla="*/ 11 w 74"/>
                  <a:gd name="T51" fmla="*/ 1 h 112"/>
                  <a:gd name="T52" fmla="*/ 14 w 74"/>
                  <a:gd name="T53" fmla="*/ 1 h 112"/>
                  <a:gd name="T54" fmla="*/ 17 w 74"/>
                  <a:gd name="T55" fmla="*/ 1 h 112"/>
                  <a:gd name="T56" fmla="*/ 19 w 74"/>
                  <a:gd name="T57" fmla="*/ 1 h 112"/>
                  <a:gd name="T58" fmla="*/ 20 w 74"/>
                  <a:gd name="T59" fmla="*/ 1 h 112"/>
                  <a:gd name="T60" fmla="*/ 23 w 74"/>
                  <a:gd name="T61" fmla="*/ 2 h 112"/>
                  <a:gd name="T62" fmla="*/ 23 w 74"/>
                  <a:gd name="T63" fmla="*/ 2 h 112"/>
                  <a:gd name="T64" fmla="*/ 24 w 74"/>
                  <a:gd name="T65" fmla="*/ 2 h 112"/>
                  <a:gd name="T66" fmla="*/ 23 w 74"/>
                  <a:gd name="T67" fmla="*/ 2 h 112"/>
                  <a:gd name="T68" fmla="*/ 23 w 74"/>
                  <a:gd name="T69" fmla="*/ 2 h 112"/>
                  <a:gd name="T70" fmla="*/ 22 w 74"/>
                  <a:gd name="T71" fmla="*/ 3 h 112"/>
                  <a:gd name="T72" fmla="*/ 20 w 74"/>
                  <a:gd name="T73" fmla="*/ 3 h 112"/>
                  <a:gd name="T74" fmla="*/ 17 w 74"/>
                  <a:gd name="T75" fmla="*/ 3 h 112"/>
                  <a:gd name="T76" fmla="*/ 15 w 74"/>
                  <a:gd name="T77" fmla="*/ 3 h 112"/>
                  <a:gd name="T78" fmla="*/ 11 w 74"/>
                  <a:gd name="T79" fmla="*/ 3 h 112"/>
                  <a:gd name="T80" fmla="*/ 8 w 74"/>
                  <a:gd name="T81" fmla="*/ 3 h 112"/>
                  <a:gd name="T82" fmla="*/ 6 w 74"/>
                  <a:gd name="T83" fmla="*/ 3 h 112"/>
                  <a:gd name="T84" fmla="*/ 4 w 74"/>
                  <a:gd name="T85" fmla="*/ 3 h 112"/>
                  <a:gd name="T86" fmla="*/ 2 w 74"/>
                  <a:gd name="T87" fmla="*/ 3 h 112"/>
                  <a:gd name="T88" fmla="*/ 2 w 74"/>
                  <a:gd name="T89" fmla="*/ 2 h 112"/>
                  <a:gd name="T90" fmla="*/ 0 w 74"/>
                  <a:gd name="T91" fmla="*/ 2 h 1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"/>
                  <a:gd name="T139" fmla="*/ 0 h 112"/>
                  <a:gd name="T140" fmla="*/ 74 w 74"/>
                  <a:gd name="T141" fmla="*/ 112 h 1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" h="112">
                    <a:moveTo>
                      <a:pt x="0" y="78"/>
                    </a:moveTo>
                    <a:lnTo>
                      <a:pt x="20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4"/>
                    </a:lnTo>
                    <a:lnTo>
                      <a:pt x="52" y="80"/>
                    </a:lnTo>
                    <a:lnTo>
                      <a:pt x="54" y="74"/>
                    </a:lnTo>
                    <a:lnTo>
                      <a:pt x="52" y="68"/>
                    </a:lnTo>
                    <a:lnTo>
                      <a:pt x="50" y="64"/>
                    </a:lnTo>
                    <a:lnTo>
                      <a:pt x="48" y="60"/>
                    </a:lnTo>
                    <a:lnTo>
                      <a:pt x="44" y="56"/>
                    </a:lnTo>
                    <a:lnTo>
                      <a:pt x="36" y="56"/>
                    </a:lnTo>
                    <a:lnTo>
                      <a:pt x="30" y="56"/>
                    </a:lnTo>
                    <a:lnTo>
                      <a:pt x="26" y="60"/>
                    </a:lnTo>
                    <a:lnTo>
                      <a:pt x="20" y="64"/>
                    </a:lnTo>
                    <a:lnTo>
                      <a:pt x="2" y="60"/>
                    </a:lnTo>
                    <a:lnTo>
                      <a:pt x="14" y="0"/>
                    </a:lnTo>
                    <a:lnTo>
                      <a:pt x="70" y="0"/>
                    </a:lnTo>
                    <a:lnTo>
                      <a:pt x="70" y="22"/>
                    </a:lnTo>
                    <a:lnTo>
                      <a:pt x="32" y="22"/>
                    </a:lnTo>
                    <a:lnTo>
                      <a:pt x="28" y="40"/>
                    </a:lnTo>
                    <a:lnTo>
                      <a:pt x="34" y="38"/>
                    </a:lnTo>
                    <a:lnTo>
                      <a:pt x="42" y="36"/>
                    </a:lnTo>
                    <a:lnTo>
                      <a:pt x="50" y="38"/>
                    </a:lnTo>
                    <a:lnTo>
                      <a:pt x="58" y="40"/>
                    </a:lnTo>
                    <a:lnTo>
                      <a:pt x="64" y="46"/>
                    </a:lnTo>
                    <a:lnTo>
                      <a:pt x="70" y="54"/>
                    </a:lnTo>
                    <a:lnTo>
                      <a:pt x="72" y="62"/>
                    </a:lnTo>
                    <a:lnTo>
                      <a:pt x="74" y="72"/>
                    </a:lnTo>
                    <a:lnTo>
                      <a:pt x="72" y="82"/>
                    </a:lnTo>
                    <a:lnTo>
                      <a:pt x="70" y="90"/>
                    </a:lnTo>
                    <a:lnTo>
                      <a:pt x="66" y="98"/>
                    </a:lnTo>
                    <a:lnTo>
                      <a:pt x="60" y="104"/>
                    </a:lnTo>
                    <a:lnTo>
                      <a:pt x="54" y="108"/>
                    </a:lnTo>
                    <a:lnTo>
                      <a:pt x="46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4" name="AutoShape 110"/>
              <p:cNvSpPr>
                <a:spLocks noChangeArrowheads="1"/>
              </p:cNvSpPr>
              <p:nvPr/>
            </p:nvSpPr>
            <p:spPr bwMode="auto">
              <a:xfrm>
                <a:off x="1708" y="4435"/>
                <a:ext cx="54" cy="45"/>
              </a:xfrm>
              <a:custGeom>
                <a:avLst/>
                <a:gdLst>
                  <a:gd name="T0" fmla="*/ 22 w 72"/>
                  <a:gd name="T1" fmla="*/ 2 h 110"/>
                  <a:gd name="T2" fmla="*/ 22 w 72"/>
                  <a:gd name="T3" fmla="*/ 3 h 110"/>
                  <a:gd name="T4" fmla="*/ 0 w 72"/>
                  <a:gd name="T5" fmla="*/ 3 h 110"/>
                  <a:gd name="T6" fmla="*/ 2 w 72"/>
                  <a:gd name="T7" fmla="*/ 3 h 110"/>
                  <a:gd name="T8" fmla="*/ 2 w 72"/>
                  <a:gd name="T9" fmla="*/ 2 h 110"/>
                  <a:gd name="T10" fmla="*/ 4 w 72"/>
                  <a:gd name="T11" fmla="*/ 2 h 110"/>
                  <a:gd name="T12" fmla="*/ 6 w 72"/>
                  <a:gd name="T13" fmla="*/ 2 h 110"/>
                  <a:gd name="T14" fmla="*/ 9 w 72"/>
                  <a:gd name="T15" fmla="*/ 2 h 110"/>
                  <a:gd name="T16" fmla="*/ 11 w 72"/>
                  <a:gd name="T17" fmla="*/ 2 h 110"/>
                  <a:gd name="T18" fmla="*/ 13 w 72"/>
                  <a:gd name="T19" fmla="*/ 2 h 110"/>
                  <a:gd name="T20" fmla="*/ 14 w 72"/>
                  <a:gd name="T21" fmla="*/ 1 h 110"/>
                  <a:gd name="T22" fmla="*/ 15 w 72"/>
                  <a:gd name="T23" fmla="*/ 1 h 110"/>
                  <a:gd name="T24" fmla="*/ 16 w 72"/>
                  <a:gd name="T25" fmla="*/ 1 h 110"/>
                  <a:gd name="T26" fmla="*/ 16 w 72"/>
                  <a:gd name="T27" fmla="*/ 1 h 110"/>
                  <a:gd name="T28" fmla="*/ 16 w 72"/>
                  <a:gd name="T29" fmla="*/ 1 h 110"/>
                  <a:gd name="T30" fmla="*/ 15 w 72"/>
                  <a:gd name="T31" fmla="*/ 1 h 110"/>
                  <a:gd name="T32" fmla="*/ 14 w 72"/>
                  <a:gd name="T33" fmla="*/ 0 h 110"/>
                  <a:gd name="T34" fmla="*/ 12 w 72"/>
                  <a:gd name="T35" fmla="*/ 0 h 110"/>
                  <a:gd name="T36" fmla="*/ 10 w 72"/>
                  <a:gd name="T37" fmla="*/ 0 h 110"/>
                  <a:gd name="T38" fmla="*/ 7 w 72"/>
                  <a:gd name="T39" fmla="*/ 1 h 110"/>
                  <a:gd name="T40" fmla="*/ 7 w 72"/>
                  <a:gd name="T41" fmla="*/ 1 h 110"/>
                  <a:gd name="T42" fmla="*/ 7 w 72"/>
                  <a:gd name="T43" fmla="*/ 1 h 110"/>
                  <a:gd name="T44" fmla="*/ 7 w 72"/>
                  <a:gd name="T45" fmla="*/ 1 h 110"/>
                  <a:gd name="T46" fmla="*/ 2 w 72"/>
                  <a:gd name="T47" fmla="*/ 1 h 110"/>
                  <a:gd name="T48" fmla="*/ 2 w 72"/>
                  <a:gd name="T49" fmla="*/ 1 h 110"/>
                  <a:gd name="T50" fmla="*/ 2 w 72"/>
                  <a:gd name="T51" fmla="*/ 0 h 110"/>
                  <a:gd name="T52" fmla="*/ 4 w 72"/>
                  <a:gd name="T53" fmla="*/ 0 h 110"/>
                  <a:gd name="T54" fmla="*/ 6 w 72"/>
                  <a:gd name="T55" fmla="*/ 0 h 110"/>
                  <a:gd name="T56" fmla="*/ 9 w 72"/>
                  <a:gd name="T57" fmla="*/ 0 h 110"/>
                  <a:gd name="T58" fmla="*/ 12 w 72"/>
                  <a:gd name="T59" fmla="*/ 0 h 110"/>
                  <a:gd name="T60" fmla="*/ 15 w 72"/>
                  <a:gd name="T61" fmla="*/ 0 h 110"/>
                  <a:gd name="T62" fmla="*/ 17 w 72"/>
                  <a:gd name="T63" fmla="*/ 0 h 110"/>
                  <a:gd name="T64" fmla="*/ 19 w 72"/>
                  <a:gd name="T65" fmla="*/ 0 h 110"/>
                  <a:gd name="T66" fmla="*/ 21 w 72"/>
                  <a:gd name="T67" fmla="*/ 0 h 110"/>
                  <a:gd name="T68" fmla="*/ 22 w 72"/>
                  <a:gd name="T69" fmla="*/ 1 h 110"/>
                  <a:gd name="T70" fmla="*/ 22 w 72"/>
                  <a:gd name="T71" fmla="*/ 1 h 110"/>
                  <a:gd name="T72" fmla="*/ 22 w 72"/>
                  <a:gd name="T73" fmla="*/ 1 h 110"/>
                  <a:gd name="T74" fmla="*/ 22 w 72"/>
                  <a:gd name="T75" fmla="*/ 1 h 110"/>
                  <a:gd name="T76" fmla="*/ 21 w 72"/>
                  <a:gd name="T77" fmla="*/ 1 h 110"/>
                  <a:gd name="T78" fmla="*/ 19 w 72"/>
                  <a:gd name="T79" fmla="*/ 2 h 110"/>
                  <a:gd name="T80" fmla="*/ 18 w 72"/>
                  <a:gd name="T81" fmla="*/ 2 h 110"/>
                  <a:gd name="T82" fmla="*/ 16 w 72"/>
                  <a:gd name="T83" fmla="*/ 2 h 110"/>
                  <a:gd name="T84" fmla="*/ 15 w 72"/>
                  <a:gd name="T85" fmla="*/ 2 h 110"/>
                  <a:gd name="T86" fmla="*/ 13 w 72"/>
                  <a:gd name="T87" fmla="*/ 2 h 110"/>
                  <a:gd name="T88" fmla="*/ 12 w 72"/>
                  <a:gd name="T89" fmla="*/ 2 h 110"/>
                  <a:gd name="T90" fmla="*/ 11 w 72"/>
                  <a:gd name="T91" fmla="*/ 2 h 110"/>
                  <a:gd name="T92" fmla="*/ 10 w 72"/>
                  <a:gd name="T93" fmla="*/ 2 h 110"/>
                  <a:gd name="T94" fmla="*/ 10 w 72"/>
                  <a:gd name="T95" fmla="*/ 2 h 110"/>
                  <a:gd name="T96" fmla="*/ 22 w 72"/>
                  <a:gd name="T97" fmla="*/ 2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2"/>
                  <a:gd name="T148" fmla="*/ 0 h 110"/>
                  <a:gd name="T149" fmla="*/ 72 w 72"/>
                  <a:gd name="T150" fmla="*/ 110 h 11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2" h="110">
                    <a:moveTo>
                      <a:pt x="72" y="90"/>
                    </a:moveTo>
                    <a:lnTo>
                      <a:pt x="72" y="110"/>
                    </a:lnTo>
                    <a:lnTo>
                      <a:pt x="0" y="110"/>
                    </a:lnTo>
                    <a:lnTo>
                      <a:pt x="2" y="100"/>
                    </a:lnTo>
                    <a:lnTo>
                      <a:pt x="6" y="90"/>
                    </a:lnTo>
                    <a:lnTo>
                      <a:pt x="12" y="82"/>
                    </a:lnTo>
                    <a:lnTo>
                      <a:pt x="20" y="74"/>
                    </a:lnTo>
                    <a:lnTo>
                      <a:pt x="30" y="64"/>
                    </a:lnTo>
                    <a:lnTo>
                      <a:pt x="36" y="58"/>
                    </a:lnTo>
                    <a:lnTo>
                      <a:pt x="42" y="52"/>
                    </a:lnTo>
                    <a:lnTo>
                      <a:pt x="44" y="48"/>
                    </a:lnTo>
                    <a:lnTo>
                      <a:pt x="48" y="46"/>
                    </a:lnTo>
                    <a:lnTo>
                      <a:pt x="50" y="40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8" y="22"/>
                    </a:lnTo>
                    <a:lnTo>
                      <a:pt x="44" y="20"/>
                    </a:lnTo>
                    <a:lnTo>
                      <a:pt x="38" y="18"/>
                    </a:lnTo>
                    <a:lnTo>
                      <a:pt x="32" y="20"/>
                    </a:lnTo>
                    <a:lnTo>
                      <a:pt x="26" y="22"/>
                    </a:lnTo>
                    <a:lnTo>
                      <a:pt x="24" y="26"/>
                    </a:lnTo>
                    <a:lnTo>
                      <a:pt x="24" y="30"/>
                    </a:lnTo>
                    <a:lnTo>
                      <a:pt x="22" y="34"/>
                    </a:lnTo>
                    <a:lnTo>
                      <a:pt x="2" y="32"/>
                    </a:lnTo>
                    <a:lnTo>
                      <a:pt x="4" y="22"/>
                    </a:lnTo>
                    <a:lnTo>
                      <a:pt x="8" y="14"/>
                    </a:lnTo>
                    <a:lnTo>
                      <a:pt x="14" y="8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56" y="4"/>
                    </a:lnTo>
                    <a:lnTo>
                      <a:pt x="62" y="8"/>
                    </a:lnTo>
                    <a:lnTo>
                      <a:pt x="68" y="14"/>
                    </a:lnTo>
                    <a:lnTo>
                      <a:pt x="72" y="22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0" y="44"/>
                    </a:lnTo>
                    <a:lnTo>
                      <a:pt x="66" y="50"/>
                    </a:lnTo>
                    <a:lnTo>
                      <a:pt x="62" y="58"/>
                    </a:lnTo>
                    <a:lnTo>
                      <a:pt x="58" y="62"/>
                    </a:lnTo>
                    <a:lnTo>
                      <a:pt x="54" y="66"/>
                    </a:lnTo>
                    <a:lnTo>
                      <a:pt x="48" y="72"/>
                    </a:lnTo>
                    <a:lnTo>
                      <a:pt x="42" y="76"/>
                    </a:lnTo>
                    <a:lnTo>
                      <a:pt x="38" y="80"/>
                    </a:lnTo>
                    <a:lnTo>
                      <a:pt x="36" y="84"/>
                    </a:lnTo>
                    <a:lnTo>
                      <a:pt x="34" y="86"/>
                    </a:lnTo>
                    <a:lnTo>
                      <a:pt x="32" y="90"/>
                    </a:lnTo>
                    <a:lnTo>
                      <a:pt x="7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5" name="AutoShape 111"/>
              <p:cNvSpPr>
                <a:spLocks noChangeArrowheads="1"/>
              </p:cNvSpPr>
              <p:nvPr/>
            </p:nvSpPr>
            <p:spPr bwMode="auto">
              <a:xfrm>
                <a:off x="1924" y="4435"/>
                <a:ext cx="54" cy="45"/>
              </a:xfrm>
              <a:custGeom>
                <a:avLst/>
                <a:gdLst>
                  <a:gd name="T0" fmla="*/ 22 w 72"/>
                  <a:gd name="T1" fmla="*/ 2 h 110"/>
                  <a:gd name="T2" fmla="*/ 22 w 72"/>
                  <a:gd name="T3" fmla="*/ 3 h 110"/>
                  <a:gd name="T4" fmla="*/ 0 w 72"/>
                  <a:gd name="T5" fmla="*/ 3 h 110"/>
                  <a:gd name="T6" fmla="*/ 2 w 72"/>
                  <a:gd name="T7" fmla="*/ 3 h 110"/>
                  <a:gd name="T8" fmla="*/ 2 w 72"/>
                  <a:gd name="T9" fmla="*/ 2 h 110"/>
                  <a:gd name="T10" fmla="*/ 4 w 72"/>
                  <a:gd name="T11" fmla="*/ 2 h 110"/>
                  <a:gd name="T12" fmla="*/ 6 w 72"/>
                  <a:gd name="T13" fmla="*/ 2 h 110"/>
                  <a:gd name="T14" fmla="*/ 9 w 72"/>
                  <a:gd name="T15" fmla="*/ 2 h 110"/>
                  <a:gd name="T16" fmla="*/ 11 w 72"/>
                  <a:gd name="T17" fmla="*/ 2 h 110"/>
                  <a:gd name="T18" fmla="*/ 13 w 72"/>
                  <a:gd name="T19" fmla="*/ 2 h 110"/>
                  <a:gd name="T20" fmla="*/ 14 w 72"/>
                  <a:gd name="T21" fmla="*/ 1 h 110"/>
                  <a:gd name="T22" fmla="*/ 14 w 72"/>
                  <a:gd name="T23" fmla="*/ 1 h 110"/>
                  <a:gd name="T24" fmla="*/ 16 w 72"/>
                  <a:gd name="T25" fmla="*/ 1 h 110"/>
                  <a:gd name="T26" fmla="*/ 16 w 72"/>
                  <a:gd name="T27" fmla="*/ 1 h 110"/>
                  <a:gd name="T28" fmla="*/ 16 w 72"/>
                  <a:gd name="T29" fmla="*/ 1 h 110"/>
                  <a:gd name="T30" fmla="*/ 15 w 72"/>
                  <a:gd name="T31" fmla="*/ 1 h 110"/>
                  <a:gd name="T32" fmla="*/ 13 w 72"/>
                  <a:gd name="T33" fmla="*/ 0 h 110"/>
                  <a:gd name="T34" fmla="*/ 12 w 72"/>
                  <a:gd name="T35" fmla="*/ 0 h 110"/>
                  <a:gd name="T36" fmla="*/ 10 w 72"/>
                  <a:gd name="T37" fmla="*/ 0 h 110"/>
                  <a:gd name="T38" fmla="*/ 7 w 72"/>
                  <a:gd name="T39" fmla="*/ 1 h 110"/>
                  <a:gd name="T40" fmla="*/ 7 w 72"/>
                  <a:gd name="T41" fmla="*/ 1 h 110"/>
                  <a:gd name="T42" fmla="*/ 7 w 72"/>
                  <a:gd name="T43" fmla="*/ 1 h 110"/>
                  <a:gd name="T44" fmla="*/ 7 w 72"/>
                  <a:gd name="T45" fmla="*/ 1 h 110"/>
                  <a:gd name="T46" fmla="*/ 2 w 72"/>
                  <a:gd name="T47" fmla="*/ 1 h 110"/>
                  <a:gd name="T48" fmla="*/ 2 w 72"/>
                  <a:gd name="T49" fmla="*/ 1 h 110"/>
                  <a:gd name="T50" fmla="*/ 2 w 72"/>
                  <a:gd name="T51" fmla="*/ 0 h 110"/>
                  <a:gd name="T52" fmla="*/ 4 w 72"/>
                  <a:gd name="T53" fmla="*/ 0 h 110"/>
                  <a:gd name="T54" fmla="*/ 6 w 72"/>
                  <a:gd name="T55" fmla="*/ 0 h 110"/>
                  <a:gd name="T56" fmla="*/ 9 w 72"/>
                  <a:gd name="T57" fmla="*/ 0 h 110"/>
                  <a:gd name="T58" fmla="*/ 12 w 72"/>
                  <a:gd name="T59" fmla="*/ 0 h 110"/>
                  <a:gd name="T60" fmla="*/ 15 w 72"/>
                  <a:gd name="T61" fmla="*/ 0 h 110"/>
                  <a:gd name="T62" fmla="*/ 17 w 72"/>
                  <a:gd name="T63" fmla="*/ 0 h 110"/>
                  <a:gd name="T64" fmla="*/ 19 w 72"/>
                  <a:gd name="T65" fmla="*/ 0 h 110"/>
                  <a:gd name="T66" fmla="*/ 21 w 72"/>
                  <a:gd name="T67" fmla="*/ 0 h 110"/>
                  <a:gd name="T68" fmla="*/ 22 w 72"/>
                  <a:gd name="T69" fmla="*/ 1 h 110"/>
                  <a:gd name="T70" fmla="*/ 22 w 72"/>
                  <a:gd name="T71" fmla="*/ 1 h 110"/>
                  <a:gd name="T72" fmla="*/ 22 w 72"/>
                  <a:gd name="T73" fmla="*/ 1 h 110"/>
                  <a:gd name="T74" fmla="*/ 22 w 72"/>
                  <a:gd name="T75" fmla="*/ 1 h 110"/>
                  <a:gd name="T76" fmla="*/ 21 w 72"/>
                  <a:gd name="T77" fmla="*/ 1 h 110"/>
                  <a:gd name="T78" fmla="*/ 19 w 72"/>
                  <a:gd name="T79" fmla="*/ 2 h 110"/>
                  <a:gd name="T80" fmla="*/ 18 w 72"/>
                  <a:gd name="T81" fmla="*/ 2 h 110"/>
                  <a:gd name="T82" fmla="*/ 16 w 72"/>
                  <a:gd name="T83" fmla="*/ 2 h 110"/>
                  <a:gd name="T84" fmla="*/ 15 w 72"/>
                  <a:gd name="T85" fmla="*/ 2 h 110"/>
                  <a:gd name="T86" fmla="*/ 13 w 72"/>
                  <a:gd name="T87" fmla="*/ 2 h 110"/>
                  <a:gd name="T88" fmla="*/ 12 w 72"/>
                  <a:gd name="T89" fmla="*/ 2 h 110"/>
                  <a:gd name="T90" fmla="*/ 11 w 72"/>
                  <a:gd name="T91" fmla="*/ 2 h 110"/>
                  <a:gd name="T92" fmla="*/ 10 w 72"/>
                  <a:gd name="T93" fmla="*/ 2 h 110"/>
                  <a:gd name="T94" fmla="*/ 10 w 72"/>
                  <a:gd name="T95" fmla="*/ 2 h 110"/>
                  <a:gd name="T96" fmla="*/ 22 w 72"/>
                  <a:gd name="T97" fmla="*/ 2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2"/>
                  <a:gd name="T148" fmla="*/ 0 h 110"/>
                  <a:gd name="T149" fmla="*/ 72 w 72"/>
                  <a:gd name="T150" fmla="*/ 110 h 11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2" h="110">
                    <a:moveTo>
                      <a:pt x="72" y="90"/>
                    </a:moveTo>
                    <a:lnTo>
                      <a:pt x="72" y="110"/>
                    </a:lnTo>
                    <a:lnTo>
                      <a:pt x="0" y="110"/>
                    </a:lnTo>
                    <a:lnTo>
                      <a:pt x="2" y="100"/>
                    </a:lnTo>
                    <a:lnTo>
                      <a:pt x="6" y="90"/>
                    </a:lnTo>
                    <a:lnTo>
                      <a:pt x="12" y="82"/>
                    </a:lnTo>
                    <a:lnTo>
                      <a:pt x="20" y="74"/>
                    </a:lnTo>
                    <a:lnTo>
                      <a:pt x="30" y="64"/>
                    </a:lnTo>
                    <a:lnTo>
                      <a:pt x="36" y="58"/>
                    </a:lnTo>
                    <a:lnTo>
                      <a:pt x="42" y="52"/>
                    </a:lnTo>
                    <a:lnTo>
                      <a:pt x="44" y="48"/>
                    </a:lnTo>
                    <a:lnTo>
                      <a:pt x="46" y="46"/>
                    </a:lnTo>
                    <a:lnTo>
                      <a:pt x="50" y="40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8" y="22"/>
                    </a:lnTo>
                    <a:lnTo>
                      <a:pt x="42" y="20"/>
                    </a:lnTo>
                    <a:lnTo>
                      <a:pt x="38" y="18"/>
                    </a:lnTo>
                    <a:lnTo>
                      <a:pt x="32" y="20"/>
                    </a:lnTo>
                    <a:lnTo>
                      <a:pt x="26" y="22"/>
                    </a:lnTo>
                    <a:lnTo>
                      <a:pt x="24" y="26"/>
                    </a:lnTo>
                    <a:lnTo>
                      <a:pt x="22" y="30"/>
                    </a:lnTo>
                    <a:lnTo>
                      <a:pt x="22" y="34"/>
                    </a:lnTo>
                    <a:lnTo>
                      <a:pt x="2" y="32"/>
                    </a:lnTo>
                    <a:lnTo>
                      <a:pt x="4" y="22"/>
                    </a:lnTo>
                    <a:lnTo>
                      <a:pt x="8" y="14"/>
                    </a:lnTo>
                    <a:lnTo>
                      <a:pt x="12" y="8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56" y="4"/>
                    </a:lnTo>
                    <a:lnTo>
                      <a:pt x="62" y="8"/>
                    </a:lnTo>
                    <a:lnTo>
                      <a:pt x="68" y="14"/>
                    </a:lnTo>
                    <a:lnTo>
                      <a:pt x="70" y="22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0" y="44"/>
                    </a:lnTo>
                    <a:lnTo>
                      <a:pt x="66" y="50"/>
                    </a:lnTo>
                    <a:lnTo>
                      <a:pt x="62" y="58"/>
                    </a:lnTo>
                    <a:lnTo>
                      <a:pt x="58" y="62"/>
                    </a:lnTo>
                    <a:lnTo>
                      <a:pt x="54" y="66"/>
                    </a:lnTo>
                    <a:lnTo>
                      <a:pt x="48" y="72"/>
                    </a:lnTo>
                    <a:lnTo>
                      <a:pt x="42" y="76"/>
                    </a:lnTo>
                    <a:lnTo>
                      <a:pt x="38" y="80"/>
                    </a:lnTo>
                    <a:lnTo>
                      <a:pt x="36" y="84"/>
                    </a:lnTo>
                    <a:lnTo>
                      <a:pt x="32" y="86"/>
                    </a:lnTo>
                    <a:lnTo>
                      <a:pt x="32" y="90"/>
                    </a:lnTo>
                    <a:lnTo>
                      <a:pt x="7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" name="Rectangle 112"/>
              <p:cNvSpPr>
                <a:spLocks noChangeArrowheads="1"/>
              </p:cNvSpPr>
              <p:nvPr/>
            </p:nvSpPr>
            <p:spPr bwMode="auto">
              <a:xfrm>
                <a:off x="1978" y="4464"/>
                <a:ext cx="15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7" name="AutoShape 113"/>
              <p:cNvSpPr>
                <a:spLocks noChangeArrowheads="1"/>
              </p:cNvSpPr>
              <p:nvPr/>
            </p:nvSpPr>
            <p:spPr bwMode="auto">
              <a:xfrm>
                <a:off x="2001" y="4435"/>
                <a:ext cx="56" cy="46"/>
              </a:xfrm>
              <a:custGeom>
                <a:avLst/>
                <a:gdLst>
                  <a:gd name="T0" fmla="*/ 0 w 74"/>
                  <a:gd name="T1" fmla="*/ 2 h 112"/>
                  <a:gd name="T2" fmla="*/ 6 w 74"/>
                  <a:gd name="T3" fmla="*/ 2 h 112"/>
                  <a:gd name="T4" fmla="*/ 8 w 74"/>
                  <a:gd name="T5" fmla="*/ 2 h 112"/>
                  <a:gd name="T6" fmla="*/ 8 w 74"/>
                  <a:gd name="T7" fmla="*/ 2 h 112"/>
                  <a:gd name="T8" fmla="*/ 10 w 74"/>
                  <a:gd name="T9" fmla="*/ 3 h 112"/>
                  <a:gd name="T10" fmla="*/ 11 w 74"/>
                  <a:gd name="T11" fmla="*/ 3 h 112"/>
                  <a:gd name="T12" fmla="*/ 14 w 74"/>
                  <a:gd name="T13" fmla="*/ 3 h 112"/>
                  <a:gd name="T14" fmla="*/ 15 w 74"/>
                  <a:gd name="T15" fmla="*/ 2 h 112"/>
                  <a:gd name="T16" fmla="*/ 17 w 74"/>
                  <a:gd name="T17" fmla="*/ 2 h 112"/>
                  <a:gd name="T18" fmla="*/ 17 w 74"/>
                  <a:gd name="T19" fmla="*/ 2 h 112"/>
                  <a:gd name="T20" fmla="*/ 17 w 74"/>
                  <a:gd name="T21" fmla="*/ 2 h 112"/>
                  <a:gd name="T22" fmla="*/ 17 w 74"/>
                  <a:gd name="T23" fmla="*/ 2 h 112"/>
                  <a:gd name="T24" fmla="*/ 17 w 74"/>
                  <a:gd name="T25" fmla="*/ 2 h 112"/>
                  <a:gd name="T26" fmla="*/ 15 w 74"/>
                  <a:gd name="T27" fmla="*/ 2 h 112"/>
                  <a:gd name="T28" fmla="*/ 14 w 74"/>
                  <a:gd name="T29" fmla="*/ 2 h 112"/>
                  <a:gd name="T30" fmla="*/ 11 w 74"/>
                  <a:gd name="T31" fmla="*/ 2 h 112"/>
                  <a:gd name="T32" fmla="*/ 10 w 74"/>
                  <a:gd name="T33" fmla="*/ 2 h 112"/>
                  <a:gd name="T34" fmla="*/ 8 w 74"/>
                  <a:gd name="T35" fmla="*/ 2 h 112"/>
                  <a:gd name="T36" fmla="*/ 6 w 74"/>
                  <a:gd name="T37" fmla="*/ 2 h 112"/>
                  <a:gd name="T38" fmla="*/ 2 w 74"/>
                  <a:gd name="T39" fmla="*/ 2 h 112"/>
                  <a:gd name="T40" fmla="*/ 5 w 74"/>
                  <a:gd name="T41" fmla="*/ 0 h 112"/>
                  <a:gd name="T42" fmla="*/ 23 w 74"/>
                  <a:gd name="T43" fmla="*/ 0 h 112"/>
                  <a:gd name="T44" fmla="*/ 23 w 74"/>
                  <a:gd name="T45" fmla="*/ 1 h 112"/>
                  <a:gd name="T46" fmla="*/ 11 w 74"/>
                  <a:gd name="T47" fmla="*/ 1 h 112"/>
                  <a:gd name="T48" fmla="*/ 9 w 74"/>
                  <a:gd name="T49" fmla="*/ 1 h 112"/>
                  <a:gd name="T50" fmla="*/ 11 w 74"/>
                  <a:gd name="T51" fmla="*/ 1 h 112"/>
                  <a:gd name="T52" fmla="*/ 14 w 74"/>
                  <a:gd name="T53" fmla="*/ 1 h 112"/>
                  <a:gd name="T54" fmla="*/ 17 w 74"/>
                  <a:gd name="T55" fmla="*/ 1 h 112"/>
                  <a:gd name="T56" fmla="*/ 19 w 74"/>
                  <a:gd name="T57" fmla="*/ 1 h 112"/>
                  <a:gd name="T58" fmla="*/ 20 w 74"/>
                  <a:gd name="T59" fmla="*/ 1 h 112"/>
                  <a:gd name="T60" fmla="*/ 23 w 74"/>
                  <a:gd name="T61" fmla="*/ 2 h 112"/>
                  <a:gd name="T62" fmla="*/ 23 w 74"/>
                  <a:gd name="T63" fmla="*/ 2 h 112"/>
                  <a:gd name="T64" fmla="*/ 24 w 74"/>
                  <a:gd name="T65" fmla="*/ 2 h 112"/>
                  <a:gd name="T66" fmla="*/ 23 w 74"/>
                  <a:gd name="T67" fmla="*/ 2 h 112"/>
                  <a:gd name="T68" fmla="*/ 23 w 74"/>
                  <a:gd name="T69" fmla="*/ 2 h 112"/>
                  <a:gd name="T70" fmla="*/ 22 w 74"/>
                  <a:gd name="T71" fmla="*/ 3 h 112"/>
                  <a:gd name="T72" fmla="*/ 20 w 74"/>
                  <a:gd name="T73" fmla="*/ 3 h 112"/>
                  <a:gd name="T74" fmla="*/ 17 w 74"/>
                  <a:gd name="T75" fmla="*/ 3 h 112"/>
                  <a:gd name="T76" fmla="*/ 15 w 74"/>
                  <a:gd name="T77" fmla="*/ 3 h 112"/>
                  <a:gd name="T78" fmla="*/ 11 w 74"/>
                  <a:gd name="T79" fmla="*/ 3 h 112"/>
                  <a:gd name="T80" fmla="*/ 8 w 74"/>
                  <a:gd name="T81" fmla="*/ 3 h 112"/>
                  <a:gd name="T82" fmla="*/ 6 w 74"/>
                  <a:gd name="T83" fmla="*/ 3 h 112"/>
                  <a:gd name="T84" fmla="*/ 4 w 74"/>
                  <a:gd name="T85" fmla="*/ 3 h 112"/>
                  <a:gd name="T86" fmla="*/ 2 w 74"/>
                  <a:gd name="T87" fmla="*/ 3 h 112"/>
                  <a:gd name="T88" fmla="*/ 2 w 74"/>
                  <a:gd name="T89" fmla="*/ 2 h 112"/>
                  <a:gd name="T90" fmla="*/ 0 w 74"/>
                  <a:gd name="T91" fmla="*/ 2 h 1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"/>
                  <a:gd name="T139" fmla="*/ 0 h 112"/>
                  <a:gd name="T140" fmla="*/ 74 w 74"/>
                  <a:gd name="T141" fmla="*/ 112 h 1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" h="112">
                    <a:moveTo>
                      <a:pt x="0" y="78"/>
                    </a:moveTo>
                    <a:lnTo>
                      <a:pt x="20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4"/>
                    </a:lnTo>
                    <a:lnTo>
                      <a:pt x="52" y="80"/>
                    </a:lnTo>
                    <a:lnTo>
                      <a:pt x="54" y="74"/>
                    </a:lnTo>
                    <a:lnTo>
                      <a:pt x="52" y="68"/>
                    </a:lnTo>
                    <a:lnTo>
                      <a:pt x="50" y="64"/>
                    </a:lnTo>
                    <a:lnTo>
                      <a:pt x="48" y="60"/>
                    </a:lnTo>
                    <a:lnTo>
                      <a:pt x="44" y="56"/>
                    </a:lnTo>
                    <a:lnTo>
                      <a:pt x="36" y="56"/>
                    </a:lnTo>
                    <a:lnTo>
                      <a:pt x="30" y="56"/>
                    </a:lnTo>
                    <a:lnTo>
                      <a:pt x="26" y="60"/>
                    </a:lnTo>
                    <a:lnTo>
                      <a:pt x="20" y="64"/>
                    </a:lnTo>
                    <a:lnTo>
                      <a:pt x="2" y="60"/>
                    </a:lnTo>
                    <a:lnTo>
                      <a:pt x="14" y="0"/>
                    </a:lnTo>
                    <a:lnTo>
                      <a:pt x="70" y="0"/>
                    </a:lnTo>
                    <a:lnTo>
                      <a:pt x="70" y="22"/>
                    </a:lnTo>
                    <a:lnTo>
                      <a:pt x="32" y="22"/>
                    </a:lnTo>
                    <a:lnTo>
                      <a:pt x="28" y="40"/>
                    </a:lnTo>
                    <a:lnTo>
                      <a:pt x="34" y="38"/>
                    </a:lnTo>
                    <a:lnTo>
                      <a:pt x="42" y="36"/>
                    </a:lnTo>
                    <a:lnTo>
                      <a:pt x="50" y="38"/>
                    </a:lnTo>
                    <a:lnTo>
                      <a:pt x="58" y="40"/>
                    </a:lnTo>
                    <a:lnTo>
                      <a:pt x="64" y="46"/>
                    </a:lnTo>
                    <a:lnTo>
                      <a:pt x="70" y="54"/>
                    </a:lnTo>
                    <a:lnTo>
                      <a:pt x="72" y="62"/>
                    </a:lnTo>
                    <a:lnTo>
                      <a:pt x="74" y="72"/>
                    </a:lnTo>
                    <a:lnTo>
                      <a:pt x="72" y="82"/>
                    </a:lnTo>
                    <a:lnTo>
                      <a:pt x="70" y="90"/>
                    </a:lnTo>
                    <a:lnTo>
                      <a:pt x="66" y="98"/>
                    </a:lnTo>
                    <a:lnTo>
                      <a:pt x="60" y="104"/>
                    </a:lnTo>
                    <a:lnTo>
                      <a:pt x="54" y="108"/>
                    </a:lnTo>
                    <a:lnTo>
                      <a:pt x="46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" name="AutoShape 114"/>
              <p:cNvSpPr>
                <a:spLocks noChangeArrowheads="1"/>
              </p:cNvSpPr>
              <p:nvPr/>
            </p:nvSpPr>
            <p:spPr bwMode="auto">
              <a:xfrm>
                <a:off x="2218" y="4435"/>
                <a:ext cx="54" cy="46"/>
              </a:xfrm>
              <a:custGeom>
                <a:avLst/>
                <a:gdLst>
                  <a:gd name="T0" fmla="*/ 6 w 72"/>
                  <a:gd name="T1" fmla="*/ 2 h 112"/>
                  <a:gd name="T2" fmla="*/ 7 w 72"/>
                  <a:gd name="T3" fmla="*/ 2 h 112"/>
                  <a:gd name="T4" fmla="*/ 11 w 72"/>
                  <a:gd name="T5" fmla="*/ 3 h 112"/>
                  <a:gd name="T6" fmla="*/ 14 w 72"/>
                  <a:gd name="T7" fmla="*/ 2 h 112"/>
                  <a:gd name="T8" fmla="*/ 16 w 72"/>
                  <a:gd name="T9" fmla="*/ 2 h 112"/>
                  <a:gd name="T10" fmla="*/ 15 w 72"/>
                  <a:gd name="T11" fmla="*/ 2 h 112"/>
                  <a:gd name="T12" fmla="*/ 12 w 72"/>
                  <a:gd name="T13" fmla="*/ 2 h 112"/>
                  <a:gd name="T14" fmla="*/ 9 w 72"/>
                  <a:gd name="T15" fmla="*/ 2 h 112"/>
                  <a:gd name="T16" fmla="*/ 12 w 72"/>
                  <a:gd name="T17" fmla="*/ 1 h 112"/>
                  <a:gd name="T18" fmla="*/ 14 w 72"/>
                  <a:gd name="T19" fmla="*/ 1 h 112"/>
                  <a:gd name="T20" fmla="*/ 14 w 72"/>
                  <a:gd name="T21" fmla="*/ 1 h 112"/>
                  <a:gd name="T22" fmla="*/ 12 w 72"/>
                  <a:gd name="T23" fmla="*/ 0 h 112"/>
                  <a:gd name="T24" fmla="*/ 9 w 72"/>
                  <a:gd name="T25" fmla="*/ 0 h 112"/>
                  <a:gd name="T26" fmla="*/ 7 w 72"/>
                  <a:gd name="T27" fmla="*/ 1 h 112"/>
                  <a:gd name="T28" fmla="*/ 2 w 72"/>
                  <a:gd name="T29" fmla="*/ 1 h 112"/>
                  <a:gd name="T30" fmla="*/ 2 w 72"/>
                  <a:gd name="T31" fmla="*/ 0 h 112"/>
                  <a:gd name="T32" fmla="*/ 5 w 72"/>
                  <a:gd name="T33" fmla="*/ 0 h 112"/>
                  <a:gd name="T34" fmla="*/ 11 w 72"/>
                  <a:gd name="T35" fmla="*/ 0 h 112"/>
                  <a:gd name="T36" fmla="*/ 16 w 72"/>
                  <a:gd name="T37" fmla="*/ 0 h 112"/>
                  <a:gd name="T38" fmla="*/ 20 w 72"/>
                  <a:gd name="T39" fmla="*/ 0 h 112"/>
                  <a:gd name="T40" fmla="*/ 21 w 72"/>
                  <a:gd name="T41" fmla="*/ 1 h 112"/>
                  <a:gd name="T42" fmla="*/ 20 w 72"/>
                  <a:gd name="T43" fmla="*/ 1 h 112"/>
                  <a:gd name="T44" fmla="*/ 16 w 72"/>
                  <a:gd name="T45" fmla="*/ 2 h 112"/>
                  <a:gd name="T46" fmla="*/ 19 w 72"/>
                  <a:gd name="T47" fmla="*/ 2 h 112"/>
                  <a:gd name="T48" fmla="*/ 22 w 72"/>
                  <a:gd name="T49" fmla="*/ 2 h 112"/>
                  <a:gd name="T50" fmla="*/ 22 w 72"/>
                  <a:gd name="T51" fmla="*/ 2 h 112"/>
                  <a:gd name="T52" fmla="*/ 21 w 72"/>
                  <a:gd name="T53" fmla="*/ 3 h 112"/>
                  <a:gd name="T54" fmla="*/ 16 w 72"/>
                  <a:gd name="T55" fmla="*/ 3 h 112"/>
                  <a:gd name="T56" fmla="*/ 11 w 72"/>
                  <a:gd name="T57" fmla="*/ 3 h 112"/>
                  <a:gd name="T58" fmla="*/ 5 w 72"/>
                  <a:gd name="T59" fmla="*/ 3 h 112"/>
                  <a:gd name="T60" fmla="*/ 2 w 72"/>
                  <a:gd name="T61" fmla="*/ 3 h 112"/>
                  <a:gd name="T62" fmla="*/ 0 w 72"/>
                  <a:gd name="T63" fmla="*/ 2 h 1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"/>
                  <a:gd name="T97" fmla="*/ 0 h 112"/>
                  <a:gd name="T98" fmla="*/ 72 w 72"/>
                  <a:gd name="T99" fmla="*/ 112 h 1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" h="112">
                    <a:moveTo>
                      <a:pt x="0" y="78"/>
                    </a:moveTo>
                    <a:lnTo>
                      <a:pt x="20" y="76"/>
                    </a:lnTo>
                    <a:lnTo>
                      <a:pt x="22" y="84"/>
                    </a:lnTo>
                    <a:lnTo>
                      <a:pt x="26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6" y="88"/>
                    </a:lnTo>
                    <a:lnTo>
                      <a:pt x="50" y="82"/>
                    </a:lnTo>
                    <a:lnTo>
                      <a:pt x="52" y="76"/>
                    </a:lnTo>
                    <a:lnTo>
                      <a:pt x="50" y="70"/>
                    </a:lnTo>
                    <a:lnTo>
                      <a:pt x="48" y="64"/>
                    </a:lnTo>
                    <a:lnTo>
                      <a:pt x="42" y="62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28" y="62"/>
                    </a:lnTo>
                    <a:lnTo>
                      <a:pt x="30" y="44"/>
                    </a:lnTo>
                    <a:lnTo>
                      <a:pt x="38" y="44"/>
                    </a:lnTo>
                    <a:lnTo>
                      <a:pt x="42" y="40"/>
                    </a:lnTo>
                    <a:lnTo>
                      <a:pt x="46" y="36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44" y="22"/>
                    </a:lnTo>
                    <a:lnTo>
                      <a:pt x="40" y="20"/>
                    </a:lnTo>
                    <a:lnTo>
                      <a:pt x="36" y="18"/>
                    </a:lnTo>
                    <a:lnTo>
                      <a:pt x="30" y="20"/>
                    </a:lnTo>
                    <a:lnTo>
                      <a:pt x="26" y="22"/>
                    </a:lnTo>
                    <a:lnTo>
                      <a:pt x="24" y="26"/>
                    </a:lnTo>
                    <a:lnTo>
                      <a:pt x="22" y="32"/>
                    </a:lnTo>
                    <a:lnTo>
                      <a:pt x="2" y="30"/>
                    </a:lnTo>
                    <a:lnTo>
                      <a:pt x="4" y="20"/>
                    </a:lnTo>
                    <a:lnTo>
                      <a:pt x="8" y="12"/>
                    </a:lnTo>
                    <a:lnTo>
                      <a:pt x="12" y="8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4" y="0"/>
                    </a:lnTo>
                    <a:lnTo>
                      <a:pt x="52" y="4"/>
                    </a:lnTo>
                    <a:lnTo>
                      <a:pt x="60" y="10"/>
                    </a:lnTo>
                    <a:lnTo>
                      <a:pt x="64" y="16"/>
                    </a:lnTo>
                    <a:lnTo>
                      <a:pt x="66" y="22"/>
                    </a:lnTo>
                    <a:lnTo>
                      <a:pt x="68" y="28"/>
                    </a:lnTo>
                    <a:lnTo>
                      <a:pt x="66" y="36"/>
                    </a:lnTo>
                    <a:lnTo>
                      <a:pt x="64" y="42"/>
                    </a:lnTo>
                    <a:lnTo>
                      <a:pt x="58" y="48"/>
                    </a:lnTo>
                    <a:lnTo>
                      <a:pt x="52" y="52"/>
                    </a:lnTo>
                    <a:lnTo>
                      <a:pt x="58" y="54"/>
                    </a:lnTo>
                    <a:lnTo>
                      <a:pt x="62" y="56"/>
                    </a:lnTo>
                    <a:lnTo>
                      <a:pt x="66" y="60"/>
                    </a:lnTo>
                    <a:lnTo>
                      <a:pt x="70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0" y="86"/>
                    </a:lnTo>
                    <a:lnTo>
                      <a:pt x="68" y="94"/>
                    </a:lnTo>
                    <a:lnTo>
                      <a:pt x="62" y="102"/>
                    </a:lnTo>
                    <a:lnTo>
                      <a:pt x="54" y="108"/>
                    </a:lnTo>
                    <a:lnTo>
                      <a:pt x="46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9" name="AutoShape 115"/>
              <p:cNvSpPr>
                <a:spLocks noChangeArrowheads="1"/>
              </p:cNvSpPr>
              <p:nvPr/>
            </p:nvSpPr>
            <p:spPr bwMode="auto">
              <a:xfrm>
                <a:off x="2436" y="4435"/>
                <a:ext cx="54" cy="46"/>
              </a:xfrm>
              <a:custGeom>
                <a:avLst/>
                <a:gdLst>
                  <a:gd name="T0" fmla="*/ 6 w 72"/>
                  <a:gd name="T1" fmla="*/ 2 h 112"/>
                  <a:gd name="T2" fmla="*/ 7 w 72"/>
                  <a:gd name="T3" fmla="*/ 2 h 112"/>
                  <a:gd name="T4" fmla="*/ 11 w 72"/>
                  <a:gd name="T5" fmla="*/ 3 h 112"/>
                  <a:gd name="T6" fmla="*/ 14 w 72"/>
                  <a:gd name="T7" fmla="*/ 2 h 112"/>
                  <a:gd name="T8" fmla="*/ 16 w 72"/>
                  <a:gd name="T9" fmla="*/ 2 h 112"/>
                  <a:gd name="T10" fmla="*/ 15 w 72"/>
                  <a:gd name="T11" fmla="*/ 2 h 112"/>
                  <a:gd name="T12" fmla="*/ 12 w 72"/>
                  <a:gd name="T13" fmla="*/ 2 h 112"/>
                  <a:gd name="T14" fmla="*/ 9 w 72"/>
                  <a:gd name="T15" fmla="*/ 2 h 112"/>
                  <a:gd name="T16" fmla="*/ 12 w 72"/>
                  <a:gd name="T17" fmla="*/ 1 h 112"/>
                  <a:gd name="T18" fmla="*/ 14 w 72"/>
                  <a:gd name="T19" fmla="*/ 1 h 112"/>
                  <a:gd name="T20" fmla="*/ 14 w 72"/>
                  <a:gd name="T21" fmla="*/ 1 h 112"/>
                  <a:gd name="T22" fmla="*/ 12 w 72"/>
                  <a:gd name="T23" fmla="*/ 0 h 112"/>
                  <a:gd name="T24" fmla="*/ 9 w 72"/>
                  <a:gd name="T25" fmla="*/ 0 h 112"/>
                  <a:gd name="T26" fmla="*/ 7 w 72"/>
                  <a:gd name="T27" fmla="*/ 1 h 112"/>
                  <a:gd name="T28" fmla="*/ 2 w 72"/>
                  <a:gd name="T29" fmla="*/ 1 h 112"/>
                  <a:gd name="T30" fmla="*/ 2 w 72"/>
                  <a:gd name="T31" fmla="*/ 0 h 112"/>
                  <a:gd name="T32" fmla="*/ 5 w 72"/>
                  <a:gd name="T33" fmla="*/ 0 h 112"/>
                  <a:gd name="T34" fmla="*/ 10 w 72"/>
                  <a:gd name="T35" fmla="*/ 0 h 112"/>
                  <a:gd name="T36" fmla="*/ 16 w 72"/>
                  <a:gd name="T37" fmla="*/ 0 h 112"/>
                  <a:gd name="T38" fmla="*/ 20 w 72"/>
                  <a:gd name="T39" fmla="*/ 0 h 112"/>
                  <a:gd name="T40" fmla="*/ 21 w 72"/>
                  <a:gd name="T41" fmla="*/ 1 h 112"/>
                  <a:gd name="T42" fmla="*/ 20 w 72"/>
                  <a:gd name="T43" fmla="*/ 1 h 112"/>
                  <a:gd name="T44" fmla="*/ 16 w 72"/>
                  <a:gd name="T45" fmla="*/ 2 h 112"/>
                  <a:gd name="T46" fmla="*/ 19 w 72"/>
                  <a:gd name="T47" fmla="*/ 2 h 112"/>
                  <a:gd name="T48" fmla="*/ 22 w 72"/>
                  <a:gd name="T49" fmla="*/ 2 h 112"/>
                  <a:gd name="T50" fmla="*/ 22 w 72"/>
                  <a:gd name="T51" fmla="*/ 2 h 112"/>
                  <a:gd name="T52" fmla="*/ 21 w 72"/>
                  <a:gd name="T53" fmla="*/ 3 h 112"/>
                  <a:gd name="T54" fmla="*/ 16 w 72"/>
                  <a:gd name="T55" fmla="*/ 3 h 112"/>
                  <a:gd name="T56" fmla="*/ 11 w 72"/>
                  <a:gd name="T57" fmla="*/ 3 h 112"/>
                  <a:gd name="T58" fmla="*/ 5 w 72"/>
                  <a:gd name="T59" fmla="*/ 3 h 112"/>
                  <a:gd name="T60" fmla="*/ 2 w 72"/>
                  <a:gd name="T61" fmla="*/ 3 h 112"/>
                  <a:gd name="T62" fmla="*/ 0 w 72"/>
                  <a:gd name="T63" fmla="*/ 2 h 1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"/>
                  <a:gd name="T97" fmla="*/ 0 h 112"/>
                  <a:gd name="T98" fmla="*/ 72 w 72"/>
                  <a:gd name="T99" fmla="*/ 112 h 1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" h="112">
                    <a:moveTo>
                      <a:pt x="0" y="78"/>
                    </a:moveTo>
                    <a:lnTo>
                      <a:pt x="20" y="76"/>
                    </a:lnTo>
                    <a:lnTo>
                      <a:pt x="22" y="84"/>
                    </a:lnTo>
                    <a:lnTo>
                      <a:pt x="26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6" y="88"/>
                    </a:lnTo>
                    <a:lnTo>
                      <a:pt x="50" y="82"/>
                    </a:lnTo>
                    <a:lnTo>
                      <a:pt x="52" y="76"/>
                    </a:lnTo>
                    <a:lnTo>
                      <a:pt x="50" y="70"/>
                    </a:lnTo>
                    <a:lnTo>
                      <a:pt x="48" y="64"/>
                    </a:lnTo>
                    <a:lnTo>
                      <a:pt x="42" y="62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28" y="62"/>
                    </a:lnTo>
                    <a:lnTo>
                      <a:pt x="30" y="44"/>
                    </a:lnTo>
                    <a:lnTo>
                      <a:pt x="38" y="44"/>
                    </a:lnTo>
                    <a:lnTo>
                      <a:pt x="42" y="40"/>
                    </a:lnTo>
                    <a:lnTo>
                      <a:pt x="46" y="36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44" y="22"/>
                    </a:lnTo>
                    <a:lnTo>
                      <a:pt x="40" y="20"/>
                    </a:lnTo>
                    <a:lnTo>
                      <a:pt x="36" y="18"/>
                    </a:lnTo>
                    <a:lnTo>
                      <a:pt x="30" y="20"/>
                    </a:lnTo>
                    <a:lnTo>
                      <a:pt x="26" y="22"/>
                    </a:lnTo>
                    <a:lnTo>
                      <a:pt x="24" y="26"/>
                    </a:lnTo>
                    <a:lnTo>
                      <a:pt x="22" y="32"/>
                    </a:lnTo>
                    <a:lnTo>
                      <a:pt x="2" y="30"/>
                    </a:lnTo>
                    <a:lnTo>
                      <a:pt x="4" y="20"/>
                    </a:lnTo>
                    <a:lnTo>
                      <a:pt x="8" y="12"/>
                    </a:lnTo>
                    <a:lnTo>
                      <a:pt x="12" y="8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4" y="0"/>
                    </a:lnTo>
                    <a:lnTo>
                      <a:pt x="52" y="4"/>
                    </a:lnTo>
                    <a:lnTo>
                      <a:pt x="60" y="10"/>
                    </a:lnTo>
                    <a:lnTo>
                      <a:pt x="64" y="16"/>
                    </a:lnTo>
                    <a:lnTo>
                      <a:pt x="66" y="22"/>
                    </a:lnTo>
                    <a:lnTo>
                      <a:pt x="68" y="28"/>
                    </a:lnTo>
                    <a:lnTo>
                      <a:pt x="66" y="36"/>
                    </a:lnTo>
                    <a:lnTo>
                      <a:pt x="64" y="42"/>
                    </a:lnTo>
                    <a:lnTo>
                      <a:pt x="58" y="48"/>
                    </a:lnTo>
                    <a:lnTo>
                      <a:pt x="52" y="52"/>
                    </a:lnTo>
                    <a:lnTo>
                      <a:pt x="58" y="54"/>
                    </a:lnTo>
                    <a:lnTo>
                      <a:pt x="62" y="56"/>
                    </a:lnTo>
                    <a:lnTo>
                      <a:pt x="66" y="60"/>
                    </a:lnTo>
                    <a:lnTo>
                      <a:pt x="70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0" y="86"/>
                    </a:lnTo>
                    <a:lnTo>
                      <a:pt x="68" y="94"/>
                    </a:lnTo>
                    <a:lnTo>
                      <a:pt x="62" y="102"/>
                    </a:lnTo>
                    <a:lnTo>
                      <a:pt x="54" y="108"/>
                    </a:lnTo>
                    <a:lnTo>
                      <a:pt x="46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0" name="Rectangle 116"/>
              <p:cNvSpPr>
                <a:spLocks noChangeArrowheads="1"/>
              </p:cNvSpPr>
              <p:nvPr/>
            </p:nvSpPr>
            <p:spPr bwMode="auto">
              <a:xfrm>
                <a:off x="2490" y="4464"/>
                <a:ext cx="15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1" name="AutoShape 117"/>
              <p:cNvSpPr>
                <a:spLocks noChangeArrowheads="1"/>
              </p:cNvSpPr>
              <p:nvPr/>
            </p:nvSpPr>
            <p:spPr bwMode="auto">
              <a:xfrm>
                <a:off x="2512" y="4435"/>
                <a:ext cx="56" cy="46"/>
              </a:xfrm>
              <a:custGeom>
                <a:avLst/>
                <a:gdLst>
                  <a:gd name="T0" fmla="*/ 0 w 74"/>
                  <a:gd name="T1" fmla="*/ 2 h 112"/>
                  <a:gd name="T2" fmla="*/ 6 w 74"/>
                  <a:gd name="T3" fmla="*/ 2 h 112"/>
                  <a:gd name="T4" fmla="*/ 8 w 74"/>
                  <a:gd name="T5" fmla="*/ 2 h 112"/>
                  <a:gd name="T6" fmla="*/ 8 w 74"/>
                  <a:gd name="T7" fmla="*/ 2 h 112"/>
                  <a:gd name="T8" fmla="*/ 10 w 74"/>
                  <a:gd name="T9" fmla="*/ 3 h 112"/>
                  <a:gd name="T10" fmla="*/ 11 w 74"/>
                  <a:gd name="T11" fmla="*/ 3 h 112"/>
                  <a:gd name="T12" fmla="*/ 14 w 74"/>
                  <a:gd name="T13" fmla="*/ 3 h 112"/>
                  <a:gd name="T14" fmla="*/ 15 w 74"/>
                  <a:gd name="T15" fmla="*/ 2 h 112"/>
                  <a:gd name="T16" fmla="*/ 17 w 74"/>
                  <a:gd name="T17" fmla="*/ 2 h 112"/>
                  <a:gd name="T18" fmla="*/ 17 w 74"/>
                  <a:gd name="T19" fmla="*/ 2 h 112"/>
                  <a:gd name="T20" fmla="*/ 17 w 74"/>
                  <a:gd name="T21" fmla="*/ 2 h 112"/>
                  <a:gd name="T22" fmla="*/ 17 w 74"/>
                  <a:gd name="T23" fmla="*/ 2 h 112"/>
                  <a:gd name="T24" fmla="*/ 17 w 74"/>
                  <a:gd name="T25" fmla="*/ 2 h 112"/>
                  <a:gd name="T26" fmla="*/ 15 w 74"/>
                  <a:gd name="T27" fmla="*/ 2 h 112"/>
                  <a:gd name="T28" fmla="*/ 14 w 74"/>
                  <a:gd name="T29" fmla="*/ 2 h 112"/>
                  <a:gd name="T30" fmla="*/ 11 w 74"/>
                  <a:gd name="T31" fmla="*/ 2 h 112"/>
                  <a:gd name="T32" fmla="*/ 10 w 74"/>
                  <a:gd name="T33" fmla="*/ 2 h 112"/>
                  <a:gd name="T34" fmla="*/ 8 w 74"/>
                  <a:gd name="T35" fmla="*/ 2 h 112"/>
                  <a:gd name="T36" fmla="*/ 6 w 74"/>
                  <a:gd name="T37" fmla="*/ 2 h 112"/>
                  <a:gd name="T38" fmla="*/ 2 w 74"/>
                  <a:gd name="T39" fmla="*/ 2 h 112"/>
                  <a:gd name="T40" fmla="*/ 5 w 74"/>
                  <a:gd name="T41" fmla="*/ 0 h 112"/>
                  <a:gd name="T42" fmla="*/ 23 w 74"/>
                  <a:gd name="T43" fmla="*/ 0 h 112"/>
                  <a:gd name="T44" fmla="*/ 23 w 74"/>
                  <a:gd name="T45" fmla="*/ 1 h 112"/>
                  <a:gd name="T46" fmla="*/ 11 w 74"/>
                  <a:gd name="T47" fmla="*/ 1 h 112"/>
                  <a:gd name="T48" fmla="*/ 9 w 74"/>
                  <a:gd name="T49" fmla="*/ 1 h 112"/>
                  <a:gd name="T50" fmla="*/ 11 w 74"/>
                  <a:gd name="T51" fmla="*/ 1 h 112"/>
                  <a:gd name="T52" fmla="*/ 14 w 74"/>
                  <a:gd name="T53" fmla="*/ 1 h 112"/>
                  <a:gd name="T54" fmla="*/ 17 w 74"/>
                  <a:gd name="T55" fmla="*/ 1 h 112"/>
                  <a:gd name="T56" fmla="*/ 19 w 74"/>
                  <a:gd name="T57" fmla="*/ 1 h 112"/>
                  <a:gd name="T58" fmla="*/ 20 w 74"/>
                  <a:gd name="T59" fmla="*/ 1 h 112"/>
                  <a:gd name="T60" fmla="*/ 23 w 74"/>
                  <a:gd name="T61" fmla="*/ 2 h 112"/>
                  <a:gd name="T62" fmla="*/ 23 w 74"/>
                  <a:gd name="T63" fmla="*/ 2 h 112"/>
                  <a:gd name="T64" fmla="*/ 24 w 74"/>
                  <a:gd name="T65" fmla="*/ 2 h 112"/>
                  <a:gd name="T66" fmla="*/ 23 w 74"/>
                  <a:gd name="T67" fmla="*/ 2 h 112"/>
                  <a:gd name="T68" fmla="*/ 23 w 74"/>
                  <a:gd name="T69" fmla="*/ 2 h 112"/>
                  <a:gd name="T70" fmla="*/ 22 w 74"/>
                  <a:gd name="T71" fmla="*/ 3 h 112"/>
                  <a:gd name="T72" fmla="*/ 20 w 74"/>
                  <a:gd name="T73" fmla="*/ 3 h 112"/>
                  <a:gd name="T74" fmla="*/ 17 w 74"/>
                  <a:gd name="T75" fmla="*/ 3 h 112"/>
                  <a:gd name="T76" fmla="*/ 15 w 74"/>
                  <a:gd name="T77" fmla="*/ 3 h 112"/>
                  <a:gd name="T78" fmla="*/ 11 w 74"/>
                  <a:gd name="T79" fmla="*/ 3 h 112"/>
                  <a:gd name="T80" fmla="*/ 8 w 74"/>
                  <a:gd name="T81" fmla="*/ 3 h 112"/>
                  <a:gd name="T82" fmla="*/ 6 w 74"/>
                  <a:gd name="T83" fmla="*/ 3 h 112"/>
                  <a:gd name="T84" fmla="*/ 4 w 74"/>
                  <a:gd name="T85" fmla="*/ 3 h 112"/>
                  <a:gd name="T86" fmla="*/ 2 w 74"/>
                  <a:gd name="T87" fmla="*/ 3 h 112"/>
                  <a:gd name="T88" fmla="*/ 2 w 74"/>
                  <a:gd name="T89" fmla="*/ 2 h 112"/>
                  <a:gd name="T90" fmla="*/ 0 w 74"/>
                  <a:gd name="T91" fmla="*/ 2 h 1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"/>
                  <a:gd name="T139" fmla="*/ 0 h 112"/>
                  <a:gd name="T140" fmla="*/ 74 w 74"/>
                  <a:gd name="T141" fmla="*/ 112 h 1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" h="112">
                    <a:moveTo>
                      <a:pt x="0" y="78"/>
                    </a:moveTo>
                    <a:lnTo>
                      <a:pt x="20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0" y="92"/>
                    </a:lnTo>
                    <a:lnTo>
                      <a:pt x="36" y="92"/>
                    </a:lnTo>
                    <a:lnTo>
                      <a:pt x="42" y="92"/>
                    </a:lnTo>
                    <a:lnTo>
                      <a:pt x="48" y="88"/>
                    </a:lnTo>
                    <a:lnTo>
                      <a:pt x="50" y="84"/>
                    </a:lnTo>
                    <a:lnTo>
                      <a:pt x="52" y="80"/>
                    </a:lnTo>
                    <a:lnTo>
                      <a:pt x="54" y="74"/>
                    </a:lnTo>
                    <a:lnTo>
                      <a:pt x="52" y="68"/>
                    </a:lnTo>
                    <a:lnTo>
                      <a:pt x="50" y="64"/>
                    </a:lnTo>
                    <a:lnTo>
                      <a:pt x="48" y="60"/>
                    </a:lnTo>
                    <a:lnTo>
                      <a:pt x="44" y="56"/>
                    </a:lnTo>
                    <a:lnTo>
                      <a:pt x="36" y="56"/>
                    </a:lnTo>
                    <a:lnTo>
                      <a:pt x="30" y="56"/>
                    </a:lnTo>
                    <a:lnTo>
                      <a:pt x="26" y="60"/>
                    </a:lnTo>
                    <a:lnTo>
                      <a:pt x="20" y="64"/>
                    </a:lnTo>
                    <a:lnTo>
                      <a:pt x="2" y="60"/>
                    </a:lnTo>
                    <a:lnTo>
                      <a:pt x="14" y="0"/>
                    </a:lnTo>
                    <a:lnTo>
                      <a:pt x="70" y="0"/>
                    </a:lnTo>
                    <a:lnTo>
                      <a:pt x="70" y="22"/>
                    </a:lnTo>
                    <a:lnTo>
                      <a:pt x="32" y="22"/>
                    </a:lnTo>
                    <a:lnTo>
                      <a:pt x="28" y="40"/>
                    </a:lnTo>
                    <a:lnTo>
                      <a:pt x="34" y="38"/>
                    </a:lnTo>
                    <a:lnTo>
                      <a:pt x="42" y="36"/>
                    </a:lnTo>
                    <a:lnTo>
                      <a:pt x="50" y="38"/>
                    </a:lnTo>
                    <a:lnTo>
                      <a:pt x="58" y="40"/>
                    </a:lnTo>
                    <a:lnTo>
                      <a:pt x="64" y="46"/>
                    </a:lnTo>
                    <a:lnTo>
                      <a:pt x="70" y="54"/>
                    </a:lnTo>
                    <a:lnTo>
                      <a:pt x="72" y="62"/>
                    </a:lnTo>
                    <a:lnTo>
                      <a:pt x="74" y="72"/>
                    </a:lnTo>
                    <a:lnTo>
                      <a:pt x="72" y="82"/>
                    </a:lnTo>
                    <a:lnTo>
                      <a:pt x="70" y="90"/>
                    </a:lnTo>
                    <a:lnTo>
                      <a:pt x="66" y="98"/>
                    </a:lnTo>
                    <a:lnTo>
                      <a:pt x="60" y="104"/>
                    </a:lnTo>
                    <a:lnTo>
                      <a:pt x="54" y="108"/>
                    </a:lnTo>
                    <a:lnTo>
                      <a:pt x="46" y="110"/>
                    </a:lnTo>
                    <a:lnTo>
                      <a:pt x="36" y="112"/>
                    </a:lnTo>
                    <a:lnTo>
                      <a:pt x="26" y="11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6" y="96"/>
                    </a:lnTo>
                    <a:lnTo>
                      <a:pt x="2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2" name="AutoShape 118"/>
              <p:cNvSpPr>
                <a:spLocks noChangeArrowheads="1"/>
              </p:cNvSpPr>
              <p:nvPr/>
            </p:nvSpPr>
            <p:spPr bwMode="auto">
              <a:xfrm>
                <a:off x="2726" y="4435"/>
                <a:ext cx="60" cy="45"/>
              </a:xfrm>
              <a:custGeom>
                <a:avLst/>
                <a:gdLst>
                  <a:gd name="T0" fmla="*/ 14 w 80"/>
                  <a:gd name="T1" fmla="*/ 3 h 110"/>
                  <a:gd name="T2" fmla="*/ 14 w 80"/>
                  <a:gd name="T3" fmla="*/ 2 h 110"/>
                  <a:gd name="T4" fmla="*/ 0 w 80"/>
                  <a:gd name="T5" fmla="*/ 2 h 110"/>
                  <a:gd name="T6" fmla="*/ 0 w 80"/>
                  <a:gd name="T7" fmla="*/ 2 h 110"/>
                  <a:gd name="T8" fmla="*/ 14 w 80"/>
                  <a:gd name="T9" fmla="*/ 0 h 110"/>
                  <a:gd name="T10" fmla="*/ 20 w 80"/>
                  <a:gd name="T11" fmla="*/ 0 h 110"/>
                  <a:gd name="T12" fmla="*/ 20 w 80"/>
                  <a:gd name="T13" fmla="*/ 2 h 110"/>
                  <a:gd name="T14" fmla="*/ 26 w 80"/>
                  <a:gd name="T15" fmla="*/ 2 h 110"/>
                  <a:gd name="T16" fmla="*/ 26 w 80"/>
                  <a:gd name="T17" fmla="*/ 2 h 110"/>
                  <a:gd name="T18" fmla="*/ 20 w 80"/>
                  <a:gd name="T19" fmla="*/ 2 h 110"/>
                  <a:gd name="T20" fmla="*/ 20 w 80"/>
                  <a:gd name="T21" fmla="*/ 3 h 110"/>
                  <a:gd name="T22" fmla="*/ 14 w 80"/>
                  <a:gd name="T23" fmla="*/ 3 h 110"/>
                  <a:gd name="T24" fmla="*/ 14 w 80"/>
                  <a:gd name="T25" fmla="*/ 2 h 110"/>
                  <a:gd name="T26" fmla="*/ 14 w 80"/>
                  <a:gd name="T27" fmla="*/ 1 h 110"/>
                  <a:gd name="T28" fmla="*/ 6 w 80"/>
                  <a:gd name="T29" fmla="*/ 2 h 110"/>
                  <a:gd name="T30" fmla="*/ 14 w 80"/>
                  <a:gd name="T31" fmla="*/ 2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0"/>
                  <a:gd name="T49" fmla="*/ 0 h 110"/>
                  <a:gd name="T50" fmla="*/ 80 w 80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0" h="110">
                    <a:moveTo>
                      <a:pt x="44" y="110"/>
                    </a:moveTo>
                    <a:lnTo>
                      <a:pt x="44" y="88"/>
                    </a:lnTo>
                    <a:lnTo>
                      <a:pt x="0" y="88"/>
                    </a:lnTo>
                    <a:lnTo>
                      <a:pt x="0" y="68"/>
                    </a:lnTo>
                    <a:lnTo>
                      <a:pt x="46" y="0"/>
                    </a:lnTo>
                    <a:lnTo>
                      <a:pt x="64" y="0"/>
                    </a:lnTo>
                    <a:lnTo>
                      <a:pt x="64" y="68"/>
                    </a:lnTo>
                    <a:lnTo>
                      <a:pt x="80" y="68"/>
                    </a:lnTo>
                    <a:lnTo>
                      <a:pt x="80" y="88"/>
                    </a:lnTo>
                    <a:lnTo>
                      <a:pt x="64" y="88"/>
                    </a:lnTo>
                    <a:lnTo>
                      <a:pt x="64" y="110"/>
                    </a:lnTo>
                    <a:lnTo>
                      <a:pt x="44" y="110"/>
                    </a:lnTo>
                    <a:close/>
                    <a:moveTo>
                      <a:pt x="44" y="68"/>
                    </a:moveTo>
                    <a:lnTo>
                      <a:pt x="44" y="32"/>
                    </a:lnTo>
                    <a:lnTo>
                      <a:pt x="20" y="68"/>
                    </a:lnTo>
                    <a:lnTo>
                      <a:pt x="44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3" name="Line 119"/>
              <p:cNvSpPr>
                <a:spLocks noChangeShapeType="1"/>
              </p:cNvSpPr>
              <p:nvPr/>
            </p:nvSpPr>
            <p:spPr bwMode="auto">
              <a:xfrm>
                <a:off x="711" y="4421"/>
                <a:ext cx="50" cy="1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4" name="Line 120"/>
              <p:cNvSpPr>
                <a:spLocks noChangeShapeType="1"/>
              </p:cNvSpPr>
              <p:nvPr/>
            </p:nvSpPr>
            <p:spPr bwMode="auto">
              <a:xfrm>
                <a:off x="761" y="4419"/>
                <a:ext cx="1" cy="1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" name="Line 121"/>
              <p:cNvSpPr>
                <a:spLocks noChangeShapeType="1"/>
              </p:cNvSpPr>
              <p:nvPr/>
            </p:nvSpPr>
            <p:spPr bwMode="auto">
              <a:xfrm>
                <a:off x="761" y="4419"/>
                <a:ext cx="26" cy="1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" name="Line 122"/>
              <p:cNvSpPr>
                <a:spLocks noChangeShapeType="1"/>
              </p:cNvSpPr>
              <p:nvPr/>
            </p:nvSpPr>
            <p:spPr bwMode="auto">
              <a:xfrm flipV="1">
                <a:off x="788" y="4408"/>
                <a:ext cx="1" cy="20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" name="Line 123"/>
              <p:cNvSpPr>
                <a:spLocks noChangeShapeType="1"/>
              </p:cNvSpPr>
              <p:nvPr/>
            </p:nvSpPr>
            <p:spPr bwMode="auto">
              <a:xfrm>
                <a:off x="788" y="4417"/>
                <a:ext cx="25" cy="1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" name="Line 124"/>
              <p:cNvSpPr>
                <a:spLocks noChangeShapeType="1"/>
              </p:cNvSpPr>
              <p:nvPr/>
            </p:nvSpPr>
            <p:spPr bwMode="auto">
              <a:xfrm flipV="1">
                <a:off x="813" y="4398"/>
                <a:ext cx="1" cy="28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" name="Line 125"/>
              <p:cNvSpPr>
                <a:spLocks noChangeShapeType="1"/>
              </p:cNvSpPr>
              <p:nvPr/>
            </p:nvSpPr>
            <p:spPr bwMode="auto">
              <a:xfrm>
                <a:off x="813" y="440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0" name="Line 126"/>
              <p:cNvSpPr>
                <a:spLocks noChangeShapeType="1"/>
              </p:cNvSpPr>
              <p:nvPr/>
            </p:nvSpPr>
            <p:spPr bwMode="auto">
              <a:xfrm flipV="1">
                <a:off x="838" y="4374"/>
                <a:ext cx="1" cy="40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1" name="Line 127"/>
              <p:cNvSpPr>
                <a:spLocks noChangeShapeType="1"/>
              </p:cNvSpPr>
              <p:nvPr/>
            </p:nvSpPr>
            <p:spPr bwMode="auto">
              <a:xfrm>
                <a:off x="838" y="4384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" name="Line 128"/>
              <p:cNvSpPr>
                <a:spLocks noChangeShapeType="1"/>
              </p:cNvSpPr>
              <p:nvPr/>
            </p:nvSpPr>
            <p:spPr bwMode="auto">
              <a:xfrm flipV="1">
                <a:off x="862" y="4347"/>
                <a:ext cx="1" cy="45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3" name="Line 129"/>
              <p:cNvSpPr>
                <a:spLocks noChangeShapeType="1"/>
              </p:cNvSpPr>
              <p:nvPr/>
            </p:nvSpPr>
            <p:spPr bwMode="auto">
              <a:xfrm>
                <a:off x="862" y="4358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4" name="Line 130"/>
              <p:cNvSpPr>
                <a:spLocks noChangeShapeType="1"/>
              </p:cNvSpPr>
              <p:nvPr/>
            </p:nvSpPr>
            <p:spPr bwMode="auto">
              <a:xfrm flipV="1">
                <a:off x="889" y="4309"/>
                <a:ext cx="1" cy="5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" name="Line 131"/>
              <p:cNvSpPr>
                <a:spLocks noChangeShapeType="1"/>
              </p:cNvSpPr>
              <p:nvPr/>
            </p:nvSpPr>
            <p:spPr bwMode="auto">
              <a:xfrm>
                <a:off x="889" y="4318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" name="Line 132"/>
              <p:cNvSpPr>
                <a:spLocks noChangeShapeType="1"/>
              </p:cNvSpPr>
              <p:nvPr/>
            </p:nvSpPr>
            <p:spPr bwMode="auto">
              <a:xfrm flipV="1">
                <a:off x="915" y="4262"/>
                <a:ext cx="1" cy="65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" name="Line 133"/>
              <p:cNvSpPr>
                <a:spLocks noChangeShapeType="1"/>
              </p:cNvSpPr>
              <p:nvPr/>
            </p:nvSpPr>
            <p:spPr bwMode="auto">
              <a:xfrm>
                <a:off x="915" y="4272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" name="Line 134"/>
              <p:cNvSpPr>
                <a:spLocks noChangeShapeType="1"/>
              </p:cNvSpPr>
              <p:nvPr/>
            </p:nvSpPr>
            <p:spPr bwMode="auto">
              <a:xfrm flipV="1">
                <a:off x="940" y="4207"/>
                <a:ext cx="1" cy="7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" name="Line 135"/>
              <p:cNvSpPr>
                <a:spLocks noChangeShapeType="1"/>
              </p:cNvSpPr>
              <p:nvPr/>
            </p:nvSpPr>
            <p:spPr bwMode="auto">
              <a:xfrm>
                <a:off x="940" y="4217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" name="Line 136"/>
              <p:cNvSpPr>
                <a:spLocks noChangeShapeType="1"/>
              </p:cNvSpPr>
              <p:nvPr/>
            </p:nvSpPr>
            <p:spPr bwMode="auto">
              <a:xfrm flipV="1">
                <a:off x="966" y="4145"/>
                <a:ext cx="1" cy="8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" name="Line 137"/>
              <p:cNvSpPr>
                <a:spLocks noChangeShapeType="1"/>
              </p:cNvSpPr>
              <p:nvPr/>
            </p:nvSpPr>
            <p:spPr bwMode="auto">
              <a:xfrm>
                <a:off x="966" y="4153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" name="Line 138"/>
              <p:cNvSpPr>
                <a:spLocks noChangeShapeType="1"/>
              </p:cNvSpPr>
              <p:nvPr/>
            </p:nvSpPr>
            <p:spPr bwMode="auto">
              <a:xfrm flipV="1">
                <a:off x="992" y="4037"/>
                <a:ext cx="1" cy="125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" name="Line 139"/>
              <p:cNvSpPr>
                <a:spLocks noChangeShapeType="1"/>
              </p:cNvSpPr>
              <p:nvPr/>
            </p:nvSpPr>
            <p:spPr bwMode="auto">
              <a:xfrm>
                <a:off x="992" y="404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" name="Line 140"/>
              <p:cNvSpPr>
                <a:spLocks noChangeShapeType="1"/>
              </p:cNvSpPr>
              <p:nvPr/>
            </p:nvSpPr>
            <p:spPr bwMode="auto">
              <a:xfrm flipV="1">
                <a:off x="1016" y="3918"/>
                <a:ext cx="1" cy="137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" name="Line 141"/>
              <p:cNvSpPr>
                <a:spLocks noChangeShapeType="1"/>
              </p:cNvSpPr>
              <p:nvPr/>
            </p:nvSpPr>
            <p:spPr bwMode="auto">
              <a:xfrm>
                <a:off x="1016" y="3928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" name="Line 142"/>
              <p:cNvSpPr>
                <a:spLocks noChangeShapeType="1"/>
              </p:cNvSpPr>
              <p:nvPr/>
            </p:nvSpPr>
            <p:spPr bwMode="auto">
              <a:xfrm flipV="1">
                <a:off x="1042" y="3795"/>
                <a:ext cx="1" cy="14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" name="Line 143"/>
              <p:cNvSpPr>
                <a:spLocks noChangeShapeType="1"/>
              </p:cNvSpPr>
              <p:nvPr/>
            </p:nvSpPr>
            <p:spPr bwMode="auto">
              <a:xfrm>
                <a:off x="1042" y="3806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" name="Line 144"/>
              <p:cNvSpPr>
                <a:spLocks noChangeShapeType="1"/>
              </p:cNvSpPr>
              <p:nvPr/>
            </p:nvSpPr>
            <p:spPr bwMode="auto">
              <a:xfrm flipV="1">
                <a:off x="1069" y="3704"/>
                <a:ext cx="1" cy="109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" name="Line 145"/>
              <p:cNvSpPr>
                <a:spLocks noChangeShapeType="1"/>
              </p:cNvSpPr>
              <p:nvPr/>
            </p:nvSpPr>
            <p:spPr bwMode="auto">
              <a:xfrm>
                <a:off x="1069" y="371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" name="Line 146"/>
              <p:cNvSpPr>
                <a:spLocks noChangeShapeType="1"/>
              </p:cNvSpPr>
              <p:nvPr/>
            </p:nvSpPr>
            <p:spPr bwMode="auto">
              <a:xfrm flipV="1">
                <a:off x="1094" y="3658"/>
                <a:ext cx="1" cy="65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" name="Line 147"/>
              <p:cNvSpPr>
                <a:spLocks noChangeShapeType="1"/>
              </p:cNvSpPr>
              <p:nvPr/>
            </p:nvSpPr>
            <p:spPr bwMode="auto">
              <a:xfrm>
                <a:off x="1094" y="3668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" name="Line 148"/>
              <p:cNvSpPr>
                <a:spLocks noChangeShapeType="1"/>
              </p:cNvSpPr>
              <p:nvPr/>
            </p:nvSpPr>
            <p:spPr bwMode="auto">
              <a:xfrm flipV="1">
                <a:off x="1118" y="3639"/>
                <a:ext cx="1" cy="37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" name="Line 149"/>
              <p:cNvSpPr>
                <a:spLocks noChangeShapeType="1"/>
              </p:cNvSpPr>
              <p:nvPr/>
            </p:nvSpPr>
            <p:spPr bwMode="auto">
              <a:xfrm>
                <a:off x="1118" y="364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" name="Line 150"/>
              <p:cNvSpPr>
                <a:spLocks noChangeShapeType="1"/>
              </p:cNvSpPr>
              <p:nvPr/>
            </p:nvSpPr>
            <p:spPr bwMode="auto">
              <a:xfrm>
                <a:off x="1143" y="3649"/>
                <a:ext cx="1" cy="57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" name="Line 151"/>
              <p:cNvSpPr>
                <a:spLocks noChangeShapeType="1"/>
              </p:cNvSpPr>
              <p:nvPr/>
            </p:nvSpPr>
            <p:spPr bwMode="auto">
              <a:xfrm>
                <a:off x="1143" y="3707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" name="Line 152"/>
              <p:cNvSpPr>
                <a:spLocks noChangeShapeType="1"/>
              </p:cNvSpPr>
              <p:nvPr/>
            </p:nvSpPr>
            <p:spPr bwMode="auto">
              <a:xfrm>
                <a:off x="1170" y="3707"/>
                <a:ext cx="1" cy="143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" name="Line 153"/>
              <p:cNvSpPr>
                <a:spLocks noChangeShapeType="1"/>
              </p:cNvSpPr>
              <p:nvPr/>
            </p:nvSpPr>
            <p:spPr bwMode="auto">
              <a:xfrm>
                <a:off x="1170" y="3848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" name="Line 154"/>
              <p:cNvSpPr>
                <a:spLocks noChangeShapeType="1"/>
              </p:cNvSpPr>
              <p:nvPr/>
            </p:nvSpPr>
            <p:spPr bwMode="auto">
              <a:xfrm>
                <a:off x="1196" y="3848"/>
                <a:ext cx="1" cy="9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" name="Line 155"/>
              <p:cNvSpPr>
                <a:spLocks noChangeShapeType="1"/>
              </p:cNvSpPr>
              <p:nvPr/>
            </p:nvSpPr>
            <p:spPr bwMode="auto">
              <a:xfrm>
                <a:off x="1196" y="394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" name="Line 156"/>
              <p:cNvSpPr>
                <a:spLocks noChangeShapeType="1"/>
              </p:cNvSpPr>
              <p:nvPr/>
            </p:nvSpPr>
            <p:spPr bwMode="auto">
              <a:xfrm>
                <a:off x="1221" y="3946"/>
                <a:ext cx="1" cy="8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" name="Line 157"/>
              <p:cNvSpPr>
                <a:spLocks noChangeShapeType="1"/>
              </p:cNvSpPr>
              <p:nvPr/>
            </p:nvSpPr>
            <p:spPr bwMode="auto">
              <a:xfrm>
                <a:off x="1221" y="4028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" name="Line 158"/>
              <p:cNvSpPr>
                <a:spLocks noChangeShapeType="1"/>
              </p:cNvSpPr>
              <p:nvPr/>
            </p:nvSpPr>
            <p:spPr bwMode="auto">
              <a:xfrm>
                <a:off x="1247" y="4028"/>
                <a:ext cx="1" cy="5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" name="Line 159"/>
              <p:cNvSpPr>
                <a:spLocks noChangeShapeType="1"/>
              </p:cNvSpPr>
              <p:nvPr/>
            </p:nvSpPr>
            <p:spPr bwMode="auto">
              <a:xfrm>
                <a:off x="1247" y="408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" name="Line 160"/>
              <p:cNvSpPr>
                <a:spLocks noChangeShapeType="1"/>
              </p:cNvSpPr>
              <p:nvPr/>
            </p:nvSpPr>
            <p:spPr bwMode="auto">
              <a:xfrm>
                <a:off x="1272" y="4085"/>
                <a:ext cx="1" cy="80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" name="Line 161"/>
              <p:cNvSpPr>
                <a:spLocks noChangeShapeType="1"/>
              </p:cNvSpPr>
              <p:nvPr/>
            </p:nvSpPr>
            <p:spPr bwMode="auto">
              <a:xfrm>
                <a:off x="1272" y="416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" name="Line 162"/>
              <p:cNvSpPr>
                <a:spLocks noChangeShapeType="1"/>
              </p:cNvSpPr>
              <p:nvPr/>
            </p:nvSpPr>
            <p:spPr bwMode="auto">
              <a:xfrm>
                <a:off x="1298" y="4165"/>
                <a:ext cx="1" cy="3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" name="Line 163"/>
              <p:cNvSpPr>
                <a:spLocks noChangeShapeType="1"/>
              </p:cNvSpPr>
              <p:nvPr/>
            </p:nvSpPr>
            <p:spPr bwMode="auto">
              <a:xfrm>
                <a:off x="1298" y="4203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" name="Line 164"/>
              <p:cNvSpPr>
                <a:spLocks noChangeShapeType="1"/>
              </p:cNvSpPr>
              <p:nvPr/>
            </p:nvSpPr>
            <p:spPr bwMode="auto">
              <a:xfrm>
                <a:off x="1323" y="4203"/>
                <a:ext cx="1" cy="3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" name="Line 165"/>
              <p:cNvSpPr>
                <a:spLocks noChangeShapeType="1"/>
              </p:cNvSpPr>
              <p:nvPr/>
            </p:nvSpPr>
            <p:spPr bwMode="auto">
              <a:xfrm>
                <a:off x="1323" y="4242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" name="Line 166"/>
              <p:cNvSpPr>
                <a:spLocks noChangeShapeType="1"/>
              </p:cNvSpPr>
              <p:nvPr/>
            </p:nvSpPr>
            <p:spPr bwMode="auto">
              <a:xfrm>
                <a:off x="1348" y="4242"/>
                <a:ext cx="1" cy="29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" name="Line 167"/>
              <p:cNvSpPr>
                <a:spLocks noChangeShapeType="1"/>
              </p:cNvSpPr>
              <p:nvPr/>
            </p:nvSpPr>
            <p:spPr bwMode="auto">
              <a:xfrm>
                <a:off x="1348" y="4270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" name="Line 168"/>
              <p:cNvSpPr>
                <a:spLocks noChangeShapeType="1"/>
              </p:cNvSpPr>
              <p:nvPr/>
            </p:nvSpPr>
            <p:spPr bwMode="auto">
              <a:xfrm>
                <a:off x="1372" y="4270"/>
                <a:ext cx="1" cy="43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" name="Line 169"/>
              <p:cNvSpPr>
                <a:spLocks noChangeShapeType="1"/>
              </p:cNvSpPr>
              <p:nvPr/>
            </p:nvSpPr>
            <p:spPr bwMode="auto">
              <a:xfrm>
                <a:off x="1372" y="4313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" name="Line 170"/>
              <p:cNvSpPr>
                <a:spLocks noChangeShapeType="1"/>
              </p:cNvSpPr>
              <p:nvPr/>
            </p:nvSpPr>
            <p:spPr bwMode="auto">
              <a:xfrm>
                <a:off x="1399" y="4313"/>
                <a:ext cx="1" cy="6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" name="Line 171"/>
              <p:cNvSpPr>
                <a:spLocks noChangeShapeType="1"/>
              </p:cNvSpPr>
              <p:nvPr/>
            </p:nvSpPr>
            <p:spPr bwMode="auto">
              <a:xfrm>
                <a:off x="1399" y="431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" name="Line 172"/>
              <p:cNvSpPr>
                <a:spLocks noChangeShapeType="1"/>
              </p:cNvSpPr>
              <p:nvPr/>
            </p:nvSpPr>
            <p:spPr bwMode="auto">
              <a:xfrm>
                <a:off x="1424" y="4319"/>
                <a:ext cx="1" cy="2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" name="Line 173"/>
              <p:cNvSpPr>
                <a:spLocks noChangeShapeType="1"/>
              </p:cNvSpPr>
              <p:nvPr/>
            </p:nvSpPr>
            <p:spPr bwMode="auto">
              <a:xfrm>
                <a:off x="1424" y="4340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" name="Line 174"/>
              <p:cNvSpPr>
                <a:spLocks noChangeShapeType="1"/>
              </p:cNvSpPr>
              <p:nvPr/>
            </p:nvSpPr>
            <p:spPr bwMode="auto">
              <a:xfrm>
                <a:off x="1450" y="4340"/>
                <a:ext cx="1" cy="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" name="Line 175"/>
              <p:cNvSpPr>
                <a:spLocks noChangeShapeType="1"/>
              </p:cNvSpPr>
              <p:nvPr/>
            </p:nvSpPr>
            <p:spPr bwMode="auto">
              <a:xfrm>
                <a:off x="1450" y="4348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" name="Line 176"/>
              <p:cNvSpPr>
                <a:spLocks noChangeShapeType="1"/>
              </p:cNvSpPr>
              <p:nvPr/>
            </p:nvSpPr>
            <p:spPr bwMode="auto">
              <a:xfrm>
                <a:off x="1475" y="4348"/>
                <a:ext cx="1" cy="10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1" name="Line 177"/>
              <p:cNvSpPr>
                <a:spLocks noChangeShapeType="1"/>
              </p:cNvSpPr>
              <p:nvPr/>
            </p:nvSpPr>
            <p:spPr bwMode="auto">
              <a:xfrm>
                <a:off x="1475" y="435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2" name="Line 178"/>
              <p:cNvSpPr>
                <a:spLocks noChangeShapeType="1"/>
              </p:cNvSpPr>
              <p:nvPr/>
            </p:nvSpPr>
            <p:spPr bwMode="auto">
              <a:xfrm>
                <a:off x="1501" y="4359"/>
                <a:ext cx="1" cy="5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3" name="Line 179"/>
              <p:cNvSpPr>
                <a:spLocks noChangeShapeType="1"/>
              </p:cNvSpPr>
              <p:nvPr/>
            </p:nvSpPr>
            <p:spPr bwMode="auto">
              <a:xfrm>
                <a:off x="1501" y="4364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" name="Line 180"/>
              <p:cNvSpPr>
                <a:spLocks noChangeShapeType="1"/>
              </p:cNvSpPr>
              <p:nvPr/>
            </p:nvSpPr>
            <p:spPr bwMode="auto">
              <a:xfrm>
                <a:off x="1526" y="4364"/>
                <a:ext cx="1" cy="5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5" name="Line 181"/>
              <p:cNvSpPr>
                <a:spLocks noChangeShapeType="1"/>
              </p:cNvSpPr>
              <p:nvPr/>
            </p:nvSpPr>
            <p:spPr bwMode="auto">
              <a:xfrm>
                <a:off x="1526" y="436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6" name="Line 182"/>
              <p:cNvSpPr>
                <a:spLocks noChangeShapeType="1"/>
              </p:cNvSpPr>
              <p:nvPr/>
            </p:nvSpPr>
            <p:spPr bwMode="auto">
              <a:xfrm>
                <a:off x="1552" y="4369"/>
                <a:ext cx="1" cy="3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7" name="Line 183"/>
              <p:cNvSpPr>
                <a:spLocks noChangeShapeType="1"/>
              </p:cNvSpPr>
              <p:nvPr/>
            </p:nvSpPr>
            <p:spPr bwMode="auto">
              <a:xfrm>
                <a:off x="1552" y="4372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" name="Line 184"/>
              <p:cNvSpPr>
                <a:spLocks noChangeShapeType="1"/>
              </p:cNvSpPr>
              <p:nvPr/>
            </p:nvSpPr>
            <p:spPr bwMode="auto">
              <a:xfrm>
                <a:off x="1576" y="4372"/>
                <a:ext cx="1" cy="4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" name="Line 185"/>
              <p:cNvSpPr>
                <a:spLocks noChangeShapeType="1"/>
              </p:cNvSpPr>
              <p:nvPr/>
            </p:nvSpPr>
            <p:spPr bwMode="auto">
              <a:xfrm>
                <a:off x="1576" y="437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" name="Line 186"/>
              <p:cNvSpPr>
                <a:spLocks noChangeShapeType="1"/>
              </p:cNvSpPr>
              <p:nvPr/>
            </p:nvSpPr>
            <p:spPr bwMode="auto">
              <a:xfrm>
                <a:off x="1601" y="4377"/>
                <a:ext cx="1" cy="10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" name="Line 187"/>
              <p:cNvSpPr>
                <a:spLocks noChangeShapeType="1"/>
              </p:cNvSpPr>
              <p:nvPr/>
            </p:nvSpPr>
            <p:spPr bwMode="auto">
              <a:xfrm>
                <a:off x="1601" y="4386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" name="Line 188"/>
              <p:cNvSpPr>
                <a:spLocks noChangeShapeType="1"/>
              </p:cNvSpPr>
              <p:nvPr/>
            </p:nvSpPr>
            <p:spPr bwMode="auto">
              <a:xfrm>
                <a:off x="1628" y="4386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" name="Line 189"/>
              <p:cNvSpPr>
                <a:spLocks noChangeShapeType="1"/>
              </p:cNvSpPr>
              <p:nvPr/>
            </p:nvSpPr>
            <p:spPr bwMode="auto">
              <a:xfrm>
                <a:off x="1628" y="438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" name="Line 190"/>
              <p:cNvSpPr>
                <a:spLocks noChangeShapeType="1"/>
              </p:cNvSpPr>
              <p:nvPr/>
            </p:nvSpPr>
            <p:spPr bwMode="auto">
              <a:xfrm>
                <a:off x="1653" y="4385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5" name="Line 191"/>
              <p:cNvSpPr>
                <a:spLocks noChangeShapeType="1"/>
              </p:cNvSpPr>
              <p:nvPr/>
            </p:nvSpPr>
            <p:spPr bwMode="auto">
              <a:xfrm>
                <a:off x="1653" y="438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6" name="Line 192"/>
              <p:cNvSpPr>
                <a:spLocks noChangeShapeType="1"/>
              </p:cNvSpPr>
              <p:nvPr/>
            </p:nvSpPr>
            <p:spPr bwMode="auto">
              <a:xfrm>
                <a:off x="1678" y="4387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7" name="Line 193"/>
              <p:cNvSpPr>
                <a:spLocks noChangeShapeType="1"/>
              </p:cNvSpPr>
              <p:nvPr/>
            </p:nvSpPr>
            <p:spPr bwMode="auto">
              <a:xfrm>
                <a:off x="1678" y="4387"/>
                <a:ext cx="51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" name="Line 194"/>
              <p:cNvSpPr>
                <a:spLocks noChangeShapeType="1"/>
              </p:cNvSpPr>
              <p:nvPr/>
            </p:nvSpPr>
            <p:spPr bwMode="auto">
              <a:xfrm>
                <a:off x="1730" y="4387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Line 195"/>
              <p:cNvSpPr>
                <a:spLocks noChangeShapeType="1"/>
              </p:cNvSpPr>
              <p:nvPr/>
            </p:nvSpPr>
            <p:spPr bwMode="auto">
              <a:xfrm>
                <a:off x="1730" y="4390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Line 196"/>
              <p:cNvSpPr>
                <a:spLocks noChangeShapeType="1"/>
              </p:cNvSpPr>
              <p:nvPr/>
            </p:nvSpPr>
            <p:spPr bwMode="auto">
              <a:xfrm>
                <a:off x="1755" y="4390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Line 197"/>
              <p:cNvSpPr>
                <a:spLocks noChangeShapeType="1"/>
              </p:cNvSpPr>
              <p:nvPr/>
            </p:nvSpPr>
            <p:spPr bwMode="auto">
              <a:xfrm>
                <a:off x="1755" y="4392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2" name="Line 198"/>
              <p:cNvSpPr>
                <a:spLocks noChangeShapeType="1"/>
              </p:cNvSpPr>
              <p:nvPr/>
            </p:nvSpPr>
            <p:spPr bwMode="auto">
              <a:xfrm>
                <a:off x="1780" y="4392"/>
                <a:ext cx="1" cy="5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3" name="Line 199"/>
              <p:cNvSpPr>
                <a:spLocks noChangeShapeType="1"/>
              </p:cNvSpPr>
              <p:nvPr/>
            </p:nvSpPr>
            <p:spPr bwMode="auto">
              <a:xfrm>
                <a:off x="1780" y="439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4" name="Line 200"/>
              <p:cNvSpPr>
                <a:spLocks noChangeShapeType="1"/>
              </p:cNvSpPr>
              <p:nvPr/>
            </p:nvSpPr>
            <p:spPr bwMode="auto">
              <a:xfrm flipV="1">
                <a:off x="1806" y="4383"/>
                <a:ext cx="1" cy="23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5" name="Line 201"/>
              <p:cNvSpPr>
                <a:spLocks noChangeShapeType="1"/>
              </p:cNvSpPr>
              <p:nvPr/>
            </p:nvSpPr>
            <p:spPr bwMode="auto">
              <a:xfrm>
                <a:off x="1806" y="4392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6" name="Line 202"/>
              <p:cNvSpPr>
                <a:spLocks noChangeShapeType="1"/>
              </p:cNvSpPr>
              <p:nvPr/>
            </p:nvSpPr>
            <p:spPr bwMode="auto">
              <a:xfrm>
                <a:off x="1832" y="4392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" name="Line 203"/>
              <p:cNvSpPr>
                <a:spLocks noChangeShapeType="1"/>
              </p:cNvSpPr>
              <p:nvPr/>
            </p:nvSpPr>
            <p:spPr bwMode="auto">
              <a:xfrm>
                <a:off x="1832" y="4391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" name="Line 204"/>
              <p:cNvSpPr>
                <a:spLocks noChangeShapeType="1"/>
              </p:cNvSpPr>
              <p:nvPr/>
            </p:nvSpPr>
            <p:spPr bwMode="auto">
              <a:xfrm>
                <a:off x="1857" y="4391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9" name="Line 205"/>
              <p:cNvSpPr>
                <a:spLocks noChangeShapeType="1"/>
              </p:cNvSpPr>
              <p:nvPr/>
            </p:nvSpPr>
            <p:spPr bwMode="auto">
              <a:xfrm>
                <a:off x="1857" y="4390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0" name="Line 206"/>
              <p:cNvSpPr>
                <a:spLocks noChangeShapeType="1"/>
              </p:cNvSpPr>
              <p:nvPr/>
            </p:nvSpPr>
            <p:spPr bwMode="auto">
              <a:xfrm>
                <a:off x="1882" y="4390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1" name="Line 207"/>
              <p:cNvSpPr>
                <a:spLocks noChangeShapeType="1"/>
              </p:cNvSpPr>
              <p:nvPr/>
            </p:nvSpPr>
            <p:spPr bwMode="auto">
              <a:xfrm>
                <a:off x="1882" y="4394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2" name="Line 208"/>
              <p:cNvSpPr>
                <a:spLocks noChangeShapeType="1"/>
              </p:cNvSpPr>
              <p:nvPr/>
            </p:nvSpPr>
            <p:spPr bwMode="auto">
              <a:xfrm>
                <a:off x="1909" y="4394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3" name="Line 209"/>
              <p:cNvSpPr>
                <a:spLocks noChangeShapeType="1"/>
              </p:cNvSpPr>
              <p:nvPr/>
            </p:nvSpPr>
            <p:spPr bwMode="auto">
              <a:xfrm>
                <a:off x="1909" y="439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4" name="Line 210"/>
              <p:cNvSpPr>
                <a:spLocks noChangeShapeType="1"/>
              </p:cNvSpPr>
              <p:nvPr/>
            </p:nvSpPr>
            <p:spPr bwMode="auto">
              <a:xfrm flipV="1">
                <a:off x="1934" y="4381"/>
                <a:ext cx="1" cy="23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85" name="Group 211"/>
              <p:cNvGrpSpPr>
                <a:grpSpLocks/>
              </p:cNvGrpSpPr>
              <p:nvPr/>
            </p:nvGrpSpPr>
            <p:grpSpPr bwMode="auto">
              <a:xfrm>
                <a:off x="711" y="3745"/>
                <a:ext cx="2064" cy="678"/>
                <a:chOff x="711" y="3745"/>
                <a:chExt cx="2064" cy="678"/>
              </a:xfrm>
            </p:grpSpPr>
            <p:sp>
              <p:nvSpPr>
                <p:cNvPr id="936" name="Line 212"/>
                <p:cNvSpPr>
                  <a:spLocks noChangeShapeType="1"/>
                </p:cNvSpPr>
                <p:nvPr/>
              </p:nvSpPr>
              <p:spPr bwMode="auto">
                <a:xfrm>
                  <a:off x="1932" y="4385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" name="Line 213"/>
                <p:cNvSpPr>
                  <a:spLocks noChangeShapeType="1"/>
                </p:cNvSpPr>
                <p:nvPr/>
              </p:nvSpPr>
              <p:spPr bwMode="auto">
                <a:xfrm>
                  <a:off x="1957" y="4385"/>
                  <a:ext cx="1" cy="9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" name="Line 214"/>
                <p:cNvSpPr>
                  <a:spLocks noChangeShapeType="1"/>
                </p:cNvSpPr>
                <p:nvPr/>
              </p:nvSpPr>
              <p:spPr bwMode="auto">
                <a:xfrm>
                  <a:off x="1957" y="4394"/>
                  <a:ext cx="51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" name="Line 215"/>
                <p:cNvSpPr>
                  <a:spLocks noChangeShapeType="1"/>
                </p:cNvSpPr>
                <p:nvPr/>
              </p:nvSpPr>
              <p:spPr bwMode="auto">
                <a:xfrm>
                  <a:off x="2010" y="4394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" name="Line 216"/>
                <p:cNvSpPr>
                  <a:spLocks noChangeShapeType="1"/>
                </p:cNvSpPr>
                <p:nvPr/>
              </p:nvSpPr>
              <p:spPr bwMode="auto">
                <a:xfrm>
                  <a:off x="2010" y="439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" name="Line 217"/>
                <p:cNvSpPr>
                  <a:spLocks noChangeShapeType="1"/>
                </p:cNvSpPr>
                <p:nvPr/>
              </p:nvSpPr>
              <p:spPr bwMode="auto">
                <a:xfrm>
                  <a:off x="2034" y="4394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" name="Line 218"/>
                <p:cNvSpPr>
                  <a:spLocks noChangeShapeType="1"/>
                </p:cNvSpPr>
                <p:nvPr/>
              </p:nvSpPr>
              <p:spPr bwMode="auto">
                <a:xfrm>
                  <a:off x="2034" y="4392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" name="Line 219"/>
                <p:cNvSpPr>
                  <a:spLocks noChangeShapeType="1"/>
                </p:cNvSpPr>
                <p:nvPr/>
              </p:nvSpPr>
              <p:spPr bwMode="auto">
                <a:xfrm>
                  <a:off x="2059" y="4392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4" name="Line 220"/>
                <p:cNvSpPr>
                  <a:spLocks noChangeShapeType="1"/>
                </p:cNvSpPr>
                <p:nvPr/>
              </p:nvSpPr>
              <p:spPr bwMode="auto">
                <a:xfrm>
                  <a:off x="2059" y="439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5" name="Line 221"/>
                <p:cNvSpPr>
                  <a:spLocks noChangeShapeType="1"/>
                </p:cNvSpPr>
                <p:nvPr/>
              </p:nvSpPr>
              <p:spPr bwMode="auto">
                <a:xfrm>
                  <a:off x="2084" y="4394"/>
                  <a:ext cx="1" cy="5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6" name="Line 222"/>
                <p:cNvSpPr>
                  <a:spLocks noChangeShapeType="1"/>
                </p:cNvSpPr>
                <p:nvPr/>
              </p:nvSpPr>
              <p:spPr bwMode="auto">
                <a:xfrm>
                  <a:off x="2084" y="4400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7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2110" y="4382"/>
                  <a:ext cx="1" cy="26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8" name="Line 224"/>
                <p:cNvSpPr>
                  <a:spLocks noChangeShapeType="1"/>
                </p:cNvSpPr>
                <p:nvPr/>
              </p:nvSpPr>
              <p:spPr bwMode="auto">
                <a:xfrm>
                  <a:off x="2110" y="4392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9" name="Line 225"/>
                <p:cNvSpPr>
                  <a:spLocks noChangeShapeType="1"/>
                </p:cNvSpPr>
                <p:nvPr/>
              </p:nvSpPr>
              <p:spPr bwMode="auto">
                <a:xfrm>
                  <a:off x="2136" y="4392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0" name="Line 226"/>
                <p:cNvSpPr>
                  <a:spLocks noChangeShapeType="1"/>
                </p:cNvSpPr>
                <p:nvPr/>
              </p:nvSpPr>
              <p:spPr bwMode="auto">
                <a:xfrm>
                  <a:off x="2136" y="4392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" name="Line 227"/>
                <p:cNvSpPr>
                  <a:spLocks noChangeShapeType="1"/>
                </p:cNvSpPr>
                <p:nvPr/>
              </p:nvSpPr>
              <p:spPr bwMode="auto">
                <a:xfrm>
                  <a:off x="2161" y="4392"/>
                  <a:ext cx="1" cy="5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" name="Line 228"/>
                <p:cNvSpPr>
                  <a:spLocks noChangeShapeType="1"/>
                </p:cNvSpPr>
                <p:nvPr/>
              </p:nvSpPr>
              <p:spPr bwMode="auto">
                <a:xfrm>
                  <a:off x="2161" y="4398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3" name="Line 229"/>
                <p:cNvSpPr>
                  <a:spLocks noChangeShapeType="1"/>
                </p:cNvSpPr>
                <p:nvPr/>
              </p:nvSpPr>
              <p:spPr bwMode="auto">
                <a:xfrm flipV="1">
                  <a:off x="2187" y="4386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" name="Line 230"/>
                <p:cNvSpPr>
                  <a:spLocks noChangeShapeType="1"/>
                </p:cNvSpPr>
                <p:nvPr/>
              </p:nvSpPr>
              <p:spPr bwMode="auto">
                <a:xfrm>
                  <a:off x="2187" y="4396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2212" y="4381"/>
                  <a:ext cx="1" cy="22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6" name="Line 232"/>
                <p:cNvSpPr>
                  <a:spLocks noChangeShapeType="1"/>
                </p:cNvSpPr>
                <p:nvPr/>
              </p:nvSpPr>
              <p:spPr bwMode="auto">
                <a:xfrm>
                  <a:off x="2212" y="4392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7" name="Line 233"/>
                <p:cNvSpPr>
                  <a:spLocks noChangeShapeType="1"/>
                </p:cNvSpPr>
                <p:nvPr/>
              </p:nvSpPr>
              <p:spPr bwMode="auto">
                <a:xfrm flipV="1">
                  <a:off x="2238" y="4379"/>
                  <a:ext cx="1" cy="22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8" name="Line 234"/>
                <p:cNvSpPr>
                  <a:spLocks noChangeShapeType="1"/>
                </p:cNvSpPr>
                <p:nvPr/>
              </p:nvSpPr>
              <p:spPr bwMode="auto">
                <a:xfrm>
                  <a:off x="2238" y="4389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9" name="Line 235"/>
                <p:cNvSpPr>
                  <a:spLocks noChangeShapeType="1"/>
                </p:cNvSpPr>
                <p:nvPr/>
              </p:nvSpPr>
              <p:spPr bwMode="auto">
                <a:xfrm>
                  <a:off x="2263" y="4389"/>
                  <a:ext cx="1" cy="9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0" name="Line 236"/>
                <p:cNvSpPr>
                  <a:spLocks noChangeShapeType="1"/>
                </p:cNvSpPr>
                <p:nvPr/>
              </p:nvSpPr>
              <p:spPr bwMode="auto">
                <a:xfrm>
                  <a:off x="2263" y="4397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2289" y="4385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2" name="Line 238"/>
                <p:cNvSpPr>
                  <a:spLocks noChangeShapeType="1"/>
                </p:cNvSpPr>
                <p:nvPr/>
              </p:nvSpPr>
              <p:spPr bwMode="auto">
                <a:xfrm>
                  <a:off x="2289" y="439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2314" y="4378"/>
                  <a:ext cx="1" cy="24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" name="Line 240"/>
                <p:cNvSpPr>
                  <a:spLocks noChangeShapeType="1"/>
                </p:cNvSpPr>
                <p:nvPr/>
              </p:nvSpPr>
              <p:spPr bwMode="auto">
                <a:xfrm>
                  <a:off x="2314" y="4389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2340" y="4378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" name="Line 242"/>
                <p:cNvSpPr>
                  <a:spLocks noChangeShapeType="1"/>
                </p:cNvSpPr>
                <p:nvPr/>
              </p:nvSpPr>
              <p:spPr bwMode="auto">
                <a:xfrm>
                  <a:off x="2340" y="4387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7" name="Line 243"/>
                <p:cNvSpPr>
                  <a:spLocks noChangeShapeType="1"/>
                </p:cNvSpPr>
                <p:nvPr/>
              </p:nvSpPr>
              <p:spPr bwMode="auto">
                <a:xfrm>
                  <a:off x="2365" y="4387"/>
                  <a:ext cx="1" cy="6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8" name="Line 244"/>
                <p:cNvSpPr>
                  <a:spLocks noChangeShapeType="1"/>
                </p:cNvSpPr>
                <p:nvPr/>
              </p:nvSpPr>
              <p:spPr bwMode="auto">
                <a:xfrm>
                  <a:off x="2365" y="4394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9" name="Line 245"/>
                <p:cNvSpPr>
                  <a:spLocks noChangeShapeType="1"/>
                </p:cNvSpPr>
                <p:nvPr/>
              </p:nvSpPr>
              <p:spPr bwMode="auto">
                <a:xfrm>
                  <a:off x="2391" y="4394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0" name="Line 246"/>
                <p:cNvSpPr>
                  <a:spLocks noChangeShapeType="1"/>
                </p:cNvSpPr>
                <p:nvPr/>
              </p:nvSpPr>
              <p:spPr bwMode="auto">
                <a:xfrm>
                  <a:off x="2391" y="439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1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2416" y="4383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2" name="Line 248"/>
                <p:cNvSpPr>
                  <a:spLocks noChangeShapeType="1"/>
                </p:cNvSpPr>
                <p:nvPr/>
              </p:nvSpPr>
              <p:spPr bwMode="auto">
                <a:xfrm>
                  <a:off x="2416" y="4392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3" name="Line 249"/>
                <p:cNvSpPr>
                  <a:spLocks noChangeShapeType="1"/>
                </p:cNvSpPr>
                <p:nvPr/>
              </p:nvSpPr>
              <p:spPr bwMode="auto">
                <a:xfrm>
                  <a:off x="2441" y="4392"/>
                  <a:ext cx="1" cy="6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4" name="Line 250"/>
                <p:cNvSpPr>
                  <a:spLocks noChangeShapeType="1"/>
                </p:cNvSpPr>
                <p:nvPr/>
              </p:nvSpPr>
              <p:spPr bwMode="auto">
                <a:xfrm>
                  <a:off x="2441" y="4398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5" name="Line 251"/>
                <p:cNvSpPr>
                  <a:spLocks noChangeShapeType="1"/>
                </p:cNvSpPr>
                <p:nvPr/>
              </p:nvSpPr>
              <p:spPr bwMode="auto">
                <a:xfrm flipV="1">
                  <a:off x="2467" y="4378"/>
                  <a:ext cx="1" cy="29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6" name="Line 252"/>
                <p:cNvSpPr>
                  <a:spLocks noChangeShapeType="1"/>
                </p:cNvSpPr>
                <p:nvPr/>
              </p:nvSpPr>
              <p:spPr bwMode="auto">
                <a:xfrm>
                  <a:off x="2467" y="4387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7" name="Line 253"/>
                <p:cNvSpPr>
                  <a:spLocks noChangeShapeType="1"/>
                </p:cNvSpPr>
                <p:nvPr/>
              </p:nvSpPr>
              <p:spPr bwMode="auto">
                <a:xfrm>
                  <a:off x="2493" y="4387"/>
                  <a:ext cx="1" cy="9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8" name="Line 254"/>
                <p:cNvSpPr>
                  <a:spLocks noChangeShapeType="1"/>
                </p:cNvSpPr>
                <p:nvPr/>
              </p:nvSpPr>
              <p:spPr bwMode="auto">
                <a:xfrm>
                  <a:off x="2493" y="4396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9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2518" y="4381"/>
                  <a:ext cx="1" cy="22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0" name="Line 256"/>
                <p:cNvSpPr>
                  <a:spLocks noChangeShapeType="1"/>
                </p:cNvSpPr>
                <p:nvPr/>
              </p:nvSpPr>
              <p:spPr bwMode="auto">
                <a:xfrm>
                  <a:off x="2518" y="4392"/>
                  <a:ext cx="51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1" name="Line 257"/>
                <p:cNvSpPr>
                  <a:spLocks noChangeShapeType="1"/>
                </p:cNvSpPr>
                <p:nvPr/>
              </p:nvSpPr>
              <p:spPr bwMode="auto">
                <a:xfrm>
                  <a:off x="2570" y="4392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2" name="Line 258"/>
                <p:cNvSpPr>
                  <a:spLocks noChangeShapeType="1"/>
                </p:cNvSpPr>
                <p:nvPr/>
              </p:nvSpPr>
              <p:spPr bwMode="auto">
                <a:xfrm>
                  <a:off x="2570" y="4391"/>
                  <a:ext cx="50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3" name="Line 259"/>
                <p:cNvSpPr>
                  <a:spLocks noChangeShapeType="1"/>
                </p:cNvSpPr>
                <p:nvPr/>
              </p:nvSpPr>
              <p:spPr bwMode="auto">
                <a:xfrm flipV="1">
                  <a:off x="2620" y="4380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4" name="Line 260"/>
                <p:cNvSpPr>
                  <a:spLocks noChangeShapeType="1"/>
                </p:cNvSpPr>
                <p:nvPr/>
              </p:nvSpPr>
              <p:spPr bwMode="auto">
                <a:xfrm>
                  <a:off x="2620" y="4389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5" name="Line 261"/>
                <p:cNvSpPr>
                  <a:spLocks noChangeShapeType="1"/>
                </p:cNvSpPr>
                <p:nvPr/>
              </p:nvSpPr>
              <p:spPr bwMode="auto">
                <a:xfrm>
                  <a:off x="2646" y="4389"/>
                  <a:ext cx="1" cy="9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6" name="Line 262"/>
                <p:cNvSpPr>
                  <a:spLocks noChangeShapeType="1"/>
                </p:cNvSpPr>
                <p:nvPr/>
              </p:nvSpPr>
              <p:spPr bwMode="auto">
                <a:xfrm>
                  <a:off x="2646" y="4398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7" name="Line 263"/>
                <p:cNvSpPr>
                  <a:spLocks noChangeShapeType="1"/>
                </p:cNvSpPr>
                <p:nvPr/>
              </p:nvSpPr>
              <p:spPr bwMode="auto">
                <a:xfrm flipV="1">
                  <a:off x="2672" y="4386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8" name="Line 264"/>
                <p:cNvSpPr>
                  <a:spLocks noChangeShapeType="1"/>
                </p:cNvSpPr>
                <p:nvPr/>
              </p:nvSpPr>
              <p:spPr bwMode="auto">
                <a:xfrm>
                  <a:off x="2672" y="4396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9" name="Line 265"/>
                <p:cNvSpPr>
                  <a:spLocks noChangeShapeType="1"/>
                </p:cNvSpPr>
                <p:nvPr/>
              </p:nvSpPr>
              <p:spPr bwMode="auto">
                <a:xfrm flipV="1">
                  <a:off x="2697" y="4377"/>
                  <a:ext cx="1" cy="26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0" name="Line 266"/>
                <p:cNvSpPr>
                  <a:spLocks noChangeShapeType="1"/>
                </p:cNvSpPr>
                <p:nvPr/>
              </p:nvSpPr>
              <p:spPr bwMode="auto">
                <a:xfrm>
                  <a:off x="2697" y="4387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1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2722" y="4371"/>
                  <a:ext cx="1" cy="25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2" name="Line 268"/>
                <p:cNvSpPr>
                  <a:spLocks noChangeShapeType="1"/>
                </p:cNvSpPr>
                <p:nvPr/>
              </p:nvSpPr>
              <p:spPr bwMode="auto">
                <a:xfrm>
                  <a:off x="2722" y="438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" name="Line 269"/>
                <p:cNvSpPr>
                  <a:spLocks noChangeShapeType="1"/>
                </p:cNvSpPr>
                <p:nvPr/>
              </p:nvSpPr>
              <p:spPr bwMode="auto">
                <a:xfrm>
                  <a:off x="2748" y="4380"/>
                  <a:ext cx="1" cy="9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4" name="Line 270"/>
                <p:cNvSpPr>
                  <a:spLocks noChangeShapeType="1"/>
                </p:cNvSpPr>
                <p:nvPr/>
              </p:nvSpPr>
              <p:spPr bwMode="auto">
                <a:xfrm>
                  <a:off x="2748" y="4389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5" name="Line 271"/>
                <p:cNvSpPr>
                  <a:spLocks noChangeShapeType="1"/>
                </p:cNvSpPr>
                <p:nvPr/>
              </p:nvSpPr>
              <p:spPr bwMode="auto">
                <a:xfrm>
                  <a:off x="2774" y="4389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6" name="Line 272"/>
                <p:cNvSpPr>
                  <a:spLocks noChangeShapeType="1"/>
                </p:cNvSpPr>
                <p:nvPr/>
              </p:nvSpPr>
              <p:spPr bwMode="auto">
                <a:xfrm>
                  <a:off x="711" y="4416"/>
                  <a:ext cx="77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7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788" y="4402"/>
                  <a:ext cx="1" cy="2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8" name="Line 274"/>
                <p:cNvSpPr>
                  <a:spLocks noChangeShapeType="1"/>
                </p:cNvSpPr>
                <p:nvPr/>
              </p:nvSpPr>
              <p:spPr bwMode="auto">
                <a:xfrm>
                  <a:off x="788" y="4411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9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813" y="4390"/>
                  <a:ext cx="1" cy="3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0" name="Line 276"/>
                <p:cNvSpPr>
                  <a:spLocks noChangeShapeType="1"/>
                </p:cNvSpPr>
                <p:nvPr/>
              </p:nvSpPr>
              <p:spPr bwMode="auto">
                <a:xfrm>
                  <a:off x="813" y="4399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1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838" y="4369"/>
                  <a:ext cx="1" cy="39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2" name="Line 278"/>
                <p:cNvSpPr>
                  <a:spLocks noChangeShapeType="1"/>
                </p:cNvSpPr>
                <p:nvPr/>
              </p:nvSpPr>
              <p:spPr bwMode="auto">
                <a:xfrm>
                  <a:off x="838" y="4378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3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862" y="4334"/>
                  <a:ext cx="1" cy="5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4" name="Line 280"/>
                <p:cNvSpPr>
                  <a:spLocks noChangeShapeType="1"/>
                </p:cNvSpPr>
                <p:nvPr/>
              </p:nvSpPr>
              <p:spPr bwMode="auto">
                <a:xfrm>
                  <a:off x="862" y="4343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5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889" y="4285"/>
                  <a:ext cx="1" cy="67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6" name="Line 282"/>
                <p:cNvSpPr>
                  <a:spLocks noChangeShapeType="1"/>
                </p:cNvSpPr>
                <p:nvPr/>
              </p:nvSpPr>
              <p:spPr bwMode="auto">
                <a:xfrm>
                  <a:off x="889" y="4295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7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915" y="4230"/>
                  <a:ext cx="1" cy="73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8" name="Line 284"/>
                <p:cNvSpPr>
                  <a:spLocks noChangeShapeType="1"/>
                </p:cNvSpPr>
                <p:nvPr/>
              </p:nvSpPr>
              <p:spPr bwMode="auto">
                <a:xfrm>
                  <a:off x="915" y="424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9" name="Line 285"/>
                <p:cNvSpPr>
                  <a:spLocks noChangeShapeType="1"/>
                </p:cNvSpPr>
                <p:nvPr/>
              </p:nvSpPr>
              <p:spPr bwMode="auto">
                <a:xfrm flipV="1">
                  <a:off x="940" y="4141"/>
                  <a:ext cx="1" cy="107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0" name="Line 286"/>
                <p:cNvSpPr>
                  <a:spLocks noChangeShapeType="1"/>
                </p:cNvSpPr>
                <p:nvPr/>
              </p:nvSpPr>
              <p:spPr bwMode="auto">
                <a:xfrm>
                  <a:off x="940" y="4151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1" name="Line 287"/>
                <p:cNvSpPr>
                  <a:spLocks noChangeShapeType="1"/>
                </p:cNvSpPr>
                <p:nvPr/>
              </p:nvSpPr>
              <p:spPr bwMode="auto">
                <a:xfrm flipV="1">
                  <a:off x="964" y="4029"/>
                  <a:ext cx="1" cy="13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2" name="Line 288"/>
                <p:cNvSpPr>
                  <a:spLocks noChangeShapeType="1"/>
                </p:cNvSpPr>
                <p:nvPr/>
              </p:nvSpPr>
              <p:spPr bwMode="auto">
                <a:xfrm>
                  <a:off x="964" y="4037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3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989" y="3897"/>
                  <a:ext cx="1" cy="149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4" name="Line 290"/>
                <p:cNvSpPr>
                  <a:spLocks noChangeShapeType="1"/>
                </p:cNvSpPr>
                <p:nvPr/>
              </p:nvSpPr>
              <p:spPr bwMode="auto">
                <a:xfrm>
                  <a:off x="989" y="3907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5" name="Line 291"/>
                <p:cNvSpPr>
                  <a:spLocks noChangeShapeType="1"/>
                </p:cNvSpPr>
                <p:nvPr/>
              </p:nvSpPr>
              <p:spPr bwMode="auto">
                <a:xfrm flipV="1">
                  <a:off x="1015" y="3764"/>
                  <a:ext cx="1" cy="149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6" name="Line 292"/>
                <p:cNvSpPr>
                  <a:spLocks noChangeShapeType="1"/>
                </p:cNvSpPr>
                <p:nvPr/>
              </p:nvSpPr>
              <p:spPr bwMode="auto">
                <a:xfrm>
                  <a:off x="1015" y="377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7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1040" y="3745"/>
                  <a:ext cx="1" cy="37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8" name="Line 294"/>
                <p:cNvSpPr>
                  <a:spLocks noChangeShapeType="1"/>
                </p:cNvSpPr>
                <p:nvPr/>
              </p:nvSpPr>
              <p:spPr bwMode="auto">
                <a:xfrm>
                  <a:off x="1040" y="3755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9" name="Line 295"/>
                <p:cNvSpPr>
                  <a:spLocks noChangeShapeType="1"/>
                </p:cNvSpPr>
                <p:nvPr/>
              </p:nvSpPr>
              <p:spPr bwMode="auto">
                <a:xfrm>
                  <a:off x="1066" y="3755"/>
                  <a:ext cx="1" cy="147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0" name="Line 296"/>
                <p:cNvSpPr>
                  <a:spLocks noChangeShapeType="1"/>
                </p:cNvSpPr>
                <p:nvPr/>
              </p:nvSpPr>
              <p:spPr bwMode="auto">
                <a:xfrm>
                  <a:off x="1066" y="3903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1" name="Line 297"/>
                <p:cNvSpPr>
                  <a:spLocks noChangeShapeType="1"/>
                </p:cNvSpPr>
                <p:nvPr/>
              </p:nvSpPr>
              <p:spPr bwMode="auto">
                <a:xfrm>
                  <a:off x="1091" y="3903"/>
                  <a:ext cx="1" cy="108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2" name="Line 298"/>
                <p:cNvSpPr>
                  <a:spLocks noChangeShapeType="1"/>
                </p:cNvSpPr>
                <p:nvPr/>
              </p:nvSpPr>
              <p:spPr bwMode="auto">
                <a:xfrm>
                  <a:off x="1091" y="4013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3" name="Line 299"/>
                <p:cNvSpPr>
                  <a:spLocks noChangeShapeType="1"/>
                </p:cNvSpPr>
                <p:nvPr/>
              </p:nvSpPr>
              <p:spPr bwMode="auto">
                <a:xfrm>
                  <a:off x="1117" y="4013"/>
                  <a:ext cx="1" cy="67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4" name="Line 300"/>
                <p:cNvSpPr>
                  <a:spLocks noChangeShapeType="1"/>
                </p:cNvSpPr>
                <p:nvPr/>
              </p:nvSpPr>
              <p:spPr bwMode="auto">
                <a:xfrm>
                  <a:off x="1117" y="4079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" name="Line 301"/>
                <p:cNvSpPr>
                  <a:spLocks noChangeShapeType="1"/>
                </p:cNvSpPr>
                <p:nvPr/>
              </p:nvSpPr>
              <p:spPr bwMode="auto">
                <a:xfrm>
                  <a:off x="1142" y="4079"/>
                  <a:ext cx="1" cy="74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" name="Line 302"/>
                <p:cNvSpPr>
                  <a:spLocks noChangeShapeType="1"/>
                </p:cNvSpPr>
                <p:nvPr/>
              </p:nvSpPr>
              <p:spPr bwMode="auto">
                <a:xfrm>
                  <a:off x="1142" y="4152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" name="Line 303"/>
                <p:cNvSpPr>
                  <a:spLocks noChangeShapeType="1"/>
                </p:cNvSpPr>
                <p:nvPr/>
              </p:nvSpPr>
              <p:spPr bwMode="auto">
                <a:xfrm>
                  <a:off x="1168" y="4152"/>
                  <a:ext cx="1" cy="5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" name="Line 304"/>
                <p:cNvSpPr>
                  <a:spLocks noChangeShapeType="1"/>
                </p:cNvSpPr>
                <p:nvPr/>
              </p:nvSpPr>
              <p:spPr bwMode="auto">
                <a:xfrm>
                  <a:off x="1168" y="4203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" name="Line 305"/>
                <p:cNvSpPr>
                  <a:spLocks noChangeShapeType="1"/>
                </p:cNvSpPr>
                <p:nvPr/>
              </p:nvSpPr>
              <p:spPr bwMode="auto">
                <a:xfrm>
                  <a:off x="1194" y="4203"/>
                  <a:ext cx="1" cy="46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" name="Line 306"/>
                <p:cNvSpPr>
                  <a:spLocks noChangeShapeType="1"/>
                </p:cNvSpPr>
                <p:nvPr/>
              </p:nvSpPr>
              <p:spPr bwMode="auto">
                <a:xfrm>
                  <a:off x="1194" y="4249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" name="Line 307"/>
                <p:cNvSpPr>
                  <a:spLocks noChangeShapeType="1"/>
                </p:cNvSpPr>
                <p:nvPr/>
              </p:nvSpPr>
              <p:spPr bwMode="auto">
                <a:xfrm>
                  <a:off x="1219" y="4249"/>
                  <a:ext cx="1" cy="53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" name="Line 308"/>
                <p:cNvSpPr>
                  <a:spLocks noChangeShapeType="1"/>
                </p:cNvSpPr>
                <p:nvPr/>
              </p:nvSpPr>
              <p:spPr bwMode="auto">
                <a:xfrm>
                  <a:off x="1219" y="4300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" name="Line 309"/>
                <p:cNvSpPr>
                  <a:spLocks noChangeShapeType="1"/>
                </p:cNvSpPr>
                <p:nvPr/>
              </p:nvSpPr>
              <p:spPr bwMode="auto">
                <a:xfrm>
                  <a:off x="1245" y="4300"/>
                  <a:ext cx="1" cy="27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" name="Line 310"/>
                <p:cNvSpPr>
                  <a:spLocks noChangeShapeType="1"/>
                </p:cNvSpPr>
                <p:nvPr/>
              </p:nvSpPr>
              <p:spPr bwMode="auto">
                <a:xfrm>
                  <a:off x="1245" y="4328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" name="Line 311"/>
                <p:cNvSpPr>
                  <a:spLocks noChangeShapeType="1"/>
                </p:cNvSpPr>
                <p:nvPr/>
              </p:nvSpPr>
              <p:spPr bwMode="auto">
                <a:xfrm>
                  <a:off x="1270" y="4328"/>
                  <a:ext cx="1" cy="23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" name="Line 312"/>
                <p:cNvSpPr>
                  <a:spLocks noChangeShapeType="1"/>
                </p:cNvSpPr>
                <p:nvPr/>
              </p:nvSpPr>
              <p:spPr bwMode="auto">
                <a:xfrm>
                  <a:off x="1270" y="435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" name="Line 313"/>
                <p:cNvSpPr>
                  <a:spLocks noChangeShapeType="1"/>
                </p:cNvSpPr>
                <p:nvPr/>
              </p:nvSpPr>
              <p:spPr bwMode="auto">
                <a:xfrm>
                  <a:off x="1295" y="4350"/>
                  <a:ext cx="1" cy="16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" name="Line 314"/>
                <p:cNvSpPr>
                  <a:spLocks noChangeShapeType="1"/>
                </p:cNvSpPr>
                <p:nvPr/>
              </p:nvSpPr>
              <p:spPr bwMode="auto">
                <a:xfrm>
                  <a:off x="1295" y="4367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" name="Line 315"/>
                <p:cNvSpPr>
                  <a:spLocks noChangeShapeType="1"/>
                </p:cNvSpPr>
                <p:nvPr/>
              </p:nvSpPr>
              <p:spPr bwMode="auto">
                <a:xfrm>
                  <a:off x="1321" y="4367"/>
                  <a:ext cx="1" cy="4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" name="Line 316"/>
                <p:cNvSpPr>
                  <a:spLocks noChangeShapeType="1"/>
                </p:cNvSpPr>
                <p:nvPr/>
              </p:nvSpPr>
              <p:spPr bwMode="auto">
                <a:xfrm>
                  <a:off x="1321" y="4370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" name="Line 317"/>
                <p:cNvSpPr>
                  <a:spLocks noChangeShapeType="1"/>
                </p:cNvSpPr>
                <p:nvPr/>
              </p:nvSpPr>
              <p:spPr bwMode="auto">
                <a:xfrm>
                  <a:off x="1347" y="4370"/>
                  <a:ext cx="1" cy="7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Line 318"/>
                <p:cNvSpPr>
                  <a:spLocks noChangeShapeType="1"/>
                </p:cNvSpPr>
                <p:nvPr/>
              </p:nvSpPr>
              <p:spPr bwMode="auto">
                <a:xfrm>
                  <a:off x="1347" y="4377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" name="Line 319"/>
                <p:cNvSpPr>
                  <a:spLocks noChangeShapeType="1"/>
                </p:cNvSpPr>
                <p:nvPr/>
              </p:nvSpPr>
              <p:spPr bwMode="auto">
                <a:xfrm>
                  <a:off x="1372" y="4377"/>
                  <a:ext cx="1" cy="3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Line 320"/>
                <p:cNvSpPr>
                  <a:spLocks noChangeShapeType="1"/>
                </p:cNvSpPr>
                <p:nvPr/>
              </p:nvSpPr>
              <p:spPr bwMode="auto">
                <a:xfrm>
                  <a:off x="1372" y="4381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Line 321"/>
                <p:cNvSpPr>
                  <a:spLocks noChangeShapeType="1"/>
                </p:cNvSpPr>
                <p:nvPr/>
              </p:nvSpPr>
              <p:spPr bwMode="auto">
                <a:xfrm>
                  <a:off x="1397" y="4381"/>
                  <a:ext cx="1" cy="8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Line 322"/>
                <p:cNvSpPr>
                  <a:spLocks noChangeShapeType="1"/>
                </p:cNvSpPr>
                <p:nvPr/>
              </p:nvSpPr>
              <p:spPr bwMode="auto">
                <a:xfrm>
                  <a:off x="1397" y="4389"/>
                  <a:ext cx="5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Line 323"/>
                <p:cNvSpPr>
                  <a:spLocks noChangeShapeType="1"/>
                </p:cNvSpPr>
                <p:nvPr/>
              </p:nvSpPr>
              <p:spPr bwMode="auto">
                <a:xfrm>
                  <a:off x="1449" y="4389"/>
                  <a:ext cx="1" cy="3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Line 324"/>
                <p:cNvSpPr>
                  <a:spLocks noChangeShapeType="1"/>
                </p:cNvSpPr>
                <p:nvPr/>
              </p:nvSpPr>
              <p:spPr bwMode="auto">
                <a:xfrm>
                  <a:off x="1449" y="4392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" name="Line 325"/>
                <p:cNvSpPr>
                  <a:spLocks noChangeShapeType="1"/>
                </p:cNvSpPr>
                <p:nvPr/>
              </p:nvSpPr>
              <p:spPr bwMode="auto">
                <a:xfrm>
                  <a:off x="1474" y="4392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" name="Line 326"/>
                <p:cNvSpPr>
                  <a:spLocks noChangeShapeType="1"/>
                </p:cNvSpPr>
                <p:nvPr/>
              </p:nvSpPr>
              <p:spPr bwMode="auto">
                <a:xfrm>
                  <a:off x="1474" y="439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" name="Line 327"/>
                <p:cNvSpPr>
                  <a:spLocks noChangeShapeType="1"/>
                </p:cNvSpPr>
                <p:nvPr/>
              </p:nvSpPr>
              <p:spPr bwMode="auto">
                <a:xfrm flipV="1">
                  <a:off x="1499" y="4383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" name="Line 328"/>
                <p:cNvSpPr>
                  <a:spLocks noChangeShapeType="1"/>
                </p:cNvSpPr>
                <p:nvPr/>
              </p:nvSpPr>
              <p:spPr bwMode="auto">
                <a:xfrm>
                  <a:off x="1499" y="4391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" name="Line 329"/>
                <p:cNvSpPr>
                  <a:spLocks noChangeShapeType="1"/>
                </p:cNvSpPr>
                <p:nvPr/>
              </p:nvSpPr>
              <p:spPr bwMode="auto">
                <a:xfrm>
                  <a:off x="1526" y="4391"/>
                  <a:ext cx="1" cy="5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" name="Line 330"/>
                <p:cNvSpPr>
                  <a:spLocks noChangeShapeType="1"/>
                </p:cNvSpPr>
                <p:nvPr/>
              </p:nvSpPr>
              <p:spPr bwMode="auto">
                <a:xfrm>
                  <a:off x="1526" y="4396"/>
                  <a:ext cx="7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" name="Line 331"/>
                <p:cNvSpPr>
                  <a:spLocks noChangeShapeType="1"/>
                </p:cNvSpPr>
                <p:nvPr/>
              </p:nvSpPr>
              <p:spPr bwMode="auto">
                <a:xfrm>
                  <a:off x="1601" y="4396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" name="Line 332"/>
                <p:cNvSpPr>
                  <a:spLocks noChangeShapeType="1"/>
                </p:cNvSpPr>
                <p:nvPr/>
              </p:nvSpPr>
              <p:spPr bwMode="auto">
                <a:xfrm>
                  <a:off x="1601" y="4397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Line 333"/>
                <p:cNvSpPr>
                  <a:spLocks noChangeShapeType="1"/>
                </p:cNvSpPr>
                <p:nvPr/>
              </p:nvSpPr>
              <p:spPr bwMode="auto">
                <a:xfrm>
                  <a:off x="1628" y="4397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" name="Line 334"/>
                <p:cNvSpPr>
                  <a:spLocks noChangeShapeType="1"/>
                </p:cNvSpPr>
                <p:nvPr/>
              </p:nvSpPr>
              <p:spPr bwMode="auto">
                <a:xfrm>
                  <a:off x="1628" y="4399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" name="Line 335"/>
                <p:cNvSpPr>
                  <a:spLocks noChangeShapeType="1"/>
                </p:cNvSpPr>
                <p:nvPr/>
              </p:nvSpPr>
              <p:spPr bwMode="auto">
                <a:xfrm>
                  <a:off x="1653" y="4399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" name="Line 336"/>
                <p:cNvSpPr>
                  <a:spLocks noChangeShapeType="1"/>
                </p:cNvSpPr>
                <p:nvPr/>
              </p:nvSpPr>
              <p:spPr bwMode="auto">
                <a:xfrm>
                  <a:off x="1653" y="440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" name="Line 337"/>
                <p:cNvSpPr>
                  <a:spLocks noChangeShapeType="1"/>
                </p:cNvSpPr>
                <p:nvPr/>
              </p:nvSpPr>
              <p:spPr bwMode="auto">
                <a:xfrm flipV="1">
                  <a:off x="1678" y="4388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" name="Line 338"/>
                <p:cNvSpPr>
                  <a:spLocks noChangeShapeType="1"/>
                </p:cNvSpPr>
                <p:nvPr/>
              </p:nvSpPr>
              <p:spPr bwMode="auto">
                <a:xfrm>
                  <a:off x="1678" y="4398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" name="Line 339"/>
                <p:cNvSpPr>
                  <a:spLocks noChangeShapeType="1"/>
                </p:cNvSpPr>
                <p:nvPr/>
              </p:nvSpPr>
              <p:spPr bwMode="auto">
                <a:xfrm>
                  <a:off x="1703" y="4398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" name="Line 340"/>
                <p:cNvSpPr>
                  <a:spLocks noChangeShapeType="1"/>
                </p:cNvSpPr>
                <p:nvPr/>
              </p:nvSpPr>
              <p:spPr bwMode="auto">
                <a:xfrm>
                  <a:off x="1703" y="4397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" name="Line 341"/>
                <p:cNvSpPr>
                  <a:spLocks noChangeShapeType="1"/>
                </p:cNvSpPr>
                <p:nvPr/>
              </p:nvSpPr>
              <p:spPr bwMode="auto">
                <a:xfrm>
                  <a:off x="1730" y="4397"/>
                  <a:ext cx="1" cy="4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" name="Line 342"/>
                <p:cNvSpPr>
                  <a:spLocks noChangeShapeType="1"/>
                </p:cNvSpPr>
                <p:nvPr/>
              </p:nvSpPr>
              <p:spPr bwMode="auto">
                <a:xfrm>
                  <a:off x="1730" y="4401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1755" y="4392"/>
                  <a:ext cx="1" cy="19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Line 344"/>
                <p:cNvSpPr>
                  <a:spLocks noChangeShapeType="1"/>
                </p:cNvSpPr>
                <p:nvPr/>
              </p:nvSpPr>
              <p:spPr bwMode="auto">
                <a:xfrm>
                  <a:off x="1755" y="440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Line 345"/>
                <p:cNvSpPr>
                  <a:spLocks noChangeShapeType="1"/>
                </p:cNvSpPr>
                <p:nvPr/>
              </p:nvSpPr>
              <p:spPr bwMode="auto">
                <a:xfrm>
                  <a:off x="1780" y="4400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Line 346"/>
                <p:cNvSpPr>
                  <a:spLocks noChangeShapeType="1"/>
                </p:cNvSpPr>
                <p:nvPr/>
              </p:nvSpPr>
              <p:spPr bwMode="auto">
                <a:xfrm>
                  <a:off x="1780" y="4401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Line 347"/>
                <p:cNvSpPr>
                  <a:spLocks noChangeShapeType="1"/>
                </p:cNvSpPr>
                <p:nvPr/>
              </p:nvSpPr>
              <p:spPr bwMode="auto">
                <a:xfrm>
                  <a:off x="1805" y="4401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2" name="Line 348"/>
                <p:cNvSpPr>
                  <a:spLocks noChangeShapeType="1"/>
                </p:cNvSpPr>
                <p:nvPr/>
              </p:nvSpPr>
              <p:spPr bwMode="auto">
                <a:xfrm>
                  <a:off x="1805" y="4401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3" name="Line 349"/>
                <p:cNvSpPr>
                  <a:spLocks noChangeShapeType="1"/>
                </p:cNvSpPr>
                <p:nvPr/>
              </p:nvSpPr>
              <p:spPr bwMode="auto">
                <a:xfrm flipV="1">
                  <a:off x="1832" y="4388"/>
                  <a:ext cx="1" cy="2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4" name="Line 350"/>
                <p:cNvSpPr>
                  <a:spLocks noChangeShapeType="1"/>
                </p:cNvSpPr>
                <p:nvPr/>
              </p:nvSpPr>
              <p:spPr bwMode="auto">
                <a:xfrm>
                  <a:off x="1832" y="4398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5" name="Line 351"/>
                <p:cNvSpPr>
                  <a:spLocks noChangeShapeType="1"/>
                </p:cNvSpPr>
                <p:nvPr/>
              </p:nvSpPr>
              <p:spPr bwMode="auto">
                <a:xfrm>
                  <a:off x="1857" y="4398"/>
                  <a:ext cx="1" cy="3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Line 352"/>
                <p:cNvSpPr>
                  <a:spLocks noChangeShapeType="1"/>
                </p:cNvSpPr>
                <p:nvPr/>
              </p:nvSpPr>
              <p:spPr bwMode="auto">
                <a:xfrm>
                  <a:off x="1857" y="4401"/>
                  <a:ext cx="5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" name="Line 353"/>
                <p:cNvSpPr>
                  <a:spLocks noChangeShapeType="1"/>
                </p:cNvSpPr>
                <p:nvPr/>
              </p:nvSpPr>
              <p:spPr bwMode="auto">
                <a:xfrm flipV="1">
                  <a:off x="1907" y="4392"/>
                  <a:ext cx="1" cy="19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" name="Line 354"/>
                <p:cNvSpPr>
                  <a:spLocks noChangeShapeType="1"/>
                </p:cNvSpPr>
                <p:nvPr/>
              </p:nvSpPr>
              <p:spPr bwMode="auto">
                <a:xfrm>
                  <a:off x="1907" y="4400"/>
                  <a:ext cx="50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Line 355"/>
                <p:cNvSpPr>
                  <a:spLocks noChangeShapeType="1"/>
                </p:cNvSpPr>
                <p:nvPr/>
              </p:nvSpPr>
              <p:spPr bwMode="auto">
                <a:xfrm flipV="1">
                  <a:off x="1957" y="4388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" name="Line 356"/>
                <p:cNvSpPr>
                  <a:spLocks noChangeShapeType="1"/>
                </p:cNvSpPr>
                <p:nvPr/>
              </p:nvSpPr>
              <p:spPr bwMode="auto">
                <a:xfrm>
                  <a:off x="1957" y="4398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" name="Line 357"/>
                <p:cNvSpPr>
                  <a:spLocks noChangeShapeType="1"/>
                </p:cNvSpPr>
                <p:nvPr/>
              </p:nvSpPr>
              <p:spPr bwMode="auto">
                <a:xfrm>
                  <a:off x="1982" y="4398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358"/>
                <p:cNvSpPr>
                  <a:spLocks noChangeShapeType="1"/>
                </p:cNvSpPr>
                <p:nvPr/>
              </p:nvSpPr>
              <p:spPr bwMode="auto">
                <a:xfrm>
                  <a:off x="1982" y="4399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" name="Line 359"/>
                <p:cNvSpPr>
                  <a:spLocks noChangeShapeType="1"/>
                </p:cNvSpPr>
                <p:nvPr/>
              </p:nvSpPr>
              <p:spPr bwMode="auto">
                <a:xfrm>
                  <a:off x="2010" y="4399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360"/>
                <p:cNvSpPr>
                  <a:spLocks noChangeShapeType="1"/>
                </p:cNvSpPr>
                <p:nvPr/>
              </p:nvSpPr>
              <p:spPr bwMode="auto">
                <a:xfrm>
                  <a:off x="2010" y="440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" name="Line 361"/>
                <p:cNvSpPr>
                  <a:spLocks noChangeShapeType="1"/>
                </p:cNvSpPr>
                <p:nvPr/>
              </p:nvSpPr>
              <p:spPr bwMode="auto">
                <a:xfrm>
                  <a:off x="2034" y="4400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62"/>
                <p:cNvSpPr>
                  <a:spLocks noChangeShapeType="1"/>
                </p:cNvSpPr>
                <p:nvPr/>
              </p:nvSpPr>
              <p:spPr bwMode="auto">
                <a:xfrm>
                  <a:off x="2034" y="440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" name="Line 363"/>
                <p:cNvSpPr>
                  <a:spLocks noChangeShapeType="1"/>
                </p:cNvSpPr>
                <p:nvPr/>
              </p:nvSpPr>
              <p:spPr bwMode="auto">
                <a:xfrm flipV="1">
                  <a:off x="2059" y="4385"/>
                  <a:ext cx="1" cy="24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64"/>
                <p:cNvSpPr>
                  <a:spLocks noChangeShapeType="1"/>
                </p:cNvSpPr>
                <p:nvPr/>
              </p:nvSpPr>
              <p:spPr bwMode="auto">
                <a:xfrm>
                  <a:off x="2059" y="439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" name="Line 365"/>
                <p:cNvSpPr>
                  <a:spLocks noChangeShapeType="1"/>
                </p:cNvSpPr>
                <p:nvPr/>
              </p:nvSpPr>
              <p:spPr bwMode="auto">
                <a:xfrm>
                  <a:off x="2084" y="4394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366"/>
                <p:cNvSpPr>
                  <a:spLocks noChangeShapeType="1"/>
                </p:cNvSpPr>
                <p:nvPr/>
              </p:nvSpPr>
              <p:spPr bwMode="auto">
                <a:xfrm>
                  <a:off x="2084" y="4397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" name="Line 367"/>
                <p:cNvSpPr>
                  <a:spLocks noChangeShapeType="1"/>
                </p:cNvSpPr>
                <p:nvPr/>
              </p:nvSpPr>
              <p:spPr bwMode="auto">
                <a:xfrm>
                  <a:off x="2110" y="4397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" name="Line 368"/>
                <p:cNvSpPr>
                  <a:spLocks noChangeShapeType="1"/>
                </p:cNvSpPr>
                <p:nvPr/>
              </p:nvSpPr>
              <p:spPr bwMode="auto">
                <a:xfrm>
                  <a:off x="2110" y="4396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" name="Line 369"/>
                <p:cNvSpPr>
                  <a:spLocks noChangeShapeType="1"/>
                </p:cNvSpPr>
                <p:nvPr/>
              </p:nvSpPr>
              <p:spPr bwMode="auto">
                <a:xfrm>
                  <a:off x="2136" y="4396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4" name="Line 370"/>
                <p:cNvSpPr>
                  <a:spLocks noChangeShapeType="1"/>
                </p:cNvSpPr>
                <p:nvPr/>
              </p:nvSpPr>
              <p:spPr bwMode="auto">
                <a:xfrm>
                  <a:off x="2136" y="4398"/>
                  <a:ext cx="77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5" name="Line 371"/>
                <p:cNvSpPr>
                  <a:spLocks noChangeShapeType="1"/>
                </p:cNvSpPr>
                <p:nvPr/>
              </p:nvSpPr>
              <p:spPr bwMode="auto">
                <a:xfrm>
                  <a:off x="2212" y="4398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6" name="Line 372"/>
                <p:cNvSpPr>
                  <a:spLocks noChangeShapeType="1"/>
                </p:cNvSpPr>
                <p:nvPr/>
              </p:nvSpPr>
              <p:spPr bwMode="auto">
                <a:xfrm>
                  <a:off x="2212" y="440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7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2238" y="4388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8" name="Line 374"/>
                <p:cNvSpPr>
                  <a:spLocks noChangeShapeType="1"/>
                </p:cNvSpPr>
                <p:nvPr/>
              </p:nvSpPr>
              <p:spPr bwMode="auto">
                <a:xfrm>
                  <a:off x="2238" y="4398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9" name="Line 375"/>
                <p:cNvSpPr>
                  <a:spLocks noChangeShapeType="1"/>
                </p:cNvSpPr>
                <p:nvPr/>
              </p:nvSpPr>
              <p:spPr bwMode="auto">
                <a:xfrm>
                  <a:off x="2263" y="4398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0" name="Line 376"/>
                <p:cNvSpPr>
                  <a:spLocks noChangeShapeType="1"/>
                </p:cNvSpPr>
                <p:nvPr/>
              </p:nvSpPr>
              <p:spPr bwMode="auto">
                <a:xfrm>
                  <a:off x="2263" y="4398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1" name="Line 377"/>
                <p:cNvSpPr>
                  <a:spLocks noChangeShapeType="1"/>
                </p:cNvSpPr>
                <p:nvPr/>
              </p:nvSpPr>
              <p:spPr bwMode="auto">
                <a:xfrm>
                  <a:off x="2289" y="4398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2" name="Line 378"/>
                <p:cNvSpPr>
                  <a:spLocks noChangeShapeType="1"/>
                </p:cNvSpPr>
                <p:nvPr/>
              </p:nvSpPr>
              <p:spPr bwMode="auto">
                <a:xfrm>
                  <a:off x="2289" y="4398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3" name="Line 379"/>
                <p:cNvSpPr>
                  <a:spLocks noChangeShapeType="1"/>
                </p:cNvSpPr>
                <p:nvPr/>
              </p:nvSpPr>
              <p:spPr bwMode="auto">
                <a:xfrm>
                  <a:off x="2314" y="4398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4" name="Line 380"/>
                <p:cNvSpPr>
                  <a:spLocks noChangeShapeType="1"/>
                </p:cNvSpPr>
                <p:nvPr/>
              </p:nvSpPr>
              <p:spPr bwMode="auto">
                <a:xfrm>
                  <a:off x="2314" y="440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5" name="Line 381"/>
                <p:cNvSpPr>
                  <a:spLocks noChangeShapeType="1"/>
                </p:cNvSpPr>
                <p:nvPr/>
              </p:nvSpPr>
              <p:spPr bwMode="auto">
                <a:xfrm flipV="1">
                  <a:off x="2340" y="4385"/>
                  <a:ext cx="1" cy="2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6" name="Line 382"/>
                <p:cNvSpPr>
                  <a:spLocks noChangeShapeType="1"/>
                </p:cNvSpPr>
                <p:nvPr/>
              </p:nvSpPr>
              <p:spPr bwMode="auto">
                <a:xfrm>
                  <a:off x="2340" y="4396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7" name="Line 383"/>
                <p:cNvSpPr>
                  <a:spLocks noChangeShapeType="1"/>
                </p:cNvSpPr>
                <p:nvPr/>
              </p:nvSpPr>
              <p:spPr bwMode="auto">
                <a:xfrm>
                  <a:off x="2365" y="4396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8" name="Line 384"/>
                <p:cNvSpPr>
                  <a:spLocks noChangeShapeType="1"/>
                </p:cNvSpPr>
                <p:nvPr/>
              </p:nvSpPr>
              <p:spPr bwMode="auto">
                <a:xfrm>
                  <a:off x="2365" y="4398"/>
                  <a:ext cx="77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9" name="Line 385"/>
                <p:cNvSpPr>
                  <a:spLocks noChangeShapeType="1"/>
                </p:cNvSpPr>
                <p:nvPr/>
              </p:nvSpPr>
              <p:spPr bwMode="auto">
                <a:xfrm>
                  <a:off x="2441" y="4398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0" name="Line 386"/>
                <p:cNvSpPr>
                  <a:spLocks noChangeShapeType="1"/>
                </p:cNvSpPr>
                <p:nvPr/>
              </p:nvSpPr>
              <p:spPr bwMode="auto">
                <a:xfrm>
                  <a:off x="2441" y="4397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1" name="Line 387"/>
                <p:cNvSpPr>
                  <a:spLocks noChangeShapeType="1"/>
                </p:cNvSpPr>
                <p:nvPr/>
              </p:nvSpPr>
              <p:spPr bwMode="auto">
                <a:xfrm flipV="1">
                  <a:off x="2467" y="4384"/>
                  <a:ext cx="1" cy="2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2" name="Line 388"/>
                <p:cNvSpPr>
                  <a:spLocks noChangeShapeType="1"/>
                </p:cNvSpPr>
                <p:nvPr/>
              </p:nvSpPr>
              <p:spPr bwMode="auto">
                <a:xfrm>
                  <a:off x="2467" y="4394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3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2493" y="4383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4" name="Line 390"/>
                <p:cNvSpPr>
                  <a:spLocks noChangeShapeType="1"/>
                </p:cNvSpPr>
                <p:nvPr/>
              </p:nvSpPr>
              <p:spPr bwMode="auto">
                <a:xfrm>
                  <a:off x="2493" y="4392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5" name="Line 391"/>
                <p:cNvSpPr>
                  <a:spLocks noChangeShapeType="1"/>
                </p:cNvSpPr>
                <p:nvPr/>
              </p:nvSpPr>
              <p:spPr bwMode="auto">
                <a:xfrm>
                  <a:off x="2518" y="4392"/>
                  <a:ext cx="1" cy="4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6" name="Line 392"/>
                <p:cNvSpPr>
                  <a:spLocks noChangeShapeType="1"/>
                </p:cNvSpPr>
                <p:nvPr/>
              </p:nvSpPr>
              <p:spPr bwMode="auto">
                <a:xfrm>
                  <a:off x="2518" y="4396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" name="Line 393"/>
                <p:cNvSpPr>
                  <a:spLocks noChangeShapeType="1"/>
                </p:cNvSpPr>
                <p:nvPr/>
              </p:nvSpPr>
              <p:spPr bwMode="auto">
                <a:xfrm flipV="1">
                  <a:off x="2544" y="4385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" name="Line 394"/>
                <p:cNvSpPr>
                  <a:spLocks noChangeShapeType="1"/>
                </p:cNvSpPr>
                <p:nvPr/>
              </p:nvSpPr>
              <p:spPr bwMode="auto">
                <a:xfrm>
                  <a:off x="2544" y="4394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" name="Line 395"/>
                <p:cNvSpPr>
                  <a:spLocks noChangeShapeType="1"/>
                </p:cNvSpPr>
                <p:nvPr/>
              </p:nvSpPr>
              <p:spPr bwMode="auto">
                <a:xfrm>
                  <a:off x="2570" y="4394"/>
                  <a:ext cx="1" cy="2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" name="Line 396"/>
                <p:cNvSpPr>
                  <a:spLocks noChangeShapeType="1"/>
                </p:cNvSpPr>
                <p:nvPr/>
              </p:nvSpPr>
              <p:spPr bwMode="auto">
                <a:xfrm>
                  <a:off x="2570" y="4396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" name="Line 397"/>
                <p:cNvSpPr>
                  <a:spLocks noChangeShapeType="1"/>
                </p:cNvSpPr>
                <p:nvPr/>
              </p:nvSpPr>
              <p:spPr bwMode="auto">
                <a:xfrm flipV="1">
                  <a:off x="2595" y="4380"/>
                  <a:ext cx="1" cy="24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" name="Line 398"/>
                <p:cNvSpPr>
                  <a:spLocks noChangeShapeType="1"/>
                </p:cNvSpPr>
                <p:nvPr/>
              </p:nvSpPr>
              <p:spPr bwMode="auto">
                <a:xfrm>
                  <a:off x="2595" y="4390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3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2620" y="4380"/>
                  <a:ext cx="1" cy="19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" name="Line 400"/>
                <p:cNvSpPr>
                  <a:spLocks noChangeShapeType="1"/>
                </p:cNvSpPr>
                <p:nvPr/>
              </p:nvSpPr>
              <p:spPr bwMode="auto">
                <a:xfrm>
                  <a:off x="2620" y="4389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" name="Line 401"/>
                <p:cNvSpPr>
                  <a:spLocks noChangeShapeType="1"/>
                </p:cNvSpPr>
                <p:nvPr/>
              </p:nvSpPr>
              <p:spPr bwMode="auto">
                <a:xfrm>
                  <a:off x="2646" y="4389"/>
                  <a:ext cx="1" cy="8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" name="Line 402"/>
                <p:cNvSpPr>
                  <a:spLocks noChangeShapeType="1"/>
                </p:cNvSpPr>
                <p:nvPr/>
              </p:nvSpPr>
              <p:spPr bwMode="auto">
                <a:xfrm>
                  <a:off x="2646" y="4396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" name="Line 403"/>
                <p:cNvSpPr>
                  <a:spLocks noChangeShapeType="1"/>
                </p:cNvSpPr>
                <p:nvPr/>
              </p:nvSpPr>
              <p:spPr bwMode="auto">
                <a:xfrm flipV="1">
                  <a:off x="2672" y="4385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" name="Line 404"/>
                <p:cNvSpPr>
                  <a:spLocks noChangeShapeType="1"/>
                </p:cNvSpPr>
                <p:nvPr/>
              </p:nvSpPr>
              <p:spPr bwMode="auto">
                <a:xfrm>
                  <a:off x="2672" y="439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" name="Line 405"/>
                <p:cNvSpPr>
                  <a:spLocks noChangeShapeType="1"/>
                </p:cNvSpPr>
                <p:nvPr/>
              </p:nvSpPr>
              <p:spPr bwMode="auto">
                <a:xfrm>
                  <a:off x="2697" y="4394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0" name="Line 406"/>
                <p:cNvSpPr>
                  <a:spLocks noChangeShapeType="1"/>
                </p:cNvSpPr>
                <p:nvPr/>
              </p:nvSpPr>
              <p:spPr bwMode="auto">
                <a:xfrm>
                  <a:off x="2697" y="4394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1" name="Line 407"/>
                <p:cNvSpPr>
                  <a:spLocks noChangeShapeType="1"/>
                </p:cNvSpPr>
                <p:nvPr/>
              </p:nvSpPr>
              <p:spPr bwMode="auto">
                <a:xfrm flipV="1">
                  <a:off x="2722" y="4383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" name="Line 408"/>
                <p:cNvSpPr>
                  <a:spLocks noChangeShapeType="1"/>
                </p:cNvSpPr>
                <p:nvPr/>
              </p:nvSpPr>
              <p:spPr bwMode="auto">
                <a:xfrm>
                  <a:off x="2722" y="4392"/>
                  <a:ext cx="25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3" name="Line 409"/>
                <p:cNvSpPr>
                  <a:spLocks noChangeShapeType="1"/>
                </p:cNvSpPr>
                <p:nvPr/>
              </p:nvSpPr>
              <p:spPr bwMode="auto">
                <a:xfrm>
                  <a:off x="2748" y="4392"/>
                  <a:ext cx="1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4" name="Line 410"/>
                <p:cNvSpPr>
                  <a:spLocks noChangeShapeType="1"/>
                </p:cNvSpPr>
                <p:nvPr/>
              </p:nvSpPr>
              <p:spPr bwMode="auto">
                <a:xfrm>
                  <a:off x="2748" y="4394"/>
                  <a:ext cx="26" cy="1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2774" y="4382"/>
                  <a:ext cx="1" cy="20"/>
                </a:xfrm>
                <a:prstGeom prst="line">
                  <a:avLst/>
                </a:prstGeom>
                <a:noFill/>
                <a:ln w="1908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86" name="Line 412"/>
              <p:cNvSpPr>
                <a:spLocks noChangeShapeType="1"/>
              </p:cNvSpPr>
              <p:nvPr/>
            </p:nvSpPr>
            <p:spPr bwMode="auto">
              <a:xfrm>
                <a:off x="711" y="4421"/>
                <a:ext cx="50" cy="1"/>
              </a:xfrm>
              <a:prstGeom prst="line">
                <a:avLst/>
              </a:prstGeom>
              <a:noFill/>
              <a:ln w="1908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7" name="Line 413"/>
              <p:cNvSpPr>
                <a:spLocks noChangeShapeType="1"/>
              </p:cNvSpPr>
              <p:nvPr/>
            </p:nvSpPr>
            <p:spPr bwMode="auto">
              <a:xfrm>
                <a:off x="761" y="4419"/>
                <a:ext cx="1" cy="1"/>
              </a:xfrm>
              <a:prstGeom prst="line">
                <a:avLst/>
              </a:prstGeom>
              <a:noFill/>
              <a:ln w="1908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" name="Line 414"/>
              <p:cNvSpPr>
                <a:spLocks noChangeShapeType="1"/>
              </p:cNvSpPr>
              <p:nvPr/>
            </p:nvSpPr>
            <p:spPr bwMode="auto">
              <a:xfrm>
                <a:off x="761" y="4419"/>
                <a:ext cx="26" cy="1"/>
              </a:xfrm>
              <a:prstGeom prst="line">
                <a:avLst/>
              </a:prstGeom>
              <a:noFill/>
              <a:ln w="1908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" name="Line 415"/>
              <p:cNvSpPr>
                <a:spLocks noChangeShapeType="1"/>
              </p:cNvSpPr>
              <p:nvPr/>
            </p:nvSpPr>
            <p:spPr bwMode="auto">
              <a:xfrm flipV="1">
                <a:off x="788" y="4408"/>
                <a:ext cx="1" cy="20"/>
              </a:xfrm>
              <a:prstGeom prst="line">
                <a:avLst/>
              </a:prstGeom>
              <a:noFill/>
              <a:ln w="1908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" name="Line 416"/>
              <p:cNvSpPr>
                <a:spLocks noChangeShapeType="1"/>
              </p:cNvSpPr>
              <p:nvPr/>
            </p:nvSpPr>
            <p:spPr bwMode="auto">
              <a:xfrm>
                <a:off x="788" y="4416"/>
                <a:ext cx="25" cy="1"/>
              </a:xfrm>
              <a:prstGeom prst="line">
                <a:avLst/>
              </a:prstGeom>
              <a:noFill/>
              <a:ln w="1908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1" name="Line 417"/>
              <p:cNvSpPr>
                <a:spLocks noChangeShapeType="1"/>
              </p:cNvSpPr>
              <p:nvPr/>
            </p:nvSpPr>
            <p:spPr bwMode="auto">
              <a:xfrm flipV="1">
                <a:off x="813" y="4393"/>
                <a:ext cx="1" cy="3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2" name="Line 418"/>
              <p:cNvSpPr>
                <a:spLocks noChangeShapeType="1"/>
              </p:cNvSpPr>
              <p:nvPr/>
            </p:nvSpPr>
            <p:spPr bwMode="auto">
              <a:xfrm>
                <a:off x="813" y="4403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3" name="Line 419"/>
              <p:cNvSpPr>
                <a:spLocks noChangeShapeType="1"/>
              </p:cNvSpPr>
              <p:nvPr/>
            </p:nvSpPr>
            <p:spPr bwMode="auto">
              <a:xfrm flipV="1">
                <a:off x="838" y="4369"/>
                <a:ext cx="1" cy="43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" name="Line 420"/>
              <p:cNvSpPr>
                <a:spLocks noChangeShapeType="1"/>
              </p:cNvSpPr>
              <p:nvPr/>
            </p:nvSpPr>
            <p:spPr bwMode="auto">
              <a:xfrm>
                <a:off x="838" y="4378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" name="Line 421"/>
              <p:cNvSpPr>
                <a:spLocks noChangeShapeType="1"/>
              </p:cNvSpPr>
              <p:nvPr/>
            </p:nvSpPr>
            <p:spPr bwMode="auto">
              <a:xfrm flipV="1">
                <a:off x="862" y="4325"/>
                <a:ext cx="1" cy="6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6" name="Line 422"/>
              <p:cNvSpPr>
                <a:spLocks noChangeShapeType="1"/>
              </p:cNvSpPr>
              <p:nvPr/>
            </p:nvSpPr>
            <p:spPr bwMode="auto">
              <a:xfrm>
                <a:off x="862" y="4334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7" name="Line 423"/>
              <p:cNvSpPr>
                <a:spLocks noChangeShapeType="1"/>
              </p:cNvSpPr>
              <p:nvPr/>
            </p:nvSpPr>
            <p:spPr bwMode="auto">
              <a:xfrm flipV="1">
                <a:off x="889" y="4267"/>
                <a:ext cx="1" cy="76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" name="Line 424"/>
              <p:cNvSpPr>
                <a:spLocks noChangeShapeType="1"/>
              </p:cNvSpPr>
              <p:nvPr/>
            </p:nvSpPr>
            <p:spPr bwMode="auto">
              <a:xfrm>
                <a:off x="889" y="427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" name="Line 425"/>
              <p:cNvSpPr>
                <a:spLocks noChangeShapeType="1"/>
              </p:cNvSpPr>
              <p:nvPr/>
            </p:nvSpPr>
            <p:spPr bwMode="auto">
              <a:xfrm flipV="1">
                <a:off x="915" y="4179"/>
                <a:ext cx="1" cy="106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" name="Line 426"/>
              <p:cNvSpPr>
                <a:spLocks noChangeShapeType="1"/>
              </p:cNvSpPr>
              <p:nvPr/>
            </p:nvSpPr>
            <p:spPr bwMode="auto">
              <a:xfrm>
                <a:off x="915" y="418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" name="Line 427"/>
              <p:cNvSpPr>
                <a:spLocks noChangeShapeType="1"/>
              </p:cNvSpPr>
              <p:nvPr/>
            </p:nvSpPr>
            <p:spPr bwMode="auto">
              <a:xfrm flipV="1">
                <a:off x="940" y="4059"/>
                <a:ext cx="1" cy="138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" name="Line 428"/>
              <p:cNvSpPr>
                <a:spLocks noChangeShapeType="1"/>
              </p:cNvSpPr>
              <p:nvPr/>
            </p:nvSpPr>
            <p:spPr bwMode="auto">
              <a:xfrm>
                <a:off x="940" y="4069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" name="Line 429"/>
              <p:cNvSpPr>
                <a:spLocks noChangeShapeType="1"/>
              </p:cNvSpPr>
              <p:nvPr/>
            </p:nvSpPr>
            <p:spPr bwMode="auto">
              <a:xfrm flipV="1">
                <a:off x="966" y="3920"/>
                <a:ext cx="1" cy="157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" name="Line 430"/>
              <p:cNvSpPr>
                <a:spLocks noChangeShapeType="1"/>
              </p:cNvSpPr>
              <p:nvPr/>
            </p:nvSpPr>
            <p:spPr bwMode="auto">
              <a:xfrm>
                <a:off x="966" y="3930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" name="Line 431"/>
              <p:cNvSpPr>
                <a:spLocks noChangeShapeType="1"/>
              </p:cNvSpPr>
              <p:nvPr/>
            </p:nvSpPr>
            <p:spPr bwMode="auto">
              <a:xfrm flipV="1">
                <a:off x="992" y="3869"/>
                <a:ext cx="1" cy="69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" name="Line 432"/>
              <p:cNvSpPr>
                <a:spLocks noChangeShapeType="1"/>
              </p:cNvSpPr>
              <p:nvPr/>
            </p:nvSpPr>
            <p:spPr bwMode="auto">
              <a:xfrm>
                <a:off x="992" y="3880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" name="Line 433"/>
              <p:cNvSpPr>
                <a:spLocks noChangeShapeType="1"/>
              </p:cNvSpPr>
              <p:nvPr/>
            </p:nvSpPr>
            <p:spPr bwMode="auto">
              <a:xfrm>
                <a:off x="1016" y="3880"/>
                <a:ext cx="1" cy="168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" name="Line 434"/>
              <p:cNvSpPr>
                <a:spLocks noChangeShapeType="1"/>
              </p:cNvSpPr>
              <p:nvPr/>
            </p:nvSpPr>
            <p:spPr bwMode="auto">
              <a:xfrm>
                <a:off x="1016" y="404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" name="Line 435"/>
              <p:cNvSpPr>
                <a:spLocks noChangeShapeType="1"/>
              </p:cNvSpPr>
              <p:nvPr/>
            </p:nvSpPr>
            <p:spPr bwMode="auto">
              <a:xfrm>
                <a:off x="1042" y="4046"/>
                <a:ext cx="1" cy="86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" name="Line 436"/>
              <p:cNvSpPr>
                <a:spLocks noChangeShapeType="1"/>
              </p:cNvSpPr>
              <p:nvPr/>
            </p:nvSpPr>
            <p:spPr bwMode="auto">
              <a:xfrm>
                <a:off x="1042" y="4133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" name="Line 437"/>
              <p:cNvSpPr>
                <a:spLocks noChangeShapeType="1"/>
              </p:cNvSpPr>
              <p:nvPr/>
            </p:nvSpPr>
            <p:spPr bwMode="auto">
              <a:xfrm>
                <a:off x="1069" y="4133"/>
                <a:ext cx="1" cy="53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2" name="Line 438"/>
              <p:cNvSpPr>
                <a:spLocks noChangeShapeType="1"/>
              </p:cNvSpPr>
              <p:nvPr/>
            </p:nvSpPr>
            <p:spPr bwMode="auto">
              <a:xfrm>
                <a:off x="1069" y="418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" name="Line 439"/>
              <p:cNvSpPr>
                <a:spLocks noChangeShapeType="1"/>
              </p:cNvSpPr>
              <p:nvPr/>
            </p:nvSpPr>
            <p:spPr bwMode="auto">
              <a:xfrm>
                <a:off x="1094" y="4186"/>
                <a:ext cx="1" cy="56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4" name="Line 440"/>
              <p:cNvSpPr>
                <a:spLocks noChangeShapeType="1"/>
              </p:cNvSpPr>
              <p:nvPr/>
            </p:nvSpPr>
            <p:spPr bwMode="auto">
              <a:xfrm>
                <a:off x="1094" y="4242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5" name="Line 441"/>
              <p:cNvSpPr>
                <a:spLocks noChangeShapeType="1"/>
              </p:cNvSpPr>
              <p:nvPr/>
            </p:nvSpPr>
            <p:spPr bwMode="auto">
              <a:xfrm>
                <a:off x="1118" y="4242"/>
                <a:ext cx="1" cy="5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6" name="Line 442"/>
              <p:cNvSpPr>
                <a:spLocks noChangeShapeType="1"/>
              </p:cNvSpPr>
              <p:nvPr/>
            </p:nvSpPr>
            <p:spPr bwMode="auto">
              <a:xfrm>
                <a:off x="1118" y="4294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7" name="Line 443"/>
              <p:cNvSpPr>
                <a:spLocks noChangeShapeType="1"/>
              </p:cNvSpPr>
              <p:nvPr/>
            </p:nvSpPr>
            <p:spPr bwMode="auto">
              <a:xfrm>
                <a:off x="1143" y="4294"/>
                <a:ext cx="1" cy="44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8" name="Line 444"/>
              <p:cNvSpPr>
                <a:spLocks noChangeShapeType="1"/>
              </p:cNvSpPr>
              <p:nvPr/>
            </p:nvSpPr>
            <p:spPr bwMode="auto">
              <a:xfrm>
                <a:off x="1143" y="4338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" name="Line 445"/>
              <p:cNvSpPr>
                <a:spLocks noChangeShapeType="1"/>
              </p:cNvSpPr>
              <p:nvPr/>
            </p:nvSpPr>
            <p:spPr bwMode="auto">
              <a:xfrm>
                <a:off x="1170" y="4338"/>
                <a:ext cx="1" cy="29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" name="Line 446"/>
              <p:cNvSpPr>
                <a:spLocks noChangeShapeType="1"/>
              </p:cNvSpPr>
              <p:nvPr/>
            </p:nvSpPr>
            <p:spPr bwMode="auto">
              <a:xfrm>
                <a:off x="1170" y="436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" name="Line 447"/>
              <p:cNvSpPr>
                <a:spLocks noChangeShapeType="1"/>
              </p:cNvSpPr>
              <p:nvPr/>
            </p:nvSpPr>
            <p:spPr bwMode="auto">
              <a:xfrm>
                <a:off x="1196" y="4367"/>
                <a:ext cx="1" cy="15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" name="Line 448"/>
              <p:cNvSpPr>
                <a:spLocks noChangeShapeType="1"/>
              </p:cNvSpPr>
              <p:nvPr/>
            </p:nvSpPr>
            <p:spPr bwMode="auto">
              <a:xfrm>
                <a:off x="1196" y="4383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" name="Line 449"/>
              <p:cNvSpPr>
                <a:spLocks noChangeShapeType="1"/>
              </p:cNvSpPr>
              <p:nvPr/>
            </p:nvSpPr>
            <p:spPr bwMode="auto">
              <a:xfrm>
                <a:off x="1221" y="4383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" name="Line 450"/>
              <p:cNvSpPr>
                <a:spLocks noChangeShapeType="1"/>
              </p:cNvSpPr>
              <p:nvPr/>
            </p:nvSpPr>
            <p:spPr bwMode="auto">
              <a:xfrm>
                <a:off x="1221" y="4384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" name="Line 451"/>
              <p:cNvSpPr>
                <a:spLocks noChangeShapeType="1"/>
              </p:cNvSpPr>
              <p:nvPr/>
            </p:nvSpPr>
            <p:spPr bwMode="auto">
              <a:xfrm>
                <a:off x="1247" y="4384"/>
                <a:ext cx="1" cy="7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" name="Line 452"/>
              <p:cNvSpPr>
                <a:spLocks noChangeShapeType="1"/>
              </p:cNvSpPr>
              <p:nvPr/>
            </p:nvSpPr>
            <p:spPr bwMode="auto">
              <a:xfrm>
                <a:off x="1247" y="4392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" name="Line 453"/>
              <p:cNvSpPr>
                <a:spLocks noChangeShapeType="1"/>
              </p:cNvSpPr>
              <p:nvPr/>
            </p:nvSpPr>
            <p:spPr bwMode="auto">
              <a:xfrm>
                <a:off x="1272" y="4392"/>
                <a:ext cx="1" cy="4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" name="Line 454"/>
              <p:cNvSpPr>
                <a:spLocks noChangeShapeType="1"/>
              </p:cNvSpPr>
              <p:nvPr/>
            </p:nvSpPr>
            <p:spPr bwMode="auto">
              <a:xfrm>
                <a:off x="1272" y="439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" name="Line 455"/>
              <p:cNvSpPr>
                <a:spLocks noChangeShapeType="1"/>
              </p:cNvSpPr>
              <p:nvPr/>
            </p:nvSpPr>
            <p:spPr bwMode="auto">
              <a:xfrm>
                <a:off x="1298" y="4396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" name="Line 456"/>
              <p:cNvSpPr>
                <a:spLocks noChangeShapeType="1"/>
              </p:cNvSpPr>
              <p:nvPr/>
            </p:nvSpPr>
            <p:spPr bwMode="auto">
              <a:xfrm>
                <a:off x="1298" y="4397"/>
                <a:ext cx="5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1" name="Line 457"/>
              <p:cNvSpPr>
                <a:spLocks noChangeShapeType="1"/>
              </p:cNvSpPr>
              <p:nvPr/>
            </p:nvSpPr>
            <p:spPr bwMode="auto">
              <a:xfrm>
                <a:off x="1348" y="4397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" name="Line 458"/>
              <p:cNvSpPr>
                <a:spLocks noChangeShapeType="1"/>
              </p:cNvSpPr>
              <p:nvPr/>
            </p:nvSpPr>
            <p:spPr bwMode="auto">
              <a:xfrm>
                <a:off x="1348" y="439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" name="Line 459"/>
              <p:cNvSpPr>
                <a:spLocks noChangeShapeType="1"/>
              </p:cNvSpPr>
              <p:nvPr/>
            </p:nvSpPr>
            <p:spPr bwMode="auto">
              <a:xfrm>
                <a:off x="1372" y="4399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" name="Line 460"/>
              <p:cNvSpPr>
                <a:spLocks noChangeShapeType="1"/>
              </p:cNvSpPr>
              <p:nvPr/>
            </p:nvSpPr>
            <p:spPr bwMode="auto">
              <a:xfrm>
                <a:off x="1372" y="439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" name="Line 461"/>
              <p:cNvSpPr>
                <a:spLocks noChangeShapeType="1"/>
              </p:cNvSpPr>
              <p:nvPr/>
            </p:nvSpPr>
            <p:spPr bwMode="auto">
              <a:xfrm>
                <a:off x="1399" y="4399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" name="Line 462"/>
              <p:cNvSpPr>
                <a:spLocks noChangeShapeType="1"/>
              </p:cNvSpPr>
              <p:nvPr/>
            </p:nvSpPr>
            <p:spPr bwMode="auto">
              <a:xfrm>
                <a:off x="1399" y="4401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" name="Line 463"/>
              <p:cNvSpPr>
                <a:spLocks noChangeShapeType="1"/>
              </p:cNvSpPr>
              <p:nvPr/>
            </p:nvSpPr>
            <p:spPr bwMode="auto">
              <a:xfrm>
                <a:off x="1424" y="4401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" name="Line 464"/>
              <p:cNvSpPr>
                <a:spLocks noChangeShapeType="1"/>
              </p:cNvSpPr>
              <p:nvPr/>
            </p:nvSpPr>
            <p:spPr bwMode="auto">
              <a:xfrm>
                <a:off x="1424" y="4401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" name="Line 465"/>
              <p:cNvSpPr>
                <a:spLocks noChangeShapeType="1"/>
              </p:cNvSpPr>
              <p:nvPr/>
            </p:nvSpPr>
            <p:spPr bwMode="auto">
              <a:xfrm>
                <a:off x="1450" y="4401"/>
                <a:ext cx="1" cy="5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" name="Line 466"/>
              <p:cNvSpPr>
                <a:spLocks noChangeShapeType="1"/>
              </p:cNvSpPr>
              <p:nvPr/>
            </p:nvSpPr>
            <p:spPr bwMode="auto">
              <a:xfrm>
                <a:off x="1450" y="440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" name="Line 467"/>
              <p:cNvSpPr>
                <a:spLocks noChangeShapeType="1"/>
              </p:cNvSpPr>
              <p:nvPr/>
            </p:nvSpPr>
            <p:spPr bwMode="auto">
              <a:xfrm flipV="1">
                <a:off x="1475" y="4391"/>
                <a:ext cx="1" cy="23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" name="Line 468"/>
              <p:cNvSpPr>
                <a:spLocks noChangeShapeType="1"/>
              </p:cNvSpPr>
              <p:nvPr/>
            </p:nvSpPr>
            <p:spPr bwMode="auto">
              <a:xfrm>
                <a:off x="1475" y="4400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" name="Line 469"/>
              <p:cNvSpPr>
                <a:spLocks noChangeShapeType="1"/>
              </p:cNvSpPr>
              <p:nvPr/>
            </p:nvSpPr>
            <p:spPr bwMode="auto">
              <a:xfrm>
                <a:off x="1501" y="4400"/>
                <a:ext cx="1" cy="5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" name="Line 470"/>
              <p:cNvSpPr>
                <a:spLocks noChangeShapeType="1"/>
              </p:cNvSpPr>
              <p:nvPr/>
            </p:nvSpPr>
            <p:spPr bwMode="auto">
              <a:xfrm>
                <a:off x="1501" y="4405"/>
                <a:ext cx="5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" name="Line 471"/>
              <p:cNvSpPr>
                <a:spLocks noChangeShapeType="1"/>
              </p:cNvSpPr>
              <p:nvPr/>
            </p:nvSpPr>
            <p:spPr bwMode="auto">
              <a:xfrm>
                <a:off x="1552" y="4405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" name="Line 472"/>
              <p:cNvSpPr>
                <a:spLocks noChangeShapeType="1"/>
              </p:cNvSpPr>
              <p:nvPr/>
            </p:nvSpPr>
            <p:spPr bwMode="auto">
              <a:xfrm>
                <a:off x="1552" y="4405"/>
                <a:ext cx="50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" name="Line 473"/>
              <p:cNvSpPr>
                <a:spLocks noChangeShapeType="1"/>
              </p:cNvSpPr>
              <p:nvPr/>
            </p:nvSpPr>
            <p:spPr bwMode="auto">
              <a:xfrm>
                <a:off x="1601" y="4405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" name="Line 474"/>
              <p:cNvSpPr>
                <a:spLocks noChangeShapeType="1"/>
              </p:cNvSpPr>
              <p:nvPr/>
            </p:nvSpPr>
            <p:spPr bwMode="auto">
              <a:xfrm>
                <a:off x="1601" y="4407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" name="Line 475"/>
              <p:cNvSpPr>
                <a:spLocks noChangeShapeType="1"/>
              </p:cNvSpPr>
              <p:nvPr/>
            </p:nvSpPr>
            <p:spPr bwMode="auto">
              <a:xfrm flipV="1">
                <a:off x="1628" y="4397"/>
                <a:ext cx="1" cy="19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" name="Line 476"/>
              <p:cNvSpPr>
                <a:spLocks noChangeShapeType="1"/>
              </p:cNvSpPr>
              <p:nvPr/>
            </p:nvSpPr>
            <p:spPr bwMode="auto">
              <a:xfrm>
                <a:off x="1628" y="440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" name="Line 477"/>
              <p:cNvSpPr>
                <a:spLocks noChangeShapeType="1"/>
              </p:cNvSpPr>
              <p:nvPr/>
            </p:nvSpPr>
            <p:spPr bwMode="auto">
              <a:xfrm>
                <a:off x="1653" y="4405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" name="Line 478"/>
              <p:cNvSpPr>
                <a:spLocks noChangeShapeType="1"/>
              </p:cNvSpPr>
              <p:nvPr/>
            </p:nvSpPr>
            <p:spPr bwMode="auto">
              <a:xfrm>
                <a:off x="1653" y="440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" name="Line 479"/>
              <p:cNvSpPr>
                <a:spLocks noChangeShapeType="1"/>
              </p:cNvSpPr>
              <p:nvPr/>
            </p:nvSpPr>
            <p:spPr bwMode="auto">
              <a:xfrm>
                <a:off x="1678" y="4406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" name="Line 480"/>
              <p:cNvSpPr>
                <a:spLocks noChangeShapeType="1"/>
              </p:cNvSpPr>
              <p:nvPr/>
            </p:nvSpPr>
            <p:spPr bwMode="auto">
              <a:xfrm>
                <a:off x="1678" y="4407"/>
                <a:ext cx="5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" name="Line 481"/>
              <p:cNvSpPr>
                <a:spLocks noChangeShapeType="1"/>
              </p:cNvSpPr>
              <p:nvPr/>
            </p:nvSpPr>
            <p:spPr bwMode="auto">
              <a:xfrm>
                <a:off x="1730" y="4407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" name="Line 482"/>
              <p:cNvSpPr>
                <a:spLocks noChangeShapeType="1"/>
              </p:cNvSpPr>
              <p:nvPr/>
            </p:nvSpPr>
            <p:spPr bwMode="auto">
              <a:xfrm>
                <a:off x="1730" y="4408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" name="Line 483"/>
              <p:cNvSpPr>
                <a:spLocks noChangeShapeType="1"/>
              </p:cNvSpPr>
              <p:nvPr/>
            </p:nvSpPr>
            <p:spPr bwMode="auto">
              <a:xfrm>
                <a:off x="1755" y="4408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" name="Line 484"/>
              <p:cNvSpPr>
                <a:spLocks noChangeShapeType="1"/>
              </p:cNvSpPr>
              <p:nvPr/>
            </p:nvSpPr>
            <p:spPr bwMode="auto">
              <a:xfrm>
                <a:off x="1755" y="440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" name="Line 485"/>
              <p:cNvSpPr>
                <a:spLocks noChangeShapeType="1"/>
              </p:cNvSpPr>
              <p:nvPr/>
            </p:nvSpPr>
            <p:spPr bwMode="auto">
              <a:xfrm>
                <a:off x="1780" y="4409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" name="Line 486"/>
              <p:cNvSpPr>
                <a:spLocks noChangeShapeType="1"/>
              </p:cNvSpPr>
              <p:nvPr/>
            </p:nvSpPr>
            <p:spPr bwMode="auto">
              <a:xfrm>
                <a:off x="1780" y="440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" name="Line 487"/>
              <p:cNvSpPr>
                <a:spLocks noChangeShapeType="1"/>
              </p:cNvSpPr>
              <p:nvPr/>
            </p:nvSpPr>
            <p:spPr bwMode="auto">
              <a:xfrm flipV="1">
                <a:off x="1806" y="4395"/>
                <a:ext cx="1" cy="23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" name="Line 488"/>
              <p:cNvSpPr>
                <a:spLocks noChangeShapeType="1"/>
              </p:cNvSpPr>
              <p:nvPr/>
            </p:nvSpPr>
            <p:spPr bwMode="auto">
              <a:xfrm>
                <a:off x="1806" y="4404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" name="Line 489"/>
              <p:cNvSpPr>
                <a:spLocks noChangeShapeType="1"/>
              </p:cNvSpPr>
              <p:nvPr/>
            </p:nvSpPr>
            <p:spPr bwMode="auto">
              <a:xfrm>
                <a:off x="1832" y="4404"/>
                <a:ext cx="1" cy="4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" name="Line 490"/>
              <p:cNvSpPr>
                <a:spLocks noChangeShapeType="1"/>
              </p:cNvSpPr>
              <p:nvPr/>
            </p:nvSpPr>
            <p:spPr bwMode="auto">
              <a:xfrm>
                <a:off x="1832" y="4408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" name="Line 491"/>
              <p:cNvSpPr>
                <a:spLocks noChangeShapeType="1"/>
              </p:cNvSpPr>
              <p:nvPr/>
            </p:nvSpPr>
            <p:spPr bwMode="auto">
              <a:xfrm flipV="1">
                <a:off x="1857" y="4394"/>
                <a:ext cx="1" cy="23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" name="Line 492"/>
              <p:cNvSpPr>
                <a:spLocks noChangeShapeType="1"/>
              </p:cNvSpPr>
              <p:nvPr/>
            </p:nvSpPr>
            <p:spPr bwMode="auto">
              <a:xfrm>
                <a:off x="1857" y="4403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" name="Line 493"/>
              <p:cNvSpPr>
                <a:spLocks noChangeShapeType="1"/>
              </p:cNvSpPr>
              <p:nvPr/>
            </p:nvSpPr>
            <p:spPr bwMode="auto">
              <a:xfrm>
                <a:off x="1882" y="4403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" name="Line 494"/>
              <p:cNvSpPr>
                <a:spLocks noChangeShapeType="1"/>
              </p:cNvSpPr>
              <p:nvPr/>
            </p:nvSpPr>
            <p:spPr bwMode="auto">
              <a:xfrm>
                <a:off x="1882" y="4405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" name="Line 495"/>
              <p:cNvSpPr>
                <a:spLocks noChangeShapeType="1"/>
              </p:cNvSpPr>
              <p:nvPr/>
            </p:nvSpPr>
            <p:spPr bwMode="auto">
              <a:xfrm>
                <a:off x="1909" y="4405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" name="Line 496"/>
              <p:cNvSpPr>
                <a:spLocks noChangeShapeType="1"/>
              </p:cNvSpPr>
              <p:nvPr/>
            </p:nvSpPr>
            <p:spPr bwMode="auto">
              <a:xfrm>
                <a:off x="1909" y="440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" name="Line 497"/>
              <p:cNvSpPr>
                <a:spLocks noChangeShapeType="1"/>
              </p:cNvSpPr>
              <p:nvPr/>
            </p:nvSpPr>
            <p:spPr bwMode="auto">
              <a:xfrm>
                <a:off x="1934" y="4407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" name="Line 498"/>
              <p:cNvSpPr>
                <a:spLocks noChangeShapeType="1"/>
              </p:cNvSpPr>
              <p:nvPr/>
            </p:nvSpPr>
            <p:spPr bwMode="auto">
              <a:xfrm>
                <a:off x="1934" y="440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" name="Line 499"/>
              <p:cNvSpPr>
                <a:spLocks noChangeShapeType="1"/>
              </p:cNvSpPr>
              <p:nvPr/>
            </p:nvSpPr>
            <p:spPr bwMode="auto">
              <a:xfrm flipV="1">
                <a:off x="1959" y="4398"/>
                <a:ext cx="1" cy="20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" name="Line 500"/>
              <p:cNvSpPr>
                <a:spLocks noChangeShapeType="1"/>
              </p:cNvSpPr>
              <p:nvPr/>
            </p:nvSpPr>
            <p:spPr bwMode="auto">
              <a:xfrm>
                <a:off x="1959" y="440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" name="Line 501"/>
              <p:cNvSpPr>
                <a:spLocks noChangeShapeType="1"/>
              </p:cNvSpPr>
              <p:nvPr/>
            </p:nvSpPr>
            <p:spPr bwMode="auto">
              <a:xfrm>
                <a:off x="1984" y="4407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" name="Line 502"/>
              <p:cNvSpPr>
                <a:spLocks noChangeShapeType="1"/>
              </p:cNvSpPr>
              <p:nvPr/>
            </p:nvSpPr>
            <p:spPr bwMode="auto">
              <a:xfrm>
                <a:off x="1984" y="4408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" name="Line 503"/>
              <p:cNvSpPr>
                <a:spLocks noChangeShapeType="1"/>
              </p:cNvSpPr>
              <p:nvPr/>
            </p:nvSpPr>
            <p:spPr bwMode="auto">
              <a:xfrm>
                <a:off x="2011" y="4408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" name="Line 504"/>
              <p:cNvSpPr>
                <a:spLocks noChangeShapeType="1"/>
              </p:cNvSpPr>
              <p:nvPr/>
            </p:nvSpPr>
            <p:spPr bwMode="auto">
              <a:xfrm>
                <a:off x="2011" y="4407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" name="Line 505"/>
              <p:cNvSpPr>
                <a:spLocks noChangeShapeType="1"/>
              </p:cNvSpPr>
              <p:nvPr/>
            </p:nvSpPr>
            <p:spPr bwMode="auto">
              <a:xfrm flipV="1">
                <a:off x="2036" y="4396"/>
                <a:ext cx="1" cy="20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" name="Line 506"/>
              <p:cNvSpPr>
                <a:spLocks noChangeShapeType="1"/>
              </p:cNvSpPr>
              <p:nvPr/>
            </p:nvSpPr>
            <p:spPr bwMode="auto">
              <a:xfrm>
                <a:off x="2036" y="440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" name="Line 507"/>
              <p:cNvSpPr>
                <a:spLocks noChangeShapeType="1"/>
              </p:cNvSpPr>
              <p:nvPr/>
            </p:nvSpPr>
            <p:spPr bwMode="auto">
              <a:xfrm>
                <a:off x="2061" y="4405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" name="Line 508"/>
              <p:cNvSpPr>
                <a:spLocks noChangeShapeType="1"/>
              </p:cNvSpPr>
              <p:nvPr/>
            </p:nvSpPr>
            <p:spPr bwMode="auto">
              <a:xfrm>
                <a:off x="2061" y="440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" name="Line 509"/>
              <p:cNvSpPr>
                <a:spLocks noChangeShapeType="1"/>
              </p:cNvSpPr>
              <p:nvPr/>
            </p:nvSpPr>
            <p:spPr bwMode="auto">
              <a:xfrm>
                <a:off x="2086" y="4405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" name="Line 510"/>
              <p:cNvSpPr>
                <a:spLocks noChangeShapeType="1"/>
              </p:cNvSpPr>
              <p:nvPr/>
            </p:nvSpPr>
            <p:spPr bwMode="auto">
              <a:xfrm>
                <a:off x="2086" y="4406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" name="Line 511"/>
              <p:cNvSpPr>
                <a:spLocks noChangeShapeType="1"/>
              </p:cNvSpPr>
              <p:nvPr/>
            </p:nvSpPr>
            <p:spPr bwMode="auto">
              <a:xfrm flipV="1">
                <a:off x="2113" y="4394"/>
                <a:ext cx="1" cy="20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" name="Line 512"/>
              <p:cNvSpPr>
                <a:spLocks noChangeShapeType="1"/>
              </p:cNvSpPr>
              <p:nvPr/>
            </p:nvSpPr>
            <p:spPr bwMode="auto">
              <a:xfrm>
                <a:off x="2113" y="4403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" name="Line 513"/>
              <p:cNvSpPr>
                <a:spLocks noChangeShapeType="1"/>
              </p:cNvSpPr>
              <p:nvPr/>
            </p:nvSpPr>
            <p:spPr bwMode="auto">
              <a:xfrm>
                <a:off x="2138" y="4403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" name="Line 514"/>
              <p:cNvSpPr>
                <a:spLocks noChangeShapeType="1"/>
              </p:cNvSpPr>
              <p:nvPr/>
            </p:nvSpPr>
            <p:spPr bwMode="auto">
              <a:xfrm>
                <a:off x="2138" y="4405"/>
                <a:ext cx="5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" name="Line 515"/>
              <p:cNvSpPr>
                <a:spLocks noChangeShapeType="1"/>
              </p:cNvSpPr>
              <p:nvPr/>
            </p:nvSpPr>
            <p:spPr bwMode="auto">
              <a:xfrm>
                <a:off x="2189" y="4405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" name="Line 516"/>
              <p:cNvSpPr>
                <a:spLocks noChangeShapeType="1"/>
              </p:cNvSpPr>
              <p:nvPr/>
            </p:nvSpPr>
            <p:spPr bwMode="auto">
              <a:xfrm>
                <a:off x="2189" y="440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" name="Line 517"/>
              <p:cNvSpPr>
                <a:spLocks noChangeShapeType="1"/>
              </p:cNvSpPr>
              <p:nvPr/>
            </p:nvSpPr>
            <p:spPr bwMode="auto">
              <a:xfrm flipV="1">
                <a:off x="2215" y="4393"/>
                <a:ext cx="1" cy="2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" name="Line 518"/>
              <p:cNvSpPr>
                <a:spLocks noChangeShapeType="1"/>
              </p:cNvSpPr>
              <p:nvPr/>
            </p:nvSpPr>
            <p:spPr bwMode="auto">
              <a:xfrm>
                <a:off x="2215" y="4403"/>
                <a:ext cx="50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" name="Line 519"/>
              <p:cNvSpPr>
                <a:spLocks noChangeShapeType="1"/>
              </p:cNvSpPr>
              <p:nvPr/>
            </p:nvSpPr>
            <p:spPr bwMode="auto">
              <a:xfrm flipV="1">
                <a:off x="2265" y="4388"/>
                <a:ext cx="1" cy="24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" name="Line 520"/>
              <p:cNvSpPr>
                <a:spLocks noChangeShapeType="1"/>
              </p:cNvSpPr>
              <p:nvPr/>
            </p:nvSpPr>
            <p:spPr bwMode="auto">
              <a:xfrm>
                <a:off x="2265" y="4396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" name="Line 521"/>
              <p:cNvSpPr>
                <a:spLocks noChangeShapeType="1"/>
              </p:cNvSpPr>
              <p:nvPr/>
            </p:nvSpPr>
            <p:spPr bwMode="auto">
              <a:xfrm>
                <a:off x="2292" y="4396"/>
                <a:ext cx="1" cy="5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" name="Line 522"/>
              <p:cNvSpPr>
                <a:spLocks noChangeShapeType="1"/>
              </p:cNvSpPr>
              <p:nvPr/>
            </p:nvSpPr>
            <p:spPr bwMode="auto">
              <a:xfrm>
                <a:off x="2292" y="4401"/>
                <a:ext cx="50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" name="Line 523"/>
              <p:cNvSpPr>
                <a:spLocks noChangeShapeType="1"/>
              </p:cNvSpPr>
              <p:nvPr/>
            </p:nvSpPr>
            <p:spPr bwMode="auto">
              <a:xfrm flipV="1">
                <a:off x="2342" y="4387"/>
                <a:ext cx="1" cy="23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" name="Line 524"/>
              <p:cNvSpPr>
                <a:spLocks noChangeShapeType="1"/>
              </p:cNvSpPr>
              <p:nvPr/>
            </p:nvSpPr>
            <p:spPr bwMode="auto">
              <a:xfrm>
                <a:off x="2342" y="4396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" name="Line 525"/>
              <p:cNvSpPr>
                <a:spLocks noChangeShapeType="1"/>
              </p:cNvSpPr>
              <p:nvPr/>
            </p:nvSpPr>
            <p:spPr bwMode="auto">
              <a:xfrm>
                <a:off x="2367" y="4396"/>
                <a:ext cx="1" cy="4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" name="Line 526"/>
              <p:cNvSpPr>
                <a:spLocks noChangeShapeType="1"/>
              </p:cNvSpPr>
              <p:nvPr/>
            </p:nvSpPr>
            <p:spPr bwMode="auto">
              <a:xfrm>
                <a:off x="2367" y="4400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" name="Line 527"/>
              <p:cNvSpPr>
                <a:spLocks noChangeShapeType="1"/>
              </p:cNvSpPr>
              <p:nvPr/>
            </p:nvSpPr>
            <p:spPr bwMode="auto">
              <a:xfrm>
                <a:off x="2394" y="4400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" name="Line 528"/>
              <p:cNvSpPr>
                <a:spLocks noChangeShapeType="1"/>
              </p:cNvSpPr>
              <p:nvPr/>
            </p:nvSpPr>
            <p:spPr bwMode="auto">
              <a:xfrm>
                <a:off x="2394" y="4402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" name="Line 529"/>
              <p:cNvSpPr>
                <a:spLocks noChangeShapeType="1"/>
              </p:cNvSpPr>
              <p:nvPr/>
            </p:nvSpPr>
            <p:spPr bwMode="auto">
              <a:xfrm>
                <a:off x="2419" y="4402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" name="Line 530"/>
              <p:cNvSpPr>
                <a:spLocks noChangeShapeType="1"/>
              </p:cNvSpPr>
              <p:nvPr/>
            </p:nvSpPr>
            <p:spPr bwMode="auto">
              <a:xfrm>
                <a:off x="2419" y="4403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" name="Line 531"/>
              <p:cNvSpPr>
                <a:spLocks noChangeShapeType="1"/>
              </p:cNvSpPr>
              <p:nvPr/>
            </p:nvSpPr>
            <p:spPr bwMode="auto">
              <a:xfrm flipV="1">
                <a:off x="2444" y="4392"/>
                <a:ext cx="1" cy="19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" name="Line 532"/>
              <p:cNvSpPr>
                <a:spLocks noChangeShapeType="1"/>
              </p:cNvSpPr>
              <p:nvPr/>
            </p:nvSpPr>
            <p:spPr bwMode="auto">
              <a:xfrm>
                <a:off x="2444" y="4401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" name="Line 533"/>
              <p:cNvSpPr>
                <a:spLocks noChangeShapeType="1"/>
              </p:cNvSpPr>
              <p:nvPr/>
            </p:nvSpPr>
            <p:spPr bwMode="auto">
              <a:xfrm flipV="1">
                <a:off x="2469" y="4389"/>
                <a:ext cx="1" cy="20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" name="Line 534"/>
              <p:cNvSpPr>
                <a:spLocks noChangeShapeType="1"/>
              </p:cNvSpPr>
              <p:nvPr/>
            </p:nvSpPr>
            <p:spPr bwMode="auto">
              <a:xfrm>
                <a:off x="2469" y="4399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" name="Line 535"/>
              <p:cNvSpPr>
                <a:spLocks noChangeShapeType="1"/>
              </p:cNvSpPr>
              <p:nvPr/>
            </p:nvSpPr>
            <p:spPr bwMode="auto">
              <a:xfrm flipV="1">
                <a:off x="2496" y="4385"/>
                <a:ext cx="1" cy="2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" name="Line 536"/>
              <p:cNvSpPr>
                <a:spLocks noChangeShapeType="1"/>
              </p:cNvSpPr>
              <p:nvPr/>
            </p:nvSpPr>
            <p:spPr bwMode="auto">
              <a:xfrm>
                <a:off x="2496" y="439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" name="Line 537"/>
              <p:cNvSpPr>
                <a:spLocks noChangeShapeType="1"/>
              </p:cNvSpPr>
              <p:nvPr/>
            </p:nvSpPr>
            <p:spPr bwMode="auto">
              <a:xfrm>
                <a:off x="2521" y="4395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" name="Line 538"/>
              <p:cNvSpPr>
                <a:spLocks noChangeShapeType="1"/>
              </p:cNvSpPr>
              <p:nvPr/>
            </p:nvSpPr>
            <p:spPr bwMode="auto">
              <a:xfrm>
                <a:off x="2521" y="4396"/>
                <a:ext cx="5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" name="Line 539"/>
              <p:cNvSpPr>
                <a:spLocks noChangeShapeType="1"/>
              </p:cNvSpPr>
              <p:nvPr/>
            </p:nvSpPr>
            <p:spPr bwMode="auto">
              <a:xfrm flipV="1">
                <a:off x="2572" y="4386"/>
                <a:ext cx="1" cy="19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" name="Line 540"/>
              <p:cNvSpPr>
                <a:spLocks noChangeShapeType="1"/>
              </p:cNvSpPr>
              <p:nvPr/>
            </p:nvSpPr>
            <p:spPr bwMode="auto">
              <a:xfrm>
                <a:off x="2572" y="439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" name="Line 541"/>
              <p:cNvSpPr>
                <a:spLocks noChangeShapeType="1"/>
              </p:cNvSpPr>
              <p:nvPr/>
            </p:nvSpPr>
            <p:spPr bwMode="auto">
              <a:xfrm>
                <a:off x="2597" y="4395"/>
                <a:ext cx="1" cy="4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" name="Line 542"/>
              <p:cNvSpPr>
                <a:spLocks noChangeShapeType="1"/>
              </p:cNvSpPr>
              <p:nvPr/>
            </p:nvSpPr>
            <p:spPr bwMode="auto">
              <a:xfrm>
                <a:off x="2597" y="4399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" name="Line 543"/>
              <p:cNvSpPr>
                <a:spLocks noChangeShapeType="1"/>
              </p:cNvSpPr>
              <p:nvPr/>
            </p:nvSpPr>
            <p:spPr bwMode="auto">
              <a:xfrm flipV="1">
                <a:off x="2623" y="4385"/>
                <a:ext cx="1" cy="23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" name="Line 544"/>
              <p:cNvSpPr>
                <a:spLocks noChangeShapeType="1"/>
              </p:cNvSpPr>
              <p:nvPr/>
            </p:nvSpPr>
            <p:spPr bwMode="auto">
              <a:xfrm>
                <a:off x="2623" y="4394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" name="Line 545"/>
              <p:cNvSpPr>
                <a:spLocks noChangeShapeType="1"/>
              </p:cNvSpPr>
              <p:nvPr/>
            </p:nvSpPr>
            <p:spPr bwMode="auto">
              <a:xfrm>
                <a:off x="2648" y="4394"/>
                <a:ext cx="1" cy="2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0" name="Line 546"/>
              <p:cNvSpPr>
                <a:spLocks noChangeShapeType="1"/>
              </p:cNvSpPr>
              <p:nvPr/>
            </p:nvSpPr>
            <p:spPr bwMode="auto">
              <a:xfrm>
                <a:off x="2648" y="4396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" name="Line 547"/>
              <p:cNvSpPr>
                <a:spLocks noChangeShapeType="1"/>
              </p:cNvSpPr>
              <p:nvPr/>
            </p:nvSpPr>
            <p:spPr bwMode="auto">
              <a:xfrm flipV="1">
                <a:off x="2674" y="4386"/>
                <a:ext cx="1" cy="19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" name="Line 548"/>
              <p:cNvSpPr>
                <a:spLocks noChangeShapeType="1"/>
              </p:cNvSpPr>
              <p:nvPr/>
            </p:nvSpPr>
            <p:spPr bwMode="auto">
              <a:xfrm>
                <a:off x="2674" y="4395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" name="Line 549"/>
              <p:cNvSpPr>
                <a:spLocks noChangeShapeType="1"/>
              </p:cNvSpPr>
              <p:nvPr/>
            </p:nvSpPr>
            <p:spPr bwMode="auto">
              <a:xfrm flipV="1">
                <a:off x="2700" y="4384"/>
                <a:ext cx="1" cy="20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" name="Line 550"/>
              <p:cNvSpPr>
                <a:spLocks noChangeShapeType="1"/>
              </p:cNvSpPr>
              <p:nvPr/>
            </p:nvSpPr>
            <p:spPr bwMode="auto">
              <a:xfrm>
                <a:off x="2700" y="4394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" name="Line 551"/>
              <p:cNvSpPr>
                <a:spLocks noChangeShapeType="1"/>
              </p:cNvSpPr>
              <p:nvPr/>
            </p:nvSpPr>
            <p:spPr bwMode="auto">
              <a:xfrm flipV="1">
                <a:off x="2725" y="4381"/>
                <a:ext cx="1" cy="20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" name="Line 552"/>
              <p:cNvSpPr>
                <a:spLocks noChangeShapeType="1"/>
              </p:cNvSpPr>
              <p:nvPr/>
            </p:nvSpPr>
            <p:spPr bwMode="auto">
              <a:xfrm>
                <a:off x="2725" y="4390"/>
                <a:ext cx="25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" name="Line 553"/>
              <p:cNvSpPr>
                <a:spLocks noChangeShapeType="1"/>
              </p:cNvSpPr>
              <p:nvPr/>
            </p:nvSpPr>
            <p:spPr bwMode="auto">
              <a:xfrm>
                <a:off x="2750" y="4390"/>
                <a:ext cx="1" cy="4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" name="Line 554"/>
              <p:cNvSpPr>
                <a:spLocks noChangeShapeType="1"/>
              </p:cNvSpPr>
              <p:nvPr/>
            </p:nvSpPr>
            <p:spPr bwMode="auto">
              <a:xfrm>
                <a:off x="2750" y="4394"/>
                <a:ext cx="26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" name="Line 555"/>
              <p:cNvSpPr>
                <a:spLocks noChangeShapeType="1"/>
              </p:cNvSpPr>
              <p:nvPr/>
            </p:nvSpPr>
            <p:spPr bwMode="auto">
              <a:xfrm>
                <a:off x="2776" y="4394"/>
                <a:ext cx="1" cy="1"/>
              </a:xfrm>
              <a:prstGeom prst="line">
                <a:avLst/>
              </a:prstGeom>
              <a:noFill/>
              <a:ln w="3816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" name="AutoShape 556"/>
              <p:cNvSpPr>
                <a:spLocks noChangeArrowheads="1"/>
              </p:cNvSpPr>
              <p:nvPr/>
            </p:nvSpPr>
            <p:spPr bwMode="auto">
              <a:xfrm>
                <a:off x="2596" y="4491"/>
                <a:ext cx="71" cy="42"/>
              </a:xfrm>
              <a:custGeom>
                <a:avLst/>
                <a:gdLst>
                  <a:gd name="T0" fmla="*/ 17 w 94"/>
                  <a:gd name="T1" fmla="*/ 2 h 102"/>
                  <a:gd name="T2" fmla="*/ 17 w 94"/>
                  <a:gd name="T3" fmla="*/ 1 h 102"/>
                  <a:gd name="T4" fmla="*/ 31 w 94"/>
                  <a:gd name="T5" fmla="*/ 1 h 102"/>
                  <a:gd name="T6" fmla="*/ 31 w 94"/>
                  <a:gd name="T7" fmla="*/ 2 h 102"/>
                  <a:gd name="T8" fmla="*/ 28 w 94"/>
                  <a:gd name="T9" fmla="*/ 3 h 102"/>
                  <a:gd name="T10" fmla="*/ 24 w 94"/>
                  <a:gd name="T11" fmla="*/ 3 h 102"/>
                  <a:gd name="T12" fmla="*/ 20 w 94"/>
                  <a:gd name="T13" fmla="*/ 3 h 102"/>
                  <a:gd name="T14" fmla="*/ 17 w 94"/>
                  <a:gd name="T15" fmla="*/ 3 h 102"/>
                  <a:gd name="T16" fmla="*/ 13 w 94"/>
                  <a:gd name="T17" fmla="*/ 3 h 102"/>
                  <a:gd name="T18" fmla="*/ 11 w 94"/>
                  <a:gd name="T19" fmla="*/ 3 h 102"/>
                  <a:gd name="T20" fmla="*/ 8 w 94"/>
                  <a:gd name="T21" fmla="*/ 3 h 102"/>
                  <a:gd name="T22" fmla="*/ 5 w 94"/>
                  <a:gd name="T23" fmla="*/ 2 h 102"/>
                  <a:gd name="T24" fmla="*/ 4 w 94"/>
                  <a:gd name="T25" fmla="*/ 2 h 102"/>
                  <a:gd name="T26" fmla="*/ 2 w 94"/>
                  <a:gd name="T27" fmla="*/ 2 h 102"/>
                  <a:gd name="T28" fmla="*/ 2 w 94"/>
                  <a:gd name="T29" fmla="*/ 2 h 102"/>
                  <a:gd name="T30" fmla="*/ 0 w 94"/>
                  <a:gd name="T31" fmla="*/ 2 h 102"/>
                  <a:gd name="T32" fmla="*/ 0 w 94"/>
                  <a:gd name="T33" fmla="*/ 1 h 102"/>
                  <a:gd name="T34" fmla="*/ 2 w 94"/>
                  <a:gd name="T35" fmla="*/ 1 h 102"/>
                  <a:gd name="T36" fmla="*/ 2 w 94"/>
                  <a:gd name="T37" fmla="*/ 1 h 102"/>
                  <a:gd name="T38" fmla="*/ 4 w 94"/>
                  <a:gd name="T39" fmla="*/ 0 h 102"/>
                  <a:gd name="T40" fmla="*/ 6 w 94"/>
                  <a:gd name="T41" fmla="*/ 0 h 102"/>
                  <a:gd name="T42" fmla="*/ 8 w 94"/>
                  <a:gd name="T43" fmla="*/ 0 h 102"/>
                  <a:gd name="T44" fmla="*/ 11 w 94"/>
                  <a:gd name="T45" fmla="*/ 0 h 102"/>
                  <a:gd name="T46" fmla="*/ 13 w 94"/>
                  <a:gd name="T47" fmla="*/ 0 h 102"/>
                  <a:gd name="T48" fmla="*/ 17 w 94"/>
                  <a:gd name="T49" fmla="*/ 0 h 102"/>
                  <a:gd name="T50" fmla="*/ 20 w 94"/>
                  <a:gd name="T51" fmla="*/ 0 h 102"/>
                  <a:gd name="T52" fmla="*/ 23 w 94"/>
                  <a:gd name="T53" fmla="*/ 0 h 102"/>
                  <a:gd name="T54" fmla="*/ 26 w 94"/>
                  <a:gd name="T55" fmla="*/ 0 h 102"/>
                  <a:gd name="T56" fmla="*/ 27 w 94"/>
                  <a:gd name="T57" fmla="*/ 0 h 102"/>
                  <a:gd name="T58" fmla="*/ 29 w 94"/>
                  <a:gd name="T59" fmla="*/ 0 h 102"/>
                  <a:gd name="T60" fmla="*/ 29 w 94"/>
                  <a:gd name="T61" fmla="*/ 1 h 102"/>
                  <a:gd name="T62" fmla="*/ 24 w 94"/>
                  <a:gd name="T63" fmla="*/ 1 h 102"/>
                  <a:gd name="T64" fmla="*/ 23 w 94"/>
                  <a:gd name="T65" fmla="*/ 1 h 102"/>
                  <a:gd name="T66" fmla="*/ 20 w 94"/>
                  <a:gd name="T67" fmla="*/ 1 h 102"/>
                  <a:gd name="T68" fmla="*/ 19 w 94"/>
                  <a:gd name="T69" fmla="*/ 0 h 102"/>
                  <a:gd name="T70" fmla="*/ 17 w 94"/>
                  <a:gd name="T71" fmla="*/ 0 h 102"/>
                  <a:gd name="T72" fmla="*/ 13 w 94"/>
                  <a:gd name="T73" fmla="*/ 0 h 102"/>
                  <a:gd name="T74" fmla="*/ 11 w 94"/>
                  <a:gd name="T75" fmla="*/ 0 h 102"/>
                  <a:gd name="T76" fmla="*/ 8 w 94"/>
                  <a:gd name="T77" fmla="*/ 1 h 102"/>
                  <a:gd name="T78" fmla="*/ 8 w 94"/>
                  <a:gd name="T79" fmla="*/ 1 h 102"/>
                  <a:gd name="T80" fmla="*/ 6 w 94"/>
                  <a:gd name="T81" fmla="*/ 1 h 102"/>
                  <a:gd name="T82" fmla="*/ 6 w 94"/>
                  <a:gd name="T83" fmla="*/ 2 h 102"/>
                  <a:gd name="T84" fmla="*/ 6 w 94"/>
                  <a:gd name="T85" fmla="*/ 2 h 102"/>
                  <a:gd name="T86" fmla="*/ 8 w 94"/>
                  <a:gd name="T87" fmla="*/ 2 h 102"/>
                  <a:gd name="T88" fmla="*/ 8 w 94"/>
                  <a:gd name="T89" fmla="*/ 2 h 102"/>
                  <a:gd name="T90" fmla="*/ 11 w 94"/>
                  <a:gd name="T91" fmla="*/ 2 h 102"/>
                  <a:gd name="T92" fmla="*/ 13 w 94"/>
                  <a:gd name="T93" fmla="*/ 2 h 102"/>
                  <a:gd name="T94" fmla="*/ 17 w 94"/>
                  <a:gd name="T95" fmla="*/ 2 h 102"/>
                  <a:gd name="T96" fmla="*/ 18 w 94"/>
                  <a:gd name="T97" fmla="*/ 2 h 102"/>
                  <a:gd name="T98" fmla="*/ 20 w 94"/>
                  <a:gd name="T99" fmla="*/ 2 h 102"/>
                  <a:gd name="T100" fmla="*/ 23 w 94"/>
                  <a:gd name="T101" fmla="*/ 2 h 102"/>
                  <a:gd name="T102" fmla="*/ 24 w 94"/>
                  <a:gd name="T103" fmla="*/ 2 h 102"/>
                  <a:gd name="T104" fmla="*/ 24 w 94"/>
                  <a:gd name="T105" fmla="*/ 2 h 102"/>
                  <a:gd name="T106" fmla="*/ 17 w 94"/>
                  <a:gd name="T107" fmla="*/ 2 h 10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4"/>
                  <a:gd name="T163" fmla="*/ 0 h 102"/>
                  <a:gd name="T164" fmla="*/ 94 w 94"/>
                  <a:gd name="T165" fmla="*/ 102 h 10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4" h="102">
                    <a:moveTo>
                      <a:pt x="50" y="64"/>
                    </a:moveTo>
                    <a:lnTo>
                      <a:pt x="50" y="46"/>
                    </a:lnTo>
                    <a:lnTo>
                      <a:pt x="94" y="46"/>
                    </a:lnTo>
                    <a:lnTo>
                      <a:pt x="94" y="86"/>
                    </a:lnTo>
                    <a:lnTo>
                      <a:pt x="86" y="92"/>
                    </a:lnTo>
                    <a:lnTo>
                      <a:pt x="74" y="96"/>
                    </a:lnTo>
                    <a:lnTo>
                      <a:pt x="62" y="100"/>
                    </a:lnTo>
                    <a:lnTo>
                      <a:pt x="50" y="102"/>
                    </a:lnTo>
                    <a:lnTo>
                      <a:pt x="40" y="100"/>
                    </a:lnTo>
                    <a:lnTo>
                      <a:pt x="32" y="98"/>
                    </a:lnTo>
                    <a:lnTo>
                      <a:pt x="24" y="94"/>
                    </a:lnTo>
                    <a:lnTo>
                      <a:pt x="16" y="90"/>
                    </a:lnTo>
                    <a:lnTo>
                      <a:pt x="10" y="84"/>
                    </a:lnTo>
                    <a:lnTo>
                      <a:pt x="6" y="76"/>
                    </a:lnTo>
                    <a:lnTo>
                      <a:pt x="2" y="64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2" y="32"/>
                    </a:lnTo>
                    <a:lnTo>
                      <a:pt x="6" y="22"/>
                    </a:lnTo>
                    <a:lnTo>
                      <a:pt x="12" y="16"/>
                    </a:lnTo>
                    <a:lnTo>
                      <a:pt x="18" y="10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40" y="0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0" y="2"/>
                    </a:lnTo>
                    <a:lnTo>
                      <a:pt x="78" y="8"/>
                    </a:lnTo>
                    <a:lnTo>
                      <a:pt x="84" y="14"/>
                    </a:lnTo>
                    <a:lnTo>
                      <a:pt x="88" y="20"/>
                    </a:lnTo>
                    <a:lnTo>
                      <a:pt x="92" y="30"/>
                    </a:lnTo>
                    <a:lnTo>
                      <a:pt x="74" y="34"/>
                    </a:lnTo>
                    <a:lnTo>
                      <a:pt x="70" y="26"/>
                    </a:lnTo>
                    <a:lnTo>
                      <a:pt x="64" y="22"/>
                    </a:lnTo>
                    <a:lnTo>
                      <a:pt x="58" y="18"/>
                    </a:lnTo>
                    <a:lnTo>
                      <a:pt x="50" y="16"/>
                    </a:lnTo>
                    <a:lnTo>
                      <a:pt x="40" y="18"/>
                    </a:lnTo>
                    <a:lnTo>
                      <a:pt x="32" y="20"/>
                    </a:lnTo>
                    <a:lnTo>
                      <a:pt x="26" y="24"/>
                    </a:lnTo>
                    <a:lnTo>
                      <a:pt x="22" y="32"/>
                    </a:lnTo>
                    <a:lnTo>
                      <a:pt x="20" y="40"/>
                    </a:lnTo>
                    <a:lnTo>
                      <a:pt x="18" y="50"/>
                    </a:lnTo>
                    <a:lnTo>
                      <a:pt x="20" y="60"/>
                    </a:lnTo>
                    <a:lnTo>
                      <a:pt x="22" y="68"/>
                    </a:lnTo>
                    <a:lnTo>
                      <a:pt x="26" y="76"/>
                    </a:lnTo>
                    <a:lnTo>
                      <a:pt x="34" y="80"/>
                    </a:lnTo>
                    <a:lnTo>
                      <a:pt x="40" y="84"/>
                    </a:lnTo>
                    <a:lnTo>
                      <a:pt x="50" y="84"/>
                    </a:lnTo>
                    <a:lnTo>
                      <a:pt x="56" y="84"/>
                    </a:lnTo>
                    <a:lnTo>
                      <a:pt x="62" y="82"/>
                    </a:lnTo>
                    <a:lnTo>
                      <a:pt x="70" y="80"/>
                    </a:lnTo>
                    <a:lnTo>
                      <a:pt x="74" y="76"/>
                    </a:lnTo>
                    <a:lnTo>
                      <a:pt x="74" y="64"/>
                    </a:lnTo>
                    <a:lnTo>
                      <a:pt x="50" y="64"/>
                    </a:lnTo>
                    <a:close/>
                  </a:path>
                </a:pathLst>
              </a:custGeom>
              <a:solidFill>
                <a:srgbClr val="0000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AutoShape 557"/>
              <p:cNvSpPr>
                <a:spLocks noChangeArrowheads="1"/>
              </p:cNvSpPr>
              <p:nvPr/>
            </p:nvSpPr>
            <p:spPr bwMode="auto">
              <a:xfrm>
                <a:off x="2680" y="4499"/>
                <a:ext cx="51" cy="31"/>
              </a:xfrm>
              <a:custGeom>
                <a:avLst/>
                <a:gdLst>
                  <a:gd name="T0" fmla="*/ 15 w 68"/>
                  <a:gd name="T1" fmla="*/ 1 h 76"/>
                  <a:gd name="T2" fmla="*/ 21 w 68"/>
                  <a:gd name="T3" fmla="*/ 2 h 76"/>
                  <a:gd name="T4" fmla="*/ 20 w 68"/>
                  <a:gd name="T5" fmla="*/ 2 h 76"/>
                  <a:gd name="T6" fmla="*/ 19 w 68"/>
                  <a:gd name="T7" fmla="*/ 2 h 76"/>
                  <a:gd name="T8" fmla="*/ 16 w 68"/>
                  <a:gd name="T9" fmla="*/ 2 h 76"/>
                  <a:gd name="T10" fmla="*/ 16 w 68"/>
                  <a:gd name="T11" fmla="*/ 2 h 76"/>
                  <a:gd name="T12" fmla="*/ 13 w 68"/>
                  <a:gd name="T13" fmla="*/ 2 h 76"/>
                  <a:gd name="T14" fmla="*/ 10 w 68"/>
                  <a:gd name="T15" fmla="*/ 2 h 76"/>
                  <a:gd name="T16" fmla="*/ 7 w 68"/>
                  <a:gd name="T17" fmla="*/ 2 h 76"/>
                  <a:gd name="T18" fmla="*/ 5 w 68"/>
                  <a:gd name="T19" fmla="*/ 2 h 76"/>
                  <a:gd name="T20" fmla="*/ 4 w 68"/>
                  <a:gd name="T21" fmla="*/ 2 h 76"/>
                  <a:gd name="T22" fmla="*/ 2 w 68"/>
                  <a:gd name="T23" fmla="*/ 2 h 76"/>
                  <a:gd name="T24" fmla="*/ 2 w 68"/>
                  <a:gd name="T25" fmla="*/ 2 h 76"/>
                  <a:gd name="T26" fmla="*/ 0 w 68"/>
                  <a:gd name="T27" fmla="*/ 1 h 76"/>
                  <a:gd name="T28" fmla="*/ 0 w 68"/>
                  <a:gd name="T29" fmla="*/ 1 h 76"/>
                  <a:gd name="T30" fmla="*/ 2 w 68"/>
                  <a:gd name="T31" fmla="*/ 1 h 76"/>
                  <a:gd name="T32" fmla="*/ 2 w 68"/>
                  <a:gd name="T33" fmla="*/ 0 h 76"/>
                  <a:gd name="T34" fmla="*/ 3 w 68"/>
                  <a:gd name="T35" fmla="*/ 0 h 76"/>
                  <a:gd name="T36" fmla="*/ 5 w 68"/>
                  <a:gd name="T37" fmla="*/ 0 h 76"/>
                  <a:gd name="T38" fmla="*/ 7 w 68"/>
                  <a:gd name="T39" fmla="*/ 0 h 76"/>
                  <a:gd name="T40" fmla="*/ 10 w 68"/>
                  <a:gd name="T41" fmla="*/ 0 h 76"/>
                  <a:gd name="T42" fmla="*/ 14 w 68"/>
                  <a:gd name="T43" fmla="*/ 0 h 76"/>
                  <a:gd name="T44" fmla="*/ 16 w 68"/>
                  <a:gd name="T45" fmla="*/ 0 h 76"/>
                  <a:gd name="T46" fmla="*/ 18 w 68"/>
                  <a:gd name="T47" fmla="*/ 0 h 76"/>
                  <a:gd name="T48" fmla="*/ 21 w 68"/>
                  <a:gd name="T49" fmla="*/ 1 h 76"/>
                  <a:gd name="T50" fmla="*/ 21 w 68"/>
                  <a:gd name="T51" fmla="*/ 1 h 76"/>
                  <a:gd name="T52" fmla="*/ 5 w 68"/>
                  <a:gd name="T53" fmla="*/ 1 h 76"/>
                  <a:gd name="T54" fmla="*/ 6 w 68"/>
                  <a:gd name="T55" fmla="*/ 1 h 76"/>
                  <a:gd name="T56" fmla="*/ 7 w 68"/>
                  <a:gd name="T57" fmla="*/ 2 h 76"/>
                  <a:gd name="T58" fmla="*/ 7 w 68"/>
                  <a:gd name="T59" fmla="*/ 2 h 76"/>
                  <a:gd name="T60" fmla="*/ 9 w 68"/>
                  <a:gd name="T61" fmla="*/ 2 h 76"/>
                  <a:gd name="T62" fmla="*/ 10 w 68"/>
                  <a:gd name="T63" fmla="*/ 2 h 76"/>
                  <a:gd name="T64" fmla="*/ 12 w 68"/>
                  <a:gd name="T65" fmla="*/ 2 h 76"/>
                  <a:gd name="T66" fmla="*/ 13 w 68"/>
                  <a:gd name="T67" fmla="*/ 2 h 76"/>
                  <a:gd name="T68" fmla="*/ 14 w 68"/>
                  <a:gd name="T69" fmla="*/ 2 h 76"/>
                  <a:gd name="T70" fmla="*/ 15 w 68"/>
                  <a:gd name="T71" fmla="*/ 1 h 76"/>
                  <a:gd name="T72" fmla="*/ 16 w 68"/>
                  <a:gd name="T73" fmla="*/ 1 h 76"/>
                  <a:gd name="T74" fmla="*/ 15 w 68"/>
                  <a:gd name="T75" fmla="*/ 1 h 76"/>
                  <a:gd name="T76" fmla="*/ 14 w 68"/>
                  <a:gd name="T77" fmla="*/ 1 h 76"/>
                  <a:gd name="T78" fmla="*/ 14 w 68"/>
                  <a:gd name="T79" fmla="*/ 0 h 76"/>
                  <a:gd name="T80" fmla="*/ 12 w 68"/>
                  <a:gd name="T81" fmla="*/ 0 h 76"/>
                  <a:gd name="T82" fmla="*/ 10 w 68"/>
                  <a:gd name="T83" fmla="*/ 0 h 76"/>
                  <a:gd name="T84" fmla="*/ 9 w 68"/>
                  <a:gd name="T85" fmla="*/ 0 h 76"/>
                  <a:gd name="T86" fmla="*/ 7 w 68"/>
                  <a:gd name="T87" fmla="*/ 0 h 76"/>
                  <a:gd name="T88" fmla="*/ 6 w 68"/>
                  <a:gd name="T89" fmla="*/ 1 h 76"/>
                  <a:gd name="T90" fmla="*/ 6 w 68"/>
                  <a:gd name="T91" fmla="*/ 1 h 76"/>
                  <a:gd name="T92" fmla="*/ 16 w 68"/>
                  <a:gd name="T93" fmla="*/ 1 h 7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8"/>
                  <a:gd name="T142" fmla="*/ 0 h 76"/>
                  <a:gd name="T143" fmla="*/ 68 w 68"/>
                  <a:gd name="T144" fmla="*/ 76 h 7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8" h="76">
                    <a:moveTo>
                      <a:pt x="48" y="50"/>
                    </a:moveTo>
                    <a:lnTo>
                      <a:pt x="66" y="54"/>
                    </a:lnTo>
                    <a:lnTo>
                      <a:pt x="64" y="60"/>
                    </a:lnTo>
                    <a:lnTo>
                      <a:pt x="60" y="66"/>
                    </a:lnTo>
                    <a:lnTo>
                      <a:pt x="54" y="70"/>
                    </a:lnTo>
                    <a:lnTo>
                      <a:pt x="50" y="72"/>
                    </a:lnTo>
                    <a:lnTo>
                      <a:pt x="42" y="74"/>
                    </a:lnTo>
                    <a:lnTo>
                      <a:pt x="34" y="76"/>
                    </a:lnTo>
                    <a:lnTo>
                      <a:pt x="26" y="74"/>
                    </a:lnTo>
                    <a:lnTo>
                      <a:pt x="18" y="72"/>
                    </a:lnTo>
                    <a:lnTo>
                      <a:pt x="12" y="68"/>
                    </a:lnTo>
                    <a:lnTo>
                      <a:pt x="8" y="64"/>
                    </a:lnTo>
                    <a:lnTo>
                      <a:pt x="4" y="56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4" y="2"/>
                    </a:lnTo>
                    <a:lnTo>
                      <a:pt x="34" y="0"/>
                    </a:lnTo>
                    <a:lnTo>
                      <a:pt x="44" y="2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6" y="24"/>
                    </a:lnTo>
                    <a:lnTo>
                      <a:pt x="68" y="44"/>
                    </a:lnTo>
                    <a:lnTo>
                      <a:pt x="18" y="44"/>
                    </a:lnTo>
                    <a:lnTo>
                      <a:pt x="20" y="48"/>
                    </a:lnTo>
                    <a:lnTo>
                      <a:pt x="22" y="54"/>
                    </a:lnTo>
                    <a:lnTo>
                      <a:pt x="24" y="56"/>
                    </a:lnTo>
                    <a:lnTo>
                      <a:pt x="28" y="60"/>
                    </a:lnTo>
                    <a:lnTo>
                      <a:pt x="34" y="62"/>
                    </a:lnTo>
                    <a:lnTo>
                      <a:pt x="40" y="60"/>
                    </a:lnTo>
                    <a:lnTo>
                      <a:pt x="42" y="58"/>
                    </a:lnTo>
                    <a:lnTo>
                      <a:pt x="46" y="56"/>
                    </a:lnTo>
                    <a:lnTo>
                      <a:pt x="48" y="50"/>
                    </a:lnTo>
                    <a:close/>
                    <a:moveTo>
                      <a:pt x="50" y="32"/>
                    </a:moveTo>
                    <a:lnTo>
                      <a:pt x="48" y="28"/>
                    </a:lnTo>
                    <a:lnTo>
                      <a:pt x="46" y="22"/>
                    </a:lnTo>
                    <a:lnTo>
                      <a:pt x="44" y="20"/>
                    </a:lnTo>
                    <a:lnTo>
                      <a:pt x="40" y="16"/>
                    </a:lnTo>
                    <a:lnTo>
                      <a:pt x="34" y="16"/>
                    </a:lnTo>
                    <a:lnTo>
                      <a:pt x="28" y="16"/>
                    </a:lnTo>
                    <a:lnTo>
                      <a:pt x="24" y="20"/>
                    </a:lnTo>
                    <a:lnTo>
                      <a:pt x="20" y="26"/>
                    </a:lnTo>
                    <a:lnTo>
                      <a:pt x="20" y="32"/>
                    </a:lnTo>
                    <a:lnTo>
                      <a:pt x="50" y="32"/>
                    </a:lnTo>
                    <a:close/>
                  </a:path>
                </a:pathLst>
              </a:custGeom>
              <a:solidFill>
                <a:srgbClr val="0000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AutoShape 558"/>
              <p:cNvSpPr>
                <a:spLocks noChangeArrowheads="1"/>
              </p:cNvSpPr>
              <p:nvPr/>
            </p:nvSpPr>
            <p:spPr bwMode="auto">
              <a:xfrm>
                <a:off x="2731" y="4491"/>
                <a:ext cx="71" cy="41"/>
              </a:xfrm>
              <a:custGeom>
                <a:avLst/>
                <a:gdLst>
                  <a:gd name="T0" fmla="*/ 13 w 94"/>
                  <a:gd name="T1" fmla="*/ 3 h 100"/>
                  <a:gd name="T2" fmla="*/ 0 w 94"/>
                  <a:gd name="T3" fmla="*/ 0 h 100"/>
                  <a:gd name="T4" fmla="*/ 6 w 94"/>
                  <a:gd name="T5" fmla="*/ 0 h 100"/>
                  <a:gd name="T6" fmla="*/ 15 w 94"/>
                  <a:gd name="T7" fmla="*/ 2 h 100"/>
                  <a:gd name="T8" fmla="*/ 24 w 94"/>
                  <a:gd name="T9" fmla="*/ 0 h 100"/>
                  <a:gd name="T10" fmla="*/ 31 w 94"/>
                  <a:gd name="T11" fmla="*/ 0 h 100"/>
                  <a:gd name="T12" fmla="*/ 18 w 94"/>
                  <a:gd name="T13" fmla="*/ 3 h 100"/>
                  <a:gd name="T14" fmla="*/ 13 w 94"/>
                  <a:gd name="T15" fmla="*/ 3 h 1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4"/>
                  <a:gd name="T25" fmla="*/ 0 h 100"/>
                  <a:gd name="T26" fmla="*/ 94 w 94"/>
                  <a:gd name="T27" fmla="*/ 100 h 1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4" h="100">
                    <a:moveTo>
                      <a:pt x="38" y="100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46" y="74"/>
                    </a:lnTo>
                    <a:lnTo>
                      <a:pt x="74" y="0"/>
                    </a:lnTo>
                    <a:lnTo>
                      <a:pt x="94" y="0"/>
                    </a:lnTo>
                    <a:lnTo>
                      <a:pt x="56" y="100"/>
                    </a:lnTo>
                    <a:lnTo>
                      <a:pt x="38" y="100"/>
                    </a:lnTo>
                    <a:close/>
                  </a:path>
                </a:pathLst>
              </a:custGeom>
              <a:solidFill>
                <a:srgbClr val="0000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AutoShape 559"/>
              <p:cNvSpPr>
                <a:spLocks noChangeArrowheads="1"/>
              </p:cNvSpPr>
              <p:nvPr/>
            </p:nvSpPr>
            <p:spPr bwMode="auto">
              <a:xfrm>
                <a:off x="340" y="3293"/>
                <a:ext cx="57" cy="28"/>
              </a:xfrm>
              <a:custGeom>
                <a:avLst/>
                <a:gdLst>
                  <a:gd name="T0" fmla="*/ 6 w 76"/>
                  <a:gd name="T1" fmla="*/ 2 h 68"/>
                  <a:gd name="T2" fmla="*/ 3 w 76"/>
                  <a:gd name="T3" fmla="*/ 2 h 68"/>
                  <a:gd name="T4" fmla="*/ 2 w 76"/>
                  <a:gd name="T5" fmla="*/ 2 h 68"/>
                  <a:gd name="T6" fmla="*/ 0 w 76"/>
                  <a:gd name="T7" fmla="*/ 1 h 68"/>
                  <a:gd name="T8" fmla="*/ 2 w 76"/>
                  <a:gd name="T9" fmla="*/ 0 h 68"/>
                  <a:gd name="T10" fmla="*/ 2 w 76"/>
                  <a:gd name="T11" fmla="*/ 0 h 68"/>
                  <a:gd name="T12" fmla="*/ 5 w 76"/>
                  <a:gd name="T13" fmla="*/ 0 h 68"/>
                  <a:gd name="T14" fmla="*/ 9 w 76"/>
                  <a:gd name="T15" fmla="*/ 0 h 68"/>
                  <a:gd name="T16" fmla="*/ 18 w 76"/>
                  <a:gd name="T17" fmla="*/ 0 h 68"/>
                  <a:gd name="T18" fmla="*/ 22 w 76"/>
                  <a:gd name="T19" fmla="*/ 0 h 68"/>
                  <a:gd name="T20" fmla="*/ 23 w 76"/>
                  <a:gd name="T21" fmla="*/ 0 h 68"/>
                  <a:gd name="T22" fmla="*/ 22 w 76"/>
                  <a:gd name="T23" fmla="*/ 0 h 68"/>
                  <a:gd name="T24" fmla="*/ 21 w 76"/>
                  <a:gd name="T25" fmla="*/ 1 h 68"/>
                  <a:gd name="T26" fmla="*/ 22 w 76"/>
                  <a:gd name="T27" fmla="*/ 1 h 68"/>
                  <a:gd name="T28" fmla="*/ 24 w 76"/>
                  <a:gd name="T29" fmla="*/ 1 h 68"/>
                  <a:gd name="T30" fmla="*/ 22 w 76"/>
                  <a:gd name="T31" fmla="*/ 2 h 68"/>
                  <a:gd name="T32" fmla="*/ 20 w 76"/>
                  <a:gd name="T33" fmla="*/ 2 h 68"/>
                  <a:gd name="T34" fmla="*/ 16 w 76"/>
                  <a:gd name="T35" fmla="*/ 2 h 68"/>
                  <a:gd name="T36" fmla="*/ 14 w 76"/>
                  <a:gd name="T37" fmla="*/ 2 h 68"/>
                  <a:gd name="T38" fmla="*/ 11 w 76"/>
                  <a:gd name="T39" fmla="*/ 2 h 68"/>
                  <a:gd name="T40" fmla="*/ 10 w 76"/>
                  <a:gd name="T41" fmla="*/ 1 h 68"/>
                  <a:gd name="T42" fmla="*/ 9 w 76"/>
                  <a:gd name="T43" fmla="*/ 1 h 68"/>
                  <a:gd name="T44" fmla="*/ 7 w 76"/>
                  <a:gd name="T45" fmla="*/ 1 h 68"/>
                  <a:gd name="T46" fmla="*/ 5 w 76"/>
                  <a:gd name="T47" fmla="*/ 1 h 68"/>
                  <a:gd name="T48" fmla="*/ 5 w 76"/>
                  <a:gd name="T49" fmla="*/ 1 h 68"/>
                  <a:gd name="T50" fmla="*/ 5 w 76"/>
                  <a:gd name="T51" fmla="*/ 1 h 68"/>
                  <a:gd name="T52" fmla="*/ 7 w 76"/>
                  <a:gd name="T53" fmla="*/ 1 h 68"/>
                  <a:gd name="T54" fmla="*/ 13 w 76"/>
                  <a:gd name="T55" fmla="*/ 1 h 68"/>
                  <a:gd name="T56" fmla="*/ 14 w 76"/>
                  <a:gd name="T57" fmla="*/ 1 h 68"/>
                  <a:gd name="T58" fmla="*/ 16 w 76"/>
                  <a:gd name="T59" fmla="*/ 1 h 68"/>
                  <a:gd name="T60" fmla="*/ 17 w 76"/>
                  <a:gd name="T61" fmla="*/ 1 h 68"/>
                  <a:gd name="T62" fmla="*/ 19 w 76"/>
                  <a:gd name="T63" fmla="*/ 1 h 68"/>
                  <a:gd name="T64" fmla="*/ 19 w 76"/>
                  <a:gd name="T65" fmla="*/ 1 h 68"/>
                  <a:gd name="T66" fmla="*/ 17 w 76"/>
                  <a:gd name="T67" fmla="*/ 1 h 68"/>
                  <a:gd name="T68" fmla="*/ 16 w 76"/>
                  <a:gd name="T69" fmla="*/ 1 h 68"/>
                  <a:gd name="T70" fmla="*/ 12 w 76"/>
                  <a:gd name="T71" fmla="*/ 1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6"/>
                  <a:gd name="T109" fmla="*/ 0 h 68"/>
                  <a:gd name="T110" fmla="*/ 76 w 76"/>
                  <a:gd name="T111" fmla="*/ 68 h 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6" h="68">
                    <a:moveTo>
                      <a:pt x="24" y="48"/>
                    </a:moveTo>
                    <a:lnTo>
                      <a:pt x="20" y="64"/>
                    </a:lnTo>
                    <a:lnTo>
                      <a:pt x="14" y="62"/>
                    </a:lnTo>
                    <a:lnTo>
                      <a:pt x="10" y="58"/>
                    </a:lnTo>
                    <a:lnTo>
                      <a:pt x="6" y="54"/>
                    </a:lnTo>
                    <a:lnTo>
                      <a:pt x="2" y="50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2" y="20"/>
                    </a:lnTo>
                    <a:lnTo>
                      <a:pt x="4" y="16"/>
                    </a:lnTo>
                    <a:lnTo>
                      <a:pt x="8" y="10"/>
                    </a:lnTo>
                    <a:lnTo>
                      <a:pt x="12" y="6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8" y="4"/>
                    </a:lnTo>
                    <a:lnTo>
                      <a:pt x="50" y="4"/>
                    </a:lnTo>
                    <a:lnTo>
                      <a:pt x="58" y="4"/>
                    </a:lnTo>
                    <a:lnTo>
                      <a:pt x="64" y="4"/>
                    </a:lnTo>
                    <a:lnTo>
                      <a:pt x="70" y="2"/>
                    </a:lnTo>
                    <a:lnTo>
                      <a:pt x="74" y="0"/>
                    </a:lnTo>
                    <a:lnTo>
                      <a:pt x="74" y="18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6" y="20"/>
                    </a:lnTo>
                    <a:lnTo>
                      <a:pt x="66" y="22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8"/>
                    </a:lnTo>
                    <a:lnTo>
                      <a:pt x="76" y="44"/>
                    </a:lnTo>
                    <a:lnTo>
                      <a:pt x="74" y="50"/>
                    </a:lnTo>
                    <a:lnTo>
                      <a:pt x="72" y="56"/>
                    </a:lnTo>
                    <a:lnTo>
                      <a:pt x="70" y="62"/>
                    </a:lnTo>
                    <a:lnTo>
                      <a:pt x="64" y="64"/>
                    </a:lnTo>
                    <a:lnTo>
                      <a:pt x="60" y="66"/>
                    </a:lnTo>
                    <a:lnTo>
                      <a:pt x="54" y="68"/>
                    </a:lnTo>
                    <a:lnTo>
                      <a:pt x="48" y="66"/>
                    </a:lnTo>
                    <a:lnTo>
                      <a:pt x="44" y="64"/>
                    </a:lnTo>
                    <a:lnTo>
                      <a:pt x="38" y="62"/>
                    </a:lnTo>
                    <a:lnTo>
                      <a:pt x="36" y="56"/>
                    </a:lnTo>
                    <a:lnTo>
                      <a:pt x="34" y="50"/>
                    </a:lnTo>
                    <a:lnTo>
                      <a:pt x="32" y="42"/>
                    </a:lnTo>
                    <a:lnTo>
                      <a:pt x="30" y="34"/>
                    </a:lnTo>
                    <a:lnTo>
                      <a:pt x="28" y="28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0" y="24"/>
                    </a:lnTo>
                    <a:lnTo>
                      <a:pt x="18" y="26"/>
                    </a:lnTo>
                    <a:lnTo>
                      <a:pt x="16" y="30"/>
                    </a:lnTo>
                    <a:lnTo>
                      <a:pt x="16" y="36"/>
                    </a:lnTo>
                    <a:lnTo>
                      <a:pt x="16" y="40"/>
                    </a:lnTo>
                    <a:lnTo>
                      <a:pt x="16" y="42"/>
                    </a:lnTo>
                    <a:lnTo>
                      <a:pt x="20" y="46"/>
                    </a:lnTo>
                    <a:lnTo>
                      <a:pt x="24" y="48"/>
                    </a:lnTo>
                    <a:close/>
                    <a:moveTo>
                      <a:pt x="40" y="22"/>
                    </a:moveTo>
                    <a:lnTo>
                      <a:pt x="42" y="28"/>
                    </a:lnTo>
                    <a:lnTo>
                      <a:pt x="44" y="34"/>
                    </a:lnTo>
                    <a:lnTo>
                      <a:pt x="44" y="42"/>
                    </a:lnTo>
                    <a:lnTo>
                      <a:pt x="46" y="46"/>
                    </a:lnTo>
                    <a:lnTo>
                      <a:pt x="50" y="48"/>
                    </a:lnTo>
                    <a:lnTo>
                      <a:pt x="52" y="48"/>
                    </a:lnTo>
                    <a:lnTo>
                      <a:pt x="56" y="48"/>
                    </a:lnTo>
                    <a:lnTo>
                      <a:pt x="58" y="46"/>
                    </a:lnTo>
                    <a:lnTo>
                      <a:pt x="60" y="42"/>
                    </a:lnTo>
                    <a:lnTo>
                      <a:pt x="62" y="38"/>
                    </a:lnTo>
                    <a:lnTo>
                      <a:pt x="60" y="34"/>
                    </a:lnTo>
                    <a:lnTo>
                      <a:pt x="58" y="28"/>
                    </a:lnTo>
                    <a:lnTo>
                      <a:pt x="56" y="26"/>
                    </a:lnTo>
                    <a:lnTo>
                      <a:pt x="52" y="24"/>
                    </a:lnTo>
                    <a:lnTo>
                      <a:pt x="50" y="24"/>
                    </a:lnTo>
                    <a:lnTo>
                      <a:pt x="44" y="22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Rectangle 560"/>
              <p:cNvSpPr>
                <a:spLocks noChangeArrowheads="1"/>
              </p:cNvSpPr>
              <p:nvPr/>
            </p:nvSpPr>
            <p:spPr bwMode="auto">
              <a:xfrm>
                <a:off x="340" y="3283"/>
                <a:ext cx="14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35" name="AutoShape 561"/>
              <p:cNvSpPr>
                <a:spLocks noChangeArrowheads="1"/>
              </p:cNvSpPr>
              <p:nvPr/>
            </p:nvSpPr>
            <p:spPr bwMode="auto">
              <a:xfrm>
                <a:off x="341" y="3254"/>
                <a:ext cx="56" cy="27"/>
              </a:xfrm>
              <a:custGeom>
                <a:avLst/>
                <a:gdLst>
                  <a:gd name="T0" fmla="*/ 23 w 74"/>
                  <a:gd name="T1" fmla="*/ 0 h 66"/>
                  <a:gd name="T2" fmla="*/ 20 w 74"/>
                  <a:gd name="T3" fmla="*/ 0 h 66"/>
                  <a:gd name="T4" fmla="*/ 22 w 74"/>
                  <a:gd name="T5" fmla="*/ 1 h 66"/>
                  <a:gd name="T6" fmla="*/ 23 w 74"/>
                  <a:gd name="T7" fmla="*/ 1 h 66"/>
                  <a:gd name="T8" fmla="*/ 23 w 74"/>
                  <a:gd name="T9" fmla="*/ 1 h 66"/>
                  <a:gd name="T10" fmla="*/ 24 w 74"/>
                  <a:gd name="T11" fmla="*/ 1 h 66"/>
                  <a:gd name="T12" fmla="*/ 23 w 74"/>
                  <a:gd name="T13" fmla="*/ 1 h 66"/>
                  <a:gd name="T14" fmla="*/ 23 w 74"/>
                  <a:gd name="T15" fmla="*/ 2 h 66"/>
                  <a:gd name="T16" fmla="*/ 22 w 74"/>
                  <a:gd name="T17" fmla="*/ 2 h 66"/>
                  <a:gd name="T18" fmla="*/ 20 w 74"/>
                  <a:gd name="T19" fmla="*/ 2 h 66"/>
                  <a:gd name="T20" fmla="*/ 17 w 74"/>
                  <a:gd name="T21" fmla="*/ 2 h 66"/>
                  <a:gd name="T22" fmla="*/ 15 w 74"/>
                  <a:gd name="T23" fmla="*/ 2 h 66"/>
                  <a:gd name="T24" fmla="*/ 0 w 74"/>
                  <a:gd name="T25" fmla="*/ 2 h 66"/>
                  <a:gd name="T26" fmla="*/ 0 w 74"/>
                  <a:gd name="T27" fmla="*/ 1 h 66"/>
                  <a:gd name="T28" fmla="*/ 11 w 74"/>
                  <a:gd name="T29" fmla="*/ 1 h 66"/>
                  <a:gd name="T30" fmla="*/ 14 w 74"/>
                  <a:gd name="T31" fmla="*/ 1 h 66"/>
                  <a:gd name="T32" fmla="*/ 15 w 74"/>
                  <a:gd name="T33" fmla="*/ 1 h 66"/>
                  <a:gd name="T34" fmla="*/ 17 w 74"/>
                  <a:gd name="T35" fmla="*/ 1 h 66"/>
                  <a:gd name="T36" fmla="*/ 17 w 74"/>
                  <a:gd name="T37" fmla="*/ 1 h 66"/>
                  <a:gd name="T38" fmla="*/ 19 w 74"/>
                  <a:gd name="T39" fmla="*/ 1 h 66"/>
                  <a:gd name="T40" fmla="*/ 19 w 74"/>
                  <a:gd name="T41" fmla="*/ 1 h 66"/>
                  <a:gd name="T42" fmla="*/ 20 w 74"/>
                  <a:gd name="T43" fmla="*/ 1 h 66"/>
                  <a:gd name="T44" fmla="*/ 19 w 74"/>
                  <a:gd name="T45" fmla="*/ 1 h 66"/>
                  <a:gd name="T46" fmla="*/ 18 w 74"/>
                  <a:gd name="T47" fmla="*/ 1 h 66"/>
                  <a:gd name="T48" fmla="*/ 17 w 74"/>
                  <a:gd name="T49" fmla="*/ 1 h 66"/>
                  <a:gd name="T50" fmla="*/ 17 w 74"/>
                  <a:gd name="T51" fmla="*/ 0 h 66"/>
                  <a:gd name="T52" fmla="*/ 15 w 74"/>
                  <a:gd name="T53" fmla="*/ 0 h 66"/>
                  <a:gd name="T54" fmla="*/ 13 w 74"/>
                  <a:gd name="T55" fmla="*/ 0 h 66"/>
                  <a:gd name="T56" fmla="*/ 10 w 74"/>
                  <a:gd name="T57" fmla="*/ 0 h 66"/>
                  <a:gd name="T58" fmla="*/ 0 w 74"/>
                  <a:gd name="T59" fmla="*/ 0 h 66"/>
                  <a:gd name="T60" fmla="*/ 0 w 74"/>
                  <a:gd name="T61" fmla="*/ 0 h 66"/>
                  <a:gd name="T62" fmla="*/ 23 w 74"/>
                  <a:gd name="T63" fmla="*/ 0 h 66"/>
                  <a:gd name="T64" fmla="*/ 23 w 74"/>
                  <a:gd name="T65" fmla="*/ 0 h 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"/>
                  <a:gd name="T100" fmla="*/ 0 h 66"/>
                  <a:gd name="T101" fmla="*/ 74 w 74"/>
                  <a:gd name="T102" fmla="*/ 66 h 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" h="66">
                    <a:moveTo>
                      <a:pt x="72" y="20"/>
                    </a:moveTo>
                    <a:lnTo>
                      <a:pt x="62" y="20"/>
                    </a:lnTo>
                    <a:lnTo>
                      <a:pt x="66" y="24"/>
                    </a:lnTo>
                    <a:lnTo>
                      <a:pt x="70" y="30"/>
                    </a:lnTo>
                    <a:lnTo>
                      <a:pt x="72" y="36"/>
                    </a:lnTo>
                    <a:lnTo>
                      <a:pt x="74" y="44"/>
                    </a:lnTo>
                    <a:lnTo>
                      <a:pt x="72" y="50"/>
                    </a:lnTo>
                    <a:lnTo>
                      <a:pt x="70" y="56"/>
                    </a:lnTo>
                    <a:lnTo>
                      <a:pt x="66" y="60"/>
                    </a:lnTo>
                    <a:lnTo>
                      <a:pt x="62" y="64"/>
                    </a:lnTo>
                    <a:lnTo>
                      <a:pt x="54" y="66"/>
                    </a:lnTo>
                    <a:lnTo>
                      <a:pt x="46" y="66"/>
                    </a:lnTo>
                    <a:lnTo>
                      <a:pt x="0" y="66"/>
                    </a:lnTo>
                    <a:lnTo>
                      <a:pt x="0" y="48"/>
                    </a:lnTo>
                    <a:lnTo>
                      <a:pt x="34" y="48"/>
                    </a:lnTo>
                    <a:lnTo>
                      <a:pt x="42" y="48"/>
                    </a:lnTo>
                    <a:lnTo>
                      <a:pt x="48" y="48"/>
                    </a:lnTo>
                    <a:lnTo>
                      <a:pt x="52" y="46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8" y="40"/>
                    </a:lnTo>
                    <a:lnTo>
                      <a:pt x="60" y="36"/>
                    </a:lnTo>
                    <a:lnTo>
                      <a:pt x="58" y="30"/>
                    </a:lnTo>
                    <a:lnTo>
                      <a:pt x="56" y="26"/>
                    </a:lnTo>
                    <a:lnTo>
                      <a:pt x="54" y="22"/>
                    </a:lnTo>
                    <a:lnTo>
                      <a:pt x="50" y="20"/>
                    </a:lnTo>
                    <a:lnTo>
                      <a:pt x="46" y="20"/>
                    </a:lnTo>
                    <a:lnTo>
                      <a:pt x="40" y="20"/>
                    </a:lnTo>
                    <a:lnTo>
                      <a:pt x="30" y="20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51" name="Text Box 562"/>
            <p:cNvSpPr txBox="1">
              <a:spLocks noChangeArrowheads="1"/>
            </p:cNvSpPr>
            <p:nvPr/>
          </p:nvSpPr>
          <p:spPr bwMode="auto">
            <a:xfrm>
              <a:off x="6477000" y="1447800"/>
              <a:ext cx="1039812" cy="358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87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altLang="ja-JP" sz="2000" b="1" dirty="0">
                  <a:solidFill>
                    <a:srgbClr val="66FF33"/>
                  </a:solidFill>
                </a:rPr>
                <a:t>OA2.5</a:t>
              </a:r>
              <a:r>
                <a:rPr lang="en-GB" altLang="ja-JP" sz="2000" b="1" dirty="0">
                  <a:solidFill>
                    <a:srgbClr val="66FF33"/>
                  </a:solidFill>
                  <a:latin typeface="Symbol" pitchFamily="18" charset="2"/>
                </a:rPr>
                <a:t></a:t>
              </a:r>
            </a:p>
          </p:txBody>
        </p:sp>
      </p:grpSp>
      <p:sp>
        <p:nvSpPr>
          <p:cNvPr id="583" name="Rectangle 582"/>
          <p:cNvSpPr/>
          <p:nvPr/>
        </p:nvSpPr>
        <p:spPr>
          <a:xfrm>
            <a:off x="6553200" y="4050268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H. </a:t>
            </a:r>
            <a:r>
              <a:rPr lang="en-US" dirty="0" err="1" smtClean="0"/>
              <a:t>Kakuno</a:t>
            </a:r>
            <a:r>
              <a:rPr lang="en-US" dirty="0" smtClean="0"/>
              <a:t> NBI2010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T2K:  Tales from the front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562600" cy="228600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2200" dirty="0" smtClean="0">
                <a:solidFill>
                  <a:srgbClr val="000000"/>
                </a:solidFill>
              </a:rPr>
              <a:t>Accumulated 3.35×10</a:t>
            </a:r>
            <a:r>
              <a:rPr lang="en-US" altLang="ja-JP" sz="2200" baseline="30000" dirty="0" smtClean="0">
                <a:solidFill>
                  <a:srgbClr val="000000"/>
                </a:solidFill>
              </a:rPr>
              <a:t>19 </a:t>
            </a:r>
            <a:r>
              <a:rPr lang="en-US" altLang="ja-JP" sz="2200" dirty="0" smtClean="0">
                <a:solidFill>
                  <a:srgbClr val="000000"/>
                </a:solidFill>
              </a:rPr>
              <a:t>protons (3.28×10</a:t>
            </a:r>
            <a:r>
              <a:rPr lang="en-US" altLang="ja-JP" sz="2200" baseline="30000" dirty="0" smtClean="0">
                <a:solidFill>
                  <a:srgbClr val="000000"/>
                </a:solidFill>
              </a:rPr>
              <a:t>19 </a:t>
            </a:r>
            <a:r>
              <a:rPr lang="en-US" altLang="ja-JP" sz="2200" dirty="0" smtClean="0">
                <a:solidFill>
                  <a:srgbClr val="000000"/>
                </a:solidFill>
              </a:rPr>
              <a:t>for physics data analysis) from 1/10 to 6/10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2200" dirty="0" smtClean="0">
                <a:solidFill>
                  <a:srgbClr val="000000"/>
                </a:solidFill>
              </a:rPr>
              <a:t>Continuous operation ~50kW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2200" dirty="0" smtClean="0">
                <a:solidFill>
                  <a:srgbClr val="000000"/>
                </a:solidFill>
              </a:rPr>
              <a:t>Short (few minutes) trials up to 100kW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2200" dirty="0" smtClean="0">
                <a:solidFill>
                  <a:srgbClr val="000000"/>
                </a:solidFill>
              </a:rPr>
              <a:t>Problems with kicker magnets leading to beam center drift, all replaced this summer, minimum functionality tests successful</a:t>
            </a:r>
            <a:endParaRPr lang="en-US" altLang="ja-JP" sz="22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81001" y="4114800"/>
            <a:ext cx="6019800" cy="2432050"/>
            <a:chOff x="560" y="1006"/>
            <a:chExt cx="5183" cy="249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0" y="1006"/>
              <a:ext cx="5184" cy="24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560" y="1006"/>
              <a:ext cx="5184" cy="24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670300" y="5548313"/>
            <a:ext cx="8004175" cy="1309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2000" dirty="0" smtClean="0">
                <a:solidFill>
                  <a:srgbClr val="000000"/>
                </a:solidFill>
              </a:rPr>
              <a:t>-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524000"/>
            <a:ext cx="3352800" cy="23754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477000" y="3962400"/>
            <a:ext cx="228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 extraction</a:t>
            </a:r>
            <a:br>
              <a:rPr lang="en-US" dirty="0" smtClean="0"/>
            </a:br>
            <a:r>
              <a:rPr lang="en-US" dirty="0" smtClean="0"/>
              <a:t>started in mid-October</a:t>
            </a:r>
          </a:p>
          <a:p>
            <a:r>
              <a:rPr lang="en-US" dirty="0" smtClean="0"/>
              <a:t>Neutrino beam expected to return November 15 or16</a:t>
            </a:r>
          </a:p>
          <a:p>
            <a:r>
              <a:rPr lang="en-US" dirty="0" err="1" smtClean="0"/>
              <a:t>Plots:H</a:t>
            </a:r>
            <a:r>
              <a:rPr lang="en-US" dirty="0" smtClean="0"/>
              <a:t>. </a:t>
            </a:r>
            <a:r>
              <a:rPr lang="en-US" dirty="0" err="1" smtClean="0"/>
              <a:t>Kakuno</a:t>
            </a:r>
            <a:r>
              <a:rPr lang="en-US" dirty="0" smtClean="0"/>
              <a:t> NBI2010, schedule from </a:t>
            </a:r>
          </a:p>
          <a:p>
            <a:r>
              <a:rPr lang="en-US" dirty="0" smtClean="0"/>
              <a:t>T. Kobayashi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Neutrino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153400" cy="5029200"/>
          </a:xfrm>
        </p:spPr>
        <p:txBody>
          <a:bodyPr/>
          <a:lstStyle/>
          <a:p>
            <a:r>
              <a:rPr lang="en-US" dirty="0" smtClean="0"/>
              <a:t>Brief reminder of detector technologies in use</a:t>
            </a:r>
          </a:p>
          <a:p>
            <a:r>
              <a:rPr lang="en-US" dirty="0" smtClean="0"/>
              <a:t>Detector performance</a:t>
            </a:r>
          </a:p>
          <a:p>
            <a:r>
              <a:rPr lang="en-US" dirty="0" smtClean="0"/>
              <a:t>Milestones reached since NuFact09</a:t>
            </a:r>
          </a:p>
          <a:p>
            <a:pPr lvl="1"/>
            <a:r>
              <a:rPr lang="en-US" dirty="0" smtClean="0"/>
              <a:t>Note:  I am not going to talk about the neutrino oscillation or neutrino interaction surprises, that’s the subject of a later talk… </a:t>
            </a:r>
          </a:p>
          <a:p>
            <a:pPr lvl="2"/>
            <a:r>
              <a:rPr lang="en-US" dirty="0" smtClean="0"/>
              <a:t>see </a:t>
            </a:r>
            <a:r>
              <a:rPr lang="en-US" dirty="0" err="1" smtClean="0"/>
              <a:t>Sacha</a:t>
            </a:r>
            <a:r>
              <a:rPr lang="en-US" dirty="0" smtClean="0"/>
              <a:t> Kopp in the voice and appearance of Maury Goodman for oscillation results</a:t>
            </a:r>
          </a:p>
          <a:p>
            <a:pPr lvl="2"/>
            <a:r>
              <a:rPr lang="en-US" dirty="0" smtClean="0"/>
              <a:t>See Kevin McFarland for Interaction Experiments</a:t>
            </a:r>
          </a:p>
          <a:p>
            <a:pPr lvl="1"/>
            <a:r>
              <a:rPr lang="en-US" dirty="0" smtClean="0"/>
              <a:t>This still leaves me plenty to talk about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AutoShape 7"/>
          <p:cNvSpPr>
            <a:spLocks noChangeArrowheads="1"/>
          </p:cNvSpPr>
          <p:nvPr/>
        </p:nvSpPr>
        <p:spPr bwMode="auto">
          <a:xfrm>
            <a:off x="304800" y="1600200"/>
            <a:ext cx="8229600" cy="2514600"/>
          </a:xfrm>
          <a:prstGeom prst="roundRect">
            <a:avLst>
              <a:gd name="adj" fmla="val 120"/>
            </a:avLst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l">
              <a:lnSpc>
                <a:spcPct val="113000"/>
              </a:lnSpc>
              <a:buSzPct val="45000"/>
              <a:buFont typeface="StarSymbol" pitchFamily="2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>
                <a:latin typeface="+mj-lt"/>
              </a:rPr>
              <a:t> Pure mineral </a:t>
            </a:r>
            <a:r>
              <a:rPr lang="en-GB" sz="2400" dirty="0" smtClean="0">
                <a:latin typeface="+mj-lt"/>
              </a:rPr>
              <a:t>oil</a:t>
            </a:r>
          </a:p>
          <a:p>
            <a:pPr lvl="1" algn="l">
              <a:lnSpc>
                <a:spcPct val="113000"/>
              </a:lnSpc>
              <a:buSzPct val="45000"/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Cherenkov:Scintillator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>
                <a:latin typeface="+mj-lt"/>
              </a:rPr>
              <a:t>~ 3:1 </a:t>
            </a:r>
          </a:p>
          <a:p>
            <a:pPr lvl="1" algn="l">
              <a:lnSpc>
                <a:spcPct val="113000"/>
              </a:lnSpc>
              <a:buSzPct val="45000"/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 smtClean="0">
                <a:latin typeface="+mj-lt"/>
              </a:rPr>
              <a:t> </a:t>
            </a:r>
            <a:r>
              <a:rPr lang="en-GB" sz="2400" dirty="0">
                <a:latin typeface="+mj-lt"/>
              </a:rPr>
              <a:t>Total volume:      800 tons (6 m radius)</a:t>
            </a:r>
          </a:p>
          <a:p>
            <a:pPr lvl="1" algn="l">
              <a:lnSpc>
                <a:spcPct val="113000"/>
              </a:lnSpc>
              <a:buSzPct val="45000"/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Fiducial</a:t>
            </a:r>
            <a:r>
              <a:rPr lang="en-GB" sz="2400" dirty="0">
                <a:latin typeface="+mj-lt"/>
              </a:rPr>
              <a:t> volume: 500 tons (5m radius</a:t>
            </a:r>
            <a:r>
              <a:rPr lang="en-GB" sz="2400" dirty="0" smtClean="0">
                <a:latin typeface="+mj-lt"/>
              </a:rPr>
              <a:t>)</a:t>
            </a:r>
          </a:p>
          <a:p>
            <a:pPr>
              <a:lnSpc>
                <a:spcPct val="113000"/>
              </a:lnSpc>
              <a:buSzPct val="45000"/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 smtClean="0">
                <a:latin typeface="+mj-lt"/>
              </a:rPr>
              <a:t>New Reconstruction techniques not previously predicted: </a:t>
            </a:r>
          </a:p>
          <a:p>
            <a:pPr lvl="1">
              <a:lnSpc>
                <a:spcPct val="113000"/>
              </a:lnSpc>
              <a:buSzPct val="45000"/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 smtClean="0">
                <a:latin typeface="+mj-lt"/>
              </a:rPr>
              <a:t>Three ring events (for charged current pi0 analysis)</a:t>
            </a:r>
          </a:p>
          <a:p>
            <a:pPr lvl="1">
              <a:lnSpc>
                <a:spcPct val="113000"/>
              </a:lnSpc>
              <a:buSzPct val="45000"/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 smtClean="0">
                <a:latin typeface="+mj-lt"/>
              </a:rPr>
              <a:t>Charged </a:t>
            </a:r>
            <a:r>
              <a:rPr lang="en-GB" sz="2400" dirty="0" err="1" smtClean="0">
                <a:latin typeface="+mj-lt"/>
              </a:rPr>
              <a:t>pion</a:t>
            </a:r>
            <a:r>
              <a:rPr lang="en-GB" sz="2400" dirty="0" smtClean="0">
                <a:latin typeface="+mj-lt"/>
              </a:rPr>
              <a:t> tag (look for pi-&gt;mu-&gt;e chain)  </a:t>
            </a:r>
            <a:endParaRPr lang="en-GB" sz="2400" dirty="0">
              <a:latin typeface="+mj-lt"/>
            </a:endParaRPr>
          </a:p>
        </p:txBody>
      </p:sp>
      <p:sp>
        <p:nvSpPr>
          <p:cNvPr id="69" name="Text Box 9"/>
          <p:cNvSpPr txBox="1">
            <a:spLocks noChangeArrowheads="1"/>
          </p:cNvSpPr>
          <p:nvPr/>
        </p:nvSpPr>
        <p:spPr bwMode="auto">
          <a:xfrm>
            <a:off x="6096000" y="623947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E01E8C"/>
                </a:solidFill>
                <a:latin typeface="Chalkboard" charset="0"/>
                <a:sym typeface="Symbol" pitchFamily="18" charset="2"/>
              </a:rPr>
              <a:t> candidate</a:t>
            </a:r>
            <a:endParaRPr lang="en-US" sz="2400" dirty="0">
              <a:latin typeface="Chalkboard" charset="0"/>
            </a:endParaRPr>
          </a:p>
        </p:txBody>
      </p:sp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2"/>
          <a:srcRect l="5669" t="5882" r="9314"/>
          <a:stretch>
            <a:fillRect/>
          </a:stretch>
        </p:blipFill>
        <p:spPr bwMode="auto">
          <a:xfrm>
            <a:off x="372140" y="4278684"/>
            <a:ext cx="1913860" cy="204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3"/>
          <a:srcRect t="6317"/>
          <a:stretch>
            <a:fillRect/>
          </a:stretch>
        </p:blipFill>
        <p:spPr bwMode="auto">
          <a:xfrm>
            <a:off x="6019800" y="4351593"/>
            <a:ext cx="2057400" cy="196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306271"/>
            <a:ext cx="1981200" cy="201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3352800" y="6239470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E01E8C"/>
                </a:solidFill>
                <a:latin typeface="Chalkboard" charset="0"/>
                <a:sym typeface="Symbol" pitchFamily="18" charset="2"/>
              </a:rPr>
              <a:t></a:t>
            </a:r>
            <a:r>
              <a:rPr lang="en-US" sz="2400" baseline="30000" dirty="0" smtClean="0">
                <a:solidFill>
                  <a:srgbClr val="E01E8C"/>
                </a:solidFill>
                <a:latin typeface="Chalkboard" charset="0"/>
                <a:sym typeface="Symbol" pitchFamily="18" charset="2"/>
              </a:rPr>
              <a:t>0</a:t>
            </a:r>
            <a:r>
              <a:rPr lang="en-US" sz="2400" dirty="0" smtClean="0">
                <a:solidFill>
                  <a:srgbClr val="E01E8C"/>
                </a:solidFill>
                <a:latin typeface="Chalkboard" charset="0"/>
                <a:sym typeface="Symbol" pitchFamily="18" charset="2"/>
              </a:rPr>
              <a:t> candidate</a:t>
            </a:r>
            <a:endParaRPr lang="en-US" sz="2400" dirty="0">
              <a:latin typeface="Chalkboard" charset="0"/>
            </a:endParaRP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457200" y="6243935"/>
            <a:ext cx="2023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E01E8C"/>
                </a:solidFill>
                <a:latin typeface="Chalkboard" charset="0"/>
                <a:sym typeface="Symbol" pitchFamily="18" charset="2"/>
              </a:rPr>
              <a:t>e candidate</a:t>
            </a:r>
            <a:endParaRPr lang="en-US" sz="2400" dirty="0">
              <a:latin typeface="Chalkboar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MINOS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447800"/>
            <a:ext cx="3276600" cy="2133600"/>
          </a:xfrm>
        </p:spPr>
        <p:txBody>
          <a:bodyPr/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>
                <a:latin typeface="Symbol" pitchFamily="18" charset="2"/>
              </a:rPr>
              <a:t>m</a:t>
            </a:r>
            <a:r>
              <a:rPr lang="en-US" sz="2400" dirty="0" smtClean="0"/>
              <a:t> disappearance and 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appearance with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7.2x10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20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POT in neutrino running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Anti-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>
                <a:latin typeface="Symbol" pitchFamily="18" charset="2"/>
              </a:rPr>
              <a:t>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appearance with 1.7x10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20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POT in anti-neutrino running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7" name="Group 123"/>
          <p:cNvGrpSpPr>
            <a:grpSpLocks noChangeAspect="1"/>
          </p:cNvGrpSpPr>
          <p:nvPr/>
        </p:nvGrpSpPr>
        <p:grpSpPr bwMode="auto">
          <a:xfrm>
            <a:off x="6242246" y="1461884"/>
            <a:ext cx="2673154" cy="2424316"/>
            <a:chOff x="3962400" y="14275892"/>
            <a:chExt cx="3539252" cy="3213199"/>
          </a:xfrm>
        </p:grpSpPr>
        <p:pic>
          <p:nvPicPr>
            <p:cNvPr id="8" name="Picture 16"/>
            <p:cNvPicPr>
              <a:picLocks noChangeAspect="1" noChangeArrowheads="1"/>
            </p:cNvPicPr>
            <p:nvPr/>
          </p:nvPicPr>
          <p:blipFill>
            <a:blip r:embed="rId2"/>
            <a:srcRect t="8873" r="9664" b="5070"/>
            <a:stretch>
              <a:fillRect/>
            </a:stretch>
          </p:blipFill>
          <p:spPr bwMode="auto">
            <a:xfrm>
              <a:off x="3962400" y="14275892"/>
              <a:ext cx="3539252" cy="321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92"/>
            <p:cNvSpPr txBox="1">
              <a:spLocks noChangeArrowheads="1"/>
            </p:cNvSpPr>
            <p:nvPr/>
          </p:nvSpPr>
          <p:spPr bwMode="auto">
            <a:xfrm>
              <a:off x="4343401" y="14401801"/>
              <a:ext cx="2667000" cy="54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</a:rPr>
                <a:t>CC </a:t>
              </a:r>
              <a:r>
                <a:rPr lang="en-US" dirty="0" err="1">
                  <a:solidFill>
                    <a:schemeClr val="tx2"/>
                  </a:solidFill>
                  <a:latin typeface="Helvetica"/>
                  <a:ea typeface="Helvetica"/>
                  <a:cs typeface="Helvetica"/>
                </a:rPr>
                <a:t>ν</a:t>
              </a:r>
              <a:r>
                <a:rPr lang="en-US" baseline="-25000" dirty="0" err="1">
                  <a:solidFill>
                    <a:schemeClr val="tx2"/>
                  </a:solidFill>
                  <a:latin typeface="Helvetica"/>
                  <a:ea typeface="Helvetica"/>
                  <a:cs typeface="Helvetica"/>
                </a:rPr>
                <a:t>μ</a:t>
              </a:r>
              <a:r>
                <a:rPr lang="en-US" dirty="0">
                  <a:solidFill>
                    <a:srgbClr val="008000"/>
                  </a:solidFill>
                  <a:latin typeface="Helvetica"/>
                </a:rPr>
                <a:t> </a:t>
              </a:r>
              <a:r>
                <a:rPr lang="en-US" dirty="0">
                  <a:latin typeface="Helvetica"/>
                </a:rPr>
                <a:t> Event </a:t>
              </a:r>
            </a:p>
          </p:txBody>
        </p:sp>
        <p:sp>
          <p:nvSpPr>
            <p:cNvPr id="10" name="Freeform 104"/>
            <p:cNvSpPr>
              <a:spLocks noChangeArrowheads="1"/>
            </p:cNvSpPr>
            <p:nvPr/>
          </p:nvSpPr>
          <p:spPr bwMode="auto">
            <a:xfrm>
              <a:off x="4598859" y="14566260"/>
              <a:ext cx="2732376" cy="2039661"/>
            </a:xfrm>
            <a:custGeom>
              <a:avLst/>
              <a:gdLst>
                <a:gd name="T0" fmla="*/ 0 w 2732376"/>
                <a:gd name="T1" fmla="*/ 2039661 h 2039661"/>
                <a:gd name="T2" fmla="*/ 846652 w 2732376"/>
                <a:gd name="T3" fmla="*/ 1866482 h 2039661"/>
                <a:gd name="T4" fmla="*/ 1827998 w 2732376"/>
                <a:gd name="T5" fmla="*/ 1443156 h 2039661"/>
                <a:gd name="T6" fmla="*/ 2539955 w 2732376"/>
                <a:gd name="T7" fmla="*/ 558020 h 2039661"/>
                <a:gd name="T8" fmla="*/ 2732376 w 2732376"/>
                <a:gd name="T9" fmla="*/ 0 h 20396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32376"/>
                <a:gd name="T16" fmla="*/ 0 h 2039661"/>
                <a:gd name="T17" fmla="*/ 2732376 w 2732376"/>
                <a:gd name="T18" fmla="*/ 2039661 h 20396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32376" h="2039661">
                  <a:moveTo>
                    <a:pt x="0" y="2039661"/>
                  </a:moveTo>
                  <a:cubicBezTo>
                    <a:pt x="270993" y="2002780"/>
                    <a:pt x="541986" y="1965900"/>
                    <a:pt x="846652" y="1866482"/>
                  </a:cubicBezTo>
                  <a:cubicBezTo>
                    <a:pt x="1151318" y="1767064"/>
                    <a:pt x="1545781" y="1661233"/>
                    <a:pt x="1827998" y="1443156"/>
                  </a:cubicBezTo>
                  <a:cubicBezTo>
                    <a:pt x="2110215" y="1225079"/>
                    <a:pt x="2389225" y="798546"/>
                    <a:pt x="2539955" y="558020"/>
                  </a:cubicBezTo>
                  <a:cubicBezTo>
                    <a:pt x="2690685" y="317494"/>
                    <a:pt x="2732376" y="0"/>
                    <a:pt x="2732376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Helvetica"/>
              </a:endParaRPr>
            </a:p>
          </p:txBody>
        </p:sp>
        <p:sp>
          <p:nvSpPr>
            <p:cNvPr id="11" name="TextBox 105"/>
            <p:cNvSpPr txBox="1">
              <a:spLocks noChangeArrowheads="1"/>
            </p:cNvSpPr>
            <p:nvPr/>
          </p:nvSpPr>
          <p:spPr bwMode="auto">
            <a:xfrm>
              <a:off x="6857999" y="15697200"/>
              <a:ext cx="555471" cy="54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dirty="0" err="1">
                  <a:solidFill>
                    <a:srgbClr val="FF0000"/>
                  </a:solidFill>
                  <a:latin typeface="Helvetica"/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  <a:latin typeface="Helvetica"/>
                </a:rPr>
                <a:t>-</a:t>
              </a:r>
            </a:p>
          </p:txBody>
        </p:sp>
      </p:grpSp>
      <p:grpSp>
        <p:nvGrpSpPr>
          <p:cNvPr id="12" name="Group 97"/>
          <p:cNvGrpSpPr>
            <a:grpSpLocks noChangeAspect="1"/>
          </p:cNvGrpSpPr>
          <p:nvPr/>
        </p:nvGrpSpPr>
        <p:grpSpPr bwMode="auto">
          <a:xfrm>
            <a:off x="3505200" y="4191000"/>
            <a:ext cx="2519252" cy="2286000"/>
            <a:chOff x="7848599" y="14965488"/>
            <a:chExt cx="3579404" cy="3250099"/>
          </a:xfrm>
        </p:grpSpPr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3"/>
            <a:srcRect t="8873" r="9664" b="5070"/>
            <a:stretch>
              <a:fillRect/>
            </a:stretch>
          </p:blipFill>
          <p:spPr bwMode="auto">
            <a:xfrm>
              <a:off x="7848599" y="14965488"/>
              <a:ext cx="3579404" cy="325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93"/>
            <p:cNvSpPr txBox="1">
              <a:spLocks noChangeArrowheads="1"/>
            </p:cNvSpPr>
            <p:nvPr/>
          </p:nvSpPr>
          <p:spPr bwMode="auto">
            <a:xfrm>
              <a:off x="8305801" y="15087599"/>
              <a:ext cx="2667000" cy="544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</a:rPr>
                <a:t>NC Event </a:t>
              </a:r>
            </a:p>
          </p:txBody>
        </p:sp>
        <p:cxnSp>
          <p:nvCxnSpPr>
            <p:cNvPr id="15" name="Straight Arrow Connector 107"/>
            <p:cNvCxnSpPr>
              <a:cxnSpLocks noChangeShapeType="1"/>
            </p:cNvCxnSpPr>
            <p:nvPr/>
          </p:nvCxnSpPr>
          <p:spPr bwMode="auto">
            <a:xfrm flipV="1">
              <a:off x="9296400" y="16078200"/>
              <a:ext cx="1981200" cy="381000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 type="arrow" w="med" len="med"/>
            </a:ln>
          </p:spPr>
        </p:cxnSp>
        <p:sp>
          <p:nvSpPr>
            <p:cNvPr id="16" name="Rectangle 110"/>
            <p:cNvSpPr>
              <a:spLocks noChangeArrowheads="1"/>
            </p:cNvSpPr>
            <p:nvPr/>
          </p:nvSpPr>
          <p:spPr bwMode="auto">
            <a:xfrm>
              <a:off x="10820400" y="15544800"/>
              <a:ext cx="461436" cy="544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dirty="0" err="1">
                  <a:solidFill>
                    <a:srgbClr val="008000"/>
                  </a:solidFill>
                  <a:latin typeface="Helvetica"/>
                  <a:ea typeface="Helvetica"/>
                  <a:cs typeface="Helvetica"/>
                </a:rPr>
                <a:t>ν</a:t>
              </a:r>
              <a:r>
                <a:rPr lang="en-US" dirty="0">
                  <a:solidFill>
                    <a:srgbClr val="008000"/>
                  </a:solidFill>
                  <a:latin typeface="Helvetica"/>
                </a:rPr>
                <a:t> </a:t>
              </a:r>
            </a:p>
          </p:txBody>
        </p:sp>
        <p:cxnSp>
          <p:nvCxnSpPr>
            <p:cNvPr id="17" name="Straight Connector 114"/>
            <p:cNvCxnSpPr>
              <a:cxnSpLocks noChangeShapeType="1"/>
            </p:cNvCxnSpPr>
            <p:nvPr/>
          </p:nvCxnSpPr>
          <p:spPr bwMode="auto">
            <a:xfrm flipV="1">
              <a:off x="9296400" y="15697200"/>
              <a:ext cx="762000" cy="685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</p:spPr>
        </p:cxnSp>
        <p:cxnSp>
          <p:nvCxnSpPr>
            <p:cNvPr id="18" name="Straight Connector 115"/>
            <p:cNvCxnSpPr>
              <a:cxnSpLocks noChangeShapeType="1"/>
            </p:cNvCxnSpPr>
            <p:nvPr/>
          </p:nvCxnSpPr>
          <p:spPr bwMode="auto">
            <a:xfrm>
              <a:off x="9372600" y="16459200"/>
              <a:ext cx="91440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</p:spPr>
        </p:cxnSp>
        <p:cxnSp>
          <p:nvCxnSpPr>
            <p:cNvPr id="19" name="Straight Connector 116"/>
            <p:cNvCxnSpPr>
              <a:cxnSpLocks noChangeShapeType="1"/>
            </p:cNvCxnSpPr>
            <p:nvPr/>
          </p:nvCxnSpPr>
          <p:spPr bwMode="auto">
            <a:xfrm>
              <a:off x="9296400" y="16459200"/>
              <a:ext cx="1219200" cy="914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</p:spPr>
        </p:cxnSp>
      </p:grpSp>
      <p:grpSp>
        <p:nvGrpSpPr>
          <p:cNvPr id="20" name="Group 19"/>
          <p:cNvGrpSpPr/>
          <p:nvPr/>
        </p:nvGrpSpPr>
        <p:grpSpPr>
          <a:xfrm>
            <a:off x="6324600" y="4191000"/>
            <a:ext cx="2667000" cy="2209800"/>
            <a:chOff x="6187751" y="1574319"/>
            <a:chExt cx="2977106" cy="2813516"/>
          </a:xfrm>
        </p:grpSpPr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4"/>
            <a:srcRect l="4832" t="8873" r="9664" b="6338"/>
            <a:stretch>
              <a:fillRect/>
            </a:stretch>
          </p:blipFill>
          <p:spPr bwMode="auto">
            <a:xfrm>
              <a:off x="6187751" y="1574319"/>
              <a:ext cx="2977106" cy="2813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Arrow Connector 85"/>
            <p:cNvCxnSpPr>
              <a:cxnSpLocks noChangeShapeType="1"/>
            </p:cNvCxnSpPr>
            <p:nvPr/>
          </p:nvCxnSpPr>
          <p:spPr bwMode="auto">
            <a:xfrm>
              <a:off x="7174277" y="2857098"/>
              <a:ext cx="1880323" cy="1350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23" name="TextBox 86"/>
            <p:cNvSpPr txBox="1">
              <a:spLocks noChangeArrowheads="1"/>
            </p:cNvSpPr>
            <p:nvPr/>
          </p:nvSpPr>
          <p:spPr bwMode="auto">
            <a:xfrm>
              <a:off x="8665567" y="2338865"/>
              <a:ext cx="389032" cy="69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dirty="0" err="1">
                  <a:solidFill>
                    <a:srgbClr val="FF0000"/>
                  </a:solidFill>
                  <a:latin typeface="Helvetica"/>
                </a:rPr>
                <a:t>e</a:t>
              </a:r>
              <a:r>
                <a:rPr lang="en-US" baseline="30000" dirty="0">
                  <a:solidFill>
                    <a:srgbClr val="FF0000"/>
                  </a:solidFill>
                  <a:latin typeface="Helvetica"/>
                </a:rPr>
                <a:t>-</a:t>
              </a:r>
            </a:p>
          </p:txBody>
        </p:sp>
        <p:sp>
          <p:nvSpPr>
            <p:cNvPr id="24" name="TextBox 91"/>
            <p:cNvSpPr txBox="1">
              <a:spLocks noChangeArrowheads="1"/>
            </p:cNvSpPr>
            <p:nvPr/>
          </p:nvSpPr>
          <p:spPr bwMode="auto">
            <a:xfrm>
              <a:off x="6590729" y="1626298"/>
              <a:ext cx="2269355" cy="463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CC </a:t>
              </a:r>
              <a:r>
                <a:rPr lang="en-US" dirty="0" err="1">
                  <a:solidFill>
                    <a:schemeClr val="tx2"/>
                  </a:solidFill>
                  <a:latin typeface="Helvetica"/>
                  <a:ea typeface="Helvetica"/>
                  <a:cs typeface="Helvetica"/>
                </a:rPr>
                <a:t>ν</a:t>
              </a:r>
              <a:r>
                <a:rPr lang="en-US" baseline="-25000" dirty="0" err="1">
                  <a:solidFill>
                    <a:schemeClr val="tx2"/>
                  </a:solidFill>
                  <a:latin typeface="Helvetica"/>
                  <a:ea typeface="Helvetica"/>
                  <a:cs typeface="Helvetica"/>
                </a:rPr>
                <a:t>e</a:t>
              </a: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 </a:t>
              </a:r>
              <a:r>
                <a:rPr lang="en-US" dirty="0">
                  <a:latin typeface="Helvetica"/>
                  <a:cs typeface="Helvetica"/>
                </a:rPr>
                <a:t> Event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2400" y="1676400"/>
            <a:ext cx="2819400" cy="4724400"/>
            <a:chOff x="0" y="0"/>
            <a:chExt cx="4668003" cy="6858000"/>
          </a:xfrm>
        </p:grpSpPr>
        <p:pic>
          <p:nvPicPr>
            <p:cNvPr id="26" name="Picture 25" descr="04-0502-07D.h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572000" cy="685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63658" y="2143048"/>
              <a:ext cx="3704345" cy="2702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5.4 </a:t>
              </a:r>
              <a:r>
                <a:rPr lang="en-US" sz="23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kt</a:t>
              </a:r>
              <a:r>
                <a:rPr lang="en-US" sz="23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3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Far Detector</a:t>
              </a:r>
              <a:r>
                <a:rPr lang="en-US" sz="23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—</a:t>
              </a:r>
            </a:p>
            <a:p>
              <a:r>
                <a:rPr lang="en-US" sz="23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1”steel, 1cm scintillator plus magnetic field</a:t>
              </a:r>
              <a:endParaRPr lang="en-US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OPERA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772400" cy="990600"/>
          </a:xfrm>
        </p:spPr>
        <p:txBody>
          <a:bodyPr/>
          <a:lstStyle/>
          <a:p>
            <a:r>
              <a:rPr lang="en-US" dirty="0" smtClean="0"/>
              <a:t>1.2kT emulsion detector</a:t>
            </a:r>
          </a:p>
          <a:p>
            <a:pPr lvl="1" eaLnBrk="0" hangingPunct="0"/>
            <a:r>
              <a:rPr lang="en-US" dirty="0" smtClean="0">
                <a:solidFill>
                  <a:schemeClr val="accent4"/>
                </a:solidFill>
                <a:latin typeface="+mj-lt"/>
              </a:rPr>
              <a:t>146621 bricks, each 8.3kg</a:t>
            </a:r>
            <a:endParaRPr lang="en-US" sz="1000" dirty="0" smtClean="0">
              <a:solidFill>
                <a:schemeClr val="accent4"/>
              </a:solidFill>
              <a:latin typeface="+mj-lt"/>
            </a:endParaRPr>
          </a:p>
          <a:p>
            <a:pPr lvl="1" eaLnBrk="0" hangingPunct="0"/>
            <a:r>
              <a:rPr lang="en-US" sz="2000" dirty="0" smtClean="0">
                <a:solidFill>
                  <a:schemeClr val="accent4"/>
                </a:solidFill>
                <a:latin typeface="+mj-lt"/>
              </a:rPr>
              <a:t>56 (1mm) </a:t>
            </a:r>
            <a:r>
              <a:rPr lang="en-US" sz="2000" dirty="0" err="1" smtClean="0">
                <a:solidFill>
                  <a:schemeClr val="accent4"/>
                </a:solidFill>
                <a:latin typeface="+mj-lt"/>
              </a:rPr>
              <a:t>Pb</a:t>
            </a:r>
            <a:r>
              <a:rPr lang="en-US" sz="2000" dirty="0" smtClean="0">
                <a:solidFill>
                  <a:schemeClr val="accent4"/>
                </a:solidFill>
                <a:latin typeface="+mj-lt"/>
              </a:rPr>
              <a:t> sheets</a:t>
            </a:r>
          </a:p>
          <a:p>
            <a:pPr lvl="1" eaLnBrk="0" hangingPunct="0"/>
            <a:r>
              <a:rPr lang="en-US" sz="2000" dirty="0" smtClean="0">
                <a:solidFill>
                  <a:schemeClr val="accent4"/>
                </a:solidFill>
                <a:latin typeface="+mj-lt"/>
              </a:rPr>
              <a:t>57 (300mm) FUJI emulsion layers</a:t>
            </a:r>
          </a:p>
          <a:p>
            <a:pPr lvl="1" eaLnBrk="0" hangingPunct="0"/>
            <a:r>
              <a:rPr lang="en-US" sz="2000" dirty="0" smtClean="0">
                <a:solidFill>
                  <a:schemeClr val="accent4"/>
                </a:solidFill>
                <a:latin typeface="+mj-lt"/>
              </a:rPr>
              <a:t>2 (300mm) changeable sheets (CS)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3429000" y="3597275"/>
            <a:ext cx="5629275" cy="3260725"/>
            <a:chOff x="518" y="2405"/>
            <a:chExt cx="4790" cy="1903"/>
          </a:xfrm>
        </p:grpSpPr>
        <p:pic>
          <p:nvPicPr>
            <p:cNvPr id="9" name="Picture 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2" y="2405"/>
              <a:ext cx="4674" cy="17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3351" dir="2700000" algn="ctr" rotWithShape="0">
                <a:srgbClr val="000000">
                  <a:alpha val="50027"/>
                </a:srgbClr>
              </a:outerShdw>
            </a:effectLst>
          </p:spPr>
        </p:pic>
        <p:sp>
          <p:nvSpPr>
            <p:cNvPr id="10" name="Rectangle 18"/>
            <p:cNvSpPr>
              <a:spLocks noChangeArrowheads="1"/>
            </p:cNvSpPr>
            <p:nvPr/>
          </p:nvSpPr>
          <p:spPr bwMode="auto">
            <a:xfrm>
              <a:off x="518" y="4160"/>
              <a:ext cx="4790" cy="1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46" y="2408"/>
              <a:ext cx="62" cy="17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752600"/>
            <a:ext cx="1680206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273150"/>
            <a:ext cx="3352800" cy="1638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507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First Tau Neutrino Detected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463289" y="5831525"/>
            <a:ext cx="3147311" cy="64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Press Release 31 May 2010,</a:t>
            </a:r>
          </a:p>
          <a:p>
            <a:r>
              <a:rPr lang="en-US" b="0" dirty="0">
                <a:latin typeface="Calibri" pitchFamily="34" charset="0"/>
              </a:rPr>
              <a:t>arXiv:1006.1623v1 8 June 2010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" y="1447800"/>
            <a:ext cx="2819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Events collected in 2008-2009 run:  5391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Tag efficiency times vertex location efficiency: 60%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Total found neutrino vertices  1921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Events for which “decay search” was completed 1088 (187 NC)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(35% of total 08-09 run statistics, 1.85e19POT)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Assuming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smtClean="0">
                <a:solidFill>
                  <a:srgbClr val="FF0000"/>
                </a:solidFill>
              </a:rPr>
              <a:t>32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=2.5x10</a:t>
            </a:r>
            <a:r>
              <a:rPr lang="en-US" sz="2000" baseline="30000" dirty="0" smtClean="0">
                <a:solidFill>
                  <a:srgbClr val="FF0000"/>
                </a:solidFill>
              </a:rPr>
              <a:t>-3</a:t>
            </a:r>
            <a:r>
              <a:rPr lang="en-US" sz="2000" dirty="0" smtClean="0">
                <a:solidFill>
                  <a:srgbClr val="FF0000"/>
                </a:solidFill>
              </a:rPr>
              <a:t>eV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and full mixing, expect 0.5 </a:t>
            </a:r>
            <a:r>
              <a:rPr lang="en-US" sz="2000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 events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68" y="6172200"/>
            <a:ext cx="342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Sato, Neutrino 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64268" y="5867400"/>
            <a:ext cx="266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 courtesy O. Sato,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2010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 dirty="0" smtClean="0"/>
              <a:t>Other interesting events from OPERA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001000" cy="838200"/>
          </a:xfrm>
        </p:spPr>
        <p:txBody>
          <a:bodyPr/>
          <a:lstStyle/>
          <a:p>
            <a:r>
              <a:rPr lang="en-US" sz="2200" dirty="0" smtClean="0"/>
              <a:t>Charm candidates, and 6 electron </a:t>
            </a:r>
            <a:br>
              <a:rPr lang="en-US" sz="2200" dirty="0" smtClean="0"/>
            </a:br>
            <a:r>
              <a:rPr lang="en-US" sz="2200" dirty="0" smtClean="0"/>
              <a:t>neutrino candidates out of </a:t>
            </a:r>
            <a:br>
              <a:rPr lang="en-US" sz="2200" dirty="0" smtClean="0"/>
            </a:br>
            <a:r>
              <a:rPr lang="en-US" sz="2200" dirty="0" smtClean="0"/>
              <a:t>800 located vertices (2 at right)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754913"/>
            <a:ext cx="4217269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5345713"/>
            <a:ext cx="2295525" cy="113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8668" y="5943600"/>
            <a:ext cx="266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O. Sato, </a:t>
            </a:r>
            <a:br>
              <a:rPr lang="en-US" dirty="0" smtClean="0"/>
            </a:b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13" name="Picture 6" descr="b096038_animated_2_bea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143000"/>
            <a:ext cx="38100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b142415_animated_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3768435"/>
            <a:ext cx="3810000" cy="293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October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Deborah Harris: Conventional Neutrino Beam Experiments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E177-959E-4079-8AC0-9F26595D093A}" type="slidenum">
              <a:rPr lang="en-US"/>
              <a:pPr/>
              <a:t>2</a:t>
            </a:fld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81000"/>
            <a:ext cx="7747000" cy="762000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7772400" cy="4914900"/>
          </a:xfrm>
        </p:spPr>
        <p:txBody>
          <a:bodyPr/>
          <a:lstStyle/>
          <a:p>
            <a:r>
              <a:rPr lang="en-US" sz="2800" dirty="0" smtClean="0"/>
              <a:t>Current Generation:  </a:t>
            </a:r>
          </a:p>
          <a:p>
            <a:pPr lvl="1"/>
            <a:r>
              <a:rPr lang="en-US" sz="2400" dirty="0" err="1" smtClean="0"/>
              <a:t>MiniBooNE</a:t>
            </a:r>
            <a:endParaRPr lang="en-US" sz="2400" dirty="0" smtClean="0"/>
          </a:p>
          <a:p>
            <a:pPr lvl="1"/>
            <a:r>
              <a:rPr lang="en-US" sz="2400" dirty="0" smtClean="0"/>
              <a:t>MINOS</a:t>
            </a:r>
          </a:p>
          <a:p>
            <a:pPr lvl="1"/>
            <a:r>
              <a:rPr lang="en-US" sz="2400" dirty="0" smtClean="0"/>
              <a:t>OPERA</a:t>
            </a:r>
          </a:p>
          <a:p>
            <a:r>
              <a:rPr lang="en-US" sz="2800" dirty="0" smtClean="0"/>
              <a:t>Almost Current Generation</a:t>
            </a:r>
          </a:p>
          <a:p>
            <a:pPr lvl="1"/>
            <a:r>
              <a:rPr lang="en-US" sz="2400" dirty="0" err="1" smtClean="0"/>
              <a:t>NOvA</a:t>
            </a:r>
            <a:endParaRPr lang="en-US" sz="2400" dirty="0" smtClean="0"/>
          </a:p>
          <a:p>
            <a:r>
              <a:rPr lang="en-US" sz="2800" dirty="0" smtClean="0"/>
              <a:t>Next Generation(s)</a:t>
            </a:r>
          </a:p>
          <a:p>
            <a:pPr lvl="1"/>
            <a:r>
              <a:rPr lang="en-US" sz="2400" dirty="0" smtClean="0"/>
              <a:t>Building on existing beams:  </a:t>
            </a:r>
            <a:r>
              <a:rPr lang="en-US" sz="2000" dirty="0" err="1" smtClean="0"/>
              <a:t>MicroBooNE</a:t>
            </a:r>
            <a:r>
              <a:rPr lang="en-US" sz="2000" dirty="0" smtClean="0"/>
              <a:t>, T2KK</a:t>
            </a:r>
            <a:endParaRPr lang="en-US" sz="1800" dirty="0" smtClean="0"/>
          </a:p>
          <a:p>
            <a:pPr lvl="1"/>
            <a:r>
              <a:rPr lang="en-US" sz="2400" dirty="0" smtClean="0"/>
              <a:t>New beams, new detectors:  LBNE, CERN-</a:t>
            </a:r>
            <a:r>
              <a:rPr lang="en-US" sz="2400" dirty="0" err="1" smtClean="0"/>
              <a:t>Frejus</a:t>
            </a:r>
            <a:r>
              <a:rPr lang="en-US" sz="2400" dirty="0" smtClean="0"/>
              <a:t>,…</a:t>
            </a:r>
          </a:p>
          <a:p>
            <a:r>
              <a:rPr lang="en-US" sz="2800" dirty="0" smtClean="0"/>
              <a:t>What legacies are being handed down from one generation to the next?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0" y="1943100"/>
            <a:ext cx="3429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MINERvA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400" kern="0" noProof="0" dirty="0" smtClean="0"/>
              <a:t>T2K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400" kern="0" dirty="0" smtClean="0"/>
              <a:t>ICARUS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Picture 7" descr="banjo_les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8646" y="0"/>
            <a:ext cx="3135354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ICARUS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800600" cy="4114800"/>
          </a:xfrm>
        </p:spPr>
        <p:txBody>
          <a:bodyPr/>
          <a:lstStyle/>
          <a:p>
            <a:r>
              <a:rPr lang="en-US" sz="2200" dirty="0" smtClean="0"/>
              <a:t>Liquid Argon TPC </a:t>
            </a:r>
          </a:p>
          <a:p>
            <a:r>
              <a:rPr lang="en-US" sz="2200" dirty="0" smtClean="0"/>
              <a:t>Active mass: 475x2 tons</a:t>
            </a:r>
          </a:p>
          <a:p>
            <a:r>
              <a:rPr lang="en-US" sz="2200" dirty="0" err="1" smtClean="0"/>
              <a:t>Fiducial</a:t>
            </a:r>
            <a:r>
              <a:rPr lang="en-US" sz="2200" dirty="0" smtClean="0"/>
              <a:t> mass:  600 tons  </a:t>
            </a:r>
          </a:p>
          <a:p>
            <a:r>
              <a:rPr lang="en-US" sz="2200" dirty="0" smtClean="0"/>
              <a:t>Wire spacing:  3mm</a:t>
            </a:r>
          </a:p>
          <a:p>
            <a:r>
              <a:rPr lang="en-US" sz="2200" dirty="0" smtClean="0"/>
              <a:t>Electron drift distance:  1.5m</a:t>
            </a:r>
          </a:p>
          <a:p>
            <a:r>
              <a:rPr lang="en-US" sz="2200" dirty="0" smtClean="0"/>
              <a:t>54000 wires, 3 stereo angles</a:t>
            </a:r>
          </a:p>
          <a:p>
            <a:r>
              <a:rPr lang="en-US" sz="2200" dirty="0" smtClean="0"/>
              <a:t>74 PMT’s for scintillation light</a:t>
            </a:r>
          </a:p>
          <a:p>
            <a:r>
              <a:rPr lang="en-US" sz="2200" dirty="0" smtClean="0"/>
              <a:t>Statistical </a:t>
            </a:r>
            <a:br>
              <a:rPr lang="en-US" sz="2200" dirty="0" smtClean="0"/>
            </a:br>
            <a:r>
              <a:rPr lang="en-US" sz="2200" dirty="0" smtClean="0"/>
              <a:t>measure-</a:t>
            </a:r>
            <a:br>
              <a:rPr lang="en-US" sz="2200" dirty="0" smtClean="0"/>
            </a:br>
            <a:r>
              <a:rPr lang="en-US" sz="2200" dirty="0" err="1" smtClean="0"/>
              <a:t>ment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of </a:t>
            </a:r>
            <a:r>
              <a:rPr lang="en-US" sz="2200" dirty="0" err="1" smtClean="0">
                <a:latin typeface="Symbol" pitchFamily="18" charset="2"/>
              </a:rPr>
              <a:t>n</a:t>
            </a:r>
            <a:r>
              <a:rPr lang="en-US" sz="2200" baseline="-25000" dirty="0" err="1" smtClean="0">
                <a:latin typeface="Symbol" pitchFamily="18" charset="2"/>
              </a:rPr>
              <a:t>t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appearance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9743" y="1600200"/>
            <a:ext cx="38032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0"/>
            <a:ext cx="4329112" cy="134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81600" y="6096000"/>
            <a:ext cx="343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6 beam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/>
              <a:t>e</a:t>
            </a:r>
            <a:r>
              <a:rPr lang="en-US" dirty="0" err="1" smtClean="0"/>
              <a:t>’s</a:t>
            </a:r>
            <a:r>
              <a:rPr lang="en-US" dirty="0" smtClean="0"/>
              <a:t>, expect 12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>
                <a:latin typeface="Symbol" pitchFamily="18" charset="2"/>
              </a:rPr>
              <a:t>t</a:t>
            </a:r>
            <a:r>
              <a:rPr lang="en-US" dirty="0" err="1" smtClean="0"/>
              <a:t>’s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00600" y="54864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4419600"/>
            <a:ext cx="2562225" cy="205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810000" y="51816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624840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Guglielmi</a:t>
            </a:r>
            <a:r>
              <a:rPr lang="en-US" dirty="0" smtClean="0">
                <a:latin typeface="Symbol" pitchFamily="18" charset="2"/>
              </a:rPr>
              <a:t>, n</a:t>
            </a:r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CNGS Beam events in ICARUS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0"/>
            <a:ext cx="8305800" cy="185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81748" y="3241035"/>
            <a:ext cx="332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dirty="0" err="1" smtClean="0">
                <a:solidFill>
                  <a:srgbClr val="FF0000"/>
                </a:solidFill>
              </a:rPr>
              <a:t>Hadron</a:t>
            </a:r>
            <a:r>
              <a:rPr lang="en-US" dirty="0" smtClean="0">
                <a:solidFill>
                  <a:srgbClr val="FF0000"/>
                </a:solidFill>
              </a:rPr>
              <a:t> Shower     Vertex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55" y="403860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Guglielmi</a:t>
            </a:r>
            <a:r>
              <a:rPr lang="en-US" dirty="0" smtClean="0">
                <a:latin typeface="Symbol" pitchFamily="18" charset="2"/>
              </a:rPr>
              <a:t>, n</a:t>
            </a: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7250668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Guglielmi</a:t>
            </a:r>
            <a:r>
              <a:rPr lang="en-US" dirty="0" smtClean="0">
                <a:latin typeface="Symbol" pitchFamily="18" charset="2"/>
              </a:rPr>
              <a:t>, n</a:t>
            </a:r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810000"/>
            <a:ext cx="5240338" cy="176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648200"/>
            <a:ext cx="420386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90600" y="5802868"/>
            <a:ext cx="317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Electromagnetic Shower Vertex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err="1" smtClean="0"/>
              <a:t>MINER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Detector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7086600" cy="4419600"/>
          </a:xfrm>
        </p:spPr>
        <p:txBody>
          <a:bodyPr/>
          <a:lstStyle/>
          <a:p>
            <a:r>
              <a:rPr lang="en-US" sz="2400" dirty="0" smtClean="0"/>
              <a:t>Finely segmented scintillator </a:t>
            </a:r>
            <a:br>
              <a:rPr lang="en-US" sz="2400" dirty="0" smtClean="0"/>
            </a:br>
            <a:r>
              <a:rPr lang="en-US" sz="2400" dirty="0" smtClean="0"/>
              <a:t>planes read out by WLS fibers</a:t>
            </a:r>
          </a:p>
          <a:p>
            <a:r>
              <a:rPr lang="en-US" sz="2400" dirty="0" smtClean="0"/>
              <a:t>Side and downstream</a:t>
            </a:r>
            <a:br>
              <a:rPr lang="en-US" sz="2400" dirty="0" smtClean="0"/>
            </a:br>
            <a:r>
              <a:rPr lang="en-US" sz="2400" dirty="0" err="1" smtClean="0"/>
              <a:t>calorimetry</a:t>
            </a:r>
            <a:r>
              <a:rPr lang="en-US" sz="2400" dirty="0" smtClean="0"/>
              <a:t>, 3-5 ton </a:t>
            </a:r>
            <a:r>
              <a:rPr lang="en-US" sz="2400" dirty="0" err="1" smtClean="0"/>
              <a:t>fiducial</a:t>
            </a:r>
            <a:endParaRPr lang="en-US" sz="2400" dirty="0" smtClean="0"/>
          </a:p>
          <a:p>
            <a:r>
              <a:rPr lang="en-US" sz="2400" dirty="0" smtClean="0"/>
              <a:t>Signals to 64-anode PMT’s</a:t>
            </a:r>
          </a:p>
          <a:p>
            <a:r>
              <a:rPr lang="en-US" sz="2400" dirty="0" smtClean="0"/>
              <a:t>Several ~1ton Nuclear targets </a:t>
            </a:r>
            <a:br>
              <a:rPr lang="en-US" sz="2400" dirty="0" smtClean="0"/>
            </a:br>
            <a:r>
              <a:rPr lang="en-US" sz="2400" dirty="0" smtClean="0"/>
              <a:t>of C, Fe, </a:t>
            </a:r>
            <a:r>
              <a:rPr lang="en-US" sz="2400" dirty="0" err="1" smtClean="0"/>
              <a:t>Pb</a:t>
            </a:r>
            <a:r>
              <a:rPr lang="en-US" sz="2400" dirty="0" smtClean="0"/>
              <a:t>, in now</a:t>
            </a:r>
          </a:p>
          <a:p>
            <a:r>
              <a:rPr lang="en-US" sz="2400" dirty="0" smtClean="0"/>
              <a:t>Helium and water </a:t>
            </a:r>
            <a:br>
              <a:rPr lang="en-US" sz="2400" dirty="0" smtClean="0"/>
            </a:br>
            <a:r>
              <a:rPr lang="en-US" sz="2400" dirty="0" smtClean="0"/>
              <a:t>targets soon</a:t>
            </a:r>
          </a:p>
          <a:p>
            <a:r>
              <a:rPr lang="en-US" sz="2400" dirty="0" smtClean="0"/>
              <a:t>MINOS </a:t>
            </a:r>
            <a:br>
              <a:rPr lang="en-US" sz="2400" dirty="0" smtClean="0"/>
            </a:br>
            <a:r>
              <a:rPr lang="en-US" sz="2400" dirty="0" smtClean="0"/>
              <a:t>Detector as </a:t>
            </a:r>
            <a:br>
              <a:rPr lang="en-US" sz="2400" dirty="0" smtClean="0"/>
            </a:br>
            <a:r>
              <a:rPr lang="en-US" sz="2400" dirty="0" err="1" smtClean="0"/>
              <a:t>muon</a:t>
            </a:r>
            <a:r>
              <a:rPr lang="en-US" sz="2400" dirty="0" smtClean="0"/>
              <a:t> spectrometer</a:t>
            </a:r>
          </a:p>
          <a:p>
            <a:r>
              <a:rPr lang="en-US" sz="2000" dirty="0" smtClean="0"/>
              <a:t>See K. McFarland’s talk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28FE5-042F-4171-B9B1-BC92EAF6C41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3"/>
          <a:srcRect l="15152" t="5397" b="8246"/>
          <a:stretch>
            <a:fillRect/>
          </a:stretch>
        </p:blipFill>
        <p:spPr bwMode="auto">
          <a:xfrm>
            <a:off x="5791200" y="1295400"/>
            <a:ext cx="3352800" cy="287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333829" y="2413001"/>
            <a:ext cx="11988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Fully Active Target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 rot="16200000">
            <a:off x="7194187" y="2432808"/>
            <a:ext cx="1564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Downstream ECAL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 rot="16200000">
            <a:off x="7824779" y="2430676"/>
            <a:ext cx="1483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Downstream</a:t>
            </a:r>
            <a:b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HCAL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 rot="16200000">
            <a:off x="5461770" y="2557707"/>
            <a:ext cx="11408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Nuclear</a:t>
            </a:r>
            <a:b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Targets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6064520" y="1547814"/>
            <a:ext cx="1720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Side HCAL (OD)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153420" y="3429000"/>
            <a:ext cx="1720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Side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ECAL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" name="Group 5"/>
          <p:cNvGrpSpPr>
            <a:grpSpLocks noChangeAspect="1"/>
          </p:cNvGrpSpPr>
          <p:nvPr/>
        </p:nvGrpSpPr>
        <p:grpSpPr bwMode="auto">
          <a:xfrm>
            <a:off x="3897312" y="1524000"/>
            <a:ext cx="2655888" cy="1944688"/>
            <a:chOff x="2520" y="3105"/>
            <a:chExt cx="7200" cy="4320"/>
          </a:xfrm>
        </p:grpSpPr>
        <p:sp>
          <p:nvSpPr>
            <p:cNvPr id="17" name="AutoShape 6"/>
            <p:cNvSpPr>
              <a:spLocks noChangeAspect="1" noChangeArrowheads="1"/>
            </p:cNvSpPr>
            <p:nvPr/>
          </p:nvSpPr>
          <p:spPr bwMode="auto">
            <a:xfrm>
              <a:off x="2520" y="3105"/>
              <a:ext cx="720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5838" y="3708"/>
              <a:ext cx="284" cy="243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5455" y="3951"/>
              <a:ext cx="762" cy="723"/>
            </a:xfrm>
            <a:prstGeom prst="rect">
              <a:avLst/>
            </a:prstGeom>
            <a:solidFill>
              <a:srgbClr val="00C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  <p:sp>
          <p:nvSpPr>
            <p:cNvPr id="20" name="PubChord"/>
            <p:cNvSpPr>
              <a:spLocks noEditPoints="1" noChangeArrowheads="1"/>
            </p:cNvSpPr>
            <p:nvPr/>
          </p:nvSpPr>
          <p:spPr bwMode="auto">
            <a:xfrm>
              <a:off x="4530" y="4674"/>
              <a:ext cx="1136" cy="2190"/>
            </a:xfrm>
            <a:custGeom>
              <a:avLst/>
              <a:gdLst>
                <a:gd name="G0" fmla="+- 0 0 0"/>
                <a:gd name="G1" fmla="sin 10800 -6023716"/>
                <a:gd name="G2" fmla="cos 10800 -6023716"/>
                <a:gd name="G3" fmla="sin 10800 5805347"/>
                <a:gd name="G4" fmla="cos 10800 5805347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G10" fmla="+/ G5 G7 2"/>
                <a:gd name="G11" fmla="+/ G6 G8 2"/>
                <a:gd name="T0" fmla="*/ 10439 w 21600"/>
                <a:gd name="T1" fmla="*/ 6 h 21600"/>
                <a:gd name="T2" fmla="*/ 10753 w 21600"/>
                <a:gd name="T3" fmla="*/ 10801 h 21600"/>
                <a:gd name="T4" fmla="*/ 11067 w 21600"/>
                <a:gd name="T5" fmla="*/ 21596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439" y="6"/>
                  </a:moveTo>
                  <a:cubicBezTo>
                    <a:pt x="4618" y="200"/>
                    <a:pt x="0" y="497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0889" y="21600"/>
                    <a:pt x="10978" y="21598"/>
                    <a:pt x="11067" y="2159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76" y="4674"/>
              <a:ext cx="1610" cy="2190"/>
            </a:xfrm>
            <a:prstGeom prst="rect">
              <a:avLst/>
            </a:prstGeom>
            <a:solidFill>
              <a:srgbClr val="00C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  <p:sp>
          <p:nvSpPr>
            <p:cNvPr id="23" name="PubChord"/>
            <p:cNvSpPr>
              <a:spLocks noEditPoints="1" noChangeArrowheads="1"/>
            </p:cNvSpPr>
            <p:nvPr/>
          </p:nvSpPr>
          <p:spPr bwMode="auto">
            <a:xfrm rot="10860000">
              <a:off x="6122" y="4674"/>
              <a:ext cx="1136" cy="2190"/>
            </a:xfrm>
            <a:custGeom>
              <a:avLst/>
              <a:gdLst>
                <a:gd name="G0" fmla="+- 0 0 0"/>
                <a:gd name="G1" fmla="sin 10800 -6023716"/>
                <a:gd name="G2" fmla="cos 10800 -6023716"/>
                <a:gd name="G3" fmla="sin 10800 5805347"/>
                <a:gd name="G4" fmla="cos 10800 5805347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G10" fmla="+/ G5 G7 2"/>
                <a:gd name="G11" fmla="+/ G6 G8 2"/>
                <a:gd name="T0" fmla="*/ 10439 w 21600"/>
                <a:gd name="T1" fmla="*/ 6 h 21600"/>
                <a:gd name="T2" fmla="*/ 10753 w 21600"/>
                <a:gd name="T3" fmla="*/ 10801 h 21600"/>
                <a:gd name="T4" fmla="*/ 11067 w 21600"/>
                <a:gd name="T5" fmla="*/ 21596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439" y="6"/>
                  </a:moveTo>
                  <a:cubicBezTo>
                    <a:pt x="4618" y="200"/>
                    <a:pt x="0" y="497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0889" y="21600"/>
                    <a:pt x="10978" y="21598"/>
                    <a:pt x="11067" y="2159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7258" y="4794"/>
              <a:ext cx="1515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8016" y="5760"/>
              <a:ext cx="947" cy="12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</p:grp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881437" y="1233488"/>
            <a:ext cx="1147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VetoWall</a:t>
            </a:r>
            <a:endParaRPr lang="en-US" sz="1800" dirty="0"/>
          </a:p>
        </p:txBody>
      </p:sp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9262" y="1676400"/>
            <a:ext cx="32385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587875" y="1462087"/>
            <a:ext cx="1393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Cryotarget</a:t>
            </a:r>
            <a:endParaRPr lang="en-US" sz="2400" dirty="0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4876800" y="2514600"/>
            <a:ext cx="590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LHe</a:t>
            </a:r>
            <a:endParaRPr lang="en-US" sz="2400" dirty="0"/>
          </a:p>
        </p:txBody>
      </p: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6858000" y="4267200"/>
            <a:ext cx="2057400" cy="2296391"/>
            <a:chOff x="2895600" y="1828800"/>
            <a:chExt cx="3048000" cy="3505200"/>
          </a:xfrm>
        </p:grpSpPr>
        <p:pic>
          <p:nvPicPr>
            <p:cNvPr id="34" name="Picture 5" descr="event_display_run1107_sub7_ev198_sl3.gif"/>
            <p:cNvPicPr>
              <a:picLocks/>
            </p:cNvPicPr>
            <p:nvPr/>
          </p:nvPicPr>
          <p:blipFill>
            <a:blip r:embed="rId5"/>
            <a:srcRect t="30148" r="70700" b="21141"/>
            <a:stretch>
              <a:fillRect/>
            </a:stretch>
          </p:blipFill>
          <p:spPr bwMode="auto">
            <a:xfrm>
              <a:off x="2895600" y="1828800"/>
              <a:ext cx="30480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 descr="event_display_run1107_sub7_ev198_sl3.gif"/>
            <p:cNvPicPr>
              <a:picLocks/>
            </p:cNvPicPr>
            <p:nvPr/>
          </p:nvPicPr>
          <p:blipFill>
            <a:blip r:embed="rId5"/>
            <a:srcRect t="88364" r="70700" b="3320"/>
            <a:stretch>
              <a:fillRect/>
            </a:stretch>
          </p:blipFill>
          <p:spPr bwMode="auto">
            <a:xfrm>
              <a:off x="2895600" y="4800600"/>
              <a:ext cx="30480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Group 16"/>
          <p:cNvGrpSpPr>
            <a:grpSpLocks/>
          </p:cNvGrpSpPr>
          <p:nvPr/>
        </p:nvGrpSpPr>
        <p:grpSpPr bwMode="auto">
          <a:xfrm>
            <a:off x="4876800" y="4343400"/>
            <a:ext cx="1981200" cy="2209800"/>
            <a:chOff x="152400" y="1828800"/>
            <a:chExt cx="3048000" cy="3352800"/>
          </a:xfrm>
        </p:grpSpPr>
        <p:pic>
          <p:nvPicPr>
            <p:cNvPr id="37" name="Picture 7" descr="event_display_run1107_sub7_ev101_sl2.gif"/>
            <p:cNvPicPr>
              <a:picLocks noChangeAspect="1"/>
            </p:cNvPicPr>
            <p:nvPr/>
          </p:nvPicPr>
          <p:blipFill>
            <a:blip r:embed="rId6"/>
            <a:srcRect l="967" t="30148" r="70000" b="21509"/>
            <a:stretch>
              <a:fillRect/>
            </a:stretch>
          </p:blipFill>
          <p:spPr bwMode="auto">
            <a:xfrm>
              <a:off x="152400" y="1828800"/>
              <a:ext cx="30480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15" descr="event_display_run1107_sub7_ev101_sl2.gif"/>
            <p:cNvPicPr>
              <a:picLocks noChangeAspect="1"/>
            </p:cNvPicPr>
            <p:nvPr/>
          </p:nvPicPr>
          <p:blipFill>
            <a:blip r:embed="rId6"/>
            <a:srcRect l="967" t="88406" r="70000" b="4156"/>
            <a:stretch>
              <a:fillRect/>
            </a:stretch>
          </p:blipFill>
          <p:spPr bwMode="auto">
            <a:xfrm>
              <a:off x="152400" y="4724400"/>
              <a:ext cx="3048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9" name="Picture 38" descr="20100305_175523_minerva_tgt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819400" y="4286795"/>
            <a:ext cx="1828800" cy="203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MINERvA run has started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572000" cy="1295400"/>
          </a:xfrm>
        </p:spPr>
        <p:txBody>
          <a:bodyPr/>
          <a:lstStyle/>
          <a:p>
            <a:r>
              <a:rPr lang="en-US" sz="2400" dirty="0" smtClean="0"/>
              <a:t>Recorded 1.3e20, of that 1.4e19 in special runs to understand neutrino flux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40469"/>
            <a:ext cx="4495800" cy="267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 r="10484" b="-493"/>
          <a:stretch>
            <a:fillRect/>
          </a:stretch>
        </p:blipFill>
        <p:spPr bwMode="auto">
          <a:xfrm>
            <a:off x="228600" y="3041227"/>
            <a:ext cx="4648200" cy="35119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48200" y="4419600"/>
            <a:ext cx="4267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/>
              <a:t>Anti-</a:t>
            </a:r>
            <a:r>
              <a:rPr lang="en-US" sz="2400" kern="0" dirty="0" smtClean="0">
                <a:latin typeface="Symbol" pitchFamily="18" charset="2"/>
              </a:rPr>
              <a:t>n</a:t>
            </a:r>
            <a:r>
              <a:rPr lang="en-US" sz="2400" kern="0" dirty="0" smtClean="0"/>
              <a:t> CC candidate vertex distribution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kern="0" dirty="0" smtClean="0"/>
              <a:t>GENIE 2.6.0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kern="0" dirty="0" smtClean="0"/>
              <a:t>Geant4 Detector model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61722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Perdue, ICHEP10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4050268"/>
            <a:ext cx="29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Budd, FNAL AEM 9/13/10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T2K 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2" descr="Example of ND280 figure from Yos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2094"/>
            <a:ext cx="3538507" cy="3130105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160020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 Detector: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Super-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Kamiokande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/>
              <a:t>Near Detectors at 280m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P0D:  optimized to study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electromagnetic final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states in water and scintillator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TPC:  precise tracking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momentum, plus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 identification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FGD:  water and scintillator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targets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 electromagnetic and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hadronic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calorimetry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2400" kern="0" dirty="0" smtClean="0"/>
              <a:t>0.2T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field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685800"/>
            <a:ext cx="2057400" cy="328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T2K Highlights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257800" cy="4876800"/>
          </a:xfrm>
        </p:spPr>
        <p:txBody>
          <a:bodyPr/>
          <a:lstStyle/>
          <a:p>
            <a:r>
              <a:rPr lang="en-US" sz="2400" dirty="0" smtClean="0"/>
              <a:t>First neutrino events from J-PARC beam seen at Far detector (22 so far)</a:t>
            </a:r>
          </a:p>
          <a:p>
            <a:r>
              <a:rPr lang="en-US" sz="2400" dirty="0" smtClean="0"/>
              <a:t>Near Detector complex commissioned and operating, events in all neutrino targets so far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4253" y="1371600"/>
            <a:ext cx="3337380" cy="256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453" y="4020332"/>
            <a:ext cx="3286347" cy="253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5400000">
            <a:off x="7904942" y="4722259"/>
            <a:ext cx="21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Kobayashi, </a:t>
            </a:r>
            <a:r>
              <a:rPr lang="en-US" dirty="0" smtClean="0">
                <a:latin typeface="Symbol" pitchFamily="18" charset="2"/>
              </a:rPr>
              <a:t>n2010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887352"/>
            <a:ext cx="5099934" cy="228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Generation(s)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1600200"/>
          <a:ext cx="8839200" cy="506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990600"/>
                <a:gridCol w="982134"/>
                <a:gridCol w="1227666"/>
                <a:gridCol w="1104900"/>
                <a:gridCol w="1104900"/>
                <a:gridCol w="990600"/>
                <a:gridCol w="1219200"/>
              </a:tblGrid>
              <a:tr h="711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Moti-vattion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Power (kW)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Base-line </a:t>
                      </a:r>
                    </a:p>
                    <a:p>
                      <a:pPr algn="ctr"/>
                      <a:r>
                        <a:rPr lang="en-US" dirty="0" smtClean="0"/>
                        <a:t>(km)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Ener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Experi</a:t>
                      </a:r>
                      <a:r>
                        <a:rPr lang="en-US" dirty="0" smtClean="0"/>
                        <a:t>-mental Method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Integrated POT so far</a:t>
                      </a:r>
                      <a:endParaRPr lang="en-US" dirty="0"/>
                    </a:p>
                  </a:txBody>
                  <a:tcPr anchor="ctr"/>
                </a:tc>
              </a:tr>
              <a:tr h="7113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MINERvA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dirty="0" smtClean="0"/>
                        <a:t> inter-actions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Fine-Grained </a:t>
                      </a:r>
                      <a:r>
                        <a:rPr lang="en-US" dirty="0" err="1" smtClean="0"/>
                        <a:t>Scint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 ++ (Wide)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Nucl</a:t>
                      </a:r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Targets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11e19</a:t>
                      </a:r>
                      <a:endParaRPr lang="en-US" dirty="0"/>
                    </a:p>
                  </a:txBody>
                  <a:tcPr anchor="ctr"/>
                </a:tc>
              </a:tr>
              <a:tr h="8546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T2K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baseline="-25000" dirty="0" smtClean="0">
                          <a:latin typeface="+mj-lt"/>
                        </a:rPr>
                        <a:t>e</a:t>
                      </a:r>
                      <a:r>
                        <a:rPr lang="en-US" baseline="-250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dirty="0" err="1" smtClean="0"/>
                        <a:t>appr</a:t>
                      </a:r>
                      <a:r>
                        <a:rPr lang="en-US" dirty="0" smtClean="0"/>
                        <a:t>.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750 (50 so far)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 Cerenkov+ND280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0.700 (Narrow)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Off-Axis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3.4e19</a:t>
                      </a:r>
                      <a:endParaRPr lang="en-US" dirty="0"/>
                    </a:p>
                  </a:txBody>
                  <a:tcPr anchor="ctr"/>
                </a:tc>
              </a:tr>
              <a:tr h="854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NOvA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baseline="-250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dirty="0" err="1" smtClean="0"/>
                        <a:t>appr</a:t>
                      </a:r>
                      <a:r>
                        <a:rPr lang="en-US" dirty="0" smtClean="0"/>
                        <a:t>.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Liquid </a:t>
                      </a:r>
                      <a:r>
                        <a:rPr lang="en-US" dirty="0" err="1" smtClean="0"/>
                        <a:t>Scint</a:t>
                      </a:r>
                      <a:r>
                        <a:rPr lang="en-US" dirty="0" smtClean="0"/>
                        <a:t>.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</a:t>
                      </a:r>
                    </a:p>
                    <a:p>
                      <a:pPr algn="ctr"/>
                      <a:r>
                        <a:rPr lang="en-US" dirty="0" smtClean="0"/>
                        <a:t>(Narrow)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Off-axis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  <a:tr h="8546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Micro-</a:t>
                      </a:r>
                      <a:r>
                        <a:rPr lang="en-US" dirty="0" err="1" smtClean="0"/>
                        <a:t>BooNE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baseline="-250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dirty="0" err="1" smtClean="0"/>
                        <a:t>appr</a:t>
                      </a:r>
                      <a:r>
                        <a:rPr lang="en-US" dirty="0" smtClean="0"/>
                        <a:t>. And </a:t>
                      </a:r>
                      <a:r>
                        <a:rPr lang="en-US" dirty="0" err="1" smtClean="0"/>
                        <a:t>LAr</a:t>
                      </a:r>
                      <a:r>
                        <a:rPr lang="en-US" dirty="0" smtClean="0"/>
                        <a:t> R&amp;D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Liquid Argon TPC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  <a:cs typeface="Arial"/>
                        </a:rPr>
                        <a:t>≤1km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 (Wide)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Max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easy_numunc_ev9"/>
          <p:cNvPicPr>
            <a:picLocks noChangeAspect="1" noChangeArrowheads="1"/>
          </p:cNvPicPr>
          <p:nvPr/>
        </p:nvPicPr>
        <p:blipFill>
          <a:blip r:embed="rId2"/>
          <a:srcRect r="52575"/>
          <a:stretch>
            <a:fillRect/>
          </a:stretch>
        </p:blipFill>
        <p:spPr bwMode="auto">
          <a:xfrm>
            <a:off x="5376699" y="4114800"/>
            <a:ext cx="376730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5" descr="nue_file1_ev17_crop"/>
          <p:cNvPicPr>
            <a:picLocks noChangeAspect="1" noChangeArrowheads="1"/>
          </p:cNvPicPr>
          <p:nvPr/>
        </p:nvPicPr>
        <p:blipFill>
          <a:blip r:embed="rId3"/>
          <a:srcRect r="48596"/>
          <a:stretch>
            <a:fillRect/>
          </a:stretch>
        </p:blipFill>
        <p:spPr bwMode="auto">
          <a:xfrm>
            <a:off x="5486400" y="1592134"/>
            <a:ext cx="3657600" cy="25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 smtClean="0"/>
              <a:t>NOvA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2819400" cy="1676400"/>
          </a:xfrm>
        </p:spPr>
        <p:txBody>
          <a:bodyPr/>
          <a:lstStyle/>
          <a:p>
            <a:r>
              <a:rPr lang="en-US" sz="2400" dirty="0" smtClean="0"/>
              <a:t>Off-axis </a:t>
            </a:r>
            <a:r>
              <a:rPr lang="en-US" sz="2400" dirty="0" err="1" smtClean="0"/>
              <a:t>NuMI</a:t>
            </a:r>
            <a:r>
              <a:rPr lang="en-US" sz="2400" dirty="0" smtClean="0"/>
              <a:t> neutrino beam, 2GeV peak energy</a:t>
            </a:r>
          </a:p>
          <a:p>
            <a:r>
              <a:rPr lang="en-US" sz="2400" dirty="0" smtClean="0"/>
              <a:t>14kton liquid scintillator totally active detector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6447" y="222146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91994" y="6550223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z (cm)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6406" y="450746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b="1" baseline="-250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" descr="C:\Users\Ken\Desktop\NOVA meeting June 10\Extrusion ce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3885" y="1828800"/>
            <a:ext cx="2406315" cy="16002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 rot="5400000">
            <a:off x="-1428121" y="4628522"/>
            <a:ext cx="337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Shanahan, FNAL W&amp;C 9/24/10</a:t>
            </a:r>
            <a:endParaRPr lang="en-US" dirty="0"/>
          </a:p>
        </p:txBody>
      </p:sp>
      <p:pic>
        <p:nvPicPr>
          <p:cNvPr id="17" name="Picture 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3959225"/>
            <a:ext cx="33528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err="1" smtClean="0"/>
              <a:t>NOvA</a:t>
            </a:r>
            <a:r>
              <a:rPr lang="en-US" dirty="0" smtClean="0"/>
              <a:t> Progress since last </a:t>
            </a:r>
            <a:r>
              <a:rPr lang="en-US" dirty="0" err="1" smtClean="0"/>
              <a:t>NuFact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4495800" cy="4114800"/>
          </a:xfrm>
        </p:spPr>
        <p:txBody>
          <a:bodyPr/>
          <a:lstStyle/>
          <a:p>
            <a:r>
              <a:rPr lang="en-US" sz="2200" dirty="0" smtClean="0"/>
              <a:t>Far detector site</a:t>
            </a:r>
            <a:br>
              <a:rPr lang="en-US" sz="2200" dirty="0" smtClean="0"/>
            </a:br>
            <a:r>
              <a:rPr lang="en-US" sz="2200" dirty="0" smtClean="0"/>
              <a:t>construction</a:t>
            </a:r>
          </a:p>
          <a:p>
            <a:r>
              <a:rPr lang="en-US" sz="2200" dirty="0" smtClean="0"/>
              <a:t>Full scale proto-</a:t>
            </a:r>
            <a:br>
              <a:rPr lang="en-US" sz="2200" dirty="0" smtClean="0"/>
            </a:br>
            <a:r>
              <a:rPr lang="en-US" sz="2200" dirty="0" smtClean="0"/>
              <a:t>type tests </a:t>
            </a:r>
          </a:p>
          <a:p>
            <a:r>
              <a:rPr lang="en-US" sz="2200" dirty="0" smtClean="0"/>
              <a:t>Near Detector </a:t>
            </a:r>
            <a:br>
              <a:rPr lang="en-US" sz="2200" dirty="0" smtClean="0"/>
            </a:br>
            <a:r>
              <a:rPr lang="en-US" sz="2200" dirty="0" smtClean="0"/>
              <a:t>on Surface starting </a:t>
            </a:r>
            <a:br>
              <a:rPr lang="en-US" sz="2200" dirty="0" smtClean="0"/>
            </a:br>
            <a:r>
              <a:rPr lang="en-US" sz="2200" dirty="0" smtClean="0"/>
              <a:t>operations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3" name="Picture 6" descr="guyForScal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94568"/>
            <a:ext cx="3352800" cy="251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onut 23"/>
          <p:cNvSpPr/>
          <p:nvPr/>
        </p:nvSpPr>
        <p:spPr bwMode="auto">
          <a:xfrm>
            <a:off x="2590800" y="4419600"/>
            <a:ext cx="228600" cy="457200"/>
          </a:xfrm>
          <a:prstGeom prst="donut">
            <a:avLst>
              <a:gd name="adj" fmla="val 71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38200" y="5900738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September 22, 2010</a:t>
            </a:r>
          </a:p>
        </p:txBody>
      </p:sp>
      <p:sp>
        <p:nvSpPr>
          <p:cNvPr id="26" name="TextBox 25"/>
          <p:cNvSpPr txBox="1"/>
          <p:nvPr/>
        </p:nvSpPr>
        <p:spPr>
          <a:xfrm rot="5400000">
            <a:off x="7270346" y="4476122"/>
            <a:ext cx="337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Shanahan, FNAL W&amp;C 9/24/10</a:t>
            </a:r>
            <a:endParaRPr lang="en-US" dirty="0"/>
          </a:p>
        </p:txBody>
      </p:sp>
      <p:pic>
        <p:nvPicPr>
          <p:cNvPr id="27" name="Picture 14" descr="FHC_ndos_numu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343400"/>
            <a:ext cx="2286000" cy="21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 descr="FHC_ndos_nu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419600"/>
            <a:ext cx="2057400" cy="19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90600" y="3962400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Far Detector Building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0" name="Content Placeholder 6" descr="Screen shot 2010-09-24 at 10.59.43 AM.png"/>
          <p:cNvPicPr>
            <a:picLocks noChangeAspect="1"/>
          </p:cNvPicPr>
          <p:nvPr/>
        </p:nvPicPr>
        <p:blipFill>
          <a:blip r:embed="rId5" cstate="print"/>
          <a:srcRect l="-1734" r="-1734"/>
          <a:stretch>
            <a:fillRect/>
          </a:stretch>
        </p:blipFill>
        <p:spPr bwMode="auto">
          <a:xfrm>
            <a:off x="5562600" y="1621912"/>
            <a:ext cx="3276600" cy="264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7" descr="FFS.jpg"/>
          <p:cNvPicPr>
            <a:picLocks noChangeAspect="1"/>
          </p:cNvPicPr>
          <p:nvPr/>
        </p:nvPicPr>
        <p:blipFill>
          <a:blip r:embed="rId6" cstate="print"/>
          <a:srcRect l="7028" r="10144"/>
          <a:stretch>
            <a:fillRect/>
          </a:stretch>
        </p:blipFill>
        <p:spPr bwMode="auto">
          <a:xfrm>
            <a:off x="2895600" y="1600200"/>
            <a:ext cx="2514600" cy="227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934200" y="1600200"/>
            <a:ext cx="220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Nea</a:t>
            </a:r>
            <a:r>
              <a:rPr lang="en-US" sz="1800" dirty="0" smtClean="0">
                <a:solidFill>
                  <a:srgbClr val="FFFFFF"/>
                </a:solidFill>
              </a:rPr>
              <a:t>r Detector at 107mrad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71800" y="1600200"/>
            <a:ext cx="251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Nea</a:t>
            </a:r>
            <a:r>
              <a:rPr lang="en-US" sz="1800" dirty="0" smtClean="0">
                <a:solidFill>
                  <a:srgbClr val="FFFFFF"/>
                </a:solidFill>
              </a:rPr>
              <a:t>r Detector Building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err="1" smtClean="0"/>
              <a:t>MicroBooNE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715000" cy="4114800"/>
          </a:xfrm>
        </p:spPr>
        <p:txBody>
          <a:bodyPr/>
          <a:lstStyle/>
          <a:p>
            <a:r>
              <a:rPr lang="en-US" dirty="0" smtClean="0"/>
              <a:t>Goals:  put </a:t>
            </a:r>
            <a:r>
              <a:rPr lang="en-US" dirty="0" err="1" smtClean="0"/>
              <a:t>LAr</a:t>
            </a:r>
            <a:r>
              <a:rPr lang="en-US" dirty="0" smtClean="0"/>
              <a:t> TPC in Booster Neutrino beam</a:t>
            </a:r>
          </a:p>
          <a:p>
            <a:pPr lvl="1"/>
            <a:r>
              <a:rPr lang="en-US" dirty="0" smtClean="0"/>
              <a:t>Examine </a:t>
            </a:r>
            <a:r>
              <a:rPr lang="en-US" dirty="0" err="1" smtClean="0"/>
              <a:t>MiniBooNE</a:t>
            </a:r>
            <a:r>
              <a:rPr lang="en-US" dirty="0" smtClean="0"/>
              <a:t> excesses</a:t>
            </a:r>
          </a:p>
          <a:p>
            <a:pPr lvl="1"/>
            <a:r>
              <a:rPr lang="en-US" dirty="0" err="1" smtClean="0"/>
              <a:t>Meaure</a:t>
            </a:r>
            <a:r>
              <a:rPr lang="en-US" dirty="0" smtClean="0"/>
              <a:t> Performance of </a:t>
            </a:r>
            <a:r>
              <a:rPr lang="en-US" dirty="0" err="1" smtClean="0"/>
              <a:t>LAr</a:t>
            </a:r>
            <a:r>
              <a:rPr lang="en-US" dirty="0" smtClean="0"/>
              <a:t> TPC in low energy neutrino beam at high statistics</a:t>
            </a:r>
          </a:p>
          <a:p>
            <a:pPr lvl="1"/>
            <a:r>
              <a:rPr lang="en-US" dirty="0" smtClean="0"/>
              <a:t>Try to use tricks you will want for &gt;&gt;</a:t>
            </a:r>
            <a:r>
              <a:rPr lang="en-US" dirty="0" err="1" smtClean="0"/>
              <a:t>kton</a:t>
            </a:r>
            <a:r>
              <a:rPr lang="en-US" dirty="0" smtClean="0"/>
              <a:t> devices</a:t>
            </a:r>
          </a:p>
          <a:p>
            <a:pPr lvl="2"/>
            <a:r>
              <a:rPr lang="en-US" dirty="0" smtClean="0"/>
              <a:t>Long drift lengths</a:t>
            </a:r>
          </a:p>
          <a:p>
            <a:pPr lvl="2"/>
            <a:r>
              <a:rPr lang="en-US" dirty="0" err="1" smtClean="0"/>
              <a:t>Ar</a:t>
            </a:r>
            <a:r>
              <a:rPr lang="en-US" dirty="0" smtClean="0"/>
              <a:t> Purity without pumping </a:t>
            </a:r>
            <a:br>
              <a:rPr lang="en-US" dirty="0" smtClean="0"/>
            </a:br>
            <a:r>
              <a:rPr lang="en-US" dirty="0" smtClean="0"/>
              <a:t>cryostat down to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2702" y="4267200"/>
            <a:ext cx="360509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204912"/>
            <a:ext cx="315628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-705367" y="4868901"/>
            <a:ext cx="20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Soderberg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38800" y="137160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Goals and Strategies: </a:t>
            </a:r>
            <a:br>
              <a:rPr lang="en-US" dirty="0" smtClean="0"/>
            </a:br>
            <a:r>
              <a:rPr lang="en-US" dirty="0" smtClean="0"/>
              <a:t>From one generation to the 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534400" cy="4572000"/>
          </a:xfrm>
        </p:spPr>
        <p:txBody>
          <a:bodyPr/>
          <a:lstStyle/>
          <a:p>
            <a:r>
              <a:rPr lang="en-US" dirty="0" smtClean="0"/>
              <a:t>Current Generation:  building foundations</a:t>
            </a:r>
          </a:p>
          <a:p>
            <a:pPr lvl="1"/>
            <a:r>
              <a:rPr lang="en-US" dirty="0" smtClean="0"/>
              <a:t>Pinning down atmospheric mass splitting</a:t>
            </a:r>
          </a:p>
          <a:p>
            <a:pPr lvl="2"/>
            <a:r>
              <a:rPr lang="en-US" dirty="0" err="1" smtClean="0"/>
              <a:t>Muon</a:t>
            </a:r>
            <a:r>
              <a:rPr lang="en-US" dirty="0" smtClean="0"/>
              <a:t> neutrino disappearance</a:t>
            </a:r>
          </a:p>
          <a:p>
            <a:pPr lvl="1"/>
            <a:r>
              <a:rPr lang="en-US" dirty="0" smtClean="0"/>
              <a:t>Figuring out what “LSND signal” means</a:t>
            </a:r>
          </a:p>
          <a:p>
            <a:pPr lvl="2"/>
            <a:r>
              <a:rPr lang="en-US" dirty="0" smtClean="0"/>
              <a:t>Electron Neutrino appearance at short baseline</a:t>
            </a:r>
          </a:p>
          <a:p>
            <a:pPr lvl="1"/>
            <a:r>
              <a:rPr lang="en-US" dirty="0" smtClean="0"/>
              <a:t>First hopes of seeing sin</a:t>
            </a:r>
            <a:r>
              <a:rPr lang="en-US" baseline="30000" dirty="0" smtClean="0"/>
              <a:t>2</a:t>
            </a:r>
            <a:r>
              <a:rPr lang="en-US" dirty="0" smtClean="0"/>
              <a:t>2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/>
              <a:t>13</a:t>
            </a:r>
            <a:r>
              <a:rPr lang="en-US" dirty="0" smtClean="0"/>
              <a:t> above zero</a:t>
            </a:r>
          </a:p>
          <a:p>
            <a:pPr lvl="2"/>
            <a:r>
              <a:rPr lang="en-US" dirty="0" smtClean="0"/>
              <a:t>Electron neutrino appearance at ~1% level</a:t>
            </a:r>
          </a:p>
          <a:p>
            <a:pPr lvl="1"/>
            <a:r>
              <a:rPr lang="en-US" dirty="0" smtClean="0"/>
              <a:t>Pinning down neutrino interactions in preparation for the goals of measuring sin</a:t>
            </a:r>
            <a:r>
              <a:rPr lang="en-US" baseline="30000" dirty="0" smtClean="0"/>
              <a:t>2</a:t>
            </a:r>
            <a:r>
              <a:rPr lang="en-US" dirty="0" smtClean="0"/>
              <a:t>2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/>
              <a:t>13 </a:t>
            </a:r>
            <a:r>
              <a:rPr lang="en-US" dirty="0" smtClean="0"/>
              <a:t>and beyond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1143000"/>
          </a:xfrm>
        </p:spPr>
        <p:txBody>
          <a:bodyPr/>
          <a:lstStyle/>
          <a:p>
            <a:r>
              <a:rPr lang="en-US" dirty="0" smtClean="0"/>
              <a:t>Next to Next Generation Technique:  </a:t>
            </a:r>
            <a:br>
              <a:rPr lang="en-US" dirty="0" smtClean="0"/>
            </a:br>
            <a:r>
              <a:rPr lang="en-US" dirty="0" smtClean="0"/>
              <a:t>Electron Neutrino Appearance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r>
              <a:rPr lang="en-US" dirty="0" smtClean="0"/>
              <a:t>Goals:  searching for CP violation, determining the neutrino mass hierarchy</a:t>
            </a:r>
          </a:p>
          <a:p>
            <a:r>
              <a:rPr lang="en-US" dirty="0" smtClean="0"/>
              <a:t>Overall, two strategies</a:t>
            </a:r>
          </a:p>
          <a:p>
            <a:pPr lvl="1"/>
            <a:r>
              <a:rPr lang="en-US" dirty="0" smtClean="0"/>
              <a:t>Narrow Band Beam to focus on first oscillation maximum</a:t>
            </a:r>
          </a:p>
          <a:p>
            <a:pPr lvl="1"/>
            <a:r>
              <a:rPr lang="en-US" dirty="0" smtClean="0"/>
              <a:t>Wide band beam to see first and second max</a:t>
            </a:r>
          </a:p>
          <a:p>
            <a:r>
              <a:rPr lang="en-US" dirty="0" smtClean="0"/>
              <a:t>Strategies vary, depend on </a:t>
            </a:r>
          </a:p>
          <a:p>
            <a:pPr lvl="1"/>
            <a:r>
              <a:rPr lang="en-US" dirty="0" smtClean="0"/>
              <a:t>Geography and existing “natural” resources</a:t>
            </a:r>
          </a:p>
          <a:p>
            <a:pPr lvl="1"/>
            <a:r>
              <a:rPr lang="en-US" dirty="0" smtClean="0"/>
              <a:t>Status of planning for </a:t>
            </a:r>
            <a:r>
              <a:rPr lang="en-US" dirty="0" err="1" smtClean="0"/>
              <a:t>LAr</a:t>
            </a:r>
            <a:r>
              <a:rPr lang="en-US" dirty="0" smtClean="0"/>
              <a:t> TPC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Next Generation and beyond…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114800"/>
          </a:xfrm>
        </p:spPr>
        <p:txBody>
          <a:bodyPr/>
          <a:lstStyle/>
          <a:p>
            <a:r>
              <a:rPr lang="en-US" sz="2800" dirty="0" smtClean="0"/>
              <a:t>LBNE:  Fermilab to </a:t>
            </a:r>
            <a:r>
              <a:rPr lang="en-US" sz="2800" dirty="0" err="1" smtClean="0"/>
              <a:t>Homestake</a:t>
            </a:r>
            <a:r>
              <a:rPr lang="en-US" sz="2800" dirty="0" smtClean="0"/>
              <a:t> (1290km)</a:t>
            </a:r>
          </a:p>
          <a:p>
            <a:pPr lvl="1"/>
            <a:r>
              <a:rPr lang="en-US" sz="2400" dirty="0" smtClean="0"/>
              <a:t>Considering both </a:t>
            </a:r>
            <a:r>
              <a:rPr lang="en-US" sz="2400" dirty="0" err="1" smtClean="0"/>
              <a:t>LAr</a:t>
            </a:r>
            <a:r>
              <a:rPr lang="en-US" sz="2400" dirty="0" smtClean="0"/>
              <a:t> TPC and Water Cerenkov</a:t>
            </a:r>
          </a:p>
          <a:p>
            <a:pPr lvl="1"/>
            <a:r>
              <a:rPr lang="en-US" sz="2400" dirty="0" smtClean="0"/>
              <a:t>Synergy with Deep Underground Science</a:t>
            </a:r>
          </a:p>
          <a:p>
            <a:pPr lvl="2"/>
            <a:r>
              <a:rPr lang="en-US" sz="2000" dirty="0" smtClean="0"/>
              <a:t>detector charged with searching for proton decay as well</a:t>
            </a:r>
          </a:p>
          <a:p>
            <a:r>
              <a:rPr lang="en-US" sz="2800" dirty="0" smtClean="0"/>
              <a:t>T2K++:  use existing J-PARC </a:t>
            </a:r>
            <a:r>
              <a:rPr lang="en-US" sz="2800" dirty="0" err="1" smtClean="0"/>
              <a:t>beamline</a:t>
            </a:r>
            <a:r>
              <a:rPr lang="en-US" sz="2800" dirty="0" smtClean="0"/>
              <a:t>, upgrade, and use second far detectors, </a:t>
            </a:r>
          </a:p>
          <a:p>
            <a:pPr lvl="1"/>
            <a:r>
              <a:rPr lang="en-US" sz="2400" dirty="0" err="1" smtClean="0"/>
              <a:t>Okinoshima</a:t>
            </a:r>
            <a:r>
              <a:rPr lang="en-US" sz="2400" dirty="0" smtClean="0"/>
              <a:t> Island to see both maxima</a:t>
            </a:r>
          </a:p>
          <a:p>
            <a:pPr lvl="1"/>
            <a:r>
              <a:rPr lang="en-US" sz="2400" dirty="0" smtClean="0"/>
              <a:t>Second very large detector at </a:t>
            </a:r>
            <a:r>
              <a:rPr lang="en-US" sz="2400" dirty="0" err="1" smtClean="0"/>
              <a:t>Kamioka</a:t>
            </a:r>
            <a:r>
              <a:rPr lang="en-US" sz="2400" dirty="0" smtClean="0"/>
              <a:t> to focus on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max</a:t>
            </a:r>
          </a:p>
          <a:p>
            <a:r>
              <a:rPr lang="en-US" sz="2800" dirty="0" smtClean="0"/>
              <a:t>CERN to </a:t>
            </a:r>
            <a:r>
              <a:rPr lang="en-US" sz="2800" dirty="0" err="1" smtClean="0"/>
              <a:t>Frejus</a:t>
            </a:r>
            <a:r>
              <a:rPr lang="en-US" sz="2800" dirty="0" smtClean="0"/>
              <a:t> or elsewhere in Europe</a:t>
            </a:r>
          </a:p>
          <a:p>
            <a:pPr lvl="1"/>
            <a:r>
              <a:rPr lang="en-US" sz="2400" dirty="0" smtClean="0"/>
              <a:t>Different baselines call for different far detector technologies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LBNE:  Fermilab to </a:t>
            </a:r>
            <a:r>
              <a:rPr lang="en-US" dirty="0" err="1" smtClean="0"/>
              <a:t>Homestake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2209800"/>
          </a:xfrm>
        </p:spPr>
        <p:txBody>
          <a:bodyPr/>
          <a:lstStyle/>
          <a:p>
            <a:r>
              <a:rPr lang="en-US" sz="2800" dirty="0" smtClean="0"/>
              <a:t>Progress this year in planning the development of a large undertaking:  </a:t>
            </a:r>
          </a:p>
          <a:p>
            <a:pPr lvl="1"/>
            <a:r>
              <a:rPr lang="en-US" sz="2400" dirty="0" smtClean="0"/>
              <a:t>New </a:t>
            </a:r>
            <a:r>
              <a:rPr lang="en-US" sz="2400" dirty="0" err="1" smtClean="0"/>
              <a:t>Beamline</a:t>
            </a:r>
            <a:endParaRPr lang="en-US" sz="2400" dirty="0" smtClean="0"/>
          </a:p>
          <a:p>
            <a:pPr lvl="1"/>
            <a:r>
              <a:rPr lang="en-US" sz="2400" dirty="0" smtClean="0"/>
              <a:t>New Detector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7409" y="5285601"/>
            <a:ext cx="808791" cy="2769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Fermilab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384" y="2133600"/>
            <a:ext cx="4579416" cy="266791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0800000">
            <a:off x="4889410" y="3002395"/>
            <a:ext cx="2112528" cy="613314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150" y="4343400"/>
            <a:ext cx="3265450" cy="2133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130176" y="3002395"/>
            <a:ext cx="699462" cy="629777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319" y="3733800"/>
            <a:ext cx="3998481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Is there Life after CNGS?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1981200"/>
          </a:xfrm>
        </p:spPr>
        <p:txBody>
          <a:bodyPr/>
          <a:lstStyle/>
          <a:p>
            <a:r>
              <a:rPr lang="en-US" sz="2400" dirty="0" smtClean="0"/>
              <a:t>Several ideas exist for CERN-based long baseline neutrino experiments</a:t>
            </a:r>
          </a:p>
          <a:p>
            <a:r>
              <a:rPr lang="en-US" sz="2400" dirty="0" smtClean="0"/>
              <a:t>Far detectors of Water Cerenkov or Liquid Argon TPC</a:t>
            </a:r>
          </a:p>
          <a:p>
            <a:r>
              <a:rPr lang="en-US" sz="2400" dirty="0" smtClean="0"/>
              <a:t>Focus on low energy beams, shorter distances:  CP Violation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531722"/>
            <a:ext cx="4038600" cy="297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3505200"/>
            <a:ext cx="4962525" cy="251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8200" y="6183868"/>
            <a:ext cx="335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K </a:t>
            </a:r>
            <a:r>
              <a:rPr lang="en-US" dirty="0" err="1" smtClean="0"/>
              <a:t>Sakashita</a:t>
            </a:r>
            <a:r>
              <a:rPr lang="en-US" dirty="0" smtClean="0">
                <a:latin typeface="Symbol" pitchFamily="18" charset="2"/>
              </a:rPr>
              <a:t>, n</a:t>
            </a:r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199" y="2076912"/>
            <a:ext cx="3019425" cy="47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200" dirty="0" smtClean="0"/>
              <a:t>Summary of Future </a:t>
            </a:r>
            <a:br>
              <a:rPr lang="en-US" sz="3200" dirty="0" smtClean="0"/>
            </a:br>
            <a:r>
              <a:rPr lang="en-US" sz="3200" dirty="0" smtClean="0"/>
              <a:t>Long Baseline Experiments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50" y="1733550"/>
            <a:ext cx="77343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-1402352" y="3821345"/>
            <a:ext cx="347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K. Sakashita,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Lessons from Current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458200" cy="4724400"/>
          </a:xfrm>
        </p:spPr>
        <p:txBody>
          <a:bodyPr/>
          <a:lstStyle/>
          <a:p>
            <a:r>
              <a:rPr lang="en-US" sz="2800" dirty="0" smtClean="0"/>
              <a:t>Getting to design power takes time and experience</a:t>
            </a:r>
          </a:p>
          <a:p>
            <a:pPr lvl="1"/>
            <a:r>
              <a:rPr lang="en-US" sz="2400" dirty="0" smtClean="0"/>
              <a:t>MINOS example: 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2 years at ~ ½ intensity of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2 years</a:t>
            </a:r>
          </a:p>
          <a:p>
            <a:pPr lvl="1"/>
            <a:r>
              <a:rPr lang="en-US" sz="2400" dirty="0" smtClean="0"/>
              <a:t>CNGS Example: 2 years at low intensity, high intensity now   </a:t>
            </a:r>
          </a:p>
          <a:p>
            <a:r>
              <a:rPr lang="en-US" sz="2800" dirty="0" smtClean="0"/>
              <a:t>The fluxes you assumed aren’t necessarily right</a:t>
            </a:r>
          </a:p>
          <a:p>
            <a:pPr lvl="1"/>
            <a:r>
              <a:rPr lang="en-US" sz="2400" dirty="0" err="1" smtClean="0"/>
              <a:t>NuMI</a:t>
            </a:r>
            <a:r>
              <a:rPr lang="en-US" sz="2400" dirty="0" smtClean="0"/>
              <a:t> High Energy tail 50% higher </a:t>
            </a:r>
            <a:r>
              <a:rPr lang="en-US" sz="2400" smtClean="0"/>
              <a:t>than predicted</a:t>
            </a:r>
            <a:endParaRPr lang="en-US" sz="2400" dirty="0" smtClean="0"/>
          </a:p>
          <a:p>
            <a:pPr lvl="1"/>
            <a:r>
              <a:rPr lang="en-US" sz="2400" dirty="0" smtClean="0"/>
              <a:t>MINOS Near Det. 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background  prediction 20% high</a:t>
            </a:r>
          </a:p>
          <a:p>
            <a:r>
              <a:rPr lang="en-US" sz="2800" dirty="0" smtClean="0"/>
              <a:t>The cross sections you assumed aren’t necessarily right</a:t>
            </a:r>
          </a:p>
          <a:p>
            <a:pPr lvl="1"/>
            <a:r>
              <a:rPr lang="en-US" sz="2400" dirty="0" err="1" smtClean="0"/>
              <a:t>MiniBooNE</a:t>
            </a:r>
            <a:r>
              <a:rPr lang="en-US" sz="2400" dirty="0" smtClean="0"/>
              <a:t> is seeing 20% higher 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(QE) than expected</a:t>
            </a:r>
          </a:p>
          <a:p>
            <a:r>
              <a:rPr lang="en-US" sz="2800" dirty="0" smtClean="0"/>
              <a:t>Radiation shielding is harder than you imagined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algn="l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153400" cy="4114800"/>
          </a:xfrm>
        </p:spPr>
        <p:txBody>
          <a:bodyPr/>
          <a:lstStyle/>
          <a:p>
            <a:r>
              <a:rPr lang="en-US" dirty="0" smtClean="0"/>
              <a:t>This has been an exciting year </a:t>
            </a:r>
            <a:br>
              <a:rPr lang="en-US" dirty="0" smtClean="0"/>
            </a:br>
            <a:r>
              <a:rPr lang="en-US" dirty="0" smtClean="0"/>
              <a:t>for conventional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beam </a:t>
            </a:r>
            <a:br>
              <a:rPr lang="en-US" dirty="0" smtClean="0"/>
            </a:br>
            <a:r>
              <a:rPr lang="en-US" dirty="0" smtClean="0"/>
              <a:t>experiment operations</a:t>
            </a:r>
          </a:p>
          <a:p>
            <a:pPr lvl="1"/>
            <a:r>
              <a:rPr lang="en-US" dirty="0" smtClean="0"/>
              <a:t>First beam on full detector: </a:t>
            </a:r>
          </a:p>
          <a:p>
            <a:pPr lvl="2"/>
            <a:r>
              <a:rPr lang="en-US" dirty="0" smtClean="0"/>
              <a:t>T2K, ICARUS, MINERvA</a:t>
            </a:r>
          </a:p>
          <a:p>
            <a:pPr lvl="1"/>
            <a:r>
              <a:rPr lang="en-US" dirty="0" smtClean="0"/>
              <a:t>First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>
                <a:latin typeface="Symbol" pitchFamily="18" charset="2"/>
              </a:rPr>
              <a:t>t</a:t>
            </a:r>
            <a:r>
              <a:rPr lang="en-US" dirty="0" smtClean="0"/>
              <a:t> event shown by OPERA</a:t>
            </a:r>
          </a:p>
          <a:p>
            <a:pPr lvl="1"/>
            <a:r>
              <a:rPr lang="en-US" dirty="0" err="1" smtClean="0"/>
              <a:t>NOvA</a:t>
            </a:r>
            <a:r>
              <a:rPr lang="en-US" dirty="0" smtClean="0"/>
              <a:t> Near Detector assembled, ready for data</a:t>
            </a:r>
          </a:p>
          <a:p>
            <a:r>
              <a:rPr lang="en-US" dirty="0" smtClean="0"/>
              <a:t>Oscillation and cross section results have been exciting too, to be covered in later talks </a:t>
            </a:r>
          </a:p>
          <a:p>
            <a:r>
              <a:rPr lang="en-US" dirty="0" smtClean="0"/>
              <a:t>Many lessons to take away for future plans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 descr="banjo_les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0820" y="0"/>
            <a:ext cx="297318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dirty="0" smtClean="0"/>
              <a:t>Current Generation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" y="1430496"/>
          <a:ext cx="8839200" cy="504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990600"/>
                <a:gridCol w="982134"/>
                <a:gridCol w="1227666"/>
                <a:gridCol w="1104900"/>
                <a:gridCol w="1104900"/>
                <a:gridCol w="990600"/>
                <a:gridCol w="1219200"/>
              </a:tblGrid>
              <a:tr h="711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Moti-vattion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Power (kW)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Base-line </a:t>
                      </a:r>
                    </a:p>
                    <a:p>
                      <a:pPr algn="ctr"/>
                      <a:r>
                        <a:rPr lang="en-US" dirty="0" smtClean="0"/>
                        <a:t>(km)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Ener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Experi</a:t>
                      </a:r>
                      <a:r>
                        <a:rPr lang="en-US" dirty="0" smtClean="0"/>
                        <a:t>-mental Method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Integrated POT so far</a:t>
                      </a:r>
                      <a:endParaRPr lang="en-US" dirty="0"/>
                    </a:p>
                  </a:txBody>
                  <a:tcPr anchor="ctr"/>
                </a:tc>
              </a:tr>
              <a:tr h="4979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Mini-</a:t>
                      </a:r>
                      <a:r>
                        <a:rPr lang="en-US" dirty="0" err="1" smtClean="0"/>
                        <a:t>BooNE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baseline="-250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dirty="0" err="1" smtClean="0"/>
                        <a:t>appr</a:t>
                      </a:r>
                      <a:r>
                        <a:rPr lang="en-US" dirty="0" smtClean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30 (max)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Oil Cerenkov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 (Wide)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max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15e20</a:t>
                      </a:r>
                      <a:endParaRPr lang="en-US" dirty="0"/>
                    </a:p>
                  </a:txBody>
                  <a:tcPr anchor="ctr"/>
                </a:tc>
              </a:tr>
              <a:tr h="65738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MINOS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baseline="-250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baseline="0" dirty="0" smtClean="0">
                          <a:latin typeface="+mn-lt"/>
                        </a:rPr>
                        <a:t> </a:t>
                      </a:r>
                      <a:r>
                        <a:rPr lang="en-US" dirty="0" err="1" smtClean="0"/>
                        <a:t>dis-appr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Steel-</a:t>
                      </a:r>
                      <a:r>
                        <a:rPr lang="en-US" dirty="0" err="1" smtClean="0"/>
                        <a:t>Scint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 (Wide)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baseline="0" dirty="0" smtClean="0"/>
                        <a:t> max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11e20</a:t>
                      </a:r>
                      <a:endParaRPr lang="en-US" dirty="0"/>
                    </a:p>
                  </a:txBody>
                  <a:tcPr anchor="ctr"/>
                </a:tc>
              </a:tr>
              <a:tr h="4979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OPERA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Symbol" pitchFamily="18" charset="2"/>
                        </a:rPr>
                        <a:t>n</a:t>
                      </a:r>
                      <a:r>
                        <a:rPr lang="en-US" baseline="-25000" dirty="0" err="1" smtClean="0">
                          <a:latin typeface="Symbol" pitchFamily="18" charset="2"/>
                        </a:rPr>
                        <a:t>t</a:t>
                      </a:r>
                      <a:r>
                        <a:rPr lang="en-US" baseline="-250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baseline="0" dirty="0" err="1" smtClean="0">
                          <a:latin typeface="+mn-lt"/>
                        </a:rPr>
                        <a:t>appr</a:t>
                      </a:r>
                      <a:r>
                        <a:rPr lang="en-US" baseline="0" dirty="0" smtClean="0">
                          <a:latin typeface="+mn-lt"/>
                        </a:rPr>
                        <a:t>.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Lead-Emulsion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730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(Wide)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Before the </a:t>
                      </a:r>
                    </a:p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max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8e19</a:t>
                      </a:r>
                      <a:endParaRPr lang="en-US" dirty="0"/>
                    </a:p>
                  </a:txBody>
                  <a:tcPr anchor="ctr"/>
                </a:tc>
              </a:tr>
              <a:tr h="2845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ICARUS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LAr</a:t>
                      </a:r>
                      <a:r>
                        <a:rPr lang="en-US" dirty="0" smtClean="0"/>
                        <a:t> TPC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2e19</a:t>
                      </a:r>
                      <a:endParaRPr lang="en-US" dirty="0"/>
                    </a:p>
                  </a:txBody>
                  <a:tcPr anchor="ctr"/>
                </a:tc>
              </a:tr>
              <a:tr h="7113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MINERvA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dirty="0" smtClean="0"/>
                        <a:t> inter-actions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Fine-Grained </a:t>
                      </a:r>
                      <a:r>
                        <a:rPr lang="en-US" dirty="0" err="1" smtClean="0"/>
                        <a:t>Scint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 ++ (Wide)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Nucl</a:t>
                      </a:r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Targets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12e19</a:t>
                      </a:r>
                      <a:endParaRPr lang="en-US" dirty="0"/>
                    </a:p>
                  </a:txBody>
                  <a:tcPr anchor="ctr"/>
                </a:tc>
              </a:tr>
              <a:tr h="8546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T2K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n</a:t>
                      </a:r>
                      <a:r>
                        <a:rPr lang="en-US" baseline="-25000" dirty="0" smtClean="0">
                          <a:latin typeface="+mj-lt"/>
                        </a:rPr>
                        <a:t>e</a:t>
                      </a:r>
                      <a:r>
                        <a:rPr lang="en-US" baseline="-250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dirty="0" err="1" smtClean="0"/>
                        <a:t>appr</a:t>
                      </a:r>
                      <a:r>
                        <a:rPr lang="en-US" dirty="0" smtClean="0"/>
                        <a:t>.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750 (50 so far)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 Cerenkov+ND280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0.700 (Narrow)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Off-Axis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3.4e19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Ingredients for Conventional Neutrino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 smtClean="0"/>
              <a:t>Ingredients</a:t>
            </a:r>
          </a:p>
          <a:p>
            <a:pPr lvl="1"/>
            <a:r>
              <a:rPr lang="en-US" dirty="0" smtClean="0"/>
              <a:t>As many protons as you can get…</a:t>
            </a:r>
          </a:p>
          <a:p>
            <a:pPr lvl="1"/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Horns  (at least one, at most three) </a:t>
            </a:r>
          </a:p>
          <a:p>
            <a:pPr lvl="1"/>
            <a:r>
              <a:rPr lang="en-US" dirty="0" smtClean="0"/>
              <a:t>Decay Volume</a:t>
            </a:r>
          </a:p>
          <a:p>
            <a:pPr lvl="1"/>
            <a:r>
              <a:rPr lang="en-US" dirty="0" err="1" smtClean="0"/>
              <a:t>Hadron</a:t>
            </a:r>
            <a:r>
              <a:rPr lang="en-US" dirty="0" smtClean="0"/>
              <a:t> Absorber</a:t>
            </a:r>
          </a:p>
          <a:p>
            <a:pPr lvl="1"/>
            <a:r>
              <a:rPr lang="en-US" dirty="0" err="1" smtClean="0"/>
              <a:t>Beamline</a:t>
            </a:r>
            <a:r>
              <a:rPr lang="en-US" dirty="0" smtClean="0"/>
              <a:t> Monitoring</a:t>
            </a:r>
          </a:p>
          <a:p>
            <a:r>
              <a:rPr lang="en-US" dirty="0" smtClean="0"/>
              <a:t>“Tales from the Front Lines”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Booster Neutrino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7010400" cy="2743200"/>
          </a:xfrm>
        </p:spPr>
        <p:txBody>
          <a:bodyPr/>
          <a:lstStyle/>
          <a:p>
            <a:r>
              <a:rPr lang="en-US" sz="2400" dirty="0" smtClean="0"/>
              <a:t>8 </a:t>
            </a:r>
            <a:r>
              <a:rPr lang="en-US" sz="2400" dirty="0" err="1" smtClean="0"/>
              <a:t>GeV</a:t>
            </a:r>
            <a:r>
              <a:rPr lang="en-US" sz="2400" dirty="0" smtClean="0"/>
              <a:t> protons, Beryllium target, </a:t>
            </a:r>
            <a:br>
              <a:rPr lang="en-US" sz="2400" dirty="0" smtClean="0"/>
            </a:br>
            <a:r>
              <a:rPr lang="en-US" sz="2400" dirty="0" smtClean="0"/>
              <a:t>one horn, short decay pipe</a:t>
            </a:r>
            <a:endParaRPr lang="en-US" sz="2000" dirty="0" smtClean="0"/>
          </a:p>
          <a:p>
            <a:pPr lvl="1"/>
            <a:r>
              <a:rPr lang="en-US" sz="2000" dirty="0" smtClean="0"/>
              <a:t>Enclosures for </a:t>
            </a:r>
            <a:r>
              <a:rPr lang="en-US" sz="2000" dirty="0" err="1" smtClean="0"/>
              <a:t>SciBooNE</a:t>
            </a:r>
            <a:r>
              <a:rPr lang="en-US" sz="2000" dirty="0" smtClean="0"/>
              <a:t> and </a:t>
            </a:r>
            <a:br>
              <a:rPr lang="en-US" sz="2000" dirty="0" smtClean="0"/>
            </a:br>
            <a:r>
              <a:rPr lang="en-US" sz="2000" dirty="0" err="1" smtClean="0"/>
              <a:t>MiniBooNE</a:t>
            </a:r>
            <a:r>
              <a:rPr lang="en-US" sz="2000" dirty="0" smtClean="0"/>
              <a:t> detectors</a:t>
            </a:r>
          </a:p>
          <a:p>
            <a:r>
              <a:rPr lang="en-US" sz="2400" dirty="0" smtClean="0"/>
              <a:t>Produces broad band of 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>
                <a:latin typeface="Symbol" pitchFamily="18" charset="2"/>
              </a:rPr>
              <a:t>m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events </a:t>
            </a:r>
            <a:br>
              <a:rPr lang="en-US" sz="2400" dirty="0" smtClean="0"/>
            </a:br>
            <a:r>
              <a:rPr lang="en-US" sz="2400" dirty="0" smtClean="0"/>
              <a:t>centered at ~1.4GeV </a:t>
            </a:r>
          </a:p>
          <a:p>
            <a:r>
              <a:rPr lang="en-US" sz="2400" dirty="0" smtClean="0"/>
              <a:t>Designed for </a:t>
            </a:r>
            <a:r>
              <a:rPr lang="en-US" sz="2400" dirty="0" err="1" smtClean="0">
                <a:latin typeface="Symbol" pitchFamily="18" charset="2"/>
              </a:rPr>
              <a:t>n</a:t>
            </a:r>
            <a:r>
              <a:rPr lang="en-US" sz="2400" baseline="-25000" dirty="0" err="1" smtClean="0">
                <a:latin typeface="Symbol" pitchFamily="18" charset="2"/>
              </a:rPr>
              <a:t>m</a:t>
            </a:r>
            <a:r>
              <a:rPr lang="en-US" sz="2400" dirty="0" err="1" smtClean="0">
                <a:latin typeface="Arial"/>
                <a:cs typeface="Arial"/>
              </a:rPr>
              <a:t>→</a:t>
            </a:r>
            <a:r>
              <a:rPr lang="en-US" sz="2400" dirty="0" err="1" smtClean="0">
                <a:latin typeface="Symbol" pitchFamily="18" charset="2"/>
                <a:cs typeface="Arial"/>
              </a:rPr>
              <a:t>n</a:t>
            </a:r>
            <a:r>
              <a:rPr lang="en-US" sz="2400" baseline="-25000" dirty="0" err="1" smtClean="0">
                <a:latin typeface="+mj-lt"/>
                <a:cs typeface="Arial"/>
              </a:rPr>
              <a:t>e</a:t>
            </a:r>
            <a:r>
              <a:rPr lang="en-US" sz="2400" dirty="0" smtClean="0">
                <a:latin typeface="+mj-lt"/>
                <a:cs typeface="Arial"/>
              </a:rPr>
              <a:t> oscillations, </a:t>
            </a:r>
            <a:br>
              <a:rPr lang="en-US" sz="2400" dirty="0" smtClean="0">
                <a:latin typeface="+mj-lt"/>
                <a:cs typeface="Arial"/>
              </a:rPr>
            </a:br>
            <a:r>
              <a:rPr lang="en-US" sz="2400" dirty="0" smtClean="0">
                <a:latin typeface="+mj-lt"/>
                <a:cs typeface="Arial"/>
              </a:rPr>
              <a:t>has found many surprising cross section results in addition to hints of surprising oscillation results</a:t>
            </a: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838200" y="4572000"/>
            <a:ext cx="7620000" cy="1981200"/>
            <a:chOff x="1138237" y="5041900"/>
            <a:chExt cx="4195763" cy="1093787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3813175" y="5392737"/>
              <a:ext cx="342900" cy="1588"/>
            </a:xfrm>
            <a:prstGeom prst="line">
              <a:avLst/>
            </a:prstGeom>
            <a:noFill/>
            <a:ln w="18360">
              <a:solidFill>
                <a:srgbClr val="DC2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20987" y="5230812"/>
              <a:ext cx="896938" cy="673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1138237" y="5316537"/>
              <a:ext cx="819150" cy="819150"/>
            </a:xfrm>
            <a:prstGeom prst="ellips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205037" y="5549900"/>
              <a:ext cx="244475" cy="1588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ChangeArrowheads="1"/>
            </p:cNvSpPr>
            <p:nvPr/>
          </p:nvSpPr>
          <p:spPr bwMode="auto">
            <a:xfrm>
              <a:off x="1954212" y="5548312"/>
              <a:ext cx="263525" cy="239713"/>
            </a:xfrm>
            <a:custGeom>
              <a:avLst/>
              <a:gdLst>
                <a:gd name="T0" fmla="*/ 0 w 731"/>
                <a:gd name="T1" fmla="*/ 0 h 667"/>
                <a:gd name="T2" fmla="*/ 0 w 731"/>
                <a:gd name="T3" fmla="*/ 0 h 667"/>
                <a:gd name="T4" fmla="*/ 0 w 731"/>
                <a:gd name="T5" fmla="*/ 0 h 667"/>
                <a:gd name="T6" fmla="*/ 0 w 731"/>
                <a:gd name="T7" fmla="*/ 0 h 667"/>
                <a:gd name="T8" fmla="*/ 0 w 731"/>
                <a:gd name="T9" fmla="*/ 0 h 667"/>
                <a:gd name="T10" fmla="*/ 0 w 731"/>
                <a:gd name="T11" fmla="*/ 0 h 667"/>
                <a:gd name="T12" fmla="*/ 0 w 731"/>
                <a:gd name="T13" fmla="*/ 0 h 667"/>
                <a:gd name="T14" fmla="*/ 0 w 731"/>
                <a:gd name="T15" fmla="*/ 0 h 667"/>
                <a:gd name="T16" fmla="*/ 0 w 731"/>
                <a:gd name="T17" fmla="*/ 0 h 667"/>
                <a:gd name="T18" fmla="*/ 0 w 731"/>
                <a:gd name="T19" fmla="*/ 0 h 667"/>
                <a:gd name="T20" fmla="*/ 0 w 731"/>
                <a:gd name="T21" fmla="*/ 0 h 667"/>
                <a:gd name="T22" fmla="*/ 0 w 731"/>
                <a:gd name="T23" fmla="*/ 0 h 667"/>
                <a:gd name="T24" fmla="*/ 0 w 731"/>
                <a:gd name="T25" fmla="*/ 0 h 667"/>
                <a:gd name="T26" fmla="*/ 0 w 731"/>
                <a:gd name="T27" fmla="*/ 0 h 667"/>
                <a:gd name="T28" fmla="*/ 0 w 731"/>
                <a:gd name="T29" fmla="*/ 0 h 667"/>
                <a:gd name="T30" fmla="*/ 0 w 731"/>
                <a:gd name="T31" fmla="*/ 0 h 667"/>
                <a:gd name="T32" fmla="*/ 0 w 731"/>
                <a:gd name="T33" fmla="*/ 0 h 667"/>
                <a:gd name="T34" fmla="*/ 0 w 731"/>
                <a:gd name="T35" fmla="*/ 0 h 667"/>
                <a:gd name="T36" fmla="*/ 0 w 731"/>
                <a:gd name="T37" fmla="*/ 0 h 667"/>
                <a:gd name="T38" fmla="*/ 0 w 731"/>
                <a:gd name="T39" fmla="*/ 0 h 667"/>
                <a:gd name="T40" fmla="*/ 0 w 731"/>
                <a:gd name="T41" fmla="*/ 0 h 667"/>
                <a:gd name="T42" fmla="*/ 0 w 731"/>
                <a:gd name="T43" fmla="*/ 0 h 667"/>
                <a:gd name="T44" fmla="*/ 0 w 731"/>
                <a:gd name="T45" fmla="*/ 0 h 667"/>
                <a:gd name="T46" fmla="*/ 0 w 731"/>
                <a:gd name="T47" fmla="*/ 0 h 667"/>
                <a:gd name="T48" fmla="*/ 0 w 731"/>
                <a:gd name="T49" fmla="*/ 0 h 667"/>
                <a:gd name="T50" fmla="*/ 0 w 731"/>
                <a:gd name="T51" fmla="*/ 0 h 667"/>
                <a:gd name="T52" fmla="*/ 0 w 731"/>
                <a:gd name="T53" fmla="*/ 0 h 667"/>
                <a:gd name="T54" fmla="*/ 0 w 731"/>
                <a:gd name="T55" fmla="*/ 0 h 667"/>
                <a:gd name="T56" fmla="*/ 0 w 731"/>
                <a:gd name="T57" fmla="*/ 0 h 667"/>
                <a:gd name="T58" fmla="*/ 0 w 731"/>
                <a:gd name="T59" fmla="*/ 0 h 667"/>
                <a:gd name="T60" fmla="*/ 0 w 731"/>
                <a:gd name="T61" fmla="*/ 0 h 667"/>
                <a:gd name="T62" fmla="*/ 0 w 731"/>
                <a:gd name="T63" fmla="*/ 0 h 667"/>
                <a:gd name="T64" fmla="*/ 0 w 731"/>
                <a:gd name="T65" fmla="*/ 0 h 6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1"/>
                <a:gd name="T100" fmla="*/ 0 h 667"/>
                <a:gd name="T101" fmla="*/ 731 w 731"/>
                <a:gd name="T102" fmla="*/ 667 h 6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1" h="667">
                  <a:moveTo>
                    <a:pt x="730" y="0"/>
                  </a:moveTo>
                  <a:lnTo>
                    <a:pt x="693" y="1"/>
                  </a:lnTo>
                  <a:lnTo>
                    <a:pt x="656" y="3"/>
                  </a:lnTo>
                  <a:lnTo>
                    <a:pt x="619" y="7"/>
                  </a:lnTo>
                  <a:lnTo>
                    <a:pt x="582" y="13"/>
                  </a:lnTo>
                  <a:lnTo>
                    <a:pt x="546" y="20"/>
                  </a:lnTo>
                  <a:lnTo>
                    <a:pt x="510" y="29"/>
                  </a:lnTo>
                  <a:lnTo>
                    <a:pt x="475" y="40"/>
                  </a:lnTo>
                  <a:lnTo>
                    <a:pt x="440" y="52"/>
                  </a:lnTo>
                  <a:lnTo>
                    <a:pt x="407" y="65"/>
                  </a:lnTo>
                  <a:lnTo>
                    <a:pt x="374" y="80"/>
                  </a:lnTo>
                  <a:lnTo>
                    <a:pt x="342" y="96"/>
                  </a:lnTo>
                  <a:lnTo>
                    <a:pt x="311" y="114"/>
                  </a:lnTo>
                  <a:lnTo>
                    <a:pt x="281" y="133"/>
                  </a:lnTo>
                  <a:lnTo>
                    <a:pt x="252" y="153"/>
                  </a:lnTo>
                  <a:lnTo>
                    <a:pt x="225" y="175"/>
                  </a:lnTo>
                  <a:lnTo>
                    <a:pt x="198" y="198"/>
                  </a:lnTo>
                  <a:lnTo>
                    <a:pt x="174" y="221"/>
                  </a:lnTo>
                  <a:lnTo>
                    <a:pt x="150" y="246"/>
                  </a:lnTo>
                  <a:lnTo>
                    <a:pt x="128" y="272"/>
                  </a:lnTo>
                  <a:lnTo>
                    <a:pt x="108" y="299"/>
                  </a:lnTo>
                  <a:lnTo>
                    <a:pt x="89" y="327"/>
                  </a:lnTo>
                  <a:lnTo>
                    <a:pt x="72" y="355"/>
                  </a:lnTo>
                  <a:lnTo>
                    <a:pt x="57" y="384"/>
                  </a:lnTo>
                  <a:lnTo>
                    <a:pt x="44" y="414"/>
                  </a:lnTo>
                  <a:lnTo>
                    <a:pt x="32" y="445"/>
                  </a:lnTo>
                  <a:lnTo>
                    <a:pt x="22" y="475"/>
                  </a:lnTo>
                  <a:lnTo>
                    <a:pt x="14" y="507"/>
                  </a:lnTo>
                  <a:lnTo>
                    <a:pt x="7" y="538"/>
                  </a:lnTo>
                  <a:lnTo>
                    <a:pt x="3" y="570"/>
                  </a:lnTo>
                  <a:lnTo>
                    <a:pt x="1" y="602"/>
                  </a:lnTo>
                  <a:lnTo>
                    <a:pt x="0" y="634"/>
                  </a:lnTo>
                  <a:lnTo>
                    <a:pt x="1" y="666"/>
                  </a:lnTo>
                </a:path>
              </a:pathLst>
            </a:custGeom>
            <a:noFill/>
            <a:ln w="7308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348025" y="5570965"/>
              <a:ext cx="383072" cy="2702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 defTabSz="449263" hangingPunct="0">
                <a:lnSpc>
                  <a:spcPct val="119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</a:tabLst>
              </a:pPr>
              <a:r>
                <a:rPr lang="en-GB" sz="1400" dirty="0" smtClean="0">
                  <a:solidFill>
                    <a:srgbClr val="800000"/>
                  </a:solidFill>
                  <a:latin typeface="Times" pitchFamily="-65" charset="0"/>
                </a:rPr>
                <a:t>Fermilab</a:t>
              </a:r>
            </a:p>
            <a:p>
              <a:pPr algn="r" defTabSz="449263" hangingPunct="0">
                <a:lnSpc>
                  <a:spcPct val="119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</a:tabLst>
              </a:pPr>
              <a:r>
                <a:rPr lang="en-GB" sz="1400" dirty="0" smtClean="0">
                  <a:solidFill>
                    <a:srgbClr val="800000"/>
                  </a:solidFill>
                  <a:latin typeface="Times" pitchFamily="-65" charset="0"/>
                </a:rPr>
                <a:t>Booster</a:t>
              </a:r>
              <a:endParaRPr lang="en-GB" sz="1400" dirty="0">
                <a:solidFill>
                  <a:srgbClr val="800000"/>
                </a:solidFill>
                <a:latin typeface="Times" pitchFamily="-65" charset="0"/>
              </a:endParaRPr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3770312" y="5316537"/>
              <a:ext cx="1092200" cy="465138"/>
            </a:xfrm>
            <a:prstGeom prst="roundRect">
              <a:avLst>
                <a:gd name="adj" fmla="val 338"/>
              </a:avLst>
            </a:prstGeom>
            <a:noFill/>
            <a:ln w="36720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3968750" y="5603875"/>
              <a:ext cx="317500" cy="6350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4278312" y="5553075"/>
              <a:ext cx="436563" cy="53975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9025" y="5346700"/>
              <a:ext cx="174625" cy="174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0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9025" y="5172075"/>
              <a:ext cx="174625" cy="174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1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9025" y="5514975"/>
              <a:ext cx="174625" cy="174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2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9025" y="5684837"/>
              <a:ext cx="174625" cy="174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V="1">
              <a:off x="4278312" y="5603875"/>
              <a:ext cx="1055688" cy="4763"/>
            </a:xfrm>
            <a:prstGeom prst="line">
              <a:avLst/>
            </a:prstGeom>
            <a:noFill/>
            <a:ln w="1836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3830637" y="5395912"/>
              <a:ext cx="134163" cy="1655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i="1" dirty="0">
                  <a:solidFill>
                    <a:srgbClr val="000000"/>
                  </a:solidFill>
                  <a:latin typeface="Times" pitchFamily="-65" charset="0"/>
                </a:rPr>
                <a:t>K</a:t>
              </a:r>
              <a:r>
                <a:rPr lang="en-GB" i="1" baseline="33000" dirty="0">
                  <a:solidFill>
                    <a:srgbClr val="000000"/>
                  </a:solidFill>
                  <a:latin typeface="Times" pitchFamily="-65" charset="0"/>
                </a:rPr>
                <a:t>+</a:t>
              </a: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2490787" y="5546725"/>
              <a:ext cx="303213" cy="158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>
              <a:spLocks noChangeArrowheads="1"/>
            </p:cNvSpPr>
            <p:nvPr/>
          </p:nvSpPr>
          <p:spPr bwMode="auto">
            <a:xfrm rot="20160000">
              <a:off x="4189412" y="5311775"/>
              <a:ext cx="92075" cy="47625"/>
            </a:xfrm>
            <a:prstGeom prst="roundRect">
              <a:avLst>
                <a:gd name="adj" fmla="val 3333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 rot="20160000">
              <a:off x="4273550" y="5273675"/>
              <a:ext cx="92075" cy="47625"/>
            </a:xfrm>
            <a:prstGeom prst="roundRect">
              <a:avLst>
                <a:gd name="adj" fmla="val 3333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4202112" y="5100637"/>
              <a:ext cx="477838" cy="21590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utoShape 29"/>
            <p:cNvSpPr>
              <a:spLocks noChangeArrowheads="1"/>
            </p:cNvSpPr>
            <p:nvPr/>
          </p:nvSpPr>
          <p:spPr bwMode="auto">
            <a:xfrm rot="20160000">
              <a:off x="4311650" y="5256212"/>
              <a:ext cx="92075" cy="47625"/>
            </a:xfrm>
            <a:prstGeom prst="roundRect">
              <a:avLst>
                <a:gd name="adj" fmla="val 3333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4368800" y="5127625"/>
              <a:ext cx="412750" cy="187325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V="1">
              <a:off x="4143375" y="5207000"/>
              <a:ext cx="387350" cy="187325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4140200" y="5394325"/>
              <a:ext cx="279400" cy="19050"/>
            </a:xfrm>
            <a:prstGeom prst="line">
              <a:avLst/>
            </a:prstGeom>
            <a:noFill/>
            <a:ln w="183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4656137" y="5041900"/>
              <a:ext cx="146050" cy="146050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Text Box 63"/>
            <p:cNvSpPr txBox="1">
              <a:spLocks noChangeArrowheads="1"/>
            </p:cNvSpPr>
            <p:nvPr/>
          </p:nvSpPr>
          <p:spPr bwMode="auto">
            <a:xfrm>
              <a:off x="3781568" y="5510276"/>
              <a:ext cx="282626" cy="288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i="1" dirty="0">
                  <a:latin typeface="Symbol" pitchFamily="18" charset="2"/>
                </a:rPr>
                <a:t>p</a:t>
              </a:r>
              <a:r>
                <a:rPr lang="en-US" sz="2800" i="1" baseline="30000" dirty="0">
                  <a:latin typeface="Symbol" pitchFamily="18" charset="2"/>
                </a:rPr>
                <a:t>+</a:t>
              </a:r>
              <a:endParaRPr lang="en-US" sz="2800" i="1" dirty="0">
                <a:latin typeface="Times" pitchFamily="-65" charset="0"/>
              </a:endParaRPr>
            </a:p>
          </p:txBody>
        </p:sp>
      </p:grpSp>
      <p:pic>
        <p:nvPicPr>
          <p:cNvPr id="66" name="Picture 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1138" y="1524000"/>
            <a:ext cx="3700462" cy="2675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dirty="0" smtClean="0"/>
              <a:t>BNB:  Tales from the front 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648200" cy="5105400"/>
          </a:xfrm>
        </p:spPr>
        <p:txBody>
          <a:bodyPr/>
          <a:lstStyle/>
          <a:p>
            <a:r>
              <a:rPr lang="en-US" sz="2400" dirty="0" smtClean="0"/>
              <a:t>In operation the longest of current neutrino </a:t>
            </a:r>
            <a:r>
              <a:rPr lang="en-US" sz="2400" dirty="0" err="1" smtClean="0"/>
              <a:t>beamlines</a:t>
            </a:r>
            <a:endParaRPr lang="en-US" sz="2400" dirty="0" smtClean="0"/>
          </a:p>
          <a:p>
            <a:r>
              <a:rPr lang="en-US" sz="2400" dirty="0" smtClean="0"/>
              <a:t>15e20 POT as of 10/11/10</a:t>
            </a:r>
          </a:p>
          <a:p>
            <a:r>
              <a:rPr lang="en-US" sz="2400" dirty="0" smtClean="0"/>
              <a:t>Current horn has worked 6 years, 275M pulses</a:t>
            </a:r>
          </a:p>
          <a:p>
            <a:r>
              <a:rPr lang="en-US" sz="2400" dirty="0" smtClean="0"/>
              <a:t>First horn survived 100M pulses</a:t>
            </a:r>
          </a:p>
          <a:p>
            <a:r>
              <a:rPr lang="en-US" sz="2400" dirty="0" smtClean="0"/>
              <a:t>Showing water leak and ground faults, may need to be  repaired/replaced soon</a:t>
            </a:r>
          </a:p>
          <a:p>
            <a:r>
              <a:rPr lang="en-US" sz="2400" dirty="0" smtClean="0"/>
              <a:t>Have to replace </a:t>
            </a:r>
            <a:br>
              <a:rPr lang="en-US" sz="2400" dirty="0" smtClean="0"/>
            </a:br>
            <a:r>
              <a:rPr lang="en-US" sz="2400" dirty="0" smtClean="0"/>
              <a:t>horn with target </a:t>
            </a:r>
            <a:br>
              <a:rPr lang="en-US" sz="2400" dirty="0" smtClean="0"/>
            </a:br>
            <a:r>
              <a:rPr lang="en-US" sz="2400" dirty="0" smtClean="0"/>
              <a:t>at same time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524000"/>
            <a:ext cx="3716921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927112"/>
            <a:ext cx="5238750" cy="14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763000" y="5029200"/>
            <a:ext cx="381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58200" y="6172200"/>
            <a:ext cx="685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81400" y="63246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0" y="4419600"/>
            <a:ext cx="357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Huelsnitz</a:t>
            </a:r>
            <a:r>
              <a:rPr lang="en-US" dirty="0" smtClean="0"/>
              <a:t>, FNAL AEM, 10/11/10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N</a:t>
            </a:r>
            <a:r>
              <a:rPr lang="en-US" sz="3200" dirty="0" smtClean="0"/>
              <a:t>e</a:t>
            </a:r>
            <a:r>
              <a:rPr lang="en-US" dirty="0" smtClean="0"/>
              <a:t>u</a:t>
            </a:r>
            <a:r>
              <a:rPr lang="en-US" sz="3200" dirty="0" smtClean="0"/>
              <a:t>trinos</a:t>
            </a:r>
            <a:r>
              <a:rPr lang="en-US" dirty="0" smtClean="0"/>
              <a:t> </a:t>
            </a:r>
            <a:r>
              <a:rPr lang="en-US" sz="2800" dirty="0" smtClean="0"/>
              <a:t>at the </a:t>
            </a:r>
            <a:r>
              <a:rPr lang="en-US" dirty="0" smtClean="0"/>
              <a:t>M</a:t>
            </a:r>
            <a:r>
              <a:rPr lang="en-US" sz="3200" dirty="0" smtClean="0"/>
              <a:t>ain</a:t>
            </a:r>
            <a:r>
              <a:rPr lang="en-US" dirty="0" smtClean="0"/>
              <a:t> I</a:t>
            </a:r>
            <a:r>
              <a:rPr lang="en-US" sz="3200" dirty="0" smtClean="0"/>
              <a:t>njector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153400" cy="2667000"/>
          </a:xfrm>
        </p:spPr>
        <p:txBody>
          <a:bodyPr/>
          <a:lstStyle/>
          <a:p>
            <a:r>
              <a:rPr lang="en-US" sz="2400" dirty="0" smtClean="0"/>
              <a:t>120GeV protons, Graphite target, two horns</a:t>
            </a:r>
          </a:p>
          <a:p>
            <a:r>
              <a:rPr lang="en-US" sz="2400" dirty="0" smtClean="0"/>
              <a:t>Operating since 2005, over 1e21 POT</a:t>
            </a:r>
          </a:p>
          <a:p>
            <a:r>
              <a:rPr lang="en-US" sz="2400" dirty="0" smtClean="0"/>
              <a:t>Flexible enough  to produce peak energies</a:t>
            </a:r>
            <a:br>
              <a:rPr lang="en-US" sz="2400" dirty="0" smtClean="0"/>
            </a:br>
            <a:r>
              <a:rPr lang="en-US" sz="2400" dirty="0" smtClean="0"/>
              <a:t>from 3.5 to 10GeV</a:t>
            </a:r>
          </a:p>
          <a:p>
            <a:r>
              <a:rPr lang="en-US" sz="2400" dirty="0" smtClean="0"/>
              <a:t>Three planes of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 monitors, one </a:t>
            </a:r>
            <a:r>
              <a:rPr lang="en-US" sz="2400" dirty="0" err="1" smtClean="0"/>
              <a:t>hadron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monitor at downstream end of decay pipe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191000"/>
            <a:ext cx="7543800" cy="2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548281"/>
            <a:ext cx="2743200" cy="256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7041" y="6107668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Graphics courtesy B. </a:t>
            </a:r>
            <a:r>
              <a:rPr lang="en-US" sz="1600" dirty="0" err="1" smtClean="0"/>
              <a:t>Zwaska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err="1" smtClean="0"/>
              <a:t>NuMI</a:t>
            </a:r>
            <a:r>
              <a:rPr lang="en-US" dirty="0" smtClean="0"/>
              <a:t>:  Tales from the Front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7772400" cy="4114800"/>
          </a:xfrm>
        </p:spPr>
        <p:txBody>
          <a:bodyPr/>
          <a:lstStyle/>
          <a:p>
            <a:r>
              <a:rPr lang="en-US" sz="2000" dirty="0" smtClean="0"/>
              <a:t>In 5 years, replaced both horns </a:t>
            </a:r>
            <a:br>
              <a:rPr lang="en-US" sz="2000" dirty="0" smtClean="0"/>
            </a:br>
            <a:r>
              <a:rPr lang="en-US" sz="2000" dirty="0" smtClean="0"/>
              <a:t>once, replaced target 4 times</a:t>
            </a:r>
          </a:p>
          <a:p>
            <a:r>
              <a:rPr lang="en-US" sz="2000" dirty="0" smtClean="0"/>
              <a:t>3 target replacements linked to problems</a:t>
            </a:r>
            <a:br>
              <a:rPr lang="en-US" sz="2000" dirty="0" smtClean="0"/>
            </a:br>
            <a:r>
              <a:rPr lang="en-US" sz="2000" dirty="0" smtClean="0"/>
              <a:t>braising graphite to stainless steel </a:t>
            </a:r>
            <a:br>
              <a:rPr lang="en-US" sz="2000" dirty="0" smtClean="0"/>
            </a:br>
            <a:r>
              <a:rPr lang="en-US" sz="2000" dirty="0" smtClean="0"/>
              <a:t>water </a:t>
            </a:r>
            <a:r>
              <a:rPr lang="en-US" sz="2000" smtClean="0"/>
              <a:t>cooling tubes</a:t>
            </a:r>
            <a:endParaRPr lang="en-US" sz="2000" dirty="0" smtClean="0"/>
          </a:p>
          <a:p>
            <a:r>
              <a:rPr lang="en-US" sz="2000" dirty="0" smtClean="0"/>
              <a:t>Extensive monitoring system </a:t>
            </a:r>
            <a:br>
              <a:rPr lang="en-US" sz="2000" dirty="0" smtClean="0"/>
            </a:br>
            <a:r>
              <a:rPr lang="en-US" sz="2000" dirty="0" smtClean="0"/>
              <a:t>provides ways to evaluate </a:t>
            </a:r>
            <a:br>
              <a:rPr lang="en-US" sz="2000" dirty="0" smtClean="0"/>
            </a:br>
            <a:r>
              <a:rPr lang="en-US" sz="2000" dirty="0" err="1" smtClean="0"/>
              <a:t>beamline</a:t>
            </a:r>
            <a:r>
              <a:rPr lang="en-US" sz="2000" dirty="0" smtClean="0"/>
              <a:t> conditions as problems arise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20 October 2010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Deborah Harris: Conventional Neutrino Beam Experiments</a:t>
            </a: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4CB0EB-6788-4DF4-A11D-2E8C18976895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09726"/>
            <a:ext cx="4191000" cy="249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24400" y="6183868"/>
            <a:ext cx="365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Plots and chart: J. </a:t>
            </a:r>
            <a:r>
              <a:rPr lang="en-US" dirty="0" err="1" smtClean="0"/>
              <a:t>Hylen</a:t>
            </a:r>
            <a:r>
              <a:rPr lang="en-US" dirty="0" smtClean="0"/>
              <a:t>, P. Adamson</a:t>
            </a:r>
            <a:endParaRPr lang="en-US" dirty="0"/>
          </a:p>
        </p:txBody>
      </p:sp>
      <p:pic>
        <p:nvPicPr>
          <p:cNvPr id="11" name="Picture 10" descr="b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867" y="4108116"/>
            <a:ext cx="4424733" cy="214028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191000"/>
            <a:ext cx="4419600" cy="235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5943600"/>
            <a:ext cx="285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Still learning about targets…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2050</Words>
  <Application>Microsoft Office PowerPoint</Application>
  <PresentationFormat>On-screen Show (4:3)</PresentationFormat>
  <Paragraphs>517</Paragraphs>
  <Slides>36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Conventional  Neutrino Beam Experiments:  Present  and  Future Generations</vt:lpstr>
      <vt:lpstr>Outline</vt:lpstr>
      <vt:lpstr>Goals and Strategies:  From one generation to the next</vt:lpstr>
      <vt:lpstr>Current Generation</vt:lpstr>
      <vt:lpstr>Ingredients for Conventional Neutrino beams</vt:lpstr>
      <vt:lpstr>Booster Neutrino Beam</vt:lpstr>
      <vt:lpstr>BNB:  Tales from the front line</vt:lpstr>
      <vt:lpstr>Neutrinos at the Main Injector Beamline</vt:lpstr>
      <vt:lpstr>NuMI:  Tales from the Front Line</vt:lpstr>
      <vt:lpstr>CERN to Gran Sasso Beamline</vt:lpstr>
      <vt:lpstr>Tales from the front line:  CNGS</vt:lpstr>
      <vt:lpstr>J-PARC n Beamline</vt:lpstr>
      <vt:lpstr>T2K:  Tales from the front line</vt:lpstr>
      <vt:lpstr>Neutrino Detectors</vt:lpstr>
      <vt:lpstr>MiniBooNE Detector</vt:lpstr>
      <vt:lpstr>MINOS</vt:lpstr>
      <vt:lpstr>OPERA</vt:lpstr>
      <vt:lpstr>First Tau Neutrino Detected</vt:lpstr>
      <vt:lpstr>Other interesting events from OPERA</vt:lpstr>
      <vt:lpstr>ICARUS</vt:lpstr>
      <vt:lpstr>CNGS Beam events in ICARUS</vt:lpstr>
      <vt:lpstr>MINERnA Detector </vt:lpstr>
      <vt:lpstr>MINERvA run has started </vt:lpstr>
      <vt:lpstr>T2K Detectors</vt:lpstr>
      <vt:lpstr>T2K Highlights  </vt:lpstr>
      <vt:lpstr>Next Generation(s)</vt:lpstr>
      <vt:lpstr>NOvA</vt:lpstr>
      <vt:lpstr>NOvA Progress since last NuFact</vt:lpstr>
      <vt:lpstr>MicroBooNE</vt:lpstr>
      <vt:lpstr>Next to Next Generation Technique:   Electron Neutrino Appearance</vt:lpstr>
      <vt:lpstr>Next Generation and beyond…</vt:lpstr>
      <vt:lpstr>LBNE:  Fermilab to Homestake</vt:lpstr>
      <vt:lpstr>Is there Life after CNGS?</vt:lpstr>
      <vt:lpstr>Summary of Future  Long Baseline Experiments</vt:lpstr>
      <vt:lpstr>Lessons from Current Generation</vt:lpstr>
      <vt:lpstr>Conclusions</vt:lpstr>
    </vt:vector>
  </TitlesOfParts>
  <Company>Fermi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Landscapes</dc:title>
  <dc:creator>Deborah Harris</dc:creator>
  <cp:lastModifiedBy>Deborah Harris</cp:lastModifiedBy>
  <cp:revision>304</cp:revision>
  <dcterms:created xsi:type="dcterms:W3CDTF">2010-06-22T01:57:00Z</dcterms:created>
  <dcterms:modified xsi:type="dcterms:W3CDTF">2010-10-21T04:16:32Z</dcterms:modified>
</cp:coreProperties>
</file>