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32" r:id="rId1"/>
  </p:sldMasterIdLst>
  <p:notesMasterIdLst>
    <p:notesMasterId r:id="rId29"/>
  </p:notesMasterIdLst>
  <p:sldIdLst>
    <p:sldId id="256" r:id="rId2"/>
    <p:sldId id="285" r:id="rId3"/>
    <p:sldId id="286" r:id="rId4"/>
    <p:sldId id="300" r:id="rId5"/>
    <p:sldId id="262" r:id="rId6"/>
    <p:sldId id="284" r:id="rId7"/>
    <p:sldId id="264" r:id="rId8"/>
    <p:sldId id="301" r:id="rId9"/>
    <p:sldId id="265" r:id="rId10"/>
    <p:sldId id="266" r:id="rId11"/>
    <p:sldId id="269" r:id="rId12"/>
    <p:sldId id="290" r:id="rId13"/>
    <p:sldId id="271" r:id="rId14"/>
    <p:sldId id="272" r:id="rId15"/>
    <p:sldId id="273" r:id="rId16"/>
    <p:sldId id="277" r:id="rId17"/>
    <p:sldId id="274" r:id="rId18"/>
    <p:sldId id="275" r:id="rId19"/>
    <p:sldId id="297" r:id="rId20"/>
    <p:sldId id="298" r:id="rId21"/>
    <p:sldId id="302" r:id="rId22"/>
    <p:sldId id="304" r:id="rId23"/>
    <p:sldId id="299" r:id="rId24"/>
    <p:sldId id="303" r:id="rId25"/>
    <p:sldId id="279" r:id="rId26"/>
    <p:sldId id="291" r:id="rId27"/>
    <p:sldId id="292" r:id="rId28"/>
  </p:sldIdLst>
  <p:sldSz cx="9144000" cy="6858000" type="screen4x3"/>
  <p:notesSz cx="6858000" cy="9144000"/>
  <p:embeddedFontLst>
    <p:embeddedFont>
      <p:font typeface="Math4" pitchFamily="2" charset="2"/>
      <p:regular r:id="rId30"/>
      <p:bold r:id="rId31"/>
    </p:embeddedFont>
    <p:embeddedFont>
      <p:font typeface="Wingdings 2" pitchFamily="18" charset="2"/>
      <p:regular r:id="rId32"/>
    </p:embeddedFont>
    <p:embeddedFont>
      <p:font typeface="Wingdings 3" pitchFamily="18" charset="2"/>
      <p:regular r:id="rId33"/>
    </p:embeddedFont>
    <p:embeddedFont>
      <p:font typeface="Georgia" pitchFamily="18" charset="0"/>
      <p:regular r:id="rId34"/>
      <p:bold r:id="rId35"/>
      <p:italic r:id="rId36"/>
      <p:boldItalic r:id="rId37"/>
    </p:embeddedFont>
    <p:embeddedFont>
      <p:font typeface="Monotype Corsiva" pitchFamily="66" charset="0"/>
      <p:italic r:id="rId38"/>
    </p:embeddedFon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Cambria Math" pitchFamily="18" charset="0"/>
      <p:regular r:id="rId43"/>
    </p:embeddedFont>
    <p:embeddedFont>
      <p:font typeface="Arial Unicode MS" pitchFamily="34" charset="-128"/>
      <p:regular r:id="rId44"/>
    </p:embeddedFont>
  </p:embeddedFontLst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8E0000" mc:Ignorable=""/>
    <a:srgbClr xmlns:mc="http://schemas.openxmlformats.org/markup-compatibility/2006" xmlns:a14="http://schemas.microsoft.com/office/drawing/2010/main" val="532476" mc:Ignorable=""/>
    <a:srgbClr xmlns:mc="http://schemas.openxmlformats.org/markup-compatibility/2006" xmlns:a14="http://schemas.microsoft.com/office/drawing/2010/main" val="003300" mc:Ignorable=""/>
    <a:srgbClr xmlns:mc="http://schemas.openxmlformats.org/markup-compatibility/2006" xmlns:a14="http://schemas.microsoft.com/office/drawing/2010/main" val="FF0066" mc:Ignorable=""/>
    <a:srgbClr xmlns:mc="http://schemas.openxmlformats.org/markup-compatibility/2006" xmlns:a14="http://schemas.microsoft.com/office/drawing/2010/main" val="FF66CC" mc:Ignorable=""/>
    <a:srgbClr xmlns:mc="http://schemas.openxmlformats.org/markup-compatibility/2006" xmlns:a14="http://schemas.microsoft.com/office/drawing/2010/main" val="15158F" mc:Ignorable=""/>
    <a:srgbClr xmlns:mc="http://schemas.openxmlformats.org/markup-compatibility/2006" xmlns:a14="http://schemas.microsoft.com/office/drawing/2010/main" val="787222" mc:Ignorable=""/>
    <a:srgbClr xmlns:mc="http://schemas.openxmlformats.org/markup-compatibility/2006" xmlns:a14="http://schemas.microsoft.com/office/drawing/2010/main" val="C7BD3D" mc:Ignorable=""/>
    <a:srgbClr xmlns:mc="http://schemas.openxmlformats.org/markup-compatibility/2006" xmlns:a14="http://schemas.microsoft.com/office/drawing/2010/main" val="993366" mc:Ignorable=""/>
    <a:srgbClr xmlns:mc="http://schemas.openxmlformats.org/markup-compatibility/2006" xmlns:a14="http://schemas.microsoft.com/office/drawing/2010/main" val="009900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8" autoAdjust="0"/>
    <p:restoredTop sz="94658" autoAdjust="0"/>
  </p:normalViewPr>
  <p:slideViewPr>
    <p:cSldViewPr>
      <p:cViewPr>
        <p:scale>
          <a:sx n="58" d="100"/>
          <a:sy n="58" d="100"/>
        </p:scale>
        <p:origin x="-1354" y="-3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68A42-375C-44A3-BC08-D3159E2B607B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59D0C-6B43-4CC3-9C8C-822EC4BE06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xmlns:mc="http://schemas.openxmlformats.org/markup-compatibility/2006" xmlns:a14="http://schemas.microsoft.com/office/drawing/2010/main" val="000000" mc:Ignorable="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2428860" y="6492877"/>
            <a:ext cx="2133600" cy="365125"/>
          </a:xfrm>
        </p:spPr>
        <p:txBody>
          <a:bodyPr/>
          <a:lstStyle/>
          <a:p>
            <a:fld id="{1B710397-267D-4407-B6BD-09B26364C60D}" type="datetime1">
              <a:rPr lang="en-US" smtClean="0"/>
              <a:pPr/>
              <a:t>10/22/2010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857752" y="6492877"/>
            <a:ext cx="762000" cy="365125"/>
          </a:xfrm>
        </p:spPr>
        <p:txBody>
          <a:bodyPr/>
          <a:lstStyle/>
          <a:p>
            <a:fld id="{EAB9FA61-3595-4275-929E-331123E500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2F73-5C25-4853-A202-5AD2941326D8}" type="datetime1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F297-7E17-4164-A28B-95F1B2069A49}" type="datetime1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BA9-CD38-4557-8F43-59F5A92DCD69}" type="datetime1">
              <a:rPr lang="en-US" smtClean="0"/>
              <a:pPr/>
              <a:t>10/22/2010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00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BA9-CD38-4557-8F43-59F5A92DCD69}" type="datetime1">
              <a:rPr lang="en-US" smtClean="0"/>
              <a:pPr/>
              <a:t>10/22/2010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57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BA9-CD38-4557-8F43-59F5A92DCD69}" type="datetime1">
              <a:rPr lang="en-US" smtClean="0"/>
              <a:pPr/>
              <a:t>10/22/2010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66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BA9-CD38-4557-8F43-59F5A92DCD69}" type="datetime1">
              <a:rPr lang="en-US" smtClean="0"/>
              <a:pPr/>
              <a:t>10/22/2010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0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5B06-DEF2-464E-8941-8DBB974AAC69}" type="datetime1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xmlns:mc="http://schemas.openxmlformats.org/markup-compatibility/2006" xmlns:a14="http://schemas.microsoft.com/office/drawing/2010/main" val="000000" mc:Ignorable="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1DB3-A5DD-4639-824F-B9719A34C311}" type="datetime1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fld id="{EAB9FA61-3595-4275-929E-331123E50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AF42-1337-4BA3-B059-ECE2ED3BD263}" type="datetime1">
              <a:rPr lang="en-US" smtClean="0"/>
              <a:pPr/>
              <a:t>10/22/2010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2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2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4112-B9B1-48C6-B54F-9BD4342185DF}" type="datetime1">
              <a:rPr lang="en-US" smtClean="0"/>
              <a:pPr/>
              <a:t>10/22/2010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0B2E-726A-41B3-B25D-2655754BA402}" type="datetime1">
              <a:rPr lang="en-US" smtClean="0"/>
              <a:pPr/>
              <a:t>10/22/2010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E70-B1A4-428B-A434-1970B259F084}" type="datetime1">
              <a:rPr lang="en-US" smtClean="0"/>
              <a:pPr/>
              <a:t>10/22/2010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2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C2C4-E7D1-4F15-88C0-1FF31BD80792}" type="datetime1">
              <a:rPr lang="en-US" smtClean="0"/>
              <a:pPr/>
              <a:t>10/22/2010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xmlns:mc="http://schemas.openxmlformats.org/markup-compatibility/2006" xmlns:a14="http://schemas.microsoft.com/office/drawing/2010/main" val="FFFFFF" mc:Ignorable=""/>
            </a:solidFill>
            <a:prstDash val="solid"/>
            <a:miter lim="800000"/>
          </a:ln>
          <a:effectLst>
            <a:outerShdw blurRad="190500" dist="228600" dir="2700000" sy="90000">
              <a:srgbClr xmlns:mc="http://schemas.openxmlformats.org/markup-compatibility/2006" xmlns:a14="http://schemas.microsoft.com/office/drawing/2010/main" val="000000" mc:Ignorable="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EFD9-FE56-4831-8E0E-430C42F82F8A}" type="datetime1">
              <a:rPr lang="en-US" smtClean="0"/>
              <a:pPr/>
              <a:t>10/22/2010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91680" y="6492875"/>
            <a:ext cx="108012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E8ABA9-CD38-4557-8F43-59F5A92DCD69}" type="datetime1">
              <a:rPr lang="en-US" smtClean="0"/>
              <a:pPr/>
              <a:t>10/22/2010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72200" y="64928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6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B9FA61-3595-4275-929E-331123E500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1538" y="6417520"/>
            <a:ext cx="70009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" y="6438900"/>
            <a:ext cx="575692" cy="38705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850488" y="6493688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onotype Corsiva" pitchFamily="66" charset="0"/>
              </a:rPr>
              <a:t>NuFact2010</a:t>
            </a:r>
            <a:endParaRPr lang="en-IN" dirty="0">
              <a:latin typeface="Monotype Corsiva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952" y="6417520"/>
            <a:ext cx="367328" cy="367328"/>
          </a:xfrm>
          <a:prstGeom prst="rect">
            <a:avLst/>
          </a:prstGeom>
          <a:ln w="57150" cap="sq" cmpd="thickThin">
            <a:solidFill>
              <a:srgbClr xmlns:mc="http://schemas.openxmlformats.org/markup-compatibility/2006" xmlns:a14="http://schemas.microsoft.com/office/drawing/2010/main" val="000000" mc:Ignorable=""/>
            </a:solidFill>
            <a:prstDash val="solid"/>
            <a:miter lim="800000"/>
          </a:ln>
          <a:effectLst>
            <a:innerShdw blurRad="76200">
              <a:srgbClr xmlns:mc="http://schemas.openxmlformats.org/markup-compatibility/2006" xmlns:a14="http://schemas.microsoft.com/office/drawing/2010/main" val="000000" mc:Ignorable=""/>
            </a:inn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68" r:id="rId12"/>
    <p:sldLayoutId id="2147483770" r:id="rId13"/>
    <p:sldLayoutId id="2147483771" r:id="rId14"/>
    <p:sldLayoutId id="2147483772" r:id="rId15"/>
  </p:sldLayoutIdLst>
  <p:hf hdr="0" ft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tags" Target="../tags/tag19.xml"/><Relationship Id="rId7" Type="http://schemas.openxmlformats.org/officeDocument/2006/relationships/image" Target="../media/image39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6.xml"/><Relationship Id="rId21" Type="http://schemas.openxmlformats.org/officeDocument/2006/relationships/image" Target="../media/image20.png"/><Relationship Id="rId7" Type="http://schemas.openxmlformats.org/officeDocument/2006/relationships/tags" Target="../tags/tag10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5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8.xml"/><Relationship Id="rId15" Type="http://schemas.openxmlformats.org/officeDocument/2006/relationships/image" Target="../media/image14.png"/><Relationship Id="rId10" Type="http://schemas.openxmlformats.org/officeDocument/2006/relationships/tags" Target="../tags/tag13.xml"/><Relationship Id="rId19" Type="http://schemas.openxmlformats.org/officeDocument/2006/relationships/image" Target="../media/image18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Effect of Tau Neutrino Contribution to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err="1" smtClean="0">
                <a:solidFill>
                  <a:schemeClr val="accent1"/>
                </a:solidFill>
              </a:rPr>
              <a:t>Muon</a:t>
            </a:r>
            <a:r>
              <a:rPr lang="en-US" dirty="0" smtClean="0">
                <a:solidFill>
                  <a:schemeClr val="accent1"/>
                </a:solidFill>
              </a:rPr>
              <a:t> Signals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at Neutrino Factories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929066"/>
            <a:ext cx="6400800" cy="1752600"/>
          </a:xfrm>
        </p:spPr>
        <p:txBody>
          <a:bodyPr/>
          <a:lstStyle/>
          <a:p>
            <a:r>
              <a:rPr lang="en-US" dirty="0" smtClean="0"/>
              <a:t>Nita </a:t>
            </a:r>
            <a:r>
              <a:rPr lang="en-US" dirty="0" err="1" smtClean="0"/>
              <a:t>Sinha</a:t>
            </a:r>
            <a:endParaRPr lang="en-US" dirty="0" smtClean="0"/>
          </a:p>
          <a:p>
            <a:r>
              <a:rPr lang="en-US" dirty="0" smtClean="0"/>
              <a:t>The Institute of Mathematical Sciences</a:t>
            </a:r>
          </a:p>
          <a:p>
            <a:r>
              <a:rPr lang="en-US" dirty="0" smtClean="0"/>
              <a:t>Chennai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E70-B1A4-428B-A434-1970B259F084}" type="datetime1">
              <a:rPr lang="en-US" smtClean="0"/>
              <a:pPr/>
              <a:t>10/22/2010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055316" y="142852"/>
            <a:ext cx="2242054" cy="58477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333399" mc:Ignorable=""/>
          </a:solidFill>
          <a:ln w="38100" cap="flat" cmpd="sng" algn="ctr">
            <a:solidFill>
              <a:srgbClr xmlns:mc="http://schemas.openxmlformats.org/markup-compatibility/2006" xmlns:a14="http://schemas.microsoft.com/office/drawing/2010/main" val="FFFFFF" mc:Ignorable=""/>
            </a:solidFill>
            <a:prstDash val="solid"/>
            <a:headEnd/>
            <a:tailEnd/>
          </a:ln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Cross Sections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777" y="785794"/>
            <a:ext cx="4182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8" charset="0"/>
                <a:cs typeface="Times New Roman" pitchFamily="18" charset="0"/>
              </a:rPr>
              <a:t>The differential CS for CC interactions</a:t>
            </a:r>
            <a:endParaRPr lang="en-US" sz="20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4289" y="1142984"/>
            <a:ext cx="3786554" cy="825500"/>
          </a:xfrm>
          <a:prstGeom prst="rect">
            <a:avLst/>
          </a:prstGeom>
          <a:noFill/>
        </p:spPr>
      </p:pic>
      <p:sp>
        <p:nvSpPr>
          <p:cNvPr id="12" name="Cloud Callout 11"/>
          <p:cNvSpPr/>
          <p:nvPr/>
        </p:nvSpPr>
        <p:spPr>
          <a:xfrm>
            <a:off x="5231429" y="142852"/>
            <a:ext cx="3692795" cy="1214446"/>
          </a:xfrm>
          <a:prstGeom prst="cloudCallout">
            <a:avLst>
              <a:gd name="adj1" fmla="val -37513"/>
              <a:gd name="adj2" fmla="val 81894"/>
            </a:avLst>
          </a:prstGeom>
          <a:gradFill>
            <a:gsLst>
              <a:gs pos="0">
                <a:srgbClr xmlns:mc="http://schemas.openxmlformats.org/markup-compatibility/2006" xmlns:a14="http://schemas.microsoft.com/office/drawing/2010/main" val="8488C4" mc:Ignorable=""/>
              </a:gs>
              <a:gs pos="53000">
                <a:srgbClr xmlns:mc="http://schemas.openxmlformats.org/markup-compatibility/2006" xmlns:a14="http://schemas.microsoft.com/office/drawing/2010/main" val="D4DEFF" mc:Ignorable=""/>
              </a:gs>
              <a:gs pos="83000">
                <a:srgbClr xmlns:mc="http://schemas.openxmlformats.org/markup-compatibility/2006" xmlns:a14="http://schemas.microsoft.com/office/drawing/2010/main" val="D4DEFF" mc:Ignorable=""/>
              </a:gs>
              <a:gs pos="100000">
                <a:srgbClr xmlns:mc="http://schemas.openxmlformats.org/markup-compatibility/2006" xmlns:a14="http://schemas.microsoft.com/office/drawing/2010/main" val="96AB94" mc:Ignorable=""/>
              </a:gs>
            </a:gsLst>
            <a:lin ang="5400000" scaled="0"/>
          </a:gradFill>
          <a:ln w="25400" cap="flat" cmpd="sng" algn="ctr">
            <a:solidFill>
              <a:srgbClr xmlns:mc="http://schemas.openxmlformats.org/markup-compatibility/2006" xmlns:a14="http://schemas.microsoft.com/office/drawing/2010/main" val="BBE0E3" mc:Ignorable="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381850" mc:Ignorable="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Includes quasi-elastic, resonance and deep inelastic processes</a:t>
            </a:r>
          </a:p>
        </p:txBody>
      </p:sp>
      <p:pic>
        <p:nvPicPr>
          <p:cNvPr id="17" name="Picture 16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7683" y="2552131"/>
            <a:ext cx="5537200" cy="609600"/>
          </a:xfrm>
          <a:prstGeom prst="rect">
            <a:avLst/>
          </a:prstGeom>
          <a:noFill/>
        </p:spPr>
      </p:pic>
      <p:pic>
        <p:nvPicPr>
          <p:cNvPr id="18" name="Picture 17" descr="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08" y="2019869"/>
            <a:ext cx="7581900" cy="508000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>
            <a:off x="7024702" y="3000372"/>
            <a:ext cx="785818" cy="71438"/>
          </a:xfrm>
          <a:prstGeom prst="straightConnector1">
            <a:avLst/>
          </a:prstGeom>
          <a:noFill/>
          <a:ln w="9525" cap="flat" cmpd="sng" algn="ctr">
            <a:solidFill>
              <a:srgbClr xmlns:mc="http://schemas.openxmlformats.org/markup-compatibility/2006" xmlns:a14="http://schemas.microsoft.com/office/drawing/2010/main" val="8A9CEA" mc:Ignorable=""/>
            </a:solidFill>
            <a:prstDash val="dash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>
          <a:xfrm>
            <a:off x="3381364" y="2357430"/>
            <a:ext cx="4286280" cy="428628"/>
          </a:xfrm>
          <a:prstGeom prst="straightConnector1">
            <a:avLst/>
          </a:prstGeom>
          <a:noFill/>
          <a:ln w="9525" cap="flat" cmpd="sng" algn="ctr">
            <a:solidFill>
              <a:srgbClr xmlns:mc="http://schemas.openxmlformats.org/markup-compatibility/2006" xmlns:a14="http://schemas.microsoft.com/office/drawing/2010/main" val="8A9CEA" mc:Ignorable=""/>
            </a:solidFill>
            <a:prstDash val="dash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786646" y="1714488"/>
            <a:ext cx="1357354" cy="1477328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2B35F5" mc:Ignorable=""/>
                </a:solidFill>
              </a:rPr>
              <a:t>Only appear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2B35F5" mc:Ignorable=""/>
                </a:solidFill>
              </a:rPr>
              <a:t>for massive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2B35F5" mc:Ignorable=""/>
                </a:solidFill>
              </a:rPr>
              <a:t>Charged leptons </a:t>
            </a:r>
            <a:endParaRPr lang="en-US" dirty="0">
              <a:solidFill>
                <a:srgbClr xmlns:mc="http://schemas.openxmlformats.org/markup-compatibility/2006" xmlns:a14="http://schemas.microsoft.com/office/drawing/2010/main" val="2B35F5" mc:Ignorable=""/>
              </a:solidFill>
            </a:endParaRPr>
          </a:p>
        </p:txBody>
      </p:sp>
      <p:sp>
        <p:nvSpPr>
          <p:cNvPr id="23" name="Rounded Rectangle 22"/>
          <p:cNvSpPr>
            <a:spLocks noChangeAspect="1"/>
          </p:cNvSpPr>
          <p:nvPr/>
        </p:nvSpPr>
        <p:spPr>
          <a:xfrm>
            <a:off x="6286512" y="3214686"/>
            <a:ext cx="2643164" cy="3071833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BBE0E3" mc:Ignorable="">
                  <a:shade val="30000"/>
                  <a:satMod val="115000"/>
                </a:srgbClr>
              </a:gs>
              <a:gs pos="50000">
                <a:srgbClr xmlns:mc="http://schemas.openxmlformats.org/markup-compatibility/2006" xmlns:a14="http://schemas.microsoft.com/office/drawing/2010/main" val="BBE0E3" mc:Ignorable="">
                  <a:shade val="67500"/>
                  <a:satMod val="115000"/>
                </a:srgbClr>
              </a:gs>
              <a:gs pos="100000">
                <a:srgbClr xmlns:mc="http://schemas.openxmlformats.org/markup-compatibility/2006" xmlns:a14="http://schemas.microsoft.com/office/drawing/2010/main" val="BBE0E3" mc:Ignorable="">
                  <a:shade val="100000"/>
                  <a:satMod val="115000"/>
                </a:srgbClr>
              </a:gs>
            </a:gsLst>
            <a:lin ang="5400000" scaled="0"/>
          </a:gradFill>
          <a:ln w="25400" cap="flat" cmpd="sng" algn="ctr">
            <a:solidFill>
              <a:srgbClr xmlns:mc="http://schemas.openxmlformats.org/markup-compatibility/2006" xmlns:a14="http://schemas.microsoft.com/office/drawing/2010/main" val="BBE0E3" mc:Ignorable="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US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en-US" sz="2400" b="0" i="1" u="none" strike="noStrike" kern="0" cap="none" spc="0" normalizeH="0" baseline="-2500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structure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functions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the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hadronic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tensor,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estimated for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each of the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subprocesses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 descr="Clipboard0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3214686"/>
            <a:ext cx="5786446" cy="3092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E70-B1A4-428B-A434-1970B259F084}" type="datetime1">
              <a:rPr lang="en-US" smtClean="0"/>
              <a:pPr/>
              <a:t>10/22/2010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238356" y="142852"/>
            <a:ext cx="4786346" cy="58477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333399" mc:Ignorable=""/>
          </a:solidFill>
          <a:ln w="38100" cap="flat" cmpd="sng" algn="ctr">
            <a:solidFill>
              <a:srgbClr xmlns:mc="http://schemas.openxmlformats.org/markup-compatibility/2006" xmlns:a14="http://schemas.microsoft.com/office/drawing/2010/main" val="FFFFFF" mc:Ignorable=""/>
            </a:solidFill>
            <a:prstDash val="solid"/>
            <a:headEnd/>
            <a:tailEnd/>
          </a:ln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Uncertainties in Cross Sections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xmlns:mc="http://schemas.openxmlformats.org/markup-compatibility/2006" xmlns:a14="http://schemas.microsoft.com/office/drawing/2010/main" val="FFFFFF" mc:Ignorable="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59" y="832513"/>
            <a:ext cx="8999217" cy="1123712"/>
          </a:xfrm>
          <a:prstGeom prst="round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Separation between RS and DIS is arbitrary, and determined by a cut off, we impose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&gt;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cut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=1.4GeV  But Q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is till undetermined. DIS reliable for Q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&gt; few GeV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some  events satisfy &gt;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cut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but have low Q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, making CS estimates uncertain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xmlns:mc="http://schemas.openxmlformats.org/markup-compatibility/2006" xmlns:a14="http://schemas.microsoft.com/office/drawing/2010/main" val="C00000" mc:Ignorable="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57" y="2428868"/>
            <a:ext cx="6186377" cy="326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72166" y="2143116"/>
            <a:ext cx="3071834" cy="34460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Approaches:</a:t>
            </a:r>
          </a:p>
          <a:p>
            <a:pPr marL="342900" indent="-342900"/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1.Remove events  with </a:t>
            </a:r>
          </a:p>
          <a:p>
            <a:pPr marL="342900" indent="-342900"/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 Q</a:t>
            </a:r>
            <a:r>
              <a:rPr lang="en-US" baseline="300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2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&lt; 1.69          (C</a:t>
            </a:r>
            <a:r>
              <a:rPr lang="en-US" baseline="-250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3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)</a:t>
            </a:r>
          </a:p>
          <a:p>
            <a:pPr marL="342900" indent="-342900"/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Underestimates</a:t>
            </a:r>
          </a:p>
          <a:p>
            <a:pPr marL="342900" indent="-342900"/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2. Scale Q</a:t>
            </a:r>
            <a:r>
              <a:rPr lang="en-US" baseline="300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2 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to Q</a:t>
            </a:r>
            <a:r>
              <a:rPr lang="en-US" baseline="-250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min</a:t>
            </a:r>
            <a:r>
              <a:rPr lang="en-US" baseline="300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2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  </a:t>
            </a:r>
          </a:p>
          <a:p>
            <a:pPr marL="342900" indent="-342900"/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Overestimates,    (C</a:t>
            </a:r>
            <a:r>
              <a:rPr lang="en-US" baseline="-250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1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)</a:t>
            </a:r>
          </a:p>
          <a:p>
            <a:pPr marL="342900" indent="-342900"/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(CS are large for  small x)</a:t>
            </a:r>
          </a:p>
          <a:p>
            <a:pPr marL="342900" indent="-342900"/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3. If Q</a:t>
            </a:r>
            <a:r>
              <a:rPr lang="en-US" baseline="300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2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&lt; 1, remove event,</a:t>
            </a:r>
          </a:p>
          <a:p>
            <a:pPr marL="342900" indent="-342900"/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Rescale  if 1&lt;Q</a:t>
            </a:r>
            <a:r>
              <a:rPr lang="en-US" baseline="300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2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&lt;Q</a:t>
            </a:r>
            <a:r>
              <a:rPr lang="en-US" baseline="-250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min</a:t>
            </a:r>
            <a:r>
              <a:rPr lang="en-US" baseline="300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2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     (C</a:t>
            </a:r>
            <a:r>
              <a:rPr lang="en-US" baseline="-250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2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)</a:t>
            </a:r>
            <a:r>
              <a:rPr lang="en-US" baseline="300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 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</a:t>
            </a:r>
            <a:endParaRPr lang="en-US" dirty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3001" y="5643578"/>
            <a:ext cx="271099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LO </a:t>
            </a:r>
            <a:r>
              <a:rPr lang="en-US" dirty="0" err="1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vs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 NLO uncertainty,</a:t>
            </a:r>
          </a:p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 tiny compared to above </a:t>
            </a:r>
            <a:endParaRPr lang="en-US" dirty="0">
              <a:solidFill>
                <a:srgbClr xmlns:mc="http://schemas.openxmlformats.org/markup-compatibility/2006" xmlns:a14="http://schemas.microsoft.com/office/drawing/2010/main" val="00B050" mc:Ignorable="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5715016"/>
            <a:ext cx="5623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10/main" val="7030A0" mc:Ignorable=""/>
                </a:solidFill>
              </a:rPr>
              <a:t>Note, full NLO calculation would require target mass </a:t>
            </a:r>
          </a:p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10/main" val="7030A0" mc:Ignorable=""/>
                </a:solidFill>
              </a:rPr>
              <a:t>corrections, and charm mass contributions</a:t>
            </a:r>
            <a:endParaRPr lang="en-US" dirty="0">
              <a:solidFill>
                <a:srgbClr xmlns:mc="http://schemas.openxmlformats.org/markup-compatibility/2006" xmlns:a14="http://schemas.microsoft.com/office/drawing/2010/main" val="7030A0" mc:Ignorable="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E70-B1A4-428B-A434-1970B259F084}" type="datetime1">
              <a:rPr lang="en-US" smtClean="0"/>
              <a:pPr/>
              <a:t>10/22/2010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630223" y="54591"/>
            <a:ext cx="1857388" cy="58477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990000" mc:Ignorable="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Monotype Corsiva" pitchFamily="66" charset="0"/>
              </a:rPr>
              <a:t>   Events</a:t>
            </a:r>
            <a:endParaRPr lang="en-US" sz="32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388" y="785794"/>
            <a:ext cx="7040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event rate, as a function of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energy has the form: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9" name="Picture 18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11" y="1366830"/>
            <a:ext cx="9080500" cy="1981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10" name="Left Arrow 9"/>
          <p:cNvSpPr/>
          <p:nvPr/>
        </p:nvSpPr>
        <p:spPr>
          <a:xfrm rot="19363623">
            <a:off x="7743692" y="1300696"/>
            <a:ext cx="357190" cy="214314"/>
          </a:xfrm>
          <a:prstGeom prst="leftArrow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FFEFD1" mc:Ignorable=""/>
              </a:gs>
              <a:gs pos="64999">
                <a:srgbClr xmlns:mc="http://schemas.openxmlformats.org/markup-compatibility/2006" xmlns:a14="http://schemas.microsoft.com/office/drawing/2010/main" val="F0EBD5" mc:Ignorable=""/>
              </a:gs>
              <a:gs pos="100000">
                <a:srgbClr xmlns:mc="http://schemas.openxmlformats.org/markup-compatibility/2006" xmlns:a14="http://schemas.microsoft.com/office/drawing/2010/main" val="D1C39F" mc:Ignorable=""/>
              </a:gs>
            </a:gsLst>
            <a:lin ang="5400000" scaled="0"/>
          </a:gradFill>
          <a:ln>
            <a:solidFill>
              <a:srgbClr xmlns:mc="http://schemas.openxmlformats.org/markup-compatibility/2006" xmlns:a14="http://schemas.microsoft.com/office/drawing/2010/main" val="6633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9136987">
            <a:off x="7916902" y="731853"/>
            <a:ext cx="1057252" cy="357190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FFEFD1" mc:Ignorable=""/>
              </a:gs>
              <a:gs pos="64999">
                <a:srgbClr xmlns:mc="http://schemas.openxmlformats.org/markup-compatibility/2006" xmlns:a14="http://schemas.microsoft.com/office/drawing/2010/main" val="F0EBD5" mc:Ignorable=""/>
              </a:gs>
              <a:gs pos="100000">
                <a:srgbClr xmlns:mc="http://schemas.openxmlformats.org/markup-compatibility/2006" xmlns:a14="http://schemas.microsoft.com/office/drawing/2010/main" val="D1C39F" mc:Ignorable=""/>
              </a:gs>
            </a:gsLst>
            <a:lin ang="5400000" scaled="0"/>
          </a:gradFill>
          <a:ln>
            <a:solidFill>
              <a:srgbClr xmlns:mc="http://schemas.openxmlformats.org/markup-compatibility/2006" xmlns:a14="http://schemas.microsoft.com/office/drawing/2010/main" val="663300" mc:Ignorable="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10/main" val="663300" mc:Ignorable=""/>
                </a:solidFill>
              </a:rPr>
              <a:t>Direct µ </a:t>
            </a:r>
            <a:endParaRPr lang="en-US" dirty="0">
              <a:solidFill>
                <a:srgbClr xmlns:mc="http://schemas.openxmlformats.org/markup-compatibility/2006" xmlns:a14="http://schemas.microsoft.com/office/drawing/2010/main" val="663300" mc:Ignorable="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500438"/>
            <a:ext cx="2247731" cy="1015663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DAEDEF" mc:Ignorable="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b: beam type, µ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µ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6200000" flipH="1">
            <a:off x="-142908" y="2357430"/>
            <a:ext cx="1928826" cy="50006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178563" y="2750339"/>
            <a:ext cx="1143008" cy="35719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57422" y="3786190"/>
            <a:ext cx="2608406" cy="646331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lumMod val="85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Number of target atoms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  number of years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16200000" flipH="1">
            <a:off x="1500166" y="2714620"/>
            <a:ext cx="1285884" cy="85725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143504" y="3786190"/>
            <a:ext cx="328647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 is the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gaussian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energy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resolution function of width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/>
              </a:rPr>
              <a:t>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6000760" y="3357562"/>
            <a:ext cx="714380" cy="28575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14282" y="4786322"/>
            <a:ext cx="8690017" cy="1464231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FFEFD1" mc:Ignorable=""/>
              </a:gs>
              <a:gs pos="64999">
                <a:srgbClr xmlns:mc="http://schemas.openxmlformats.org/markup-compatibility/2006" xmlns:a14="http://schemas.microsoft.com/office/drawing/2010/main" val="F0EBD5" mc:Ignorable=""/>
              </a:gs>
              <a:gs pos="100000">
                <a:srgbClr xmlns:mc="http://schemas.openxmlformats.org/markup-compatibility/2006" xmlns:a14="http://schemas.microsoft.com/office/drawing/2010/main" val="D1C39F" mc:Ignorable=""/>
              </a:gs>
            </a:gsLst>
            <a:lin ang="16200000" scaled="0"/>
          </a:gra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 contributions to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events :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Direct </a:t>
            </a:r>
            <a:r>
              <a:rPr lang="en-US" sz="2000" dirty="0" err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muons</a:t>
            </a:r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CC interactions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 Tau induced” </a:t>
            </a:r>
            <a:r>
              <a:rPr lang="en-US" sz="2000" dirty="0" err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muons</a:t>
            </a:r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CC interactions of tau neutrinos (antineutrinos) on</a:t>
            </a:r>
          </a:p>
          <a:p>
            <a:pPr marL="342900" indent="-34290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target with subsequent decay of the produced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into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muons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1038521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Flux</a:t>
            </a:r>
            <a:endParaRPr lang="en-IN" dirty="0">
              <a:solidFill>
                <a:srgbClr xmlns:mc="http://schemas.openxmlformats.org/markup-compatibility/2006" xmlns:a14="http://schemas.microsoft.com/office/drawing/2010/main" val="0070C0" mc:Ignorable="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738" y="1068071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Probability</a:t>
            </a:r>
            <a:endParaRPr lang="en-IN" dirty="0">
              <a:solidFill>
                <a:srgbClr xmlns:mc="http://schemas.openxmlformats.org/markup-compatibility/2006" xmlns:a14="http://schemas.microsoft.com/office/drawing/2010/main" val="0070C0" mc:Ignorable="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8339" y="1044761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Cross-section</a:t>
            </a:r>
            <a:endParaRPr lang="en-IN" dirty="0">
              <a:solidFill>
                <a:srgbClr xmlns:mc="http://schemas.openxmlformats.org/markup-compatibility/2006" xmlns:a14="http://schemas.microsoft.com/office/drawing/2010/main" val="0070C0" mc:Ignorable="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81816" y="1311367"/>
            <a:ext cx="1274959" cy="748761"/>
          </a:xfrm>
          <a:prstGeom prst="ellipse">
            <a:avLst/>
          </a:prstGeom>
          <a:noFill/>
          <a:ln>
            <a:solidFill>
              <a:srgbClr xmlns:mc="http://schemas.openxmlformats.org/markup-compatibility/2006" xmlns:a14="http://schemas.microsoft.com/office/drawing/2010/main" val="0070C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/>
          <p:cNvSpPr/>
          <p:nvPr/>
        </p:nvSpPr>
        <p:spPr>
          <a:xfrm>
            <a:off x="3821930" y="1350840"/>
            <a:ext cx="914400" cy="709288"/>
          </a:xfrm>
          <a:prstGeom prst="ellipse">
            <a:avLst/>
          </a:prstGeom>
          <a:noFill/>
          <a:ln>
            <a:solidFill>
              <a:srgbClr xmlns:mc="http://schemas.openxmlformats.org/markup-compatibility/2006" xmlns:a14="http://schemas.microsoft.com/office/drawing/2010/main" val="0070C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/>
          <p:cNvSpPr/>
          <p:nvPr/>
        </p:nvSpPr>
        <p:spPr>
          <a:xfrm>
            <a:off x="6500826" y="1311366"/>
            <a:ext cx="1527558" cy="790021"/>
          </a:xfrm>
          <a:prstGeom prst="ellipse">
            <a:avLst/>
          </a:prstGeom>
          <a:noFill/>
          <a:ln>
            <a:solidFill>
              <a:srgbClr xmlns:mc="http://schemas.openxmlformats.org/markup-compatibility/2006" xmlns:a14="http://schemas.microsoft.com/office/drawing/2010/main" val="0070C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6" name="Group 15"/>
          <p:cNvGrpSpPr/>
          <p:nvPr/>
        </p:nvGrpSpPr>
        <p:grpSpPr>
          <a:xfrm>
            <a:off x="7059259" y="3056872"/>
            <a:ext cx="2140085" cy="887131"/>
            <a:chOff x="7086011" y="3220530"/>
            <a:chExt cx="2140085" cy="887131"/>
          </a:xfrm>
        </p:grpSpPr>
        <p:sp>
          <p:nvSpPr>
            <p:cNvPr id="8" name="Left Arrow 7"/>
            <p:cNvSpPr/>
            <p:nvPr/>
          </p:nvSpPr>
          <p:spPr>
            <a:xfrm rot="1881380">
              <a:off x="7086011" y="3220530"/>
              <a:ext cx="357190" cy="214314"/>
            </a:xfrm>
            <a:prstGeom prst="leftArrow">
              <a:avLst/>
            </a:prstGeom>
            <a:gradFill>
              <a:gsLst>
                <a:gs pos="0">
                  <a:srgbClr xmlns:mc="http://schemas.openxmlformats.org/markup-compatibility/2006" xmlns:a14="http://schemas.microsoft.com/office/drawing/2010/main" val="FFEFD1" mc:Ignorable=""/>
                </a:gs>
                <a:gs pos="64999">
                  <a:srgbClr xmlns:mc="http://schemas.openxmlformats.org/markup-compatibility/2006" xmlns:a14="http://schemas.microsoft.com/office/drawing/2010/main" val="F0EBD5" mc:Ignorable=""/>
                </a:gs>
                <a:gs pos="100000">
                  <a:srgbClr xmlns:mc="http://schemas.openxmlformats.org/markup-compatibility/2006" xmlns:a14="http://schemas.microsoft.com/office/drawing/2010/main" val="D1C39F" mc:Ignorable=""/>
                </a:gs>
              </a:gsLst>
              <a:lin ang="5400000" scaled="0"/>
            </a:gradFill>
            <a:ln>
              <a:solidFill>
                <a:srgbClr xmlns:mc="http://schemas.openxmlformats.org/markup-compatibility/2006" xmlns:a14="http://schemas.microsoft.com/office/drawing/2010/main" val="663300" mc:Ignorable="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 rot="1323780">
              <a:off x="7315399" y="3464719"/>
              <a:ext cx="1910697" cy="642942"/>
            </a:xfrm>
            <a:prstGeom prst="roundRect">
              <a:avLst/>
            </a:prstGeom>
            <a:gradFill>
              <a:gsLst>
                <a:gs pos="0">
                  <a:srgbClr xmlns:mc="http://schemas.openxmlformats.org/markup-compatibility/2006" xmlns:a14="http://schemas.microsoft.com/office/drawing/2010/main" val="FFEFD1" mc:Ignorable=""/>
                </a:gs>
                <a:gs pos="64999">
                  <a:srgbClr xmlns:mc="http://schemas.openxmlformats.org/markup-compatibility/2006" xmlns:a14="http://schemas.microsoft.com/office/drawing/2010/main" val="F0EBD5" mc:Ignorable=""/>
                </a:gs>
                <a:gs pos="100000">
                  <a:srgbClr xmlns:mc="http://schemas.openxmlformats.org/markup-compatibility/2006" xmlns:a14="http://schemas.microsoft.com/office/drawing/2010/main" val="D1C39F" mc:Ignorable=""/>
                </a:gs>
              </a:gsLst>
              <a:lin ang="5400000" scaled="0"/>
            </a:gradFill>
            <a:ln>
              <a:solidFill>
                <a:srgbClr xmlns:mc="http://schemas.openxmlformats.org/markup-compatibility/2006" xmlns:a14="http://schemas.microsoft.com/office/drawing/2010/main" val="663300" mc:Ignorable="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rgbClr xmlns:mc="http://schemas.openxmlformats.org/markup-compatibility/2006" xmlns:a14="http://schemas.microsoft.com/office/drawing/2010/main" val="663300" mc:Ignorable=""/>
                  </a:solidFill>
                </a:rPr>
                <a:t>µ’s from  decays</a:t>
              </a:r>
            </a:p>
            <a:p>
              <a:r>
                <a:rPr lang="en-US" dirty="0" smtClean="0">
                  <a:solidFill>
                    <a:srgbClr xmlns:mc="http://schemas.openxmlformats.org/markup-compatibility/2006" xmlns:a14="http://schemas.microsoft.com/office/drawing/2010/main" val="663300" mc:Ignorable=""/>
                  </a:solidFill>
                </a:rPr>
                <a:t> of </a:t>
              </a:r>
              <a:r>
                <a:rPr lang="en-US" dirty="0" smtClean="0">
                  <a:solidFill>
                    <a:srgbClr xmlns:mc="http://schemas.openxmlformats.org/markup-compatibility/2006" xmlns:a14="http://schemas.microsoft.com/office/drawing/2010/main" val="663300" mc:Ignorable=""/>
                  </a:solidFill>
                  <a:sym typeface="Symbol"/>
                </a:rPr>
                <a:t> ‘s </a:t>
              </a:r>
              <a:endParaRPr lang="en-US" dirty="0" smtClean="0">
                <a:solidFill>
                  <a:srgbClr xmlns:mc="http://schemas.openxmlformats.org/markup-compatibility/2006" xmlns:a14="http://schemas.microsoft.com/office/drawing/2010/main" val="663300" mc:Ignorable="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31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E70-B1A4-428B-A434-1970B259F084}" type="datetime1">
              <a:rPr lang="en-US" smtClean="0"/>
              <a:pPr/>
              <a:t>10/22/2010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43182"/>
            <a:ext cx="5082540" cy="35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500298" y="1928802"/>
            <a:ext cx="3071834" cy="5847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Monotype Corsiva" pitchFamily="66" charset="0"/>
              </a:rPr>
              <a:t>Decay Rate of tau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9322" y="3357562"/>
            <a:ext cx="2663473" cy="1804749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8488C4" mc:Ignorable=""/>
              </a:gs>
              <a:gs pos="53000">
                <a:srgbClr xmlns:mc="http://schemas.openxmlformats.org/markup-compatibility/2006" xmlns:a14="http://schemas.microsoft.com/office/drawing/2010/main" val="D4DEFF" mc:Ignorable=""/>
              </a:gs>
              <a:gs pos="83000">
                <a:srgbClr xmlns:mc="http://schemas.openxmlformats.org/markup-compatibility/2006" xmlns:a14="http://schemas.microsoft.com/office/drawing/2010/main" val="D4DEFF" mc:Ignorable=""/>
              </a:gs>
              <a:gs pos="100000">
                <a:srgbClr xmlns:mc="http://schemas.openxmlformats.org/markup-compatibility/2006" xmlns:a14="http://schemas.microsoft.com/office/drawing/2010/main" val="96AB94" mc:Ignorable=""/>
              </a:gs>
            </a:gsLst>
            <a:lin ang="16200000" scaled="0"/>
          </a:gra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Larger decay rate at </a:t>
            </a:r>
          </a:p>
          <a:p>
            <a:r>
              <a:rPr lang="en-US" sz="2000" dirty="0" smtClean="0"/>
              <a:t>low energy leads to </a:t>
            </a:r>
          </a:p>
          <a:p>
            <a:r>
              <a:rPr lang="en-US" sz="2000" dirty="0" smtClean="0"/>
              <a:t>Larger contribution </a:t>
            </a:r>
          </a:p>
          <a:p>
            <a:r>
              <a:rPr lang="en-US" sz="2000" dirty="0" smtClean="0"/>
              <a:t>to  </a:t>
            </a:r>
            <a:r>
              <a:rPr lang="en-US" sz="2000" dirty="0" err="1" smtClean="0"/>
              <a:t>muon</a:t>
            </a:r>
            <a:r>
              <a:rPr lang="en-US" sz="2000" dirty="0" smtClean="0"/>
              <a:t> events</a:t>
            </a:r>
          </a:p>
          <a:p>
            <a:r>
              <a:rPr lang="en-US" sz="2000" dirty="0" smtClean="0"/>
              <a:t>with lower energies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214290"/>
            <a:ext cx="8929718" cy="1464231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FFEFD1" mc:Ignorable=""/>
              </a:gs>
              <a:gs pos="64999">
                <a:srgbClr xmlns:mc="http://schemas.openxmlformats.org/markup-compatibility/2006" xmlns:a14="http://schemas.microsoft.com/office/drawing/2010/main" val="F0EBD5" mc:Ignorable=""/>
              </a:gs>
              <a:gs pos="100000">
                <a:srgbClr xmlns:mc="http://schemas.openxmlformats.org/markup-compatibility/2006" xmlns:a14="http://schemas.microsoft.com/office/drawing/2010/main" val="D1C39F" mc:Ignorable="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2B35F5" mc:Ignorable=""/>
                </a:solidFill>
                <a:effectLst/>
                <a:uLnTx/>
                <a:uFillTx/>
              </a:rPr>
              <a:t>Use total events RS + WS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so that no CID is required, although RS give the dominant  contribution.  In fact can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/>
                <a:uLnTx/>
                <a:uFillTx/>
              </a:rPr>
              <a:t>add events from both µ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/>
                <a:uLnTx/>
                <a:uFillTx/>
              </a:rPr>
              <a:t>-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/>
                <a:uLnTx/>
                <a:uFillTx/>
              </a:rPr>
              <a:t> and µ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/>
                <a:uLnTx/>
                <a:uFillTx/>
              </a:rPr>
              <a:t>+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/>
                <a:uLnTx/>
                <a:uFillTx/>
              </a:rPr>
              <a:t> beams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B050" mc:Ignorable=""/>
                </a:solidFill>
                <a:effectLst/>
                <a:uLnTx/>
                <a:uFillTx/>
              </a:rPr>
              <a:t>Results in terms of final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B050" mc:Ignorable=""/>
                </a:solidFill>
                <a:effectLst/>
                <a:uLnTx/>
                <a:uFillTx/>
              </a:rPr>
              <a:t>muon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B050" mc:Ignorable=""/>
                </a:solidFill>
                <a:effectLst/>
                <a:uLnTx/>
                <a:uFillTx/>
              </a:rPr>
              <a:t> energy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B050" mc:Ignorable="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(can be easily reconstructed),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gaussian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resolution width of 7% used.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E70-B1A4-428B-A434-1970B259F084}" type="datetime1">
              <a:rPr lang="en-US" smtClean="0"/>
              <a:pPr/>
              <a:t>10/22/2010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22"/>
          <a:stretch>
            <a:fillRect/>
          </a:stretch>
        </p:blipFill>
        <p:spPr bwMode="auto">
          <a:xfrm>
            <a:off x="214282" y="285728"/>
            <a:ext cx="6117150" cy="604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64072" y="1071546"/>
            <a:ext cx="2779928" cy="3312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 years data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Kton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detector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7400 Km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     Direct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muons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From tau     decays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858016" y="2928934"/>
            <a:ext cx="214314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786578" y="3286124"/>
            <a:ext cx="285752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loud Callout 10"/>
          <p:cNvSpPr/>
          <p:nvPr/>
        </p:nvSpPr>
        <p:spPr>
          <a:xfrm>
            <a:off x="6357950" y="4857760"/>
            <a:ext cx="2786050" cy="1428760"/>
          </a:xfrm>
          <a:prstGeom prst="cloudCallout">
            <a:avLst>
              <a:gd name="adj1" fmla="val -148424"/>
              <a:gd name="adj2" fmla="val -140565"/>
            </a:avLst>
          </a:prstGeom>
          <a:gradFill>
            <a:gsLst>
              <a:gs pos="0">
                <a:srgbClr xmlns:mc="http://schemas.openxmlformats.org/markup-compatibility/2006" xmlns:a14="http://schemas.microsoft.com/office/drawing/2010/main" val="E6DCAC" mc:Ignorable=""/>
              </a:gs>
              <a:gs pos="12000">
                <a:srgbClr xmlns:mc="http://schemas.openxmlformats.org/markup-compatibility/2006" xmlns:a14="http://schemas.microsoft.com/office/drawing/2010/main" val="E6D78A" mc:Ignorable=""/>
              </a:gs>
              <a:gs pos="30000">
                <a:srgbClr xmlns:mc="http://schemas.openxmlformats.org/markup-compatibility/2006" xmlns:a14="http://schemas.microsoft.com/office/drawing/2010/main" val="C7AC4C" mc:Ignorable=""/>
              </a:gs>
              <a:gs pos="45000">
                <a:srgbClr xmlns:mc="http://schemas.openxmlformats.org/markup-compatibility/2006" xmlns:a14="http://schemas.microsoft.com/office/drawing/2010/main" val="E6D78A" mc:Ignorable=""/>
              </a:gs>
              <a:gs pos="77000">
                <a:srgbClr xmlns:mc="http://schemas.openxmlformats.org/markup-compatibility/2006" xmlns:a14="http://schemas.microsoft.com/office/drawing/2010/main" val="C7AC4C" mc:Ignorable=""/>
              </a:gs>
              <a:gs pos="100000">
                <a:srgbClr xmlns:mc="http://schemas.openxmlformats.org/markup-compatibility/2006" xmlns:a14="http://schemas.microsoft.com/office/drawing/2010/main" val="E6DCAC" mc:Ignorable=""/>
              </a:gs>
            </a:gsLst>
            <a:lin ang="16200000" scaled="0"/>
          </a:gradFill>
          <a:ln>
            <a:solidFill>
              <a:srgbClr xmlns:mc="http://schemas.openxmlformats.org/markup-compatibility/2006" xmlns:a14="http://schemas.microsoft.com/office/drawing/2010/main" val="C7BD3D" mc:Ignorable="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Substantial contribution from tau decay to RS 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572264" y="214290"/>
            <a:ext cx="2286016" cy="5847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latin typeface="Monotype Corsiva" pitchFamily="66" charset="0"/>
              </a:rPr>
              <a:t>Muon</a:t>
            </a:r>
            <a:r>
              <a:rPr lang="en-US" sz="3200" dirty="0" smtClean="0">
                <a:latin typeface="Monotype Corsiva" pitchFamily="66" charset="0"/>
              </a:rPr>
              <a:t> Events</a:t>
            </a:r>
            <a:endParaRPr lang="en-US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E70-B1A4-428B-A434-1970B259F084}" type="datetime1">
              <a:rPr lang="en-US" smtClean="0"/>
              <a:pPr/>
              <a:t>10/22/2010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5454015" cy="514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785918" y="142852"/>
            <a:ext cx="6143668" cy="107721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Monotype Corsiva" pitchFamily="66" charset="0"/>
              </a:rPr>
              <a:t>Can the events from tau contribution be </a:t>
            </a:r>
          </a:p>
          <a:p>
            <a:r>
              <a:rPr lang="en-US" sz="3200" dirty="0" smtClean="0">
                <a:latin typeface="Monotype Corsiva" pitchFamily="66" charset="0"/>
              </a:rPr>
              <a:t>         removed by kinematic cuts?   </a:t>
            </a:r>
            <a:endParaRPr lang="en-US" sz="32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5532" y="2145289"/>
            <a:ext cx="3418468" cy="3442930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FFEFD1" mc:Ignorable=""/>
              </a:gs>
              <a:gs pos="64999">
                <a:srgbClr xmlns:mc="http://schemas.openxmlformats.org/markup-compatibility/2006" xmlns:a14="http://schemas.microsoft.com/office/drawing/2010/main" val="F0EBD5" mc:Ignorable=""/>
              </a:gs>
              <a:gs pos="100000">
                <a:srgbClr xmlns:mc="http://schemas.openxmlformats.org/markup-compatibility/2006" xmlns:a14="http://schemas.microsoft.com/office/drawing/2010/main" val="D1C39F" mc:Ignorable="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Rather large angular cuts or </a:t>
            </a:r>
          </a:p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energy cuts  </a:t>
            </a:r>
          </a:p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(or a combination of both) </a:t>
            </a:r>
          </a:p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would be required to eliminate</a:t>
            </a:r>
          </a:p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the background from tau </a:t>
            </a:r>
          </a:p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production and decay.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The reduction in statistics would result in loss of sensitivity to Parameters.                                       </a:t>
            </a:r>
            <a:endParaRPr lang="en-US" dirty="0">
              <a:solidFill>
                <a:srgbClr xmlns:mc="http://schemas.openxmlformats.org/markup-compatibility/2006" xmlns:a14="http://schemas.microsoft.com/office/drawing/2010/main" val="00B050" mc:Ignorable="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E70-B1A4-428B-A434-1970B259F084}" type="datetime1">
              <a:rPr lang="en-US" smtClean="0"/>
              <a:pPr/>
              <a:t>10/22/2010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143108" y="142852"/>
            <a:ext cx="4643470" cy="5847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Monotype Corsiva" pitchFamily="66" charset="0"/>
              </a:rPr>
              <a:t>Effect of the tau contribution    </a:t>
            </a:r>
            <a:endParaRPr lang="en-US" sz="3200" dirty="0">
              <a:latin typeface="Monotype Corsiva" pitchFamily="66" charset="0"/>
            </a:endParaRPr>
          </a:p>
        </p:txBody>
      </p:sp>
      <p:pic>
        <p:nvPicPr>
          <p:cNvPr id="5" name="Picture 4" descr="Clipboard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601" y="2821887"/>
            <a:ext cx="6162675" cy="33718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357918" y="2928934"/>
            <a:ext cx="2786082" cy="27922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While increase in </a:t>
            </a:r>
            <a:r>
              <a:rPr lang="en-US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/>
              </a:rPr>
              <a:t>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decreases the direct 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events, those from production and decay of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tend to increase marginally with larger </a:t>
            </a:r>
            <a:r>
              <a:rPr lang="en-US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/>
              </a:rPr>
              <a:t>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1571612"/>
            <a:ext cx="9144000" cy="1021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Since the 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/>
              </a:rPr>
              <a:t>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/>
              <a:t>dependent terms come with opposite sign, the </a:t>
            </a:r>
            <a:r>
              <a:rPr lang="en-US" dirty="0" smtClean="0"/>
              <a:t>combination of </a:t>
            </a:r>
            <a:r>
              <a:rPr lang="en-US" dirty="0" err="1" smtClean="0"/>
              <a:t>muons</a:t>
            </a:r>
            <a:r>
              <a:rPr lang="en-US" dirty="0" smtClean="0"/>
              <a:t> from direct production and from tau decays marginally decreases the sensitivity of the event rates to this angle (and its deviation from </a:t>
            </a:r>
            <a:r>
              <a:rPr lang="en-US" dirty="0" err="1" smtClean="0"/>
              <a:t>maximality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11" name="Picture 10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857232"/>
            <a:ext cx="2997200" cy="7493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4282" y="1000108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leading order in 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/>
              </a:rPr>
              <a:t>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13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,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29322" y="92867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pic>
        <p:nvPicPr>
          <p:cNvPr id="16" name="Picture 15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928670"/>
            <a:ext cx="1485900" cy="34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E70-B1A4-428B-A434-1970B259F084}" type="datetime1">
              <a:rPr lang="en-US" smtClean="0"/>
              <a:pPr/>
              <a:t>10/22/2010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65693" y="129204"/>
            <a:ext cx="8072494" cy="107721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333399" mc:Ignorable=""/>
          </a:solidFill>
          <a:ln w="38100" cap="flat" cmpd="sng" algn="ctr">
            <a:solidFill>
              <a:srgbClr xmlns:mc="http://schemas.openxmlformats.org/markup-compatibility/2006" xmlns:a14="http://schemas.microsoft.com/office/drawing/2010/main" val="FFFFFF" mc:Ignorable=""/>
            </a:solidFill>
            <a:prstDash val="solid"/>
            <a:headEnd/>
            <a:tailEnd/>
          </a:ln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Estimating Deviation from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maximality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, using  disappearance  channel, including  tau    contributions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xmlns:mc="http://schemas.openxmlformats.org/markup-compatibility/2006" xmlns:a14="http://schemas.microsoft.com/office/drawing/2010/main" val="FFFFFF" mc:Ignorable="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3143248"/>
            <a:ext cx="4429124" cy="1804749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8488C4" mc:Ignorable=""/>
              </a:gs>
              <a:gs pos="53000">
                <a:srgbClr xmlns:mc="http://schemas.openxmlformats.org/markup-compatibility/2006" xmlns:a14="http://schemas.microsoft.com/office/drawing/2010/main" val="D4DEFF" mc:Ignorable=""/>
              </a:gs>
              <a:gs pos="83000">
                <a:srgbClr xmlns:mc="http://schemas.openxmlformats.org/markup-compatibility/2006" xmlns:a14="http://schemas.microsoft.com/office/drawing/2010/main" val="D4DEFF" mc:Ignorable=""/>
              </a:gs>
              <a:gs pos="100000">
                <a:srgbClr xmlns:mc="http://schemas.openxmlformats.org/markup-compatibility/2006" xmlns:a14="http://schemas.microsoft.com/office/drawing/2010/main" val="96AB94" mc:Ignorable="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2B35F5" mc:Ignorable=""/>
                </a:solidFill>
              </a:rPr>
              <a:t>Allowed parameter space in the </a:t>
            </a:r>
          </a:p>
          <a:p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2B35F5" mc:Ignorable=""/>
                </a:solidFill>
                <a:sym typeface="Symbol"/>
              </a:rPr>
              <a:t>m</a:t>
            </a:r>
            <a:r>
              <a:rPr lang="en-US" sz="2000" baseline="30000" dirty="0" smtClean="0">
                <a:solidFill>
                  <a:srgbClr xmlns:mc="http://schemas.openxmlformats.org/markup-compatibility/2006" xmlns:a14="http://schemas.microsoft.com/office/drawing/2010/main" val="2B35F5" mc:Ignorable=""/>
                </a:solidFill>
                <a:sym typeface="Symbol"/>
              </a:rPr>
              <a:t>2 </a:t>
            </a:r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2B35F5" mc:Ignorable=""/>
                </a:solidFill>
              </a:rPr>
              <a:t>--</a:t>
            </a:r>
            <a:r>
              <a:rPr lang="en-US" sz="2000" baseline="30000" dirty="0" smtClean="0">
                <a:solidFill>
                  <a:srgbClr xmlns:mc="http://schemas.openxmlformats.org/markup-compatibility/2006" xmlns:a14="http://schemas.microsoft.com/office/drawing/2010/main" val="2B35F5" mc:Ignorable=""/>
                </a:solidFill>
                <a:sym typeface="Symbol"/>
              </a:rPr>
              <a:t> </a:t>
            </a:r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2B35F5" mc:Ignorable="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</a:t>
            </a:r>
            <a:r>
              <a:rPr lang="en-US" sz="2000" baseline="-25000" dirty="0" smtClean="0">
                <a:solidFill>
                  <a:srgbClr xmlns:mc="http://schemas.openxmlformats.org/markup-compatibility/2006" xmlns:a14="http://schemas.microsoft.com/office/drawing/2010/main" val="2B35F5" mc:Ignorable=""/>
                </a:solidFill>
                <a:sym typeface="Symbol"/>
              </a:rPr>
              <a:t>23</a:t>
            </a:r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2B35F5" mc:Ignorable=""/>
                </a:solidFill>
              </a:rPr>
              <a:t> plane at 99% CL from CC events  directly producing </a:t>
            </a:r>
            <a:r>
              <a:rPr lang="en-US" sz="2000" dirty="0" err="1" smtClean="0">
                <a:solidFill>
                  <a:srgbClr xmlns:mc="http://schemas.openxmlformats.org/markup-compatibility/2006" xmlns:a14="http://schemas.microsoft.com/office/drawing/2010/main" val="2B35F5" mc:Ignorable=""/>
                </a:solidFill>
              </a:rPr>
              <a:t>muons</a:t>
            </a:r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2B35F5" mc:Ignorable=""/>
                </a:solidFill>
              </a:rPr>
              <a:t>  (solid line) and with inclusion of </a:t>
            </a:r>
            <a:r>
              <a:rPr lang="en-US" sz="2000" dirty="0" err="1" smtClean="0">
                <a:solidFill>
                  <a:srgbClr xmlns:mc="http://schemas.openxmlformats.org/markup-compatibility/2006" xmlns:a14="http://schemas.microsoft.com/office/drawing/2010/main" val="2B35F5" mc:Ignorable=""/>
                </a:solidFill>
              </a:rPr>
              <a:t>muons</a:t>
            </a:r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2B35F5" mc:Ignorable=""/>
                </a:solidFill>
              </a:rPr>
              <a:t> from tau decay (dashed line)</a:t>
            </a:r>
          </a:p>
        </p:txBody>
      </p:sp>
      <p:pic>
        <p:nvPicPr>
          <p:cNvPr id="8" name="Picture 7" descr="Clipboard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000240"/>
            <a:ext cx="4457709" cy="4274426"/>
          </a:xfrm>
          <a:prstGeom prst="rect">
            <a:avLst/>
          </a:prstGeom>
        </p:spPr>
      </p:pic>
      <p:pic>
        <p:nvPicPr>
          <p:cNvPr id="11" name="Picture 10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6314" y="1500174"/>
            <a:ext cx="3357586" cy="67786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957457" y="1500174"/>
            <a:ext cx="912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10/main" val="990099" mc:Ignorable=""/>
                </a:solidFill>
              </a:rPr>
              <a:t>Known</a:t>
            </a:r>
          </a:p>
          <a:p>
            <a:endParaRPr lang="en-US" dirty="0" smtClean="0">
              <a:solidFill>
                <a:srgbClr xmlns:mc="http://schemas.openxmlformats.org/markup-compatibility/2006" xmlns:a14="http://schemas.microsoft.com/office/drawing/2010/main" val="7030A0" mc:Ignorable="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7143768" y="2214554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57752" y="2285992"/>
            <a:ext cx="4286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xmlns:mc="http://schemas.openxmlformats.org/markup-compatibility/2006" xmlns:a14="http://schemas.microsoft.com/office/drawing/2010/main" val="7030A0" mc:Ignorable=""/>
                </a:solidFill>
              </a:rPr>
              <a:t>Unknown, cannot be measured, more uncertain—larger normalization error used</a:t>
            </a:r>
            <a:endParaRPr lang="en-US" dirty="0">
              <a:solidFill>
                <a:srgbClr xmlns:mc="http://schemas.openxmlformats.org/markup-compatibility/2006" xmlns:a14="http://schemas.microsoft.com/office/drawing/2010/main" val="7030A0" mc:Ignorable="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4876" y="5000636"/>
            <a:ext cx="4429124" cy="132802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Eefect</a:t>
            </a:r>
            <a:r>
              <a:rPr lang="en-US" dirty="0" smtClean="0"/>
              <a:t> on precision with which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</a:t>
            </a:r>
            <a:r>
              <a:rPr lang="en-US" baseline="-25000" dirty="0" smtClean="0">
                <a:sym typeface="Symbol"/>
              </a:rPr>
              <a:t>23</a:t>
            </a:r>
            <a:r>
              <a:rPr lang="en-US" dirty="0" smtClean="0"/>
              <a:t> :</a:t>
            </a:r>
          </a:p>
          <a:p>
            <a:r>
              <a:rPr lang="en-US" dirty="0" smtClean="0"/>
              <a:t>a spread of  2deg if tau events are removed and 4.5deg when they are included.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E70-B1A4-428B-A434-1970B259F084}" type="datetime1">
              <a:rPr lang="en-US" smtClean="0"/>
              <a:pPr/>
              <a:t>10/22/2010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 descr="Clipboard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723" y="2166425"/>
            <a:ext cx="5534237" cy="3681418"/>
          </a:xfrm>
          <a:prstGeom prst="rect">
            <a:avLst/>
          </a:prstGeom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14282" y="214290"/>
            <a:ext cx="8786874" cy="107721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333399" mc:Ignorable=""/>
          </a:solidFill>
          <a:ln w="38100" cap="flat" cmpd="sng" algn="ctr">
            <a:solidFill>
              <a:srgbClr xmlns:mc="http://schemas.openxmlformats.org/markup-compatibility/2006" xmlns:a14="http://schemas.microsoft.com/office/drawing/2010/main" val="FFFFFF" mc:Ignorable=""/>
            </a:solidFill>
            <a:prstDash val="solid"/>
            <a:headEnd/>
            <a:tailEnd/>
          </a:ln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Maximum values of 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  <a:sym typeface="Symbol"/>
              </a:rPr>
              <a:t>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  <a:sym typeface="Symbol"/>
              </a:rPr>
              <a:t>23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that  rule out maximal mixing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                            at   99% CL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20892" y="2285992"/>
            <a:ext cx="3623108" cy="286232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largest (smallest) true value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/>
              </a:rPr>
              <a:t>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23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the first (second)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octant that can be discriminated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a maximal value of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/>
              </a:rPr>
              <a:t>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23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pi/4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as a function of 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m</a:t>
            </a:r>
            <a:r>
              <a:rPr lang="en-US" sz="2000" baseline="30000" dirty="0" smtClean="0">
                <a:solidFill>
                  <a:schemeClr val="bg1"/>
                </a:solidFill>
                <a:sym typeface="Symbol"/>
              </a:rPr>
              <a:t>2 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,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when only Direct (D) and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total (D + tau) events are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considered.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Here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/>
              </a:rPr>
              <a:t>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kept fixed at 1 deg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949280"/>
            <a:ext cx="555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 Indumathi and Nita Sinha, PRD 80, 113012, 2009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E70-B1A4-428B-A434-1970B259F084}" type="datetime1">
              <a:rPr lang="en-US" smtClean="0"/>
              <a:pPr/>
              <a:t>10/22/2010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93184" y="332656"/>
            <a:ext cx="6314549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Contamination in the Golden channel?</a:t>
            </a:r>
            <a:endParaRPr lang="en-I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216953"/>
                <a:ext cx="1611275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8E0000" mc:Ignorable="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8E0000" mc:Ignorable="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en-US" sz="2800" i="1" smtClean="0">
                            <a:solidFill>
                              <a:srgbClr val="8E0000" mc:Ignorable=""/>
                            </a:solidFill>
                            <a:latin typeface="Cambria Math"/>
                          </a:rPr>
                          <m:t>e</m:t>
                        </m:r>
                        <m:r>
                          <a:rPr lang="en-US" sz="2800" i="1" smtClean="0">
                            <a:solidFill>
                              <a:srgbClr val="8E0000" mc:Ignorable="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IN" sz="2800" dirty="0" smtClean="0">
                    <a:solidFill>
                      <a:srgbClr val="8E0000" mc:Ignorable=""/>
                    </a:solidFill>
                  </a:rPr>
                  <a:t> ~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 dirty="0" smtClean="0">
                            <a:solidFill>
                              <a:srgbClr val="8E0000" mc:Ignorable="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8E0000" mc:Ignorable="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en-US" sz="2800" i="1" smtClean="0">
                            <a:solidFill>
                              <a:srgbClr val="8E0000" mc:Ignorable=""/>
                            </a:solidFill>
                            <a:latin typeface="Cambria Math"/>
                          </a:rPr>
                          <m:t>e</m:t>
                        </m:r>
                        <m:r>
                          <a:rPr lang="en-US" sz="2800" i="1" smtClean="0">
                            <a:solidFill>
                              <a:srgbClr val="8E0000" mc:Ignorable="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endParaRPr lang="en-IN" sz="2800" dirty="0">
                  <a:solidFill>
                    <a:srgbClr val="8E0000" mc:Ignorable="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16953"/>
                <a:ext cx="1611275" cy="557910"/>
              </a:xfrm>
              <a:prstGeom prst="rect">
                <a:avLst/>
              </a:prstGeom>
              <a:blipFill rotWithShape="1">
                <a:blip r:embed="rId2"/>
                <a:stretch>
                  <a:fillRect t="-10989" r="-12075" b="-241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862796" y="1174698"/>
            <a:ext cx="7173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Contribution smaller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3300" mc:Ignorable=""/>
                </a:solidFill>
              </a:rPr>
              <a:t>Wrong sign events, require charge identification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993366" mc:Ignorable=""/>
                </a:solidFill>
              </a:rPr>
              <a:t>The background events need to be carefully taken into account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Need to reconstruct the neutrino energy</a:t>
            </a:r>
            <a:endParaRPr lang="en-IN" sz="2400" dirty="0">
              <a:solidFill>
                <a:srgbClr xmlns:mc="http://schemas.openxmlformats.org/markup-compatibility/2006" xmlns:a14="http://schemas.microsoft.com/office/drawing/2010/main" val="C00000" mc:Ignorable="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349" y="5846710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Coloma’s talk</a:t>
            </a:r>
            <a:endParaRPr lang="en-IN" dirty="0"/>
          </a:p>
        </p:txBody>
      </p:sp>
      <p:sp>
        <p:nvSpPr>
          <p:cNvPr id="10" name="Cloud Callout 9"/>
          <p:cNvSpPr/>
          <p:nvPr/>
        </p:nvSpPr>
        <p:spPr>
          <a:xfrm>
            <a:off x="0" y="3615877"/>
            <a:ext cx="5522271" cy="1284671"/>
          </a:xfrm>
          <a:prstGeom prst="cloudCallout">
            <a:avLst>
              <a:gd name="adj1" fmla="val 32741"/>
              <a:gd name="adj2" fmla="val -9254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But that is tricky </a:t>
            </a:r>
            <a:r>
              <a:rPr lang="en-US" sz="2400" dirty="0" smtClean="0"/>
              <a:t>here—in </a:t>
            </a:r>
            <a:r>
              <a:rPr lang="en-US" sz="2400" dirty="0"/>
              <a:t>the </a:t>
            </a:r>
            <a:r>
              <a:rPr lang="en-US" sz="2400" dirty="0" smtClean="0"/>
              <a:t>tau contributions</a:t>
            </a:r>
            <a:r>
              <a:rPr lang="en-US" sz="2400" dirty="0"/>
              <a:t>!</a:t>
            </a:r>
            <a:endParaRPr lang="en-I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28184" y="3362152"/>
                <a:ext cx="1872208" cy="718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i="1" dirty="0" smtClean="0">
                          <a:solidFill>
                            <a:srgbClr val="15158F" mc:Ignorable=""/>
                          </a:solidFill>
                          <a:latin typeface="Cambria Math"/>
                        </a:rPr>
                        <m:t>τ</m:t>
                      </m:r>
                      <m:groupChr>
                        <m:groupChrPr>
                          <m:chr m:val="→"/>
                          <m:pos m:val="top"/>
                          <m:ctrlPr>
                            <a:rPr lang="el-GR" sz="3200" i="1" dirty="0" smtClean="0">
                              <a:solidFill>
                                <a:srgbClr val="15158F" mc:Ignorable=""/>
                              </a:solidFill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m:rPr>
                          <m:sty m:val="p"/>
                        </m:rPr>
                        <a:rPr lang="el-GR" sz="3200" i="1" dirty="0" smtClean="0">
                          <a:solidFill>
                            <a:srgbClr val="15158F" mc:Ignorable=""/>
                          </a:solidFill>
                          <a:latin typeface="Cambria Math"/>
                        </a:rPr>
                        <m:t>μ</m:t>
                      </m:r>
                      <m:sSub>
                        <m:sSubPr>
                          <m:ctrlPr>
                            <a:rPr lang="el-GR" sz="3200" i="1" dirty="0" smtClean="0">
                              <a:solidFill>
                                <a:srgbClr val="15158F" mc:Ignorable="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200" i="1" dirty="0" smtClean="0">
                              <a:solidFill>
                                <a:srgbClr val="15158F" mc:Ignorable=""/>
                              </a:solidFill>
                              <a:latin typeface="Cambria Math"/>
                            </a:rPr>
                            <m:t>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3200" i="1" smtClean="0">
                              <a:solidFill>
                                <a:srgbClr val="15158F" mc:Ignorable=""/>
                              </a:solidFill>
                              <a:latin typeface="Cambria Math"/>
                            </a:rPr>
                            <m:t>τ</m:t>
                          </m:r>
                        </m:sub>
                      </m:sSub>
                      <m:sSub>
                        <m:sSubPr>
                          <m:ctrlPr>
                            <a:rPr lang="en-IN" sz="3200" i="1" smtClean="0">
                              <a:solidFill>
                                <a:srgbClr val="15158F" mc:Ignorable="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200" i="1" smtClean="0">
                              <a:solidFill>
                                <a:srgbClr val="15158F" mc:Ignorable=""/>
                              </a:solidFill>
                              <a:latin typeface="Cambria Math"/>
                            </a:rPr>
                            <m:t>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3200" i="1" smtClean="0">
                              <a:solidFill>
                                <a:srgbClr val="15158F" mc:Ignorable=""/>
                              </a:solidFill>
                              <a:latin typeface="Cambria Math"/>
                            </a:rPr>
                            <m:t>μ</m:t>
                          </m:r>
                        </m:sub>
                      </m:sSub>
                    </m:oMath>
                  </m:oMathPara>
                </a14:m>
                <a:endParaRPr lang="en-IN" sz="3200" dirty="0">
                  <a:solidFill>
                    <a:srgbClr val="15158F" mc:Ignorable="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362152"/>
                <a:ext cx="1872208" cy="718723"/>
              </a:xfrm>
              <a:prstGeom prst="rect">
                <a:avLst/>
              </a:prstGeom>
              <a:blipFill rotWithShape="1">
                <a:blip r:embed="rId3"/>
                <a:stretch>
                  <a:fillRect t="-11111" r="-12052" b="-85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7243032" y="3362152"/>
            <a:ext cx="792088" cy="6429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5540202" y="4270996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Missing energy!</a:t>
            </a:r>
          </a:p>
          <a:p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Incorrect neutrino energy</a:t>
            </a:r>
            <a:endParaRPr lang="en-IN" sz="2400" dirty="0">
              <a:solidFill>
                <a:srgbClr xmlns:mc="http://schemas.openxmlformats.org/markup-compatibility/2006" xmlns:a14="http://schemas.microsoft.com/office/drawing/2010/main" val="C00000" mc:Ignorable=""/>
              </a:solidFill>
            </a:endParaRPr>
          </a:p>
        </p:txBody>
      </p:sp>
      <p:sp>
        <p:nvSpPr>
          <p:cNvPr id="12" name="Left Arrow 11">
            <a:hlinkClick r:id="rId4" action="ppaction://hlinksldjump"/>
          </p:cNvPr>
          <p:cNvSpPr/>
          <p:nvPr/>
        </p:nvSpPr>
        <p:spPr>
          <a:xfrm>
            <a:off x="8460432" y="5445224"/>
            <a:ext cx="504056" cy="288032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Action Button: Back or Previous 12">
            <a:hlinkClick r:id="rId4" action="ppaction://hlinksldjump" highlightClick="1"/>
          </p:cNvPr>
          <p:cNvSpPr/>
          <p:nvPr/>
        </p:nvSpPr>
        <p:spPr>
          <a:xfrm>
            <a:off x="7596336" y="5877272"/>
            <a:ext cx="432048" cy="338770"/>
          </a:xfrm>
          <a:prstGeom prst="actionButtonBackPrevious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445224"/>
            <a:ext cx="5759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Donini</a:t>
            </a:r>
            <a:r>
              <a:rPr lang="en-US" dirty="0" smtClean="0"/>
              <a:t>, Gomez </a:t>
            </a:r>
            <a:r>
              <a:rPr lang="en-US" dirty="0" err="1" smtClean="0"/>
              <a:t>Cadenas</a:t>
            </a:r>
            <a:r>
              <a:rPr lang="en-US" dirty="0" smtClean="0"/>
              <a:t> and </a:t>
            </a:r>
            <a:r>
              <a:rPr lang="en-US" dirty="0" err="1" smtClean="0"/>
              <a:t>Meloni</a:t>
            </a:r>
            <a:r>
              <a:rPr lang="en-US" dirty="0" smtClean="0"/>
              <a:t>, </a:t>
            </a:r>
            <a:r>
              <a:rPr lang="en-US" dirty="0" err="1" smtClean="0"/>
              <a:t>ArXiv</a:t>
            </a:r>
            <a:r>
              <a:rPr lang="en-US" dirty="0" smtClean="0"/>
              <a:t>: 1005.2275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8288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E70-B1A4-428B-A434-1970B259F084}" type="datetime1">
              <a:rPr lang="en-US" smtClean="0"/>
              <a:pPr/>
              <a:t>10/22/2010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53340" y="1182117"/>
            <a:ext cx="9324989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000" dirty="0">
                <a:solidFill>
                  <a:srgbClr xmlns:mc="http://schemas.openxmlformats.org/markup-compatibility/2006" xmlns:a14="http://schemas.microsoft.com/office/drawing/2010/main" val="990099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Huge worldwide experimental effort is being devoted to precision </a:t>
            </a:r>
          </a:p>
          <a:p>
            <a:r>
              <a:rPr lang="en-US" sz="2000" dirty="0">
                <a:solidFill>
                  <a:srgbClr xmlns:mc="http://schemas.openxmlformats.org/markup-compatibility/2006" xmlns:a14="http://schemas.microsoft.com/office/drawing/2010/main" val="990099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     measurements in Neutrino Physics</a:t>
            </a:r>
            <a:r>
              <a:rPr lang="en-US" sz="2000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. </a:t>
            </a:r>
            <a:endParaRPr lang="en-US" sz="2000" dirty="0" smtClean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 marL="342900" indent="-342900">
              <a:buBlip>
                <a:blip r:embed="rId2"/>
              </a:buBlip>
            </a:pPr>
            <a:endParaRPr lang="en-US" sz="2000" dirty="0"/>
          </a:p>
          <a:p>
            <a:pPr marL="342900" indent="-342900">
              <a:buBlip>
                <a:blip r:embed="rId2"/>
              </a:buBlip>
            </a:pPr>
            <a:r>
              <a:rPr lang="en-US" sz="2000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Since neutrino mass implies New Physics, many models have been proposed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    to explain the tiny mass. It is therefore important to experimentally </a:t>
            </a:r>
          </a:p>
          <a:p>
            <a:r>
              <a:rPr lang="en-US" sz="2000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  determine </a:t>
            </a:r>
            <a:r>
              <a:rPr lang="en-US" sz="2000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all</a:t>
            </a:r>
            <a:r>
              <a:rPr lang="en-US" sz="2000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the  neutrino mixing parameters to good precision and see </a:t>
            </a:r>
          </a:p>
          <a:p>
            <a:r>
              <a:rPr lang="en-US" sz="2000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  which of the models are consistent with the measurements</a:t>
            </a:r>
          </a:p>
          <a:p>
            <a:pPr marL="285750" indent="-285750">
              <a:buBlip>
                <a:blip r:embed="rId2"/>
              </a:buBlip>
            </a:pPr>
            <a:endParaRPr lang="en-US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pPr marL="342900" indent="-342900">
              <a:buBlip>
                <a:blip r:embed="rId2"/>
              </a:buBlip>
            </a:pPr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CP violation in the lepton sector may be able to explain the matter antimatter </a:t>
            </a:r>
          </a:p>
          <a:p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    asymmetry of the Universe</a:t>
            </a:r>
          </a:p>
          <a:p>
            <a:endParaRPr lang="en-US" sz="2000" dirty="0" smtClean="0"/>
          </a:p>
          <a:p>
            <a:pPr marL="342900" indent="-342900">
              <a:buBlip>
                <a:blip r:embed="rId2"/>
              </a:buBlip>
            </a:pPr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0099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Neutrino Factories are one of the planned proposals towards this goal.</a:t>
            </a:r>
            <a:endParaRPr lang="en-IN" sz="2000" dirty="0">
              <a:solidFill>
                <a:srgbClr xmlns:mc="http://schemas.openxmlformats.org/markup-compatibility/2006" xmlns:a14="http://schemas.microsoft.com/office/drawing/2010/main" val="0099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9555" y="188640"/>
            <a:ext cx="437171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Towards Precision</a:t>
            </a:r>
            <a:endParaRPr lang="en-IN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5" b="28432"/>
          <a:stretch/>
        </p:blipFill>
        <p:spPr bwMode="auto">
          <a:xfrm>
            <a:off x="613588" y="5298350"/>
            <a:ext cx="6696744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328" y="4998918"/>
            <a:ext cx="669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INO will be an excellent detector for a Neutrino factory beam, </a:t>
            </a:r>
            <a:endParaRPr lang="en-IN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5507940"/>
            <a:ext cx="302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to the </a:t>
            </a:r>
            <a:r>
              <a:rPr lang="en-US" dirty="0"/>
              <a:t>M</a:t>
            </a:r>
            <a:r>
              <a:rPr lang="en-US" dirty="0" smtClean="0"/>
              <a:t>agic Baseline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9952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E70-B1A4-428B-A434-1970B259F084}" type="datetime1">
              <a:rPr lang="en-US" smtClean="0"/>
              <a:pPr/>
              <a:t>10/22/2010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27784" y="188640"/>
            <a:ext cx="345638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  Platinum Channel </a:t>
            </a:r>
            <a:endParaRPr lang="en-I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908720"/>
            <a:ext cx="8433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532476" mc:Ignorable=""/>
                </a:solidFill>
              </a:rPr>
              <a:t>Additional channels help in removing discrete ambiguities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xmlns:mc="http://schemas.openxmlformats.org/markup-compatibility/2006" xmlns:a14="http://schemas.microsoft.com/office/drawing/2010/main" val="787222" mc:Ignorable=""/>
                </a:solidFill>
              </a:rPr>
              <a:t>With electron detection—TASD or </a:t>
            </a:r>
            <a:r>
              <a:rPr lang="en-US" sz="2400" dirty="0" err="1">
                <a:solidFill>
                  <a:srgbClr xmlns:mc="http://schemas.openxmlformats.org/markup-compatibility/2006" xmlns:a14="http://schemas.microsoft.com/office/drawing/2010/main" val="787222" mc:Ignorable=""/>
                </a:solidFill>
              </a:rPr>
              <a:t>LAr</a:t>
            </a:r>
            <a:endParaRPr lang="en-US" sz="2400" dirty="0">
              <a:solidFill>
                <a:srgbClr xmlns:mc="http://schemas.openxmlformats.org/markup-compatibility/2006" xmlns:a14="http://schemas.microsoft.com/office/drawing/2010/main" val="787222" mc:Ignorable="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Explosion 2 7"/>
              <p:cNvSpPr/>
              <p:nvPr/>
            </p:nvSpPr>
            <p:spPr>
              <a:xfrm>
                <a:off x="66258" y="2348880"/>
                <a:ext cx="3816424" cy="2184047"/>
              </a:xfrm>
              <a:prstGeom prst="irregularSeal2">
                <a:avLst/>
              </a:prstGeom>
              <a:gradFill>
                <a:gsLst>
                  <a:gs pos="0">
                    <a:srgbClr val="8488C4" mc:Ignorable=""/>
                  </a:gs>
                  <a:gs pos="53000">
                    <a:srgbClr val="D4DEFF" mc:Ignorable=""/>
                  </a:gs>
                  <a:gs pos="83000">
                    <a:srgbClr val="D4DEFF" mc:Ignorable=""/>
                  </a:gs>
                  <a:gs pos="100000">
                    <a:srgbClr val="96AB94" mc:Ignorable="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μτ</m:t>
                          </m:r>
                        </m:sub>
                      </m:sSub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≫</m:t>
                      </m:r>
                      <m:sSub>
                        <m:sSubPr>
                          <m:ctrlPr>
                            <a:rPr lang="en-IN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μ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8" name="Explosion 2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8" y="2348880"/>
                <a:ext cx="3816424" cy="2184047"/>
              </a:xfrm>
              <a:prstGeom prst="irregularSeal2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868644" y="2348880"/>
            <a:ext cx="527535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15158F" mc:Ignorable=""/>
                </a:solidFill>
              </a:rPr>
              <a:t>While, Platinum channel is just a T Conjugate of the golden channel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8E0000" mc:Ignorable=""/>
                </a:solidFill>
              </a:rPr>
              <a:t>BUT the tau contamination here will be Much larger.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3300" mc:Ignorable=""/>
                </a:solidFill>
              </a:rPr>
              <a:t>Sensitivity studies to parameters need to be REDONE</a:t>
            </a:r>
          </a:p>
          <a:p>
            <a:pPr marL="342900" indent="-342900">
              <a:buFont typeface="Wingdings" pitchFamily="2" charset="2"/>
              <a:buChar char="v"/>
            </a:pPr>
            <a:endParaRPr lang="en-IN" sz="2000" dirty="0">
              <a:solidFill>
                <a:srgbClr xmlns:mc="http://schemas.openxmlformats.org/markup-compatibility/2006" xmlns:a14="http://schemas.microsoft.com/office/drawing/2010/main" val="FF0066" mc:Ignorable="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73919" y="5229200"/>
                <a:ext cx="6210354" cy="103688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8E0000" mc:Ignorable=""/>
                    </a:solidFill>
                  </a:rPr>
                  <a:t>Tau contribution adds dominantly to RS </a:t>
                </a:r>
                <a:r>
                  <a:rPr lang="en-US" sz="2000" dirty="0" err="1" smtClean="0">
                    <a:solidFill>
                      <a:srgbClr val="8E0000" mc:Ignorable=""/>
                    </a:solidFill>
                  </a:rPr>
                  <a:t>muons</a:t>
                </a:r>
                <a:r>
                  <a:rPr lang="en-US" sz="2000" dirty="0" smtClean="0">
                    <a:solidFill>
                      <a:srgbClr val="8E0000" mc:Ignorable=""/>
                    </a:solidFill>
                  </a:rPr>
                  <a:t>, and </a:t>
                </a:r>
              </a:p>
              <a:p>
                <a:r>
                  <a:rPr lang="en-US" sz="2000" dirty="0" smtClean="0">
                    <a:solidFill>
                      <a:srgbClr val="8E0000" mc:Ignorable=""/>
                    </a:solidFill>
                  </a:rPr>
                  <a:t> the  electrons resulting</a:t>
                </a:r>
              </a:p>
              <a:p>
                <a:r>
                  <a:rPr lang="en-US" sz="2000" dirty="0" smtClean="0">
                    <a:solidFill>
                      <a:srgbClr val="8E0000" mc:Ignorable=""/>
                    </a:solidFill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8E0000" mc:Ignorable="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dirty="0" smtClean="0">
                            <a:solidFill>
                              <a:srgbClr val="8E0000" mc:Ignorable=""/>
                            </a:solidFill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8E0000" mc:Ignorable=""/>
                            </a:solidFill>
                            <a:latin typeface="Cambria Math"/>
                          </a:rPr>
                          <m:t>μ</m:t>
                        </m:r>
                      </m:sub>
                    </m:sSub>
                    <m:r>
                      <a:rPr lang="en-IN" i="1" smtClean="0">
                        <a:solidFill>
                          <a:srgbClr val="8E0000" mc:Ignorable="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IN" i="1" smtClean="0">
                            <a:solidFill>
                              <a:srgbClr val="8E0000" mc:Ignorable="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8E0000" mc:Ignorable=""/>
                            </a:solidFill>
                            <a:latin typeface="Cambria Math"/>
                            <a:ea typeface="Cambria Math"/>
                          </a:rPr>
                          <m:t>ν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8E0000" mc:Ignorable=""/>
                            </a:solidFill>
                            <a:latin typeface="Cambria Math"/>
                          </a:rPr>
                          <m:t>e</m:t>
                        </m:r>
                      </m:sub>
                    </m:sSub>
                  </m:oMath>
                </a14:m>
                <a:endParaRPr lang="en-IN" sz="2000" dirty="0">
                  <a:solidFill>
                    <a:srgbClr val="8E0000" mc:Ignorable="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19" y="5229200"/>
                <a:ext cx="6210354" cy="1036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24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BA9-CD38-4557-8F43-59F5A92DCD69}" type="datetime1">
              <a:rPr lang="en-US" smtClean="0"/>
              <a:pPr/>
              <a:t>10/22/2010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346" y="1551801"/>
            <a:ext cx="4572000" cy="3200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2699792" y="110177"/>
            <a:ext cx="329930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For  a 25 </a:t>
            </a:r>
            <a:r>
              <a:rPr lang="en-US" sz="3200" dirty="0" err="1" smtClean="0"/>
              <a:t>GeV</a:t>
            </a:r>
            <a:r>
              <a:rPr lang="en-US" sz="3200" dirty="0" smtClean="0"/>
              <a:t> NF</a:t>
            </a:r>
            <a:endParaRPr lang="en-IN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228671"/>
            <a:ext cx="3857146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15 </a:t>
            </a:r>
            <a:r>
              <a:rPr lang="en-US" dirty="0" err="1" smtClean="0"/>
              <a:t>kTon</a:t>
            </a:r>
            <a:endParaRPr lang="en-US" dirty="0" smtClean="0"/>
          </a:p>
          <a:p>
            <a:r>
              <a:rPr lang="en-US" dirty="0" smtClean="0"/>
              <a:t>Length </a:t>
            </a:r>
            <a:r>
              <a:rPr lang="en-US" dirty="0" smtClean="0"/>
              <a:t>4000Km</a:t>
            </a:r>
          </a:p>
          <a:p>
            <a:r>
              <a:rPr lang="en-US" dirty="0" smtClean="0"/>
              <a:t>Lower energy threshold of  500MeV</a:t>
            </a:r>
          </a:p>
        </p:txBody>
      </p:sp>
      <p:sp>
        <p:nvSpPr>
          <p:cNvPr id="9" name="TextBox 8"/>
          <p:cNvSpPr txBox="1"/>
          <p:nvPr/>
        </p:nvSpPr>
        <p:spPr>
          <a:xfrm rot="19587557">
            <a:off x="6078665" y="1305591"/>
            <a:ext cx="180850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PRELIMINARY</a:t>
            </a:r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360397" y="3861048"/>
            <a:ext cx="3820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set up of Huber, Lindner ,</a:t>
            </a:r>
          </a:p>
          <a:p>
            <a:r>
              <a:rPr lang="en-US" dirty="0" err="1" smtClean="0"/>
              <a:t>Rolinec</a:t>
            </a:r>
            <a:r>
              <a:rPr lang="en-US" dirty="0" smtClean="0"/>
              <a:t> and Winter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540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BA9-CD38-4557-8F43-59F5A92DCD69}" type="datetime1">
              <a:rPr lang="en-US" smtClean="0"/>
              <a:pPr/>
              <a:t>10/22/2010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" r="-2199"/>
          <a:stretch/>
        </p:blipFill>
        <p:spPr bwMode="auto">
          <a:xfrm>
            <a:off x="1448616" y="1155700"/>
            <a:ext cx="6534150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763688" y="332656"/>
                <a:ext cx="5832647" cy="52322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Allowed  region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 dirty="0" smtClean="0">
                            <a:latin typeface="Cambria Math"/>
                            <a:ea typeface="Cambria Math"/>
                          </a:rPr>
                          <m:t>δ</m:t>
                        </m:r>
                      </m:e>
                      <m:sub>
                        <m:r>
                          <a:rPr lang="en-US" sz="2800" i="1" smtClean="0">
                            <a:latin typeface="Cambria Math"/>
                          </a:rPr>
                          <m:t>CP</m:t>
                        </m:r>
                      </m:sub>
                    </m:sSub>
                    <m:sSub>
                      <m:sSubPr>
                        <m:ctrlPr>
                          <a:rPr lang="en-IN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 dirty="0" smtClean="0">
                            <a:latin typeface="Cambria Math"/>
                            <a:ea typeface="Cambria Math"/>
                          </a:rPr>
                          <m:t>ϑ</m:t>
                        </m:r>
                      </m:e>
                      <m:sub>
                        <m:r>
                          <a:rPr lang="en-US" sz="2800" i="1" smtClean="0">
                            <a:latin typeface="Cambria Math"/>
                          </a:rPr>
                          <m:t>13</m:t>
                        </m:r>
                      </m:sub>
                    </m:sSub>
                    <m:r>
                      <a:rPr lang="en-US" sz="2800" i="1" smtClean="0">
                        <a:latin typeface="Cambria Math"/>
                      </a:rPr>
                      <m:t>  </m:t>
                    </m:r>
                    <m:r>
                      <a:rPr lang="en-US" sz="2800" i="1" smtClean="0">
                        <a:latin typeface="Cambria Math"/>
                      </a:rPr>
                      <m:t>Plane</m:t>
                    </m:r>
                  </m:oMath>
                </a14:m>
                <a:endParaRPr lang="en-IN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32656"/>
                <a:ext cx="583264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 rot="19587557">
            <a:off x="6078665" y="1305591"/>
            <a:ext cx="180850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PRELIMINARY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6021288"/>
            <a:ext cx="4270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Dutta, Indumathi, Sinha, in preparation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117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E70-B1A4-428B-A434-1970B259F084}" type="datetime1">
              <a:rPr lang="en-US" smtClean="0"/>
              <a:pPr/>
              <a:t>10/22/2010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06" y="1588313"/>
            <a:ext cx="5436037" cy="38052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467544" y="275636"/>
            <a:ext cx="8222123" cy="52322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2F3C9D" mc:Ignorable="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Platinum channel at Low Energy Neutrino Factory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848955" y="2468508"/>
            <a:ext cx="1119217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TASD</a:t>
            </a:r>
            <a:endParaRPr lang="en-IN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3223" y="3356992"/>
            <a:ext cx="3304642" cy="2954655"/>
          </a:xfrm>
          <a:prstGeom prst="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8488C4" mc:Ignorable=""/>
              </a:gs>
              <a:gs pos="53000">
                <a:srgbClr xmlns:mc="http://schemas.openxmlformats.org/markup-compatibility/2006" xmlns:a14="http://schemas.microsoft.com/office/drawing/2010/main" val="D4DEFF" mc:Ignorable=""/>
              </a:gs>
              <a:gs pos="83000">
                <a:srgbClr xmlns:mc="http://schemas.openxmlformats.org/markup-compatibility/2006" xmlns:a14="http://schemas.microsoft.com/office/drawing/2010/main" val="D4DEFF" mc:Ignorable=""/>
              </a:gs>
              <a:gs pos="100000">
                <a:srgbClr xmlns:mc="http://schemas.openxmlformats.org/markup-compatibility/2006" xmlns:a14="http://schemas.microsoft.com/office/drawing/2010/main" val="96AB94" mc:Ignorable="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xmlns:mc="http://schemas.openxmlformats.org/markup-compatibility/2006" xmlns:a14="http://schemas.microsoft.com/office/drawing/2010/main" val="532476" mc:Ignorable=""/>
              </a:solidFill>
            </a:endParaRPr>
          </a:p>
          <a:p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532476" mc:Ignorable=""/>
                </a:solidFill>
              </a:rPr>
              <a:t>Efficiency: </a:t>
            </a:r>
            <a:endParaRPr lang="en-IN" sz="2800" dirty="0">
              <a:solidFill>
                <a:srgbClr xmlns:mc="http://schemas.openxmlformats.org/markup-compatibility/2006" xmlns:a14="http://schemas.microsoft.com/office/drawing/2010/main" val="532476" mc:Ignorable=""/>
              </a:solidFill>
            </a:endParaRPr>
          </a:p>
          <a:p>
            <a:r>
              <a:rPr lang="en-IN" sz="2800" dirty="0" smtClean="0">
                <a:solidFill>
                  <a:srgbClr xmlns:mc="http://schemas.openxmlformats.org/markup-compatibility/2006" xmlns:a14="http://schemas.microsoft.com/office/drawing/2010/main" val="532476" mc:Ignorable=""/>
                </a:solidFill>
              </a:rPr>
              <a:t>     37</a:t>
            </a:r>
            <a:r>
              <a:rPr lang="en-IN" sz="2800" dirty="0">
                <a:solidFill>
                  <a:srgbClr xmlns:mc="http://schemas.openxmlformats.org/markup-compatibility/2006" xmlns:a14="http://schemas.microsoft.com/office/drawing/2010/main" val="532476" mc:Ignorable=""/>
                </a:solidFill>
              </a:rPr>
              <a:t>% below 1 </a:t>
            </a:r>
            <a:r>
              <a:rPr lang="en-IN" sz="2800" dirty="0" err="1">
                <a:solidFill>
                  <a:srgbClr xmlns:mc="http://schemas.openxmlformats.org/markup-compatibility/2006" xmlns:a14="http://schemas.microsoft.com/office/drawing/2010/main" val="532476" mc:Ignorable=""/>
                </a:solidFill>
              </a:rPr>
              <a:t>GeV</a:t>
            </a:r>
            <a:endParaRPr lang="en-IN" sz="2800" dirty="0">
              <a:solidFill>
                <a:srgbClr xmlns:mc="http://schemas.openxmlformats.org/markup-compatibility/2006" xmlns:a14="http://schemas.microsoft.com/office/drawing/2010/main" val="532476" mc:Ignorable=""/>
              </a:solidFill>
            </a:endParaRPr>
          </a:p>
          <a:p>
            <a:r>
              <a:rPr lang="en-IN" sz="2800" dirty="0">
                <a:solidFill>
                  <a:srgbClr xmlns:mc="http://schemas.openxmlformats.org/markup-compatibility/2006" xmlns:a14="http://schemas.microsoft.com/office/drawing/2010/main" val="532476" mc:Ignorable=""/>
                </a:solidFill>
              </a:rPr>
              <a:t>     </a:t>
            </a:r>
            <a:r>
              <a:rPr lang="en-IN" sz="2800" dirty="0" smtClean="0">
                <a:solidFill>
                  <a:srgbClr xmlns:mc="http://schemas.openxmlformats.org/markup-compatibility/2006" xmlns:a14="http://schemas.microsoft.com/office/drawing/2010/main" val="532476" mc:Ignorable=""/>
                </a:solidFill>
              </a:rPr>
              <a:t>47</a:t>
            </a:r>
            <a:r>
              <a:rPr lang="en-IN" sz="2800" dirty="0">
                <a:solidFill>
                  <a:srgbClr xmlns:mc="http://schemas.openxmlformats.org/markup-compatibility/2006" xmlns:a14="http://schemas.microsoft.com/office/drawing/2010/main" val="532476" mc:Ignorable=""/>
                </a:solidFill>
              </a:rPr>
              <a:t>% above </a:t>
            </a:r>
            <a:r>
              <a:rPr lang="en-IN" sz="2800" dirty="0" smtClean="0">
                <a:solidFill>
                  <a:srgbClr xmlns:mc="http://schemas.openxmlformats.org/markup-compatibility/2006" xmlns:a14="http://schemas.microsoft.com/office/drawing/2010/main" val="532476" mc:Ignorable=""/>
                </a:solidFill>
              </a:rPr>
              <a:t>1 </a:t>
            </a:r>
            <a:r>
              <a:rPr lang="en-IN" sz="2800" dirty="0" err="1" smtClean="0">
                <a:solidFill>
                  <a:srgbClr xmlns:mc="http://schemas.openxmlformats.org/markup-compatibility/2006" xmlns:a14="http://schemas.microsoft.com/office/drawing/2010/main" val="532476" mc:Ignorable=""/>
                </a:solidFill>
              </a:rPr>
              <a:t>GeV</a:t>
            </a:r>
            <a:endParaRPr lang="en-IN" sz="2800" dirty="0">
              <a:solidFill>
                <a:srgbClr xmlns:mc="http://schemas.openxmlformats.org/markup-compatibility/2006" xmlns:a14="http://schemas.microsoft.com/office/drawing/2010/main" val="532476" mc:Ignorable=""/>
              </a:solidFill>
            </a:endParaRPr>
          </a:p>
          <a:p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532476" mc:Ignorable="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532476" mc:Ignorable=""/>
                </a:solidFill>
              </a:rPr>
              <a:t>Resolution = 10%</a:t>
            </a:r>
            <a:endParaRPr lang="en-US" sz="2800" dirty="0" smtClean="0">
              <a:solidFill>
                <a:srgbClr xmlns:mc="http://schemas.openxmlformats.org/markup-compatibility/2006" xmlns:a14="http://schemas.microsoft.com/office/drawing/2010/main" val="532476" mc:Ignorable=""/>
              </a:solidFill>
            </a:endParaRPr>
          </a:p>
          <a:p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3223" y="1052736"/>
                <a:ext cx="330464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Baseline parameters :</a:t>
                </a:r>
              </a:p>
              <a:p>
                <a:r>
                  <a:rPr lang="en-US" sz="2400" dirty="0">
                    <a:solidFill>
                      <a:srgbClr val="532476" mc:Ignorable=""/>
                    </a:solidFill>
                  </a:rPr>
                  <a:t>4.5 </a:t>
                </a:r>
                <a:r>
                  <a:rPr lang="en-US" sz="2400" dirty="0" err="1">
                    <a:solidFill>
                      <a:srgbClr val="532476" mc:Ignorable=""/>
                    </a:solidFill>
                  </a:rPr>
                  <a:t>GeV</a:t>
                </a:r>
                <a:endParaRPr lang="en-US" sz="2400" dirty="0">
                  <a:solidFill>
                    <a:srgbClr val="532476" mc:Ignorable=""/>
                  </a:solidFill>
                </a:endParaRPr>
              </a:p>
              <a:p>
                <a:r>
                  <a:rPr lang="en-US" sz="2400" dirty="0" smtClean="0">
                    <a:solidFill>
                      <a:srgbClr val="532476" mc:Ignorable=""/>
                    </a:solidFill>
                  </a:rPr>
                  <a:t>1300Km</a:t>
                </a:r>
                <a:endParaRPr lang="en-US" sz="2400" dirty="0">
                  <a:solidFill>
                    <a:srgbClr val="532476" mc:Ignorable=""/>
                  </a:solidFill>
                </a:endParaRPr>
              </a:p>
              <a:p>
                <a:r>
                  <a:rPr lang="en-US" sz="2400" dirty="0" smtClean="0">
                    <a:solidFill>
                      <a:srgbClr val="532476" mc:Ignorable=""/>
                    </a:solidFill>
                  </a:rPr>
                  <a:t>1</a:t>
                </a:r>
                <a:r>
                  <a:rPr lang="en-US" sz="2400" dirty="0" smtClean="0">
                    <a:solidFill>
                      <a:srgbClr val="532476" mc:Ignorable=""/>
                    </a:solidFill>
                  </a:rPr>
                  <a:t>.4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532476" mc:Ignorable="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532476" mc:Ignorable="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21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rgbClr val="532476" mc:Ignorable=""/>
                  </a:solidFill>
                </a:endParaRPr>
              </a:p>
              <a:p>
                <a:r>
                  <a:rPr lang="en-US" sz="2400" dirty="0" smtClean="0">
                    <a:solidFill>
                      <a:srgbClr val="532476" mc:Ignorable=""/>
                    </a:solidFill>
                  </a:rPr>
                  <a:t>20kTon</a:t>
                </a:r>
              </a:p>
              <a:p>
                <a:r>
                  <a:rPr lang="en-US" sz="2400" dirty="0" smtClean="0">
                    <a:solidFill>
                      <a:srgbClr val="532476" mc:Ignorable=""/>
                    </a:solidFill>
                  </a:rPr>
                  <a:t>10 years</a:t>
                </a:r>
                <a:endParaRPr lang="en-US" sz="2400" dirty="0">
                  <a:solidFill>
                    <a:srgbClr val="532476" mc:Ignorable="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3" y="1052736"/>
                <a:ext cx="3304642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2768" t="-2116" b="-52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779912" y="927217"/>
            <a:ext cx="475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per </a:t>
            </a:r>
            <a:r>
              <a:rPr lang="en-US" dirty="0" err="1" smtClean="0"/>
              <a:t>Bross</a:t>
            </a:r>
            <a:r>
              <a:rPr lang="en-US" dirty="0" smtClean="0"/>
              <a:t> et al. </a:t>
            </a:r>
            <a:r>
              <a:rPr lang="en-US" dirty="0" smtClean="0"/>
              <a:t>:  Optimized LENF set up  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 rot="19587557">
            <a:off x="6986688" y="2216546"/>
            <a:ext cx="180850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PRELIMINARY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793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E70-B1A4-428B-A434-1970B259F084}" type="datetime1">
              <a:rPr lang="en-US" smtClean="0"/>
              <a:pPr/>
              <a:t>10/22/2010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93506"/>
            <a:ext cx="4572000" cy="3200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899592" y="476672"/>
            <a:ext cx="877163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/>
              <a:t>LAr</a:t>
            </a:r>
            <a:endParaRPr lang="en-IN" sz="3200" dirty="0"/>
          </a:p>
        </p:txBody>
      </p:sp>
      <p:sp>
        <p:nvSpPr>
          <p:cNvPr id="7" name="TextBox 6"/>
          <p:cNvSpPr txBox="1"/>
          <p:nvPr/>
        </p:nvSpPr>
        <p:spPr>
          <a:xfrm rot="19587557">
            <a:off x="6179654" y="2133298"/>
            <a:ext cx="180850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PRELIMINARY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2094346"/>
            <a:ext cx="4156907" cy="1754326"/>
          </a:xfrm>
          <a:prstGeom prst="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FFEFD1" mc:Ignorable=""/>
              </a:gs>
              <a:gs pos="64999">
                <a:srgbClr xmlns:mc="http://schemas.openxmlformats.org/markup-compatibility/2006" xmlns:a14="http://schemas.microsoft.com/office/drawing/2010/main" val="F0EBD5" mc:Ignorable=""/>
              </a:gs>
              <a:gs pos="100000">
                <a:srgbClr xmlns:mc="http://schemas.openxmlformats.org/markup-compatibility/2006" xmlns:a14="http://schemas.microsoft.com/office/drawing/2010/main" val="D1C39F" mc:Ignorable="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8E0000" mc:Ignorable=""/>
                </a:solidFill>
              </a:rPr>
              <a:t>Efficiency 80%</a:t>
            </a:r>
            <a:endParaRPr lang="en-US" sz="2400" dirty="0" smtClean="0">
              <a:solidFill>
                <a:srgbClr xmlns:mc="http://schemas.openxmlformats.org/markup-compatibility/2006" xmlns:a14="http://schemas.microsoft.com/office/drawing/2010/main" val="8E0000" mc:Ignorable=""/>
              </a:solidFill>
            </a:endParaRPr>
          </a:p>
          <a:p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8E0000" mc:Ignorable=""/>
                </a:solidFill>
              </a:rPr>
              <a:t>Resolution </a:t>
            </a:r>
            <a:r>
              <a:rPr lang="en-IN" sz="2400" dirty="0" smtClean="0">
                <a:solidFill>
                  <a:srgbClr xmlns:mc="http://schemas.openxmlformats.org/markup-compatibility/2006" xmlns:a14="http://schemas.microsoft.com/office/drawing/2010/main" val="8E0000" mc:Ignorable=""/>
                </a:solidFill>
              </a:rPr>
              <a:t>= </a:t>
            </a:r>
            <a:r>
              <a:rPr lang="en-IN" sz="2400" dirty="0">
                <a:solidFill>
                  <a:srgbClr xmlns:mc="http://schemas.openxmlformats.org/markup-compatibility/2006" xmlns:a14="http://schemas.microsoft.com/office/drawing/2010/main" val="8E0000" mc:Ignorable=""/>
                </a:solidFill>
              </a:rPr>
              <a:t>5% for QE</a:t>
            </a:r>
          </a:p>
          <a:p>
            <a:r>
              <a:rPr lang="en-IN" sz="2400" dirty="0">
                <a:solidFill>
                  <a:srgbClr xmlns:mc="http://schemas.openxmlformats.org/markup-compatibility/2006" xmlns:a14="http://schemas.microsoft.com/office/drawing/2010/main" val="8E0000" mc:Ignorable=""/>
                </a:solidFill>
              </a:rPr>
              <a:t>                     </a:t>
            </a:r>
            <a:r>
              <a:rPr lang="en-IN" sz="2400" dirty="0" smtClean="0">
                <a:solidFill>
                  <a:srgbClr xmlns:mc="http://schemas.openxmlformats.org/markup-compatibility/2006" xmlns:a14="http://schemas.microsoft.com/office/drawing/2010/main" val="8E0000" mc:Ignorable=""/>
                </a:solidFill>
              </a:rPr>
              <a:t>=</a:t>
            </a:r>
            <a:r>
              <a:rPr lang="en-IN" sz="2400" dirty="0">
                <a:solidFill>
                  <a:srgbClr xmlns:mc="http://schemas.openxmlformats.org/markup-compatibility/2006" xmlns:a14="http://schemas.microsoft.com/office/drawing/2010/main" val="8E0000" mc:Ignorable=""/>
                </a:solidFill>
              </a:rPr>
              <a:t>20% for non-QE</a:t>
            </a:r>
          </a:p>
          <a:p>
            <a:endParaRPr lang="en-US" dirty="0" smtClean="0">
              <a:solidFill>
                <a:srgbClr xmlns:mc="http://schemas.openxmlformats.org/markup-compatibility/2006" xmlns:a14="http://schemas.microsoft.com/office/drawing/2010/main" val="8E0000" mc:Ignorable=""/>
              </a:solidFill>
            </a:endParaRPr>
          </a:p>
          <a:p>
            <a:endParaRPr lang="en-IN" dirty="0">
              <a:solidFill>
                <a:srgbClr xmlns:mc="http://schemas.openxmlformats.org/markup-compatibility/2006" xmlns:a14="http://schemas.microsoft.com/office/drawing/2010/main" val="8E0000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7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E70-B1A4-428B-A434-1970B259F084}" type="datetime1">
              <a:rPr lang="en-US" smtClean="0"/>
              <a:pPr/>
              <a:t>10/22/2010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95678" y="214290"/>
            <a:ext cx="2000264" cy="58477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333399" mc:Ignorable=""/>
          </a:solidFill>
          <a:ln w="38100" cap="flat" cmpd="sng" algn="ctr">
            <a:solidFill>
              <a:srgbClr xmlns:mc="http://schemas.openxmlformats.org/markup-compatibility/2006" xmlns:a14="http://schemas.microsoft.com/office/drawing/2010/main" val="FFFFFF" mc:Ignorable=""/>
            </a:solidFill>
            <a:prstDash val="solid"/>
            <a:headEnd/>
            <a:tailEnd/>
          </a:ln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Summary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xmlns:mc="http://schemas.openxmlformats.org/markup-compatibility/2006" xmlns:a14="http://schemas.microsoft.com/office/drawing/2010/main" val="FFFFFF" mc:Ignorable="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142984"/>
            <a:ext cx="88583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Times New Roman" pitchFamily="18" charset="0"/>
                <a:cs typeface="Times New Roman" pitchFamily="18" charset="0"/>
              </a:rPr>
              <a:t>The oscillations of the </a:t>
            </a:r>
            <a:r>
              <a:rPr lang="en-US" sz="2400" dirty="0" err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Times New Roman" pitchFamily="18" charset="0"/>
                <a:cs typeface="Times New Roman" pitchFamily="18" charset="0"/>
              </a:rPr>
              <a:t> or electron neutrinos (anti-neutrinos) to</a:t>
            </a:r>
          </a:p>
          <a:p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Times New Roman" pitchFamily="18" charset="0"/>
                <a:cs typeface="Times New Roman" pitchFamily="18" charset="0"/>
              </a:rPr>
              <a:t> tau neutrinos (anti-neutrinos) results in tau leptons produced through</a:t>
            </a:r>
          </a:p>
          <a:p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Times New Roman" pitchFamily="18" charset="0"/>
                <a:cs typeface="Times New Roman" pitchFamily="18" charset="0"/>
              </a:rPr>
              <a:t> CC interactions in the detector which on </a:t>
            </a:r>
            <a:r>
              <a:rPr lang="en-US" sz="2400" dirty="0" err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Times New Roman" pitchFamily="18" charset="0"/>
                <a:cs typeface="Times New Roman" pitchFamily="18" charset="0"/>
              </a:rPr>
              <a:t>leptonic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Times New Roman" pitchFamily="18" charset="0"/>
                <a:cs typeface="Times New Roman" pitchFamily="18" charset="0"/>
              </a:rPr>
              <a:t> decay add to the</a:t>
            </a:r>
          </a:p>
          <a:p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Times New Roman" pitchFamily="18" charset="0"/>
                <a:cs typeface="Times New Roman" pitchFamily="18" charset="0"/>
              </a:rPr>
              <a:t> right as well as wrong sign </a:t>
            </a:r>
            <a:r>
              <a:rPr lang="en-US" sz="2400" dirty="0" err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Times New Roman" pitchFamily="18" charset="0"/>
                <a:cs typeface="Times New Roman" pitchFamily="18" charset="0"/>
              </a:rPr>
              <a:t> events obtained directly</a:t>
            </a:r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990099" mc:Ignorable=""/>
                </a:solidFill>
                <a:latin typeface="Times New Roman" pitchFamily="18" charset="0"/>
                <a:cs typeface="Times New Roman" pitchFamily="18" charset="0"/>
              </a:rPr>
              <a:t>This tau contamination worsens the ability to discriminate against maximal </a:t>
            </a:r>
            <a:r>
              <a:rPr lang="el-GR" sz="2400" dirty="0" smtClean="0">
                <a:solidFill>
                  <a:srgbClr xmlns:mc="http://schemas.openxmlformats.org/markup-compatibility/2006" xmlns:a14="http://schemas.microsoft.com/office/drawing/2010/main" val="990099" mc:Ignorable="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l-GR" sz="2400" baseline="-25000" dirty="0" smtClean="0">
                <a:solidFill>
                  <a:srgbClr xmlns:mc="http://schemas.openxmlformats.org/markup-compatibility/2006" xmlns:a14="http://schemas.microsoft.com/office/drawing/2010/main" val="990099" mc:Ignorable="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400" baseline="-25000" dirty="0" smtClean="0">
                <a:solidFill>
                  <a:srgbClr xmlns:mc="http://schemas.openxmlformats.org/markup-compatibility/2006" xmlns:a14="http://schemas.microsoft.com/office/drawing/2010/main" val="990099" mc:Ignorable="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sz="2400" dirty="0" smtClean="0">
                <a:solidFill>
                  <a:srgbClr xmlns:mc="http://schemas.openxmlformats.org/markup-compatibility/2006" xmlns:a14="http://schemas.microsoft.com/office/drawing/2010/main" val="990099" mc:Ignorable="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l-GR" sz="2400" baseline="-25000" dirty="0" smtClean="0">
                <a:solidFill>
                  <a:srgbClr xmlns:mc="http://schemas.openxmlformats.org/markup-compatibility/2006" xmlns:a14="http://schemas.microsoft.com/office/drawing/2010/main" val="990099" mc:Ignorable="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400" baseline="-25000" dirty="0" smtClean="0">
                <a:solidFill>
                  <a:srgbClr xmlns:mc="http://schemas.openxmlformats.org/markup-compatibility/2006" xmlns:a14="http://schemas.microsoft.com/office/drawing/2010/main" val="990099" mc:Ignorable="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990099" mc:Ignorable=""/>
                </a:solidFill>
                <a:latin typeface="Times New Roman" pitchFamily="18" charset="0"/>
                <a:cs typeface="Times New Roman" pitchFamily="18" charset="0"/>
              </a:rPr>
              <a:t> mixing. 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  <a:latin typeface="Times New Roman" pitchFamily="18" charset="0"/>
                <a:cs typeface="Times New Roman" pitchFamily="18" charset="0"/>
              </a:rPr>
              <a:t>It is practically impossible to devise satisfactory cuts to remove this tau contamination. 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Uncertainties from this tau background must be brought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under control before making precision parameter measurements at neutrino factories.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00166" y="3214686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E70-B1A4-428B-A434-1970B259F084}" type="datetime1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10/22/2010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7509598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214290"/>
            <a:ext cx="8786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Monotype Corsiva" pitchFamily="66" charset="0"/>
              </a:rPr>
              <a:t>Plot of </a:t>
            </a:r>
            <a:r>
              <a:rPr lang="en-US" sz="3600" dirty="0" err="1" smtClean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Monotype Corsiva" pitchFamily="66" charset="0"/>
              </a:rPr>
              <a:t>Chisq</a:t>
            </a:r>
            <a:r>
              <a:rPr lang="en-US" sz="3600" dirty="0" smtClean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Monotype Corsiva" pitchFamily="66" charset="0"/>
              </a:rPr>
              <a:t> for 2 different </a:t>
            </a:r>
            <a:r>
              <a:rPr lang="en-US" sz="3600" dirty="0" smtClean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Monotype Corsiva" pitchFamily="66" charset="0"/>
                <a:sym typeface="Symbol"/>
              </a:rPr>
              <a:t></a:t>
            </a:r>
            <a:r>
              <a:rPr lang="en-US" sz="3600" baseline="-25000" dirty="0" smtClean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Monotype Corsiva" pitchFamily="66" charset="0"/>
                <a:sym typeface="Symbol"/>
              </a:rPr>
              <a:t>13</a:t>
            </a:r>
            <a:r>
              <a:rPr lang="en-US" sz="3600" dirty="0" smtClean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Monotype Corsiva" pitchFamily="66" charset="0"/>
                <a:sym typeface="Symbol"/>
              </a:rPr>
              <a:t>  </a:t>
            </a:r>
            <a:r>
              <a:rPr lang="en-US" sz="3600" dirty="0" smtClean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Monotype Corsiva" pitchFamily="66" charset="0"/>
              </a:rPr>
              <a:t>values</a:t>
            </a:r>
          </a:p>
          <a:p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Small effect of nonzero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  <a:sym typeface="Symbol"/>
              </a:rPr>
              <a:t></a:t>
            </a:r>
            <a:r>
              <a:rPr lang="en-US" sz="2400" baseline="-250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  <a:sym typeface="Symbol"/>
              </a:rPr>
              <a:t>13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in discriminating maximal solution</a:t>
            </a:r>
          </a:p>
          <a:p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No octant effect</a:t>
            </a:r>
            <a:endParaRPr lang="en-US" dirty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3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E70-B1A4-428B-A434-1970B259F084}" type="datetime1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10/22/2010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pic>
        <p:nvPicPr>
          <p:cNvPr id="4" name="Picture 3" descr="Clipboard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6825" y="1100137"/>
            <a:ext cx="661035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8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E70-B1A4-428B-A434-1970B259F084}" type="datetime1">
              <a:rPr lang="en-US" smtClean="0"/>
              <a:pPr/>
              <a:t>10/22/2010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AutoShape 2" descr="NF_Overview_with_detector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2051720" y="188912"/>
            <a:ext cx="6696744" cy="854224"/>
          </a:xfrm>
          <a:prstGeom prst="rect">
            <a:avLst/>
          </a:prstGeom>
          <a:ln/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anchor="ctr">
            <a:normAutofit/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xmlns:mc="http://schemas.openxmlformats.org/markup-compatibility/2006" xmlns:a14="http://schemas.microsoft.com/office/drawing/2010/main" val="000000" mc:Ignorable="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100" b="1" i="0" u="none" strike="noStrike" kern="1200" cap="none" spc="0" normalizeH="0" baseline="0" noProof="0" smtClean="0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xmlns:mc="http://schemas.openxmlformats.org/markup-compatibility/2006" xmlns:a14="http://schemas.microsoft.com/office/drawing/2010/main" val="000000" mc:Ignorable="">
                      <a:alpha val="40000"/>
                    </a:srgbClr>
                  </a:outerShdw>
                </a:effectLst>
                <a:uLnTx/>
                <a:uFillTx/>
                <a:latin typeface="Georgia"/>
                <a:ea typeface="+mn-ea"/>
                <a:cs typeface="+mn-cs"/>
              </a:rPr>
              <a:t>Accelerator baseline</a:t>
            </a:r>
            <a:endParaRPr kumimoji="0" lang="en-GB" sz="4100" b="1" i="0" u="none" strike="noStrike" kern="1200" cap="none" spc="0" normalizeH="0" baseline="0" noProof="0" dirty="0">
              <a:ln w="6350">
                <a:noFill/>
              </a:ln>
              <a:solidFill>
                <a:sysClr val="windowText" lastClr="000000"/>
              </a:solidFill>
              <a:effectLst>
                <a:outerShdw blurRad="114300" dist="101600" dir="2700000" algn="tl" rotWithShape="0">
                  <a:srgbClr xmlns:mc="http://schemas.openxmlformats.org/markup-compatibility/2006" xmlns:a14="http://schemas.microsoft.com/office/drawing/2010/main" val="000000" mc:Ignorable="">
                    <a:alpha val="40000"/>
                  </a:srgbClr>
                </a:outerShdw>
              </a:effectLst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5900" y="148868"/>
            <a:ext cx="1547788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IDS-NF</a:t>
            </a:r>
            <a:endParaRPr lang="en-IN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9" y="1096470"/>
            <a:ext cx="7992888" cy="55368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60232" y="2621411"/>
            <a:ext cx="1872208" cy="2066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005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71670" y="142852"/>
            <a:ext cx="5308642" cy="1000132"/>
          </a:xfrm>
          <a:ln/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At a Neutrino Factory: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E70-B1A4-428B-A434-1970B259F084}" type="datetime1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10/22/2010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5" y="1142984"/>
            <a:ext cx="451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Neutrinos  are produced from </a:t>
            </a:r>
            <a:r>
              <a:rPr lang="en-US" dirty="0" err="1">
                <a:solidFill>
                  <a:prstClr val="black"/>
                </a:solidFill>
              </a:rPr>
              <a:t>muon</a:t>
            </a:r>
            <a:r>
              <a:rPr lang="en-US" dirty="0">
                <a:solidFill>
                  <a:prstClr val="black"/>
                </a:solidFill>
              </a:rPr>
              <a:t> decay</a:t>
            </a:r>
          </a:p>
        </p:txBody>
      </p:sp>
      <p:pic>
        <p:nvPicPr>
          <p:cNvPr id="9" name="Picture 8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3" y="1714488"/>
            <a:ext cx="1562100" cy="317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11" name="Picture 10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44" y="1785926"/>
            <a:ext cx="1562100" cy="2667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12" name="TextBox 11"/>
          <p:cNvSpPr txBox="1"/>
          <p:nvPr/>
        </p:nvSpPr>
        <p:spPr>
          <a:xfrm>
            <a:off x="2928926" y="171448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0r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20" y="2071678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Advantages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158" y="2500306"/>
            <a:ext cx="5714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Blip>
                <a:blip r:embed="rId6"/>
              </a:buBlip>
            </a:pPr>
            <a:r>
              <a:rPr lang="en-US" dirty="0">
                <a:solidFill>
                  <a:prstClr val="black"/>
                </a:solidFill>
              </a:rPr>
              <a:t> Two neutrino  Flavors  </a:t>
            </a:r>
            <a:r>
              <a:rPr lang="en-US" dirty="0">
                <a:solidFill>
                  <a:prstClr val="black"/>
                </a:solidFill>
                <a:sym typeface="Math4"/>
              </a:rPr>
              <a:t></a:t>
            </a:r>
            <a:r>
              <a:rPr lang="en-US" dirty="0">
                <a:solidFill>
                  <a:prstClr val="black"/>
                </a:solidFill>
              </a:rPr>
              <a:t>  Many oscillation channels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58" y="5857892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473" y="5572140"/>
            <a:ext cx="3072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Blip>
                <a:blip r:embed="rId6"/>
              </a:buBlip>
            </a:pPr>
            <a:r>
              <a:rPr lang="en-US" dirty="0">
                <a:solidFill>
                  <a:prstClr val="black"/>
                </a:solidFill>
              </a:rPr>
              <a:t> Well known  and high flux</a:t>
            </a:r>
          </a:p>
          <a:p>
            <a:pPr>
              <a:buFontTx/>
              <a:buBlip>
                <a:blip r:embed="rId6"/>
              </a:buBlip>
            </a:pPr>
            <a:r>
              <a:rPr lang="en-US" dirty="0">
                <a:solidFill>
                  <a:prstClr val="black"/>
                </a:solidFill>
              </a:rPr>
              <a:t> High Energy</a:t>
            </a:r>
          </a:p>
          <a:p>
            <a:pPr>
              <a:buFontTx/>
              <a:buBlip>
                <a:blip r:embed="rId6"/>
              </a:buBlip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1" name="Picture 20" descr="Clipboard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00166" y="2857498"/>
            <a:ext cx="6477000" cy="2581275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sp>
        <p:nvSpPr>
          <p:cNvPr id="6" name="Cloud Callout 5"/>
          <p:cNvSpPr/>
          <p:nvPr/>
        </p:nvSpPr>
        <p:spPr>
          <a:xfrm>
            <a:off x="7884368" y="3068960"/>
            <a:ext cx="1656184" cy="792088"/>
          </a:xfrm>
          <a:prstGeom prst="cloudCallout">
            <a:avLst>
              <a:gd name="adj1" fmla="val -129493"/>
              <a:gd name="adj2" fmla="val 29795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Platinum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93465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xplosion 2 79"/>
          <p:cNvSpPr/>
          <p:nvPr/>
        </p:nvSpPr>
        <p:spPr>
          <a:xfrm rot="20800871">
            <a:off x="5992130" y="3679029"/>
            <a:ext cx="3587339" cy="2294345"/>
          </a:xfrm>
          <a:prstGeom prst="irregularSeal2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000000" mc:Ignorable=""/>
              </a:gs>
              <a:gs pos="39999">
                <a:srgbClr xmlns:mc="http://schemas.openxmlformats.org/markup-compatibility/2006" xmlns:a14="http://schemas.microsoft.com/office/drawing/2010/main" val="0A128C" mc:Ignorable=""/>
              </a:gs>
              <a:gs pos="70000">
                <a:srgbClr xmlns:mc="http://schemas.openxmlformats.org/markup-compatibility/2006" xmlns:a14="http://schemas.microsoft.com/office/drawing/2010/main" val="181CC7" mc:Ignorable=""/>
              </a:gs>
              <a:gs pos="88000">
                <a:srgbClr xmlns:mc="http://schemas.openxmlformats.org/markup-compatibility/2006" xmlns:a14="http://schemas.microsoft.com/office/drawing/2010/main" val="7005D4" mc:Ignorable=""/>
              </a:gs>
              <a:gs pos="100000">
                <a:srgbClr xmlns:mc="http://schemas.openxmlformats.org/markup-compatibility/2006" xmlns:a14="http://schemas.microsoft.com/office/drawing/2010/main" val="8C3D91" mc:Ignorable=""/>
              </a:gs>
            </a:gsLst>
            <a:lin ang="162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Focus here is on  this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 </a:t>
            </a:r>
            <a:r>
              <a:rPr lang="en-US" dirty="0" smtClean="0">
                <a:solidFill>
                  <a:schemeClr val="bg1"/>
                </a:solidFill>
              </a:rPr>
              <a:t>contribution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9" name="Picture 28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7774" y="4929198"/>
            <a:ext cx="2344615" cy="457200"/>
          </a:xfrm>
          <a:prstGeom prst="rect">
            <a:avLst/>
          </a:prstGeom>
          <a:noFill/>
        </p:spPr>
      </p:pic>
      <p:pic>
        <p:nvPicPr>
          <p:cNvPr id="47" name="Picture 46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7773" y="5357826"/>
            <a:ext cx="3657600" cy="406400"/>
          </a:xfrm>
          <a:prstGeom prst="rect">
            <a:avLst/>
          </a:prstGeom>
          <a:noFill/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203848" y="95534"/>
            <a:ext cx="2981527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dirty="0" err="1">
                <a:latin typeface="Monotype Corsiva" pitchFamily="66" charset="0"/>
              </a:rPr>
              <a:t>Muon</a:t>
            </a:r>
            <a:r>
              <a:rPr lang="en-US" sz="4000" dirty="0">
                <a:latin typeface="Monotype Corsiva" pitchFamily="66" charset="0"/>
              </a:rPr>
              <a:t> Events </a:t>
            </a:r>
          </a:p>
        </p:txBody>
      </p:sp>
      <p:sp>
        <p:nvSpPr>
          <p:cNvPr id="45" name="Right Arrow 44"/>
          <p:cNvSpPr/>
          <p:nvPr/>
        </p:nvSpPr>
        <p:spPr>
          <a:xfrm rot="2312221">
            <a:off x="2054624" y="4592707"/>
            <a:ext cx="837667" cy="238108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endParaRPr lang="en-GB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14284" y="642918"/>
            <a:ext cx="8947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Monotype Corsiva" pitchFamily="66" charset="0"/>
              </a:rPr>
              <a:t>Beam</a:t>
            </a:r>
            <a:endParaRPr lang="en-US" sz="3500" dirty="0">
              <a:latin typeface="Monotype Corsiva" pitchFamily="66" charset="0"/>
            </a:endParaRP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 rot="19271407">
            <a:off x="796989" y="1436240"/>
            <a:ext cx="1004421" cy="327025"/>
          </a:xfrm>
          <a:prstGeom prst="rightArrow">
            <a:avLst>
              <a:gd name="adj1" fmla="val 50000"/>
              <a:gd name="adj2" fmla="val 134102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 rot="2099919">
            <a:off x="527280" y="2582175"/>
            <a:ext cx="1286781" cy="355600"/>
          </a:xfrm>
          <a:prstGeom prst="rightArrow">
            <a:avLst>
              <a:gd name="adj1" fmla="val 50000"/>
              <a:gd name="adj2" fmla="val 120982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285720" y="1214425"/>
            <a:ext cx="659428" cy="1806569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5400" dirty="0">
                <a:latin typeface="Symbol" pitchFamily="18" charset="2"/>
                <a:sym typeface="Symbol" pitchFamily="18" charset="2"/>
              </a:rPr>
              <a:t></a:t>
            </a:r>
            <a:r>
              <a:rPr lang="en-US" sz="6600" baseline="30000" dirty="0">
                <a:sym typeface="Symbol" pitchFamily="18" charset="2"/>
              </a:rPr>
              <a:t>-</a:t>
            </a:r>
          </a:p>
          <a:p>
            <a:pPr algn="ctr"/>
            <a:r>
              <a:rPr lang="en-US" sz="5400" dirty="0">
                <a:latin typeface="Symbol" pitchFamily="18" charset="2"/>
                <a:sym typeface="Symbol" pitchFamily="18" charset="2"/>
              </a:rPr>
              <a:t></a:t>
            </a:r>
            <a:r>
              <a:rPr lang="en-US" sz="5400" baseline="30000" dirty="0">
                <a:sym typeface="Symbol" pitchFamily="18" charset="2"/>
              </a:rPr>
              <a:t>+</a:t>
            </a:r>
          </a:p>
        </p:txBody>
      </p:sp>
      <p:pic>
        <p:nvPicPr>
          <p:cNvPr id="10" name="Picture 9" descr="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8633" y="785794"/>
            <a:ext cx="1758540" cy="632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9373" y="1357298"/>
            <a:ext cx="2340868" cy="457200"/>
          </a:xfrm>
          <a:prstGeom prst="rect">
            <a:avLst/>
          </a:prstGeom>
          <a:noFill/>
        </p:spPr>
      </p:pic>
      <p:pic>
        <p:nvPicPr>
          <p:cNvPr id="17" name="Picture 16" descr="tmp.bmp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5890" y="2143115"/>
            <a:ext cx="2344615" cy="609600"/>
          </a:xfrm>
          <a:prstGeom prst="rect">
            <a:avLst/>
          </a:prstGeom>
          <a:noFill/>
        </p:spPr>
      </p:pic>
      <p:pic>
        <p:nvPicPr>
          <p:cNvPr id="22" name="Picture 21" descr="tmp.bmp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4575" y="3071810"/>
            <a:ext cx="1758462" cy="762000"/>
          </a:xfrm>
          <a:prstGeom prst="rect">
            <a:avLst/>
          </a:prstGeom>
          <a:noFill/>
        </p:spPr>
      </p:pic>
      <p:pic>
        <p:nvPicPr>
          <p:cNvPr id="24" name="Picture 23" descr="tmp.bmp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5317" y="3786190"/>
            <a:ext cx="2344615" cy="609600"/>
          </a:xfrm>
          <a:prstGeom prst="rect">
            <a:avLst/>
          </a:prstGeom>
          <a:noFill/>
        </p:spPr>
      </p:pic>
      <p:pic>
        <p:nvPicPr>
          <p:cNvPr id="26" name="Picture 25" descr="tmp.bmp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5315" y="4357694"/>
            <a:ext cx="3657600" cy="558800"/>
          </a:xfrm>
          <a:prstGeom prst="rect">
            <a:avLst/>
          </a:prstGeom>
          <a:noFill/>
        </p:spPr>
      </p:pic>
      <p:pic>
        <p:nvPicPr>
          <p:cNvPr id="27" name="Picture 26" descr="tmp.bmp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9373" y="1785924"/>
            <a:ext cx="3657600" cy="4064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5231428" y="857232"/>
            <a:ext cx="125226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Right Sign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5231428" y="2214554"/>
            <a:ext cx="138852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Wrong Sign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5297370" y="3500438"/>
            <a:ext cx="125226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Right Sign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5231428" y="4929198"/>
            <a:ext cx="138852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Wrong Sign</a:t>
            </a:r>
            <a:endParaRPr lang="en-GB" dirty="0"/>
          </a:p>
        </p:txBody>
      </p:sp>
      <p:sp>
        <p:nvSpPr>
          <p:cNvPr id="39" name="Rounded Rectangle 38"/>
          <p:cNvSpPr/>
          <p:nvPr/>
        </p:nvSpPr>
        <p:spPr>
          <a:xfrm>
            <a:off x="0" y="3643314"/>
            <a:ext cx="2242054" cy="207170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</a:rPr>
              <a:t>Golden Channel</a:t>
            </a:r>
          </a:p>
          <a:p>
            <a:pPr algn="ctr"/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sym typeface="Symbol"/>
              </a:rPr>
              <a:t>events for  determination of  </a:t>
            </a:r>
            <a:r>
              <a:rPr lang="en-US" sz="2000" baseline="-25000" dirty="0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sym typeface="Symbol"/>
              </a:rPr>
              <a:t>13 </a:t>
            </a:r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sym typeface="Symbol"/>
              </a:rPr>
              <a:t>, </a:t>
            </a:r>
            <a:r>
              <a:rPr lang="en-US" sz="2000" baseline="-25000" dirty="0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sym typeface="Symbol"/>
              </a:rPr>
              <a:t>CP,</a:t>
            </a:r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sym typeface="Symbol"/>
              </a:rPr>
              <a:t> mass </a:t>
            </a:r>
            <a:r>
              <a:rPr lang="en-US" sz="2000" dirty="0" err="1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sym typeface="Symbol"/>
              </a:rPr>
              <a:t>heirarchy</a:t>
            </a:r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sym typeface="Symbol"/>
              </a:rPr>
              <a:t> and octant of </a:t>
            </a:r>
            <a:r>
              <a:rPr lang="en-US" sz="2000" baseline="-25000" dirty="0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sym typeface="Symbol"/>
              </a:rPr>
              <a:t>23</a:t>
            </a:r>
            <a:endParaRPr lang="en-GB" sz="2000" dirty="0">
              <a:solidFill>
                <a:srgbClr xmlns:mc="http://schemas.openxmlformats.org/markup-compatibility/2006" xmlns:a14="http://schemas.microsoft.com/office/drawing/2010/main" val="002060" mc:Ignorable=""/>
              </a:solidFill>
            </a:endParaRPr>
          </a:p>
        </p:txBody>
      </p:sp>
      <p:pic>
        <p:nvPicPr>
          <p:cNvPr id="46" name="Picture 45" descr="tmp.bmp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1830" y="2714620"/>
            <a:ext cx="3657600" cy="558800"/>
          </a:xfrm>
          <a:prstGeom prst="rect">
            <a:avLst/>
          </a:prstGeom>
          <a:noFill/>
        </p:spPr>
      </p:pic>
      <p:cxnSp>
        <p:nvCxnSpPr>
          <p:cNvPr id="51" name="Elbow Connector 50"/>
          <p:cNvCxnSpPr/>
          <p:nvPr/>
        </p:nvCxnSpPr>
        <p:spPr>
          <a:xfrm>
            <a:off x="6088684" y="3000372"/>
            <a:ext cx="983646" cy="4286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5400000" flipH="1" flipV="1">
            <a:off x="6382679" y="3871366"/>
            <a:ext cx="928694" cy="3297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 rot="5400000" flipH="1" flipV="1">
            <a:off x="6080441" y="4310986"/>
            <a:ext cx="1928826" cy="59348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7077825" y="2928934"/>
            <a:ext cx="1714512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sym typeface="Symbol"/>
              </a:rPr>
              <a:t>’s from  decays</a:t>
            </a:r>
            <a:endParaRPr lang="en-GB" sz="2000" dirty="0">
              <a:solidFill>
                <a:srgbClr xmlns:mc="http://schemas.openxmlformats.org/markup-compatibility/2006" xmlns:a14="http://schemas.microsoft.com/office/drawing/2010/main" val="002060" mc:Ignorable="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6929454" y="428604"/>
            <a:ext cx="2214546" cy="17145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Symbol" pitchFamily="18" charset="2"/>
              <a:buChar char="m"/>
            </a:pP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</a:rPr>
              <a:t> </a:t>
            </a:r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</a:rPr>
              <a:t>disappearance</a:t>
            </a:r>
          </a:p>
          <a:p>
            <a:pPr algn="ctr"/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</a:rPr>
              <a:t>can be used for precision of atmospheric parameters</a:t>
            </a:r>
            <a:endParaRPr lang="en-GB" sz="2000" dirty="0">
              <a:solidFill>
                <a:srgbClr xmlns:mc="http://schemas.openxmlformats.org/markup-compatibility/2006" xmlns:a14="http://schemas.microsoft.com/office/drawing/2010/main" val="002060" mc:Ignorable=""/>
              </a:solidFill>
            </a:endParaRPr>
          </a:p>
        </p:txBody>
      </p:sp>
      <p:cxnSp>
        <p:nvCxnSpPr>
          <p:cNvPr id="85" name="Straight Connector 84"/>
          <p:cNvCxnSpPr>
            <a:endCxn id="47" idx="3"/>
          </p:cNvCxnSpPr>
          <p:nvPr/>
        </p:nvCxnSpPr>
        <p:spPr>
          <a:xfrm rot="10800000">
            <a:off x="6185376" y="5561026"/>
            <a:ext cx="562738" cy="11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28663" y="5929332"/>
            <a:ext cx="6471643" cy="461665"/>
          </a:xfrm>
          <a:prstGeom prst="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8488C4" mc:Ignorable=""/>
              </a:gs>
              <a:gs pos="53000">
                <a:srgbClr xmlns:mc="http://schemas.openxmlformats.org/markup-compatibility/2006" xmlns:a14="http://schemas.microsoft.com/office/drawing/2010/main" val="D4DEFF" mc:Ignorable=""/>
              </a:gs>
              <a:gs pos="83000">
                <a:srgbClr xmlns:mc="http://schemas.openxmlformats.org/markup-compatibility/2006" xmlns:a14="http://schemas.microsoft.com/office/drawing/2010/main" val="D4DEFF" mc:Ignorable=""/>
              </a:gs>
              <a:gs pos="100000">
                <a:srgbClr xmlns:mc="http://schemas.openxmlformats.org/markup-compatibility/2006" xmlns:a14="http://schemas.microsoft.com/office/drawing/2010/main" val="96AB94" mc:Ignorable=""/>
              </a:gs>
            </a:gsLst>
            <a:lin ang="16200000" scaled="0"/>
          </a:gra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Most studies have dealt with the wrong sign events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Elbow Connector 42"/>
          <p:cNvCxnSpPr/>
          <p:nvPr/>
        </p:nvCxnSpPr>
        <p:spPr>
          <a:xfrm>
            <a:off x="6357950" y="2000240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E70-B1A4-428B-A434-1970B259F084}" type="datetime1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10/22/2010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3" y="2786058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Monotype Corsiva" pitchFamily="66" charset="0"/>
              </a:rPr>
              <a:t>Tau Contributions</a:t>
            </a:r>
            <a:endParaRPr lang="en-US" sz="2800" dirty="0">
              <a:latin typeface="Monotype Corsiva" pitchFamily="66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" y="1000108"/>
            <a:ext cx="9143999" cy="1569660"/>
            <a:chOff x="2" y="1000108"/>
            <a:chExt cx="9143999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2" y="1000108"/>
              <a:ext cx="9143999" cy="156966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Blip>
                  <a:blip r:embed="rId2"/>
                </a:buBlip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Right sign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muon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events are useful for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400" dirty="0" smtClean="0">
                  <a:solidFill>
                    <a:srgbClr xmlns:mc="http://schemas.openxmlformats.org/markup-compatibility/2006" xmlns:a14="http://schemas.microsoft.com/office/drawing/2010/main" val="00CC99" mc:Ignorable="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precision measurements of </a:t>
              </a:r>
              <a:r>
                <a:rPr lang="az-Cyrl-AZ" sz="2400" dirty="0" smtClean="0">
                  <a:solidFill>
                    <a:srgbClr xmlns:mc="http://schemas.openxmlformats.org/markup-compatibility/2006" xmlns:a14="http://schemas.microsoft.com/office/drawing/2010/main" val="00CC99" mc:Ignorable="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Ѳ</a:t>
              </a:r>
              <a:r>
                <a:rPr lang="en-US" sz="2400" baseline="-25000" dirty="0" smtClean="0">
                  <a:solidFill>
                    <a:srgbClr xmlns:mc="http://schemas.openxmlformats.org/markup-compatibility/2006" xmlns:a14="http://schemas.microsoft.com/office/drawing/2010/main" val="00CC99" mc:Ignorable="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23 </a:t>
              </a:r>
              <a:r>
                <a:rPr lang="en-US" sz="2400" dirty="0" smtClean="0">
                  <a:solidFill>
                    <a:srgbClr xmlns:mc="http://schemas.openxmlformats.org/markup-compatibility/2006" xmlns:a14="http://schemas.microsoft.com/office/drawing/2010/main" val="00CC99" mc:Ignorable="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|</a:t>
              </a:r>
              <a:r>
                <a:rPr lang="az-Cyrl-AZ" sz="2400" dirty="0" smtClean="0">
                  <a:solidFill>
                    <a:srgbClr xmlns:mc="http://schemas.openxmlformats.org/markup-compatibility/2006" xmlns:a14="http://schemas.microsoft.com/office/drawing/2010/main" val="00CC99" mc:Ignorable="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∆</a:t>
              </a:r>
              <a:r>
                <a:rPr lang="en-US" sz="2400" baseline="-25000" dirty="0" smtClean="0">
                  <a:solidFill>
                    <a:srgbClr xmlns:mc="http://schemas.openxmlformats.org/markup-compatibility/2006" xmlns:a14="http://schemas.microsoft.com/office/drawing/2010/main" val="00CC99" mc:Ignorable="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23</a:t>
              </a:r>
              <a:r>
                <a:rPr lang="en-US" sz="2400" dirty="0" smtClean="0">
                  <a:solidFill>
                    <a:srgbClr xmlns:mc="http://schemas.openxmlformats.org/markup-compatibility/2006" xmlns:a14="http://schemas.microsoft.com/office/drawing/2010/main" val="00CC99" mc:Ignorable="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|</a:t>
              </a:r>
              <a:r>
                <a:rPr lang="en-US" sz="2400" baseline="-25000" dirty="0" smtClean="0">
                  <a:solidFill>
                    <a:srgbClr xmlns:mc="http://schemas.openxmlformats.org/markup-compatibility/2006" xmlns:a14="http://schemas.microsoft.com/office/drawing/2010/main" val="00CC99" mc:Ignorable="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400" dirty="0" smtClean="0">
                  <a:solidFill>
                    <a:srgbClr xmlns:mc="http://schemas.openxmlformats.org/markup-compatibility/2006" xmlns:a14="http://schemas.microsoft.com/office/drawing/2010/main" val="00CC99" mc:Ignorable="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understanding cross-section and flux uncertainties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at the near detector</a:t>
              </a:r>
            </a:p>
            <a:p>
              <a:pPr>
                <a:buBlip>
                  <a:blip r:embed="rId2"/>
                </a:buBlip>
              </a:pPr>
              <a:r>
                <a:rPr lang="en-US" sz="2400" dirty="0" smtClean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In particular, sensitive probe of whether </a:t>
              </a:r>
              <a:r>
                <a:rPr lang="el-GR" sz="2400" dirty="0" smtClean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ν</a:t>
              </a:r>
              <a:r>
                <a:rPr lang="el-GR" sz="2400" baseline="-25000" dirty="0" smtClean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US" sz="2400" baseline="-25000" dirty="0" smtClean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l-GR" sz="2400" dirty="0" smtClean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ν</a:t>
              </a:r>
              <a:r>
                <a:rPr lang="el-GR" sz="2400" baseline="-25000" dirty="0" smtClean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τ</a:t>
              </a:r>
              <a:r>
                <a:rPr lang="en-US" sz="2400" baseline="-25000" dirty="0" smtClean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smtClean="0">
                  <a:solidFill>
                    <a:srgbClr xmlns:mc="http://schemas.openxmlformats.org/markup-compatibility/2006" xmlns:a14="http://schemas.microsoft.com/office/drawing/2010/main" val="7030A0" mc:Ignorable="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mixing is maximal</a:t>
              </a:r>
              <a:endParaRPr lang="en-US" sz="2400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5429256" y="2357430"/>
              <a:ext cx="285752" cy="1588"/>
            </a:xfrm>
            <a:prstGeom prst="straightConnector1">
              <a:avLst/>
            </a:prstGeom>
            <a:ln>
              <a:solidFill>
                <a:srgbClr xmlns:mc="http://schemas.openxmlformats.org/markup-compatibility/2006" xmlns:a14="http://schemas.microsoft.com/office/drawing/2010/main" val="7030A0" mc:Ignorable="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5720" y="3453846"/>
            <a:ext cx="8606843" cy="2677656"/>
            <a:chOff x="285720" y="3453846"/>
            <a:chExt cx="8606843" cy="2677656"/>
          </a:xfrm>
        </p:grpSpPr>
        <p:grpSp>
          <p:nvGrpSpPr>
            <p:cNvPr id="18" name="Group 17"/>
            <p:cNvGrpSpPr/>
            <p:nvPr/>
          </p:nvGrpSpPr>
          <p:grpSpPr>
            <a:xfrm>
              <a:off x="285720" y="3453846"/>
              <a:ext cx="8606843" cy="2677656"/>
              <a:chOff x="214282" y="3571876"/>
              <a:chExt cx="8606843" cy="267765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14282" y="3571876"/>
                <a:ext cx="8606843" cy="267765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buBlip>
                    <a:blip r:embed="rId2"/>
                  </a:buBlip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Tau CC events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kinematically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suppressed, due to the large tau mass</a:t>
                </a:r>
              </a:p>
              <a:p>
                <a:pPr>
                  <a:buBlip>
                    <a:blip r:embed="rId2"/>
                  </a:buBlip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But, </a:t>
                </a:r>
                <a:r>
                  <a:rPr lang="en-US" dirty="0" smtClean="0"/>
                  <a:t>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ν</a:t>
                </a:r>
                <a:r>
                  <a:rPr lang="el-GR" sz="2400" baseline="-25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μ</a:t>
                </a:r>
                <a:r>
                  <a:rPr lang="en-US" sz="2400" baseline="-25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ν</a:t>
                </a:r>
                <a:r>
                  <a:rPr lang="el-GR" sz="2400" baseline="-25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τ</a:t>
                </a:r>
                <a:r>
                  <a:rPr lang="en-US" sz="2400" baseline="-25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oscillations are large            </a:t>
                </a:r>
                <a:r>
                  <a:rPr lang="en-US" sz="2400" dirty="0" smtClean="0">
                    <a:solidFill>
                      <a:srgbClr xmlns:mc="http://schemas.openxmlformats.org/markup-compatibility/2006" xmlns:a14="http://schemas.microsoft.com/office/drawing/2010/main" val="00CC99" mc:Ignorable=""/>
                    </a:solidFill>
                    <a:effectLst>
                      <a:outerShdw blurRad="38100" dist="38100" dir="2700000" algn="tl">
                        <a:srgbClr xmlns:mc="http://schemas.openxmlformats.org/markup-compatibility/2006" xmlns:a14="http://schemas.microsoft.com/office/drawing/2010/main" val="000000" mc:Ignorable="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substantial contribution</a:t>
                </a:r>
              </a:p>
              <a:p>
                <a:pPr>
                  <a:buBlip>
                    <a:blip r:embed="rId2"/>
                  </a:buBlip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Enhancement of RS event rates </a:t>
                </a:r>
                <a:r>
                  <a:rPr lang="en-US" sz="2400" dirty="0" smtClean="0">
                    <a:solidFill>
                      <a:srgbClr xmlns:mc="http://schemas.openxmlformats.org/markup-compatibility/2006" xmlns:a14="http://schemas.microsoft.com/office/drawing/2010/main" val="7030A0" mc:Ignorable=""/>
                    </a:solidFill>
                    <a:effectLst>
                      <a:outerShdw blurRad="38100" dist="38100" dir="2700000" algn="tl">
                        <a:srgbClr xmlns:mc="http://schemas.openxmlformats.org/markup-compatibility/2006" xmlns:a14="http://schemas.microsoft.com/office/drawing/2010/main" val="000000" mc:Ignorable="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at small final lepton energies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</a:p>
              <a:p>
                <a:r>
                  <a:rPr lang="en-US" sz="2400" dirty="0" smtClean="0">
                    <a:solidFill>
                      <a:srgbClr xmlns:mc="http://schemas.openxmlformats.org/markup-compatibility/2006" xmlns:a14="http://schemas.microsoft.com/office/drawing/2010/main" val="00CC99" mc:Ignorable=""/>
                    </a:solidFill>
                    <a:effectLst>
                      <a:outerShdw blurRad="38100" dist="38100" dir="2700000" algn="tl">
                        <a:srgbClr xmlns:mc="http://schemas.openxmlformats.org/markup-compatibility/2006" xmlns:a14="http://schemas.microsoft.com/office/drawing/2010/main" val="000000" mc:Ignorable="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affects the determination of deviation from </a:t>
                </a:r>
                <a:r>
                  <a:rPr lang="en-US" sz="2400" dirty="0" err="1" smtClean="0">
                    <a:solidFill>
                      <a:srgbClr xmlns:mc="http://schemas.openxmlformats.org/markup-compatibility/2006" xmlns:a14="http://schemas.microsoft.com/office/drawing/2010/main" val="00CC99" mc:Ignorable=""/>
                    </a:solidFill>
                    <a:effectLst>
                      <a:outerShdw blurRad="38100" dist="38100" dir="2700000" algn="tl">
                        <a:srgbClr xmlns:mc="http://schemas.openxmlformats.org/markup-compatibility/2006" xmlns:a14="http://schemas.microsoft.com/office/drawing/2010/main" val="000000" mc:Ignorable="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maximality</a:t>
                </a:r>
                <a:endParaRPr lang="en-US" sz="2400" dirty="0" smtClean="0">
                  <a:solidFill>
                    <a:srgbClr xmlns:mc="http://schemas.openxmlformats.org/markup-compatibility/2006" xmlns:a14="http://schemas.microsoft.com/office/drawing/2010/main" val="00CC99" mc:Ignorable="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Blip>
                    <a:blip r:embed="rId2"/>
                  </a:buBlip>
                </a:pP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Blip>
                    <a:blip r:embed="rId2"/>
                  </a:buBlip>
                </a:pPr>
                <a:r>
                  <a:rPr lang="en-US" sz="2400" dirty="0" smtClean="0">
                    <a:solidFill>
                      <a:srgbClr xmlns:mc="http://schemas.openxmlformats.org/markup-compatibility/2006" xmlns:a14="http://schemas.microsoft.com/office/drawing/2010/main" val="8E0000" mc:Ignorable=""/>
                    </a:solidFill>
                    <a:effectLst>
                      <a:outerShdw blurRad="38100" dist="38100" dir="2700000" algn="tl">
                        <a:srgbClr xmlns:mc="http://schemas.openxmlformats.org/markup-compatibility/2006" xmlns:a14="http://schemas.microsoft.com/office/drawing/2010/main" val="000000" mc:Ignorable="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In the absence  of a tau detector, t</a:t>
                </a:r>
                <a:r>
                  <a:rPr lang="en-US" sz="2400" dirty="0" smtClean="0">
                    <a:solidFill>
                      <a:srgbClr xmlns:mc="http://schemas.openxmlformats.org/markup-compatibility/2006" xmlns:a14="http://schemas.microsoft.com/office/drawing/2010/main" val="8E0000" mc:Ignorable=""/>
                    </a:solidFill>
                    <a:effectLst>
                      <a:outerShdw blurRad="38100" dist="38100" dir="2700000" algn="tl">
                        <a:srgbClr xmlns:mc="http://schemas.openxmlformats.org/markup-compatibility/2006" xmlns:a14="http://schemas.microsoft.com/office/drawing/2010/main" val="000000" mc:Ignorable="">
                          <a:alpha val="43137"/>
                        </a:srgbClr>
                      </a:outerShdw>
                    </a:effectLst>
                  </a:rPr>
                  <a:t>he contribution of µ’s from</a:t>
                </a:r>
              </a:p>
              <a:p>
                <a:r>
                  <a:rPr lang="en-US" sz="2400" dirty="0" smtClean="0">
                    <a:solidFill>
                      <a:srgbClr xmlns:mc="http://schemas.openxmlformats.org/markup-compatibility/2006" xmlns:a14="http://schemas.microsoft.com/office/drawing/2010/main" val="8E0000" mc:Ignorable=""/>
                    </a:solidFill>
                    <a:effectLst>
                      <a:outerShdw blurRad="38100" dist="38100" dir="2700000" algn="tl">
                        <a:srgbClr xmlns:mc="http://schemas.openxmlformats.org/markup-compatibility/2006" xmlns:a14="http://schemas.microsoft.com/office/drawing/2010/main" val="000000" mc:Ignorable="">
                          <a:alpha val="43137"/>
                        </a:srgbClr>
                      </a:outerShdw>
                    </a:effectLst>
                  </a:rPr>
                  <a:t> decays of </a:t>
                </a:r>
                <a:r>
                  <a:rPr lang="en-US" sz="2400" dirty="0" smtClean="0">
                    <a:solidFill>
                      <a:srgbClr xmlns:mc="http://schemas.openxmlformats.org/markup-compatibility/2006" xmlns:a14="http://schemas.microsoft.com/office/drawing/2010/main" val="8E0000" mc:Ignorable=""/>
                    </a:solidFill>
                    <a:effectLst>
                      <a:outerShdw blurRad="38100" dist="38100" dir="2700000" algn="tl">
                        <a:srgbClr xmlns:mc="http://schemas.openxmlformats.org/markup-compatibility/2006" xmlns:a14="http://schemas.microsoft.com/office/drawing/2010/main" val="000000" mc:Ignorable="">
                          <a:alpha val="43137"/>
                        </a:srgbClr>
                      </a:outerShdw>
                    </a:effectLst>
                    <a:sym typeface="Symbol"/>
                  </a:rPr>
                  <a:t></a:t>
                </a:r>
                <a:r>
                  <a:rPr lang="en-US" sz="2400" dirty="0" smtClean="0">
                    <a:solidFill>
                      <a:srgbClr xmlns:mc="http://schemas.openxmlformats.org/markup-compatibility/2006" xmlns:a14="http://schemas.microsoft.com/office/drawing/2010/main" val="8E0000" mc:Ignorable=""/>
                    </a:solidFill>
                    <a:effectLst>
                      <a:outerShdw blurRad="38100" dist="38100" dir="2700000" algn="tl">
                        <a:srgbClr xmlns:mc="http://schemas.openxmlformats.org/markup-compatibility/2006" xmlns:a14="http://schemas.microsoft.com/office/drawing/2010/main" val="000000" mc:Ignorable="">
                          <a:alpha val="43137"/>
                        </a:srgbClr>
                      </a:outerShdw>
                    </a:effectLst>
                  </a:rPr>
                  <a:t> ’s  need to be included in the theoretical estimates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1357290" y="4214818"/>
                <a:ext cx="285752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ight Arrow 18"/>
            <p:cNvSpPr/>
            <p:nvPr/>
          </p:nvSpPr>
          <p:spPr>
            <a:xfrm>
              <a:off x="4541520" y="3980398"/>
              <a:ext cx="857256" cy="214314"/>
            </a:xfrm>
            <a:prstGeom prst="rightArrow">
              <a:avLst/>
            </a:prstGeom>
            <a:solidFill>
              <a:srgbClr xmlns:mc="http://schemas.openxmlformats.org/markup-compatibility/2006" xmlns:a14="http://schemas.microsoft.com/office/drawing/2010/main" val="7030A0" mc:Ignorable="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xmlns:mc="http://schemas.openxmlformats.org/markup-compatibility/2006" xmlns:a14="http://schemas.microsoft.com/office/drawing/2010/main" val="7030A0" mc:Ignorable=""/>
                </a:solidFill>
              </a:endParaRPr>
            </a:p>
          </p:txBody>
        </p:sp>
      </p:grp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867937" y="81888"/>
            <a:ext cx="3929090" cy="58477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A0D1DC" mc:Ignorable=""/>
          </a:solidFill>
          <a:ln>
            <a:noFill/>
            <a:headEnd/>
            <a:tailEnd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Monotype Corsiva" pitchFamily="66" charset="0"/>
              </a:rPr>
              <a:t>Right sign </a:t>
            </a:r>
            <a:r>
              <a:rPr lang="en-US" sz="3200" dirty="0" err="1" smtClean="0">
                <a:latin typeface="Monotype Corsiva" pitchFamily="66" charset="0"/>
              </a:rPr>
              <a:t>Muon</a:t>
            </a:r>
            <a:r>
              <a:rPr lang="en-US" sz="3200" dirty="0" smtClean="0">
                <a:latin typeface="Monotype Corsiva" pitchFamily="66" charset="0"/>
              </a:rPr>
              <a:t> Events </a:t>
            </a:r>
            <a:endParaRPr lang="en-US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E70-B1A4-428B-A434-1970B259F084}" type="datetime1">
              <a:rPr lang="en-US" smtClean="0"/>
              <a:pPr/>
              <a:t>10/22/2010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483584" y="74615"/>
            <a:ext cx="1285884" cy="646331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381850" mc:Ignorable="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xmlns:mc="http://schemas.openxmlformats.org/markup-compatibility/2006" xmlns:a14="http://schemas.microsoft.com/office/drawing/2010/main" val="E9B1DA" mc:Ignorable=""/>
                </a:solidFill>
                <a:latin typeface="Monotype Corsiva" pitchFamily="66" charset="0"/>
              </a:rPr>
              <a:t>Fluxes</a:t>
            </a:r>
            <a:endParaRPr lang="en-US" sz="3600" dirty="0">
              <a:solidFill>
                <a:srgbClr xmlns:mc="http://schemas.openxmlformats.org/markup-compatibility/2006" xmlns:a14="http://schemas.microsoft.com/office/drawing/2010/main" val="E9B1DA" mc:Ignorable=""/>
              </a:solidFill>
              <a:latin typeface="Monotype Corsiva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4617" y="900752"/>
            <a:ext cx="8834470" cy="2000264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8488C4" mc:Ignorable=""/>
              </a:gs>
              <a:gs pos="53000">
                <a:srgbClr xmlns:mc="http://schemas.openxmlformats.org/markup-compatibility/2006" xmlns:a14="http://schemas.microsoft.com/office/drawing/2010/main" val="D4DEFF" mc:Ignorable=""/>
              </a:gs>
              <a:gs pos="83000">
                <a:srgbClr xmlns:mc="http://schemas.openxmlformats.org/markup-compatibility/2006" xmlns:a14="http://schemas.microsoft.com/office/drawing/2010/main" val="D4DEFF" mc:Ignorable=""/>
              </a:gs>
              <a:gs pos="100000">
                <a:srgbClr xmlns:mc="http://schemas.openxmlformats.org/markup-compatibility/2006" xmlns:a14="http://schemas.microsoft.com/office/drawing/2010/main" val="96AB94" mc:Ignorable=""/>
              </a:gs>
            </a:gsLst>
            <a:lin ang="16200000" scaled="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381850" mc:Ignorable=""/>
                </a:solidFill>
                <a:latin typeface="Times New Roman" pitchFamily="18" charset="0"/>
                <a:cs typeface="Times New Roman" pitchFamily="18" charset="0"/>
              </a:rPr>
              <a:t>Neutrino fluxes are integrated over the </a:t>
            </a:r>
            <a:r>
              <a:rPr lang="en-US" sz="2400" dirty="0" err="1" smtClean="0">
                <a:solidFill>
                  <a:srgbClr xmlns:mc="http://schemas.openxmlformats.org/markup-compatibility/2006" xmlns:a14="http://schemas.microsoft.com/office/drawing/2010/main" val="381850" mc:Ignorable=""/>
                </a:solidFill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381850" mc:Ignorable=""/>
                </a:solidFill>
                <a:latin typeface="Times New Roman" pitchFamily="18" charset="0"/>
                <a:cs typeface="Times New Roman" pitchFamily="18" charset="0"/>
              </a:rPr>
              <a:t> beam angle assuming a </a:t>
            </a:r>
            <a:r>
              <a:rPr lang="en-US" sz="2400" dirty="0" err="1" smtClean="0">
                <a:solidFill>
                  <a:srgbClr xmlns:mc="http://schemas.openxmlformats.org/markup-compatibility/2006" xmlns:a14="http://schemas.microsoft.com/office/drawing/2010/main" val="381850" mc:Ignorable=""/>
                </a:solidFill>
                <a:latin typeface="Times New Roman" pitchFamily="18" charset="0"/>
                <a:cs typeface="Times New Roman" pitchFamily="18" charset="0"/>
              </a:rPr>
              <a:t>gaussian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381850" mc:Ignorable=""/>
                </a:solidFill>
                <a:latin typeface="Times New Roman" pitchFamily="18" charset="0"/>
                <a:cs typeface="Times New Roman" pitchFamily="18" charset="0"/>
              </a:rPr>
              <a:t> divergence of the beam with  a standard  deviation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381850" mc:Ignorable="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 and  then averaged over a small neutrino opening angle. The spectrum at  the baseline distance L from source to detector:</a:t>
            </a:r>
            <a:endParaRPr lang="en-US" dirty="0">
              <a:solidFill>
                <a:srgbClr xmlns:mc="http://schemas.openxmlformats.org/markup-compatibility/2006" xmlns:a14="http://schemas.microsoft.com/office/drawing/2010/main" val="381850" mc:Ignorable="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14187" t="62779" r="30958" b="6500"/>
          <a:stretch>
            <a:fillRect/>
          </a:stretch>
        </p:blipFill>
        <p:spPr bwMode="auto">
          <a:xfrm>
            <a:off x="428596" y="3000372"/>
            <a:ext cx="4143404" cy="32861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4857752" y="3214686"/>
            <a:ext cx="3786214" cy="207170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FFEFD1" mc:Ignorable=""/>
              </a:gs>
              <a:gs pos="64999">
                <a:srgbClr xmlns:mc="http://schemas.openxmlformats.org/markup-compatibility/2006" xmlns:a14="http://schemas.microsoft.com/office/drawing/2010/main" val="F0EBD5" mc:Ignorable=""/>
              </a:gs>
              <a:gs pos="100000">
                <a:srgbClr xmlns:mc="http://schemas.openxmlformats.org/markup-compatibility/2006" xmlns:a14="http://schemas.microsoft.com/office/drawing/2010/main" val="D1C39F" mc:Ignorable="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rgbClr xmlns:mc="http://schemas.openxmlformats.org/markup-compatibility/2006" xmlns:a14="http://schemas.microsoft.com/office/drawing/2010/main" val="C00000" mc:Ignorable=""/>
              </a:solidFill>
            </a:endParaRPr>
          </a:p>
          <a:p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Baseline specifications:</a:t>
            </a:r>
          </a:p>
          <a:p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Beam Energy:        25 </a:t>
            </a:r>
            <a:r>
              <a:rPr lang="en-US" sz="2000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GeV</a:t>
            </a:r>
            <a:endParaRPr lang="en-US" sz="2000" dirty="0" smtClean="0">
              <a:solidFill>
                <a:srgbClr xmlns:mc="http://schemas.openxmlformats.org/markup-compatibility/2006" xmlns:a14="http://schemas.microsoft.com/office/drawing/2010/main" val="C00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Number of useful </a:t>
            </a:r>
            <a:r>
              <a:rPr lang="en-US" sz="2000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muons</a:t>
            </a:r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: </a:t>
            </a:r>
          </a:p>
          <a:p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                                  5 x10</a:t>
            </a:r>
            <a:r>
              <a:rPr lang="en-US" sz="2000" baseline="300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20</a:t>
            </a:r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Baseline length       7400 Km</a:t>
            </a:r>
          </a:p>
          <a:p>
            <a:r>
              <a:rPr lang="en-US" sz="20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Target mass              50 </a:t>
            </a:r>
            <a:r>
              <a:rPr lang="en-US" sz="2000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Kton</a:t>
            </a:r>
            <a:endParaRPr lang="en-US" sz="2000" dirty="0" smtClean="0">
              <a:solidFill>
                <a:srgbClr xmlns:mc="http://schemas.openxmlformats.org/markup-compatibility/2006" xmlns:a14="http://schemas.microsoft.com/office/drawing/2010/main" val="C000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rgbClr xmlns:mc="http://schemas.openxmlformats.org/markup-compatibility/2006" xmlns:a14="http://schemas.microsoft.com/office/drawing/2010/main" val="05C741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572140"/>
            <a:ext cx="30480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E70-B1A4-428B-A434-1970B259F084}" type="datetime1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10/22/2010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7544" y="1268760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338716" y="932148"/>
            <a:ext cx="721116" cy="67322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059832" y="404664"/>
            <a:ext cx="129614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15816" y="1605372"/>
            <a:ext cx="504056" cy="1031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15816" y="1459458"/>
            <a:ext cx="648072" cy="815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59832" y="1412776"/>
            <a:ext cx="864096" cy="708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6499" y="4869160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478707" y="4532548"/>
            <a:ext cx="721116" cy="67322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48688" y="571568"/>
                <a:ext cx="617926" cy="721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40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4000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μ</m:t>
                          </m:r>
                        </m:sub>
                      </m:sSub>
                    </m:oMath>
                  </m:oMathPara>
                </a14:m>
                <a:endParaRPr lang="en-IN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88" y="571568"/>
                <a:ext cx="617926" cy="721159"/>
              </a:xfrm>
              <a:prstGeom prst="rect">
                <a:avLst/>
              </a:prstGeom>
              <a:blipFill rotWithShape="1">
                <a:blip r:embed="rId2"/>
                <a:stretch>
                  <a:fillRect r="-9804" b="-8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17786" y="1481690"/>
                <a:ext cx="5629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i="1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Ν</m:t>
                      </m:r>
                    </m:oMath>
                  </m:oMathPara>
                </a14:m>
                <a:endParaRPr lang="en-IN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786" y="1481690"/>
                <a:ext cx="562975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r="-34783" b="-343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255322" y="279180"/>
                <a:ext cx="5195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i="1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IN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322" y="279180"/>
                <a:ext cx="519501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500" r="-37647" b="-343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668431" y="2274974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X</a:t>
            </a:r>
            <a:endParaRPr lang="en-IN" sz="2400" dirty="0">
              <a:solidFill>
                <a:prstClr val="black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Arc 34"/>
          <p:cNvSpPr/>
          <p:nvPr/>
        </p:nvSpPr>
        <p:spPr>
          <a:xfrm>
            <a:off x="3255322" y="932148"/>
            <a:ext cx="519501" cy="67322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755417" y="863955"/>
                <a:ext cx="469936" cy="391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μ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417" y="863955"/>
                <a:ext cx="469936" cy="391839"/>
              </a:xfrm>
              <a:prstGeom prst="rect">
                <a:avLst/>
              </a:prstGeom>
              <a:blipFill rotWithShape="1">
                <a:blip r:embed="rId5"/>
                <a:stretch>
                  <a:fillRect t="-7813" r="-15584" b="-187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94685" y="4148638"/>
                <a:ext cx="597087" cy="693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40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4000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τ</m:t>
                          </m:r>
                        </m:sub>
                      </m:sSub>
                    </m:oMath>
                  </m:oMathPara>
                </a14:m>
                <a:endParaRPr lang="en-IN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685" y="4148638"/>
                <a:ext cx="597087" cy="693716"/>
              </a:xfrm>
              <a:prstGeom prst="rect">
                <a:avLst/>
              </a:prstGeom>
              <a:blipFill rotWithShape="1">
                <a:blip r:embed="rId6"/>
                <a:stretch>
                  <a:fillRect r="-12245" b="-44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2973799" y="5190565"/>
            <a:ext cx="504056" cy="1031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055807" y="5190565"/>
            <a:ext cx="648072" cy="815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007239" y="4997969"/>
            <a:ext cx="864096" cy="708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29904" y="5802449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X</a:t>
            </a:r>
            <a:endParaRPr lang="en-IN" sz="2400" dirty="0">
              <a:solidFill>
                <a:prstClr val="black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3167844" y="4709697"/>
            <a:ext cx="504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 rot="21436895">
            <a:off x="3308066" y="3675713"/>
            <a:ext cx="1396936" cy="778024"/>
            <a:chOff x="5767351" y="3578369"/>
            <a:chExt cx="1540953" cy="1060704"/>
          </a:xfrm>
          <a:noFill/>
          <a:scene3d>
            <a:camera prst="orthographicFront">
              <a:rot lat="0" lon="21299999" rev="2700000"/>
            </a:camera>
            <a:lightRig rig="threePt" dir="t"/>
          </a:scene3d>
        </p:grpSpPr>
        <p:sp>
          <p:nvSpPr>
            <p:cNvPr id="49" name="Isosceles Triangle 48"/>
            <p:cNvSpPr/>
            <p:nvPr/>
          </p:nvSpPr>
          <p:spPr>
            <a:xfrm rot="16200000">
              <a:off x="5935471" y="3410249"/>
              <a:ext cx="1060704" cy="1396943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86000">
                  <a:schemeClr val="bg1">
                    <a:lumMod val="50000"/>
                  </a:schemeClr>
                </a:gs>
                <a:gs pos="29000">
                  <a:srgbClr xmlns:mc="http://schemas.openxmlformats.org/markup-compatibility/2006" xmlns:a14="http://schemas.microsoft.com/office/drawing/2010/main" val="E2E2E2" mc:Ignorable=""/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979734" y="3582492"/>
              <a:ext cx="328570" cy="1056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1000">
                  <a:srgbClr xmlns:mc="http://schemas.openxmlformats.org/markup-compatibility/2006" xmlns:a14="http://schemas.microsoft.com/office/drawing/2010/main" val="E6E6E6" mc:Ignorable=""/>
                </a:gs>
                <a:gs pos="17000">
                  <a:srgbClr xmlns:mc="http://schemas.openxmlformats.org/markup-compatibility/2006" xmlns:a14="http://schemas.microsoft.com/office/drawing/2010/main" val="E2E2E2" mc:Ignorable=""/>
                </a:gs>
                <a:gs pos="100000">
                  <a:schemeClr val="bg1">
                    <a:lumMod val="65000"/>
                  </a:schemeClr>
                </a:gs>
              </a:gsLst>
              <a:lin ang="12600000" scaled="0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7" name="Arc 6"/>
          <p:cNvSpPr/>
          <p:nvPr/>
        </p:nvSpPr>
        <p:spPr>
          <a:xfrm>
            <a:off x="3167844" y="4519530"/>
            <a:ext cx="285307" cy="322824"/>
          </a:xfrm>
          <a:prstGeom prst="arc">
            <a:avLst>
              <a:gd name="adj1" fmla="val 19686171"/>
              <a:gd name="adj2" fmla="val 6918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144571" y="4574478"/>
            <a:ext cx="396042" cy="128569"/>
          </a:xfrm>
          <a:prstGeom prst="line">
            <a:avLst/>
          </a:prstGeom>
          <a:ln>
            <a:prstDash val="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540613" y="3649215"/>
            <a:ext cx="815363" cy="9252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55976" y="3429000"/>
            <a:ext cx="199540" cy="220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583164" y="4420622"/>
                <a:ext cx="466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τ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64" y="4420622"/>
                <a:ext cx="466731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32639" y="3343187"/>
                <a:ext cx="469936" cy="391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μ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639" y="3343187"/>
                <a:ext cx="469936" cy="391839"/>
              </a:xfrm>
              <a:prstGeom prst="rect">
                <a:avLst/>
              </a:prstGeom>
              <a:blipFill rotWithShape="1">
                <a:blip r:embed="rId8"/>
                <a:stretch>
                  <a:fillRect t="-6154" r="-15584" b="-1692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ircular Arrow 31"/>
          <p:cNvSpPr/>
          <p:nvPr/>
        </p:nvSpPr>
        <p:spPr>
          <a:xfrm rot="12448884">
            <a:off x="3770661" y="3601308"/>
            <a:ext cx="677971" cy="9784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296588"/>
              <a:gd name="adj5" fmla="val 188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72763" y="4233388"/>
                <a:ext cx="519629" cy="391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i="1" dirty="0" smtClean="0">
                              <a:latin typeface="Cambria Math"/>
                            </a:rPr>
                            <m:t>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μ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763" y="4233388"/>
                <a:ext cx="519629" cy="391839"/>
              </a:xfrm>
              <a:prstGeom prst="rect">
                <a:avLst/>
              </a:prstGeom>
              <a:blipFill rotWithShape="1">
                <a:blip r:embed="rId9"/>
                <a:stretch>
                  <a:fillRect t="-6154" r="-14118" b="-1692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114098" y="4148638"/>
                <a:ext cx="4058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dirty="0" smtClean="0">
                          <a:latin typeface="Cambria Math"/>
                        </a:rPr>
                        <m:t>τ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098" y="4148638"/>
                <a:ext cx="405880" cy="461665"/>
              </a:xfrm>
              <a:prstGeom prst="rect">
                <a:avLst/>
              </a:prstGeom>
              <a:blipFill rotWithShape="1">
                <a:blip r:embed="rId10"/>
                <a:stretch>
                  <a:fillRect t="-10667" r="-31818" b="-29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>
            <a:off x="3114098" y="1255794"/>
            <a:ext cx="1241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332511" y="2863790"/>
                <a:ext cx="5195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i="1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IN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511" y="2863790"/>
                <a:ext cx="519501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2500" r="-37647" b="-343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29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6E70-B1A4-428B-A434-1970B259F084}" type="datetime1">
              <a:rPr lang="en-US" smtClean="0"/>
              <a:pPr/>
              <a:t>10/22/2010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FA61-3595-4275-929E-331123E5003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309926" y="142852"/>
            <a:ext cx="2428892" cy="58477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2060" mc:Ignorable="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Monotype Corsiva" pitchFamily="66" charset="0"/>
              </a:rPr>
              <a:t>   Kinematics</a:t>
            </a:r>
            <a:endParaRPr lang="en-US" sz="32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928672"/>
            <a:ext cx="9153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2B35F5" mc:Ignorable=""/>
                </a:solidFill>
                <a:latin typeface="Times New Roman" pitchFamily="18" charset="0"/>
                <a:cs typeface="Times New Roman" pitchFamily="18" charset="0"/>
              </a:rPr>
              <a:t>For 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2B35F5" mc:Ignorable="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 production by CC  reactions off a nucleon target,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Times New Roman" pitchFamily="18" charset="0"/>
                <a:cs typeface="Times New Roman" pitchFamily="18" charset="0"/>
              </a:rPr>
              <a:t>the tau angle and</a:t>
            </a:r>
          </a:p>
          <a:p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Times New Roman" pitchFamily="18" charset="0"/>
                <a:cs typeface="Times New Roman" pitchFamily="18" charset="0"/>
              </a:rPr>
              <a:t> energy are restricted: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2B35F5" mc:Ignorable="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endParaRPr lang="en-US" sz="2400" dirty="0">
              <a:solidFill>
                <a:srgbClr xmlns:mc="http://schemas.openxmlformats.org/markup-compatibility/2006" xmlns:a14="http://schemas.microsoft.com/office/drawing/2010/main" val="2B35F5" mc:Ignorable="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64" y="1357298"/>
            <a:ext cx="2387600" cy="673100"/>
          </a:xfrm>
          <a:prstGeom prst="rect">
            <a:avLst/>
          </a:prstGeom>
          <a:noFill/>
        </p:spPr>
      </p:pic>
      <p:pic>
        <p:nvPicPr>
          <p:cNvPr id="8" name="Picture 7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5" y="2132856"/>
            <a:ext cx="7384334" cy="35316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 l="1996" r="3087"/>
          <a:stretch>
            <a:fillRect/>
          </a:stretch>
        </p:blipFill>
        <p:spPr bwMode="auto">
          <a:xfrm>
            <a:off x="285721" y="2571746"/>
            <a:ext cx="5270792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643571" y="3143248"/>
            <a:ext cx="3202985" cy="91940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Tau leptons produced</a:t>
            </a:r>
          </a:p>
          <a:p>
            <a:r>
              <a:rPr lang="en-US" sz="2400" dirty="0" smtClean="0"/>
              <a:t> in forward direction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ORDWRAP" val="0"/>
  <p:tag name="DEFAULTWIDTH" val="432"/>
  <p:tag name="DEFAULTHEIGHT" val="29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6"/>
  <p:tag name="BMPHEIGHT" val="100"/>
  <p:tag name="SOURCE" val="\documentclass{article}&#10;\pagestyle{empty}&#10;\usepackage{color}&#10;\begin{document}&#10;\textcolor{green}{&#10;\noindent&#10;$ \to\bar{\nu}_\mu\to\mu^+    $&#10;}&#10;\end{document} &#10;"/>
  <p:tag name="TRANSPARENT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50"/>
  <p:tag name="BMPHEIGHT" val="91"/>
  <p:tag name="SOURCE" val="\documentclass{article}&#10;\pagestyle{empty}&#10;\usepackage{color}&#10;\begin{document}&#10;\textcolor{green}{&#10;\noindent&#10;$ \to\bar{\nu}_\tau\to\tau^+\to\mu^+    $&#10;}&#10;\end{document} &#10;"/>
  <p:tag name="TRANSPARENT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50"/>
  <p:tag name="BMPHEIGHT" val="66"/>
  <p:tag name="SOURCE" val="\documentclass{article}&#10;\pagestyle{empty}&#10;\usepackage{color}&#10;\begin{document}&#10;\textcolor{green}{&#10;\noindent&#10;$ \to\nu_\tau\to\tau^-\to\mu^-    $&#10;}&#10;\end{document} &#10;"/>
  <p:tag name="TRANSPARENT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50"/>
  <p:tag name="BMPHEIGHT" val="91"/>
  <p:tag name="SOURCE" val="\documentclass{article}&#10;\pagestyle{empty}&#10;\usepackage{color}&#10;\begin{document}&#10;\textcolor{blue}{&#10;\noindent&#10;$ \to\bar{\nu}_\tau\to\tau^+\to\mu^+    $&#10;}&#10;\end{document} &#10;"/>
  <p:tag name="TRANSPARENT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58"/>
  <p:tag name="BMPHEIGHT" val="191"/>
  <p:tag name="SOURCE" val="\documentclass{article}&#10;\pagestyle{empty}&#10;\usepackage{color}&#10;\begin{document}&#10;\textcolor{blue}{&#10;\noindent&#10;\begin{eqnarray}&#10;\sigma &amp;=&amp; 0.1/\gamma, \gamma=E_\mu/m_{\mu},\nonumber\\&#10;\epsilon &amp;=&amp; 0.3\sigma=0.1mr \nonumber&#10;\end{eqnarray}&#10;}&#10;\end{document} &#10;"/>
  <p:tag name="TRANSPARENT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50"/>
  <p:tag name="BMPHEIGHT" val="208"/>
  <p:tag name="SOURCE" val="\documentclass{article}&#10;\pagestyle{empty}&#10;\usepackage{color}&#10;\begin{document}&#10;\textcolor{red}{&#10;\noindent&#10;\begin{eqnarray}&#10;c_{min}&amp;&lt;&amp; \cos\theta_\tau &lt; 1 \nonumber \\&#10;E_- &amp;&lt; &amp; E_\tau &lt; E_+ \nonumber&#10;\end{eqnarray}     &#10;}&#10;\end{document} &#10;"/>
  <p:tag name="TRANSPARENT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91"/>
  <p:tag name="BMPHEIGHT" val="108"/>
  <p:tag name="SOURCE" val="\documentclass{article}&#10;\pagestyle{empty}&#10;\usepackage{color}&#10;\begin{document}&#10;\textcolor{green}{&#10;\noindent&#10;$$ M\leq W\leq \sqrt{s}-m_\tau, W^2=(p+q)^2, q^\mu=k^\mu-k^{\prime\mu}, s=(k+p)^2&#10;    $$&#10;}&#10;\end{document} &#10;"/>
  <p:tag name="TRANSPARENT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91"/>
  <p:tag name="BMPHEIGHT" val="258"/>
  <p:tag name="SOURCE" val="\documentclass{article}&#10;\pagestyle{empty}&#10;\usepackage{color}&#10;\begin{document}&#10;\textcolor{blue}{&#10;\noindent&#10;$$\frac{d\sigma}{d E_l d \cos\theta_l} = \frac{G_F^2 \kappa^2}{2\pi}&#10;\frac{p_l}{M} \left\{ \sum_{i=1}^{5} a_i W_i\right\}   $$&#10;}&#10;\end{document} &#10;"/>
  <p:tag name="TRANSPARENT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41"/>
  <p:tag name="BMPHEIGHT" val="191"/>
  <p:tag name="SOURCE" val="\documentclass{article}&#10;\pagestyle{empty}&#10;\usepackage{color}&#10;\begin{document}&#10;\textcolor{red}{&#10;\noindent&#10;$$ \pm \frac{W_3}{M} \left(E_\nu E_l + p_l^2 - \left(E_\nu+E_l\right)&#10; p_l\cos\theta_l\right) - \frac{m_l^2}{M} W_5   $$&#10;}&#10;\end{document} &#10;"/>
  <p:tag name="TRANSPARENT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83"/>
  <p:tag name="BMPHEIGHT" val="158"/>
  <p:tag name="SOURCE" val="\documentclass{article}&#10;\pagestyle{empty}&#10;\usepackage{color}&#10;\begin{document}&#10;\textcolor{red}{&#10;\noindent&#10;$  \sum_{i=1}^{5} a_i W_i =  \left(2W_1+\frac{m_l^2}{M^2} W_4\right)&#10;\left(E_l-p_l\cos\theta_l\right) + W_2 \left(E_l +&#10;p_l\cos\theta_l\right)$&#10;}&#10;\end{document} &#10;"/>
  <p:tag name="TRANSPAREN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91"/>
  <p:tag name="BMPHEIGHT" val="100"/>
  <p:tag name="SOURCE" val="\documentclass{article}&#10;\pagestyle{empty}&#10;\usepackage{color}&#10;\begin{document}&#10;\textcolor{red}{&#10;\noindent&#10;$\mu^+\to e^+\nu_e\bar{\nu}_\mu     $&#10;}&#10;\end{document} &#10;"/>
  <p:tag name="TRANSPAREN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575"/>
  <p:tag name="BMPHEIGHT" val="733"/>
  <p:tag name="SOURCE" val="\documentclass{article}&#10;\pagestyle{empty}&#10;\usepackage{color}&#10;\def\d{{\rm d}}&#10;\def\by#1#2{{\displaystyle {#1}\over \displaystyle {#2}}}&#10;\begin{document}&#10;\textcolor{red}{&#10;\noindent&#10;\begin{eqnarray*}&#10;{\cal{R}}^{b}_{i,D}(E) &amp;\!\! = \!\! &amp; K \int_{E_\nu^{thr}}^{E_\nu^{max}}\!\!\!\!\!\! \d E_\nu ~ \by{\d N_i(E_\nu,L)}{\d E_\nu}&#10;\cdot P_{i\mu}(E_\nu,L) \int_0^1\!\!\! \,\d\!\cos\theta_\mu \int_{E_-}^{E_+} \!\!\!\!\d E_\mu\by{\d\sigma_\mu (E_\nu,E_\mu,\theta_\mu)}&#10;{\d E_\mu\d\cos\theta_\mu} \cdot R(E_\mu,E)~, \nonumber \\&#10;{\cal{R}}^{b}_{i,\tau}(E) &amp; = &amp; K \int_{E_\nu^{thr}}^{E_\nu^{max}}\!\!\!\!\! \d E_\nu ~ \by{\d N_i(E_\nu,L)}{\d E_\nu}&#10;\cdot  P_{i\tau}(E_\nu,L) \int_{c_{min}}^1\d\!\cos\theta_\tau \int_{E_-}^{E_+}\d E_\tau&#10;\by{\d\sigma_\tau (E_\nu,E_\tau,\theta_\tau)}{\d E_\tau  \d\cos\theta_\tau} &#10;\cdot \nonumber \\&#10; &amp;  &amp; \hspace{0.5cm} \int_{\rm restr.}\d E_\mu \d\!\cos\theta_\mu \d\phi_\mu ~&#10;\by{1}{\Gamma_\tau} \by{\d\Gamma(E_\tau,E_\mu,\theta_\tau,\theta_\mu,\phi_\mu)}{\d E_\mu&#10;\d\cos\theta_\mu\d\phi_\mu} \cdot R(E_\mu,E)~,&#10;\label{eq:rate} &#10;\end{eqnarray*}&#10;}&#10;\end{document} &#10;"/>
  <p:tag name="TRANSPARENT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41"/>
  <p:tag name="BMPHEIGHT" val="233"/>
  <p:tag name="SOURCE" val="\documentclass{article}&#10;\pagestyle{empty}&#10;\usepackage{color}&#10;\begin{document}&#10;\textcolor{red}{&#10;\noindent&#10;\begin{eqnarray*}&#10;P_{\mu\mu} &amp;\sim&amp;&#10;1-\sin^22\theta_{23}\cdot F \\&#10;P_{\mu\tau} &amp;\sim&amp;&#10;\sin^22\theta_{23}\cdot F&#10;\end{eqnarray*}&#10;}&#10;\end{document} &#10;"/>
  <p:tag name="TRANSPARENT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66"/>
  <p:tag name="BMPHEIGHT" val="108"/>
  <p:tag name="SOURCE" val="\documentclass{article}&#10;\pagestyle{empty}&#10;\usepackage{color}&#10;\begin{document}&#10;\textcolor{red}{&#10;\noindent&#10;$ F = \sin^2\Delta_{32}^m    $&#10;}&#10;\end{document} &#10;"/>
  <p:tag name="TRANSPARENT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08"/>
  <p:tag name="BMPHEIGHT" val="233"/>
  <p:tag name="SOURCE" val="\documentclass{article}&#10;\pagestyle{empty}&#10;\usepackage{color}&#10;\def\d{{\rm d}}&#10;\begin{document}&#10;\textcolor{red}{&#10;\noindent&#10;\begin{eqnarray*}&#10;\d {\cal{R}}^b_D (RS) &amp; \sim &amp; P_{\mu\mu} \d N_\mu \d\sigma_\mu~; \nonumber \\&#10;\d {\cal{R}}^b_\tau (RS) &amp; \sim &amp; P_{\mu\tau} \d N_\mu \d\sigma_\tau&#10;\d\Gamma_\tau~.&#10;\end{eqnarray*}    &#10;}&#10;\end{document} &#10;"/>
  <p:tag name="TRANSPAREN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91"/>
  <p:tag name="BMPHEIGHT" val="83"/>
  <p:tag name="SOURCE" val="\documentclass{article}&#10;\pagestyle{empty}&#10;\usepackage{color}&#10;\begin{document}&#10;\textcolor{red}{&#10;\noindent&#10;$\mu^-\to e^-\bar{\nu}_e\nu_\mu     $&#10;}&#10;\end{document} &#10;"/>
  <p:tag name="TRANSPAREN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6"/>
  <p:tag name="BMPHEIGHT" val="75"/>
  <p:tag name="SOURCE" val="\documentclass{article}&#10;\pagestyle{empty}&#10;\usepackage{color}&#10;\begin{document}&#10;\textcolor{blue}{&#10;\noindent&#10;$ \to\nu_\mu\to\mu^-    $&#10;}&#10;\end{document} &#10;"/>
  <p:tag name="TRANSPAREN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50"/>
  <p:tag name="BMPHEIGHT" val="66"/>
  <p:tag name="SOURCE" val="\documentclass{article}&#10;\pagestyle{empty}&#10;\usepackage{color}&#10;\begin{document}&#10;\textcolor{blue}{&#10;\noindent&#10;$ \to\nu_\tau\to\tau^-\to\mu^-    $&#10;}&#10;\end{document} &#10;"/>
  <p:tag name="TRANSPAREN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83"/>
  <p:tag name="SOURCE" val="\documentclass{article}&#10;\pagestyle{empty}&#10;\usepackage{color}&#10;\begin{document}&#10;\textcolor{red}{&#10;\noindent&#10;$e^-\bar{\nu_e}\nu_\mu     $&#10;}&#10;\end{document} &#10;"/>
  <p:tag name="TRANSPAREN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6"/>
  <p:tag name="BMPHEIGHT" val="75"/>
  <p:tag name="SOURCE" val="\documentclass{article}&#10;\pagestyle{empty}&#10;\usepackage{color}&#10;\begin{document}&#10;\textcolor{green}{&#10;\noindent&#10;$ \to\nu_\mu\to\mu^-    $&#10;}&#10;\end{document} &#10;"/>
  <p:tag name="TRANSPARENT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6"/>
  <p:tag name="BMPHEIGHT" val="100"/>
  <p:tag name="SOURCE" val="\documentclass{article}&#10;\pagestyle{empty}&#10;\usepackage{color}&#10;\begin{document}&#10;\textcolor{blue}{&#10;\noindent&#10;$ \to\bar{\nu}_\mu\to\mu^+    $&#10;}&#10;\end{document} &#10;"/>
  <p:tag name="TRANSPARENT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100"/>
  <p:tag name="SOURCE" val="\documentclass{article}&#10;\pagestyle{empty}&#10;\usepackage{color}&#10;\begin{document}&#10;\textcolor{red}{&#10;\noindent&#10;$e^+\nu_e\bar{\nu}_\mu     $&#10;}&#10;\end{document} &#10;"/>
  <p:tag name="TRANSPARENT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quity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696464" mc:Ignorable=""/>
      </a:dk2>
      <a:lt2>
        <a:srgbClr xmlns:mc="http://schemas.openxmlformats.org/markup-compatibility/2006" xmlns:a14="http://schemas.microsoft.com/office/drawing/2010/main" val="E9E5DC" mc:Ignorable=""/>
      </a:lt2>
      <a:accent1>
        <a:srgbClr xmlns:mc="http://schemas.openxmlformats.org/markup-compatibility/2006" xmlns:a14="http://schemas.microsoft.com/office/drawing/2010/main" val="D34817" mc:Ignorable=""/>
      </a:accent1>
      <a:accent2>
        <a:srgbClr xmlns:mc="http://schemas.openxmlformats.org/markup-compatibility/2006" xmlns:a14="http://schemas.microsoft.com/office/drawing/2010/main" val="9B2D1F" mc:Ignorable=""/>
      </a:accent2>
      <a:accent3>
        <a:srgbClr xmlns:mc="http://schemas.openxmlformats.org/markup-compatibility/2006" xmlns:a14="http://schemas.microsoft.com/office/drawing/2010/main" val="A28E6A" mc:Ignorable=""/>
      </a:accent3>
      <a:accent4>
        <a:srgbClr xmlns:mc="http://schemas.openxmlformats.org/markup-compatibility/2006" xmlns:a14="http://schemas.microsoft.com/office/drawing/2010/main" val="956251" mc:Ignorable=""/>
      </a:accent4>
      <a:accent5>
        <a:srgbClr xmlns:mc="http://schemas.openxmlformats.org/markup-compatibility/2006" xmlns:a14="http://schemas.microsoft.com/office/drawing/2010/main" val="918485" mc:Ignorable=""/>
      </a:accent5>
      <a:accent6>
        <a:srgbClr xmlns:mc="http://schemas.openxmlformats.org/markup-compatibility/2006" xmlns:a14="http://schemas.microsoft.com/office/drawing/2010/main" val="855D5D" mc:Ignorable=""/>
      </a:accent6>
      <a:hlink>
        <a:srgbClr xmlns:mc="http://schemas.openxmlformats.org/markup-compatibility/2006" xmlns:a14="http://schemas.microsoft.com/office/drawing/2010/main" val="CC9900" mc:Ignorable=""/>
      </a:hlink>
      <a:folHlink>
        <a:srgbClr xmlns:mc="http://schemas.openxmlformats.org/markup-compatibility/2006" xmlns:a14="http://schemas.microsoft.com/office/drawing/2010/main" val="96A9A9" mc:Ignorable="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6235</TotalTime>
  <Words>1610</Words>
  <Application>Microsoft Office PowerPoint</Application>
  <PresentationFormat>On-screen Show (4:3)</PresentationFormat>
  <Paragraphs>300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Math4</vt:lpstr>
      <vt:lpstr>Wingdings 2</vt:lpstr>
      <vt:lpstr>Wingdings</vt:lpstr>
      <vt:lpstr>Wingdings 3</vt:lpstr>
      <vt:lpstr>Symbol</vt:lpstr>
      <vt:lpstr>Times New Roman</vt:lpstr>
      <vt:lpstr>Georgia</vt:lpstr>
      <vt:lpstr>Monotype Corsiva</vt:lpstr>
      <vt:lpstr>Calibri</vt:lpstr>
      <vt:lpstr>Cambria Math</vt:lpstr>
      <vt:lpstr>Arial Unicode MS</vt:lpstr>
      <vt:lpstr>Apex</vt:lpstr>
      <vt:lpstr>Effect of Tau Neutrino Contribution to  Muon Signals  at Neutrino Factories</vt:lpstr>
      <vt:lpstr>PowerPoint Presentation</vt:lpstr>
      <vt:lpstr>PowerPoint Presentation</vt:lpstr>
      <vt:lpstr>At a Neutrino Factory: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Institute of Mathematical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Tau Neutrino Contribution to Muon Signals  at Neutrino Factories</dc:title>
  <dc:creator>nita</dc:creator>
  <cp:lastModifiedBy>Nita Sinha</cp:lastModifiedBy>
  <cp:revision>93</cp:revision>
  <dcterms:created xsi:type="dcterms:W3CDTF">2010-02-04T16:07:04Z</dcterms:created>
  <dcterms:modified xsi:type="dcterms:W3CDTF">2010-10-22T10:24:54Z</dcterms:modified>
</cp:coreProperties>
</file>