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tags/tag1.xml" ContentType="application/vnd.openxmlformats-officedocument.presentationml.tags+xml"/>
  <Default Extension="bin" ContentType="application/vnd.openxmlformats-officedocument.presentationml.printerSettings"/>
  <Override PartName="/ppt/embeddings/Microsoft_Equation5.bin" ContentType="application/vnd.openxmlformats-officedocument.oleObject"/>
  <Default Extension="wmf" ContentType="image/x-wmf"/>
  <Override PartName="/ppt/embeddings/Microsoft_Equation25.bin" ContentType="application/vnd.openxmlformats-officedocument.oleObject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embeddings/Microsoft_Equation9.bin" ContentType="application/vnd.openxmlformats-officedocument.oleObject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embeddings/Microsoft_Equation27.bin" ContentType="application/vnd.openxmlformats-officedocument.oleObject"/>
  <Override PartName="/ppt/theme/theme1.xml" ContentType="application/vnd.openxmlformats-officedocument.theme+xml"/>
  <Override PartName="/ppt/embeddings/Microsoft_Equation13.bin" ContentType="application/vnd.openxmlformats-officedocument.oleObject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Default Extension="tiff" ContentType="image/tiff"/>
  <Override PartName="/ppt/slides/slide46.xml" ContentType="application/vnd.openxmlformats-officedocument.presentationml.slide+xml"/>
  <Override PartName="/ppt/embeddings/Microsoft_Equation2.bin" ContentType="application/vnd.openxmlformats-officedocument.oleObject"/>
  <Override PartName="/ppt/notesSlides/notesSlide8.xml" ContentType="application/vnd.openxmlformats-officedocument.presentationml.notesSlide+xml"/>
  <Override PartName="/ppt/embeddings/Microsoft_Equation17.bin" ContentType="application/vnd.openxmlformats-officedocument.oleObject"/>
  <Override PartName="/ppt/embeddings/Microsoft_Equation22.bin" ContentType="application/vnd.openxmlformats-officedocument.oleObject"/>
  <Override PartName="/ppt/notesSlides/notesSlide2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15.xml" ContentType="application/vnd.openxmlformats-officedocument.presentationml.slide+xml"/>
  <Override PartName="/ppt/embeddings/Microsoft_Equation6.bin" ContentType="application/vnd.openxmlformats-officedocument.oleObject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embeddings/Microsoft_Equation10.bin" ContentType="application/vnd.openxmlformats-officedocument.oleObject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embeddings/Microsoft_Equation28.bin" ContentType="application/vnd.openxmlformats-officedocument.oleObject"/>
  <Override PartName="/ppt/theme/theme2.xml" ContentType="application/vnd.openxmlformats-officedocument.theme+xml"/>
  <Override PartName="/ppt/embeddings/Microsoft_Equation14.bin" ContentType="application/vnd.openxmlformats-officedocument.oleObject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Default Extension="vml" ContentType="application/vnd.openxmlformats-officedocument.vmlDrawin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31.xml" ContentType="application/vnd.openxmlformats-officedocument.presentationml.slide+xml"/>
  <Override PartName="/ppt/notesSlides/notesSlide23.xml" ContentType="application/vnd.openxmlformats-officedocument.presentationml.notesSlide+xml"/>
  <Override PartName="/ppt/embeddings/Microsoft_Equation3.bin" ContentType="application/vnd.openxmlformats-officedocument.oleObject"/>
  <Override PartName="/ppt/notesSlides/notesSlide9.xml" ContentType="application/vnd.openxmlformats-officedocument.presentationml.notesSlide+xml"/>
  <Override PartName="/ppt/embeddings/Microsoft_Equation18.bin" ContentType="application/vnd.openxmlformats-officedocument.oleObject"/>
  <Override PartName="/ppt/embeddings/Microsoft_Equation23.bin" ContentType="application/vnd.openxmlformats-officedocument.oleObject"/>
  <Override PartName="/ppt/notesSlides/notesSlide11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embeddings/Microsoft_Equation7.bin" ContentType="application/vnd.openxmlformats-officedocument.oleObject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embeddings/Microsoft_Equation11.bin" ContentType="application/vnd.openxmlformats-officedocument.oleObject"/>
  <Override PartName="/ppt/embeddings/Microsoft_Equation30.bin" ContentType="application/vnd.openxmlformats-officedocument.oleObject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embeddings/Microsoft_Equation29.bin" ContentType="application/vnd.openxmlformats-officedocument.oleObject"/>
  <Override PartName="/ppt/embeddings/Microsoft_Equation15.bin" ContentType="application/vnd.openxmlformats-officedocument.oleObject"/>
  <Override PartName="/ppt/slideLayouts/slideLayout12.xml" ContentType="application/vnd.openxmlformats-officedocument.presentationml.slideLayout+xml"/>
  <Override PartName="/ppt/notesSlides/notesSlide19.xml" ContentType="application/vnd.openxmlformats-officedocument.presentationml.notesSlide+xml"/>
  <Override PartName="/ppt/embeddings/Microsoft_Equation20.bin" ContentType="application/vnd.openxmlformats-officedocument.oleObject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Layouts/slideLayout7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32.xml" ContentType="application/vnd.openxmlformats-officedocument.presentationml.slide+xml"/>
  <Override PartName="/ppt/embeddings/Microsoft_Equation4.bin" ContentType="application/vnd.openxmlformats-officedocument.oleObject"/>
  <Override PartName="/ppt/slides/slide29.xml" ContentType="application/vnd.openxmlformats-officedocument.presentationml.slide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embeddings/Microsoft_Equation19.bin" ContentType="application/vnd.openxmlformats-officedocument.oleObject"/>
  <Override PartName="/ppt/notesMasters/notesMaster1.xml" ContentType="application/vnd.openxmlformats-officedocument.presentationml.notesMaster+xml"/>
  <Override PartName="/ppt/embeddings/Microsoft_Equation24.bin" ContentType="application/vnd.openxmlformats-officedocument.oleObject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embeddings/Microsoft_Equation8.bin" ContentType="application/vnd.openxmlformats-officedocument.oleObject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embeddings/Microsoft_Equation26.bin" ContentType="application/vnd.openxmlformats-officedocument.oleObject"/>
  <Override PartName="/ppt/embeddings/Microsoft_Equation12.bin" ContentType="application/vnd.openxmlformats-officedocument.oleObject"/>
  <Override PartName="/ppt/embeddings/Microsoft_Equation31.bin" ContentType="application/vnd.openxmlformats-officedocument.oleObject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Default Extension="pict" ContentType="image/pict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notesSlides/notesSlide21.xml" ContentType="application/vnd.openxmlformats-officedocument.presentationml.notesSlide+xml"/>
  <Override PartName="/ppt/embeddings/Microsoft_Equation1.bin" ContentType="application/vnd.openxmlformats-officedocument.oleObject"/>
  <Override PartName="/ppt/embeddings/Microsoft_Equation16.bin" ContentType="application/vnd.openxmlformats-officedocument.oleObject"/>
  <Default Extension="png" ContentType="image/png"/>
  <Override PartName="/ppt/embeddings/Microsoft_Equation21.bin" ContentType="application/vnd.openxmlformats-officedocument.oleObject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300" r:id="rId3"/>
    <p:sldId id="266" r:id="rId4"/>
    <p:sldId id="286" r:id="rId5"/>
    <p:sldId id="287" r:id="rId6"/>
    <p:sldId id="288" r:id="rId7"/>
    <p:sldId id="289" r:id="rId8"/>
    <p:sldId id="267" r:id="rId9"/>
    <p:sldId id="290" r:id="rId10"/>
    <p:sldId id="278" r:id="rId11"/>
    <p:sldId id="345" r:id="rId12"/>
    <p:sldId id="280" r:id="rId13"/>
    <p:sldId id="312" r:id="rId14"/>
    <p:sldId id="314" r:id="rId15"/>
    <p:sldId id="315" r:id="rId16"/>
    <p:sldId id="316" r:id="rId17"/>
    <p:sldId id="317" r:id="rId18"/>
    <p:sldId id="321" r:id="rId19"/>
    <p:sldId id="323" r:id="rId20"/>
    <p:sldId id="326" r:id="rId21"/>
    <p:sldId id="328" r:id="rId22"/>
    <p:sldId id="331" r:id="rId23"/>
    <p:sldId id="332" r:id="rId24"/>
    <p:sldId id="333" r:id="rId25"/>
    <p:sldId id="334" r:id="rId26"/>
    <p:sldId id="336" r:id="rId27"/>
    <p:sldId id="339" r:id="rId28"/>
    <p:sldId id="337" r:id="rId29"/>
    <p:sldId id="341" r:id="rId30"/>
    <p:sldId id="342" r:id="rId31"/>
    <p:sldId id="343" r:id="rId32"/>
    <p:sldId id="294" r:id="rId33"/>
    <p:sldId id="258" r:id="rId34"/>
    <p:sldId id="259" r:id="rId35"/>
    <p:sldId id="299" r:id="rId36"/>
    <p:sldId id="283" r:id="rId37"/>
    <p:sldId id="261" r:id="rId38"/>
    <p:sldId id="282" r:id="rId39"/>
    <p:sldId id="296" r:id="rId40"/>
    <p:sldId id="304" r:id="rId41"/>
    <p:sldId id="344" r:id="rId42"/>
    <p:sldId id="320" r:id="rId43"/>
    <p:sldId id="329" r:id="rId44"/>
    <p:sldId id="330" r:id="rId45"/>
    <p:sldId id="327" r:id="rId46"/>
    <p:sldId id="277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8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5" Type="http://schemas.openxmlformats.org/officeDocument/2006/relationships/image" Target="../media/image5.wmf"/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ict"/><Relationship Id="rId4" Type="http://schemas.openxmlformats.org/officeDocument/2006/relationships/image" Target="../media/image13.pict"/><Relationship Id="rId1" Type="http://schemas.openxmlformats.org/officeDocument/2006/relationships/image" Target="../media/image10.pict"/><Relationship Id="rId2" Type="http://schemas.openxmlformats.org/officeDocument/2006/relationships/image" Target="../media/image11.pict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ict"/><Relationship Id="rId4" Type="http://schemas.openxmlformats.org/officeDocument/2006/relationships/image" Target="../media/image16.pict"/><Relationship Id="rId5" Type="http://schemas.openxmlformats.org/officeDocument/2006/relationships/image" Target="../media/image13.pict"/><Relationship Id="rId6" Type="http://schemas.openxmlformats.org/officeDocument/2006/relationships/image" Target="../media/image17.pict"/><Relationship Id="rId7" Type="http://schemas.openxmlformats.org/officeDocument/2006/relationships/image" Target="../media/image18.pict"/><Relationship Id="rId8" Type="http://schemas.openxmlformats.org/officeDocument/2006/relationships/image" Target="../media/image19.pict"/><Relationship Id="rId9" Type="http://schemas.openxmlformats.org/officeDocument/2006/relationships/image" Target="../media/image20.pict"/><Relationship Id="rId1" Type="http://schemas.openxmlformats.org/officeDocument/2006/relationships/image" Target="../media/image10.pict"/><Relationship Id="rId2" Type="http://schemas.openxmlformats.org/officeDocument/2006/relationships/image" Target="../media/image14.pict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ict"/><Relationship Id="rId4" Type="http://schemas.openxmlformats.org/officeDocument/2006/relationships/image" Target="../media/image25.pict"/><Relationship Id="rId5" Type="http://schemas.openxmlformats.org/officeDocument/2006/relationships/image" Target="../media/image26.pict"/><Relationship Id="rId6" Type="http://schemas.openxmlformats.org/officeDocument/2006/relationships/image" Target="../media/image27.pict"/><Relationship Id="rId7" Type="http://schemas.openxmlformats.org/officeDocument/2006/relationships/image" Target="../media/image28.pict"/><Relationship Id="rId8" Type="http://schemas.openxmlformats.org/officeDocument/2006/relationships/image" Target="../media/image29.pict"/><Relationship Id="rId9" Type="http://schemas.openxmlformats.org/officeDocument/2006/relationships/image" Target="../media/image30.pict"/><Relationship Id="rId1" Type="http://schemas.openxmlformats.org/officeDocument/2006/relationships/image" Target="../media/image22.pict"/><Relationship Id="rId2" Type="http://schemas.openxmlformats.org/officeDocument/2006/relationships/image" Target="../media/image23.pict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4" Type="http://schemas.openxmlformats.org/officeDocument/2006/relationships/image" Target="../media/image37.wmf"/><Relationship Id="rId1" Type="http://schemas.openxmlformats.org/officeDocument/2006/relationships/image" Target="../media/image34.wmf"/><Relationship Id="rId2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63E0A-64E6-9B47-8BF6-DA0711CDDCA7}" type="datetimeFigureOut">
              <a:rPr lang="en-US" smtClean="0"/>
              <a:pPr/>
              <a:t>10/23/10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CF987-E86E-5A4B-BDA7-034F51C63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C6256B-346C-7747-BC17-9D6AD068D6E1}" type="slidenum">
              <a:rPr lang="en-US" altLang="ja-JP">
                <a:latin typeface="Calibri" charset="0"/>
                <a:ea typeface="ＭＳ Ｐゴシック" charset="-128"/>
                <a:cs typeface="ＭＳ Ｐゴシック" charset="-128"/>
              </a:rPr>
              <a:pPr/>
              <a:t>9</a:t>
            </a:fld>
            <a:endParaRPr lang="en-US" altLang="ja-JP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9311A61-F805-1D45-BD5E-B812E163F021}" type="slidenum">
              <a:rPr lang="en-US"/>
              <a:pPr/>
              <a:t>20</a:t>
            </a:fld>
            <a:endParaRPr lang="en-US"/>
          </a:p>
        </p:txBody>
      </p:sp>
      <p:sp>
        <p:nvSpPr>
          <p:cNvPr id="5837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837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93C8D7F-2124-5042-B35C-1C7974CA2F14}" type="slidenum">
              <a:rPr lang="en-US"/>
              <a:pPr/>
              <a:t>21</a:t>
            </a:fld>
            <a:endParaRPr lang="en-US"/>
          </a:p>
        </p:txBody>
      </p:sp>
      <p:sp>
        <p:nvSpPr>
          <p:cNvPr id="6246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246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550359E-A643-ED4E-ACE3-F771BD92BD7E}" type="slidenum">
              <a:rPr lang="en-US"/>
              <a:pPr/>
              <a:t>22</a:t>
            </a:fld>
            <a:endParaRPr lang="en-US"/>
          </a:p>
        </p:txBody>
      </p:sp>
      <p:sp>
        <p:nvSpPr>
          <p:cNvPr id="6861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861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A096529-2EAC-6643-B3EB-A7F03B32D94C}" type="slidenum">
              <a:rPr lang="en-US"/>
              <a:pPr/>
              <a:t>23</a:t>
            </a:fld>
            <a:endParaRPr lang="en-US"/>
          </a:p>
        </p:txBody>
      </p:sp>
      <p:sp>
        <p:nvSpPr>
          <p:cNvPr id="7065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6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97E0DB4-EF6B-E346-8DF8-72E86C412D76}" type="slidenum">
              <a:rPr lang="en-US"/>
              <a:pPr/>
              <a:t>24</a:t>
            </a:fld>
            <a:endParaRPr lang="en-US"/>
          </a:p>
        </p:txBody>
      </p:sp>
      <p:sp>
        <p:nvSpPr>
          <p:cNvPr id="7270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270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4AF1FC8-756A-BC47-8F28-59422D958B92}" type="slidenum">
              <a:rPr lang="en-US"/>
              <a:pPr/>
              <a:t>25</a:t>
            </a:fld>
            <a:endParaRPr lang="en-US"/>
          </a:p>
        </p:txBody>
      </p:sp>
      <p:sp>
        <p:nvSpPr>
          <p:cNvPr id="7475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475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CD02E8A-216D-B042-91DE-927FADA23850}" type="slidenum">
              <a:rPr lang="en-US"/>
              <a:pPr/>
              <a:t>26</a:t>
            </a:fld>
            <a:endParaRPr lang="en-US"/>
          </a:p>
        </p:txBody>
      </p:sp>
      <p:sp>
        <p:nvSpPr>
          <p:cNvPr id="7885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885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6CC9B14-2F62-864D-8007-84206D63C711}" type="slidenum">
              <a:rPr lang="en-US"/>
              <a:pPr/>
              <a:t>27</a:t>
            </a:fld>
            <a:endParaRPr lang="en-US"/>
          </a:p>
        </p:txBody>
      </p:sp>
      <p:sp>
        <p:nvSpPr>
          <p:cNvPr id="8499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499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B5120C0-433B-6A48-9ADD-195201A8E028}" type="slidenum">
              <a:rPr lang="en-US"/>
              <a:pPr/>
              <a:t>28</a:t>
            </a:fld>
            <a:endParaRPr lang="en-US"/>
          </a:p>
        </p:txBody>
      </p:sp>
      <p:sp>
        <p:nvSpPr>
          <p:cNvPr id="8089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09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62A1693-49BA-0D41-BBF7-F401B9A5D774}" type="slidenum">
              <a:rPr lang="en-US"/>
              <a:pPr/>
              <a:t>29</a:t>
            </a:fld>
            <a:endParaRPr lang="en-US"/>
          </a:p>
        </p:txBody>
      </p:sp>
      <p:sp>
        <p:nvSpPr>
          <p:cNvPr id="8909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909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8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DB52532-82A7-4F40-A0F9-7B8FB5B74802}" type="slidenum">
              <a:rPr lang="en-US"/>
              <a:pPr/>
              <a:t>30</a:t>
            </a:fld>
            <a:endParaRPr lang="en-US"/>
          </a:p>
        </p:txBody>
      </p:sp>
      <p:sp>
        <p:nvSpPr>
          <p:cNvPr id="9113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114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8186232-1083-6345-9C89-CA7AF721C2A3}" type="slidenum">
              <a:rPr lang="en-US"/>
              <a:pPr/>
              <a:t>31</a:t>
            </a:fld>
            <a:endParaRPr lang="en-US"/>
          </a:p>
        </p:txBody>
      </p:sp>
      <p:sp>
        <p:nvSpPr>
          <p:cNvPr id="9318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318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F31A4D-EDEA-6E4F-99C9-CC632CF3F796}" type="slidenum">
              <a:rPr lang="en-US"/>
              <a:pPr/>
              <a:t>32</a:t>
            </a:fld>
            <a:endParaRPr lang="en-US"/>
          </a:p>
        </p:txBody>
      </p:sp>
      <p:sp>
        <p:nvSpPr>
          <p:cNvPr id="40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C7267-A3D0-434A-BAEF-3330F8E4F705}" type="slidenum">
              <a:rPr lang="ja-JP" altLang="en-US" smtClean="0"/>
              <a:pPr/>
              <a:t>34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13CFA-8530-4ED0-9959-49C9D1371055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D4DD8CB-D650-F145-B7F6-8C7A32690C77}" type="slidenum">
              <a:rPr lang="en-US"/>
              <a:pPr/>
              <a:t>42</a:t>
            </a:fld>
            <a:endParaRPr lang="en-US"/>
          </a:p>
        </p:txBody>
      </p:sp>
      <p:sp>
        <p:nvSpPr>
          <p:cNvPr id="4608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EB7C326-54F1-BD45-BF53-B95DAFE0A7F3}" type="slidenum">
              <a:rPr lang="en-US"/>
              <a:pPr/>
              <a:t>43</a:t>
            </a:fld>
            <a:endParaRPr lang="en-US"/>
          </a:p>
        </p:txBody>
      </p:sp>
      <p:sp>
        <p:nvSpPr>
          <p:cNvPr id="6451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451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6D1263B-3EE5-174B-9DD8-3BF5AB745FA2}" type="slidenum">
              <a:rPr lang="en-US"/>
              <a:pPr/>
              <a:t>44</a:t>
            </a:fld>
            <a:endParaRPr lang="en-US"/>
          </a:p>
        </p:txBody>
      </p:sp>
      <p:sp>
        <p:nvSpPr>
          <p:cNvPr id="6656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656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5DD5970-8189-4045-A1BE-709F23BD2C71}" type="slidenum">
              <a:rPr lang="en-US"/>
              <a:pPr/>
              <a:t>45</a:t>
            </a:fld>
            <a:endParaRPr lang="en-US"/>
          </a:p>
        </p:txBody>
      </p:sp>
      <p:sp>
        <p:nvSpPr>
          <p:cNvPr id="6041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2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A311618-8A51-DB44-9BAC-D81C0D64B7FE}" type="slidenum">
              <a:rPr lang="en-US"/>
              <a:pPr/>
              <a:t>13</a:t>
            </a:fld>
            <a:endParaRPr lang="en-US"/>
          </a:p>
        </p:txBody>
      </p:sp>
      <p:sp>
        <p:nvSpPr>
          <p:cNvPr id="2969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7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2DA49D8-9D93-F249-B444-E958550ADD76}" type="slidenum">
              <a:rPr lang="en-US"/>
              <a:pPr/>
              <a:t>14</a:t>
            </a:fld>
            <a:endParaRPr lang="en-US"/>
          </a:p>
        </p:txBody>
      </p:sp>
      <p:sp>
        <p:nvSpPr>
          <p:cNvPr id="3379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CBA64A5-E6AD-2540-9B89-76ADEF3E703F}" type="slidenum">
              <a:rPr lang="en-US"/>
              <a:pPr/>
              <a:t>15</a:t>
            </a:fld>
            <a:endParaRPr lang="en-US"/>
          </a:p>
        </p:txBody>
      </p:sp>
      <p:sp>
        <p:nvSpPr>
          <p:cNvPr id="3584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4F99C1B-05D4-CC44-870F-EECE1A1F7986}" type="slidenum">
              <a:rPr lang="en-US"/>
              <a:pPr/>
              <a:t>16</a:t>
            </a:fld>
            <a:endParaRPr lang="en-US"/>
          </a:p>
        </p:txBody>
      </p:sp>
      <p:sp>
        <p:nvSpPr>
          <p:cNvPr id="3789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BC2D00A-5050-A345-8510-E83A12D5FB4C}" type="slidenum">
              <a:rPr lang="en-US"/>
              <a:pPr/>
              <a:t>17</a:t>
            </a:fld>
            <a:endParaRPr lang="en-US"/>
          </a:p>
        </p:txBody>
      </p:sp>
      <p:sp>
        <p:nvSpPr>
          <p:cNvPr id="3993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C52C097-C9E3-BC46-A986-69D7259D8448}" type="slidenum">
              <a:rPr lang="en-US"/>
              <a:pPr/>
              <a:t>18</a:t>
            </a:fld>
            <a:endParaRPr lang="en-US"/>
          </a:p>
        </p:txBody>
      </p:sp>
      <p:sp>
        <p:nvSpPr>
          <p:cNvPr id="4813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897D42D-88FD-4D45-8D2A-891073305180}" type="slidenum">
              <a:rPr lang="en-US"/>
              <a:pPr/>
              <a:t>19</a:t>
            </a:fld>
            <a:endParaRPr lang="en-US"/>
          </a:p>
        </p:txBody>
      </p:sp>
      <p:sp>
        <p:nvSpPr>
          <p:cNvPr id="5222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34E3-D82D-4443-8074-6C9DAC75EF01}" type="datetimeFigureOut">
              <a:rPr lang="en-US" smtClean="0"/>
              <a:pPr/>
              <a:t>10/23/10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C87B-73C1-BE44-83E0-D0BC42F60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34E3-D82D-4443-8074-6C9DAC75EF01}" type="datetimeFigureOut">
              <a:rPr lang="en-US" smtClean="0"/>
              <a:pPr/>
              <a:t>10/23/10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C87B-73C1-BE44-83E0-D0BC42F60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34E3-D82D-4443-8074-6C9DAC75EF01}" type="datetimeFigureOut">
              <a:rPr lang="en-US" smtClean="0"/>
              <a:pPr/>
              <a:t>10/23/10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C87B-73C1-BE44-83E0-D0BC42F60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609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33400" y="6324600"/>
            <a:ext cx="80772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LFV: an experimental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8A303F-09ED-42DC-AEC3-EC6AACEA5CCE}" type="slidenum">
              <a:rPr lang="en-GB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934200" y="6324600"/>
            <a:ext cx="1676400" cy="304800"/>
          </a:xfrm>
        </p:spPr>
        <p:txBody>
          <a:bodyPr/>
          <a:lstStyle>
            <a:lvl1pPr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13 October 2008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34E3-D82D-4443-8074-6C9DAC75EF01}" type="datetimeFigureOut">
              <a:rPr lang="en-US" smtClean="0"/>
              <a:pPr/>
              <a:t>10/23/10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C87B-73C1-BE44-83E0-D0BC42F60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34E3-D82D-4443-8074-6C9DAC75EF01}" type="datetimeFigureOut">
              <a:rPr lang="en-US" smtClean="0"/>
              <a:pPr/>
              <a:t>10/23/10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C87B-73C1-BE44-83E0-D0BC42F60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34E3-D82D-4443-8074-6C9DAC75EF01}" type="datetimeFigureOut">
              <a:rPr lang="en-US" smtClean="0"/>
              <a:pPr/>
              <a:t>10/23/10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C87B-73C1-BE44-83E0-D0BC42F60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34E3-D82D-4443-8074-6C9DAC75EF01}" type="datetimeFigureOut">
              <a:rPr lang="en-US" smtClean="0"/>
              <a:pPr/>
              <a:t>10/23/10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C87B-73C1-BE44-83E0-D0BC42F60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34E3-D82D-4443-8074-6C9DAC75EF01}" type="datetimeFigureOut">
              <a:rPr lang="en-US" smtClean="0"/>
              <a:pPr/>
              <a:t>10/23/10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C87B-73C1-BE44-83E0-D0BC42F60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34E3-D82D-4443-8074-6C9DAC75EF01}" type="datetimeFigureOut">
              <a:rPr lang="en-US" smtClean="0"/>
              <a:pPr/>
              <a:t>10/23/10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C87B-73C1-BE44-83E0-D0BC42F60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34E3-D82D-4443-8074-6C9DAC75EF01}" type="datetimeFigureOut">
              <a:rPr lang="en-US" smtClean="0"/>
              <a:pPr/>
              <a:t>10/23/10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C87B-73C1-BE44-83E0-D0BC42F60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34E3-D82D-4443-8074-6C9DAC75EF01}" type="datetimeFigureOut">
              <a:rPr lang="en-US" smtClean="0"/>
              <a:pPr/>
              <a:t>10/23/10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C87B-73C1-BE44-83E0-D0BC42F60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F34E3-D82D-4443-8074-6C9DAC75EF01}" type="datetimeFigureOut">
              <a:rPr lang="en-US" smtClean="0"/>
              <a:pPr/>
              <a:t>10/23/10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7C87B-73C1-BE44-83E0-D0BC42F60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tiff"/><Relationship Id="rId3" Type="http://schemas.openxmlformats.org/officeDocument/2006/relationships/image" Target="../media/image41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jpeg"/><Relationship Id="rId6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oleObject" Target="../embeddings/Microsoft_Equation1.bin"/><Relationship Id="rId7" Type="http://schemas.openxmlformats.org/officeDocument/2006/relationships/image" Target="../media/image9.png"/><Relationship Id="rId8" Type="http://schemas.openxmlformats.org/officeDocument/2006/relationships/oleObject" Target="../embeddings/Microsoft_Equation2.bin"/><Relationship Id="rId9" Type="http://schemas.openxmlformats.org/officeDocument/2006/relationships/oleObject" Target="../embeddings/Microsoft_Equation3.bin"/><Relationship Id="rId10" Type="http://schemas.openxmlformats.org/officeDocument/2006/relationships/oleObject" Target="../embeddings/Microsoft_Equation4.bin"/><Relationship Id="rId11" Type="http://schemas.openxmlformats.org/officeDocument/2006/relationships/oleObject" Target="../embeddings/Microsoft_Equation5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4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2.wmf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1.png"/><Relationship Id="rId1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7" Type="http://schemas.openxmlformats.org/officeDocument/2006/relationships/image" Target="../media/image77.png"/><Relationship Id="rId8" Type="http://schemas.openxmlformats.org/officeDocument/2006/relationships/image" Target="../media/image78.png"/><Relationship Id="rId9" Type="http://schemas.openxmlformats.org/officeDocument/2006/relationships/image" Target="../media/image79.png"/><Relationship Id="rId10" Type="http://schemas.openxmlformats.org/officeDocument/2006/relationships/image" Target="../media/image8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jpeg"/><Relationship Id="rId3" Type="http://schemas.openxmlformats.org/officeDocument/2006/relationships/image" Target="../media/image8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Relationship Id="rId3" Type="http://schemas.openxmlformats.org/officeDocument/2006/relationships/image" Target="../media/image8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6.bin"/><Relationship Id="rId4" Type="http://schemas.openxmlformats.org/officeDocument/2006/relationships/oleObject" Target="../embeddings/Microsoft_Equation7.bin"/><Relationship Id="rId5" Type="http://schemas.openxmlformats.org/officeDocument/2006/relationships/oleObject" Target="../embeddings/Microsoft_Equation8.bin"/><Relationship Id="rId6" Type="http://schemas.openxmlformats.org/officeDocument/2006/relationships/oleObject" Target="../embeddings/Microsoft_Equation9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0.bin"/><Relationship Id="rId4" Type="http://schemas.openxmlformats.org/officeDocument/2006/relationships/oleObject" Target="../embeddings/Microsoft_Equation11.bin"/><Relationship Id="rId5" Type="http://schemas.openxmlformats.org/officeDocument/2006/relationships/oleObject" Target="../embeddings/Microsoft_Equation12.bin"/><Relationship Id="rId6" Type="http://schemas.openxmlformats.org/officeDocument/2006/relationships/oleObject" Target="../embeddings/Microsoft_Equation13.bin"/><Relationship Id="rId7" Type="http://schemas.openxmlformats.org/officeDocument/2006/relationships/oleObject" Target="../embeddings/Microsoft_Equation14.bin"/><Relationship Id="rId8" Type="http://schemas.openxmlformats.org/officeDocument/2006/relationships/oleObject" Target="../embeddings/Microsoft_Equation15.bin"/><Relationship Id="rId9" Type="http://schemas.openxmlformats.org/officeDocument/2006/relationships/oleObject" Target="../embeddings/Microsoft_Equation16.bin"/><Relationship Id="rId10" Type="http://schemas.openxmlformats.org/officeDocument/2006/relationships/oleObject" Target="../embeddings/Microsoft_Equation17.bin"/><Relationship Id="rId11" Type="http://schemas.openxmlformats.org/officeDocument/2006/relationships/oleObject" Target="../embeddings/Microsoft_Equation18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26.bin"/><Relationship Id="rId12" Type="http://schemas.openxmlformats.org/officeDocument/2006/relationships/oleObject" Target="../embeddings/Microsoft_Equation27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9.bin"/><Relationship Id="rId4" Type="http://schemas.openxmlformats.org/officeDocument/2006/relationships/image" Target="../media/image31.jpeg"/><Relationship Id="rId5" Type="http://schemas.openxmlformats.org/officeDocument/2006/relationships/oleObject" Target="../embeddings/Microsoft_Equation20.bin"/><Relationship Id="rId6" Type="http://schemas.openxmlformats.org/officeDocument/2006/relationships/oleObject" Target="../embeddings/Microsoft_Equation21.bin"/><Relationship Id="rId7" Type="http://schemas.openxmlformats.org/officeDocument/2006/relationships/oleObject" Target="../embeddings/Microsoft_Equation22.bin"/><Relationship Id="rId8" Type="http://schemas.openxmlformats.org/officeDocument/2006/relationships/oleObject" Target="../embeddings/Microsoft_Equation23.bin"/><Relationship Id="rId9" Type="http://schemas.openxmlformats.org/officeDocument/2006/relationships/oleObject" Target="../embeddings/Microsoft_Equation24.bin"/><Relationship Id="rId10" Type="http://schemas.openxmlformats.org/officeDocument/2006/relationships/oleObject" Target="../embeddings/Microsoft_Equation25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tiff"/><Relationship Id="rId3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.xml"/><Relationship Id="rId5" Type="http://schemas.openxmlformats.org/officeDocument/2006/relationships/oleObject" Target="../embeddings/Microsoft_Equation28.bin"/><Relationship Id="rId6" Type="http://schemas.openxmlformats.org/officeDocument/2006/relationships/oleObject" Target="../embeddings/Microsoft_Equation29.bin"/><Relationship Id="rId7" Type="http://schemas.openxmlformats.org/officeDocument/2006/relationships/oleObject" Target="../embeddings/Microsoft_Equation30.bin"/><Relationship Id="rId8" Type="http://schemas.openxmlformats.org/officeDocument/2006/relationships/oleObject" Target="../embeddings/Microsoft_Equation31.bin"/><Relationship Id="rId9" Type="http://schemas.openxmlformats.org/officeDocument/2006/relationships/image" Target="../media/image38.png"/><Relationship Id="rId1" Type="http://schemas.openxmlformats.org/officeDocument/2006/relationships/vmlDrawing" Target="../drawings/vmlDrawing5.vml"/><Relationship Id="rId2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079"/>
            <a:ext cx="9144000" cy="147002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</a:rPr>
              <a:t>An overview on </a:t>
            </a:r>
            <a:r>
              <a:rPr lang="en-US" dirty="0" err="1" smtClean="0">
                <a:solidFill>
                  <a:srgbClr val="0000FF"/>
                </a:solidFill>
                <a:latin typeface="Symbol"/>
              </a:rPr>
              <a:t>m</a:t>
            </a:r>
            <a:r>
              <a:rPr lang="en-US" dirty="0" smtClean="0">
                <a:solidFill>
                  <a:srgbClr val="0000FF"/>
                </a:solidFill>
                <a:latin typeface="Comic Sans MS"/>
              </a:rPr>
              <a:t> Physics</a:t>
            </a:r>
            <a:endParaRPr lang="en-US" dirty="0">
              <a:solidFill>
                <a:srgbClr val="0000FF"/>
              </a:solidFill>
              <a:latin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25104"/>
            <a:ext cx="6400800" cy="352544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/>
              </a:rPr>
              <a:t>Giancarlo </a:t>
            </a:r>
            <a:r>
              <a:rPr lang="en-US" dirty="0" err="1" smtClean="0">
                <a:latin typeface="Comic Sans MS"/>
              </a:rPr>
              <a:t>Piredda</a:t>
            </a:r>
            <a:endParaRPr lang="en-US" dirty="0" smtClean="0">
              <a:latin typeface="Comic Sans MS"/>
            </a:endParaRPr>
          </a:p>
          <a:p>
            <a:r>
              <a:rPr lang="en-US" dirty="0" smtClean="0">
                <a:latin typeface="Comic Sans MS"/>
              </a:rPr>
              <a:t>INFN  Roma- </a:t>
            </a:r>
            <a:r>
              <a:rPr lang="en-US" dirty="0" err="1" smtClean="0">
                <a:latin typeface="Comic Sans MS"/>
              </a:rPr>
              <a:t>Sapienza</a:t>
            </a:r>
            <a:endParaRPr lang="en-US" dirty="0" smtClean="0">
              <a:latin typeface="Comic Sans MS"/>
            </a:endParaRP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sz="2000" dirty="0" smtClean="0">
                <a:latin typeface="Comic Sans MS"/>
              </a:rPr>
              <a:t>Nufact2010 October 20-25</a:t>
            </a:r>
          </a:p>
          <a:p>
            <a:r>
              <a:rPr lang="en-US" sz="2000" dirty="0" smtClean="0">
                <a:latin typeface="Comic Sans MS"/>
              </a:rPr>
              <a:t>Tata Institute for Fundamental Research, Mumbai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altLang="ja-JP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ＭＳ Ｐゴシック" pitchFamily="-109" charset="-128"/>
              </a:rPr>
              <a:t>BNL, </a:t>
            </a:r>
            <a:r>
              <a:rPr lang="en-US" altLang="ja-JP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ＭＳ Ｐゴシック" pitchFamily="-109" charset="-128"/>
              </a:rPr>
              <a:t>FNAL, and J-PARC</a:t>
            </a:r>
            <a:endParaRPr lang="ja-JP" altLang="en-US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/>
              <a:cs typeface="ＭＳ Ｐゴシック" pitchFamily="-109" charset="-128"/>
            </a:endParaRPr>
          </a:p>
        </p:txBody>
      </p:sp>
      <p:sp>
        <p:nvSpPr>
          <p:cNvPr id="58372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7FBED6-7D1C-4544-8072-24F0258DEACB}" type="slidenum">
              <a:rPr lang="en-US" altLang="ja-JP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10</a:t>
            </a:fld>
            <a:endParaRPr lang="en-US" altLang="ja-JP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761999" y="1905000"/>
          <a:ext cx="7848601" cy="481647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tableStyleId>{5C22544A-7EE6-4342-B048-85BDC9FD1C3A}</a:tableStyleId>
              </a:tblPr>
              <a:tblGrid>
                <a:gridCol w="2550795"/>
                <a:gridCol w="1667828"/>
                <a:gridCol w="1667828"/>
                <a:gridCol w="1962150"/>
              </a:tblGrid>
              <a:tr h="564264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BNL-E821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Fermilab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J-PARC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564264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Muon</a:t>
                      </a:r>
                      <a:r>
                        <a:rPr kumimoji="1" lang="en-US" altLang="ja-JP" dirty="0" smtClean="0"/>
                        <a:t> momentum</a:t>
                      </a:r>
                      <a:endParaRPr kumimoji="1" lang="ja-JP" altLang="en-US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3.09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baseline="0" dirty="0" err="1" smtClean="0"/>
                        <a:t>GeV/c</a:t>
                      </a:r>
                      <a:r>
                        <a:rPr kumimoji="1" lang="en-US" altLang="ja-JP" baseline="0" dirty="0" smtClean="0"/>
                        <a:t> (magic)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0.3 GeV/</a:t>
                      </a:r>
                      <a:r>
                        <a:rPr kumimoji="1" lang="en-US" altLang="ja-JP" dirty="0" err="1" smtClean="0"/>
                        <a:t>c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564264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gamma</a:t>
                      </a:r>
                      <a:endParaRPr kumimoji="1" lang="ja-JP" altLang="en-US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29.3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564264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Storage field</a:t>
                      </a:r>
                      <a:endParaRPr kumimoji="1" lang="ja-JP" altLang="en-US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B=1.45 T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3.0 T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564264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Focusing field</a:t>
                      </a:r>
                      <a:endParaRPr kumimoji="1" lang="ja-JP" altLang="en-US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Electric</a:t>
                      </a:r>
                      <a:r>
                        <a:rPr kumimoji="1" lang="en-US" altLang="ja-JP" baseline="0" dirty="0" smtClean="0"/>
                        <a:t> quad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None</a:t>
                      </a:r>
                      <a:endParaRPr kumimoji="1" lang="ja-JP" altLang="en-US" dirty="0"/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445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# of detected </a:t>
                      </a:r>
                      <a:r>
                        <a:rPr kumimoji="1" lang="en-US" altLang="ja-JP" dirty="0" err="1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kumimoji="1" lang="en-US" altLang="ja-JP" dirty="0" smtClean="0"/>
                        <a:t>+ decays </a:t>
                      </a:r>
                      <a:endParaRPr kumimoji="1" lang="ja-JP" altLang="en-US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5.0E9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1.8E11</a:t>
                      </a:r>
                      <a:endParaRPr kumimoji="1" lang="ja-JP" altLang="en-US" dirty="0"/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1.5E12</a:t>
                      </a:r>
                      <a:endParaRPr kumimoji="1" lang="ja-JP" altLang="en-US" dirty="0"/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154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# of detected </a:t>
                      </a:r>
                      <a:r>
                        <a:rPr kumimoji="1" lang="en-US" altLang="ja-JP" dirty="0" err="1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kumimoji="1" lang="en-US" altLang="ja-JP" dirty="0" smtClean="0">
                          <a:latin typeface="+mn-lt"/>
                          <a:cs typeface="+mn-cs"/>
                        </a:rPr>
                        <a:t>-</a:t>
                      </a:r>
                      <a:r>
                        <a:rPr kumimoji="1" lang="en-US" altLang="ja-JP" dirty="0" smtClean="0"/>
                        <a:t> decays </a:t>
                      </a:r>
                      <a:endParaRPr kumimoji="1" lang="ja-JP" altLang="en-US" dirty="0" smtClean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3.6E9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-</a:t>
                      </a:r>
                      <a:endParaRPr kumimoji="1" lang="ja-JP" altLang="en-US" dirty="0"/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-</a:t>
                      </a:r>
                      <a:endParaRPr kumimoji="1" lang="ja-JP" altLang="en-US" dirty="0"/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264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Precision (stat)</a:t>
                      </a:r>
                      <a:endParaRPr kumimoji="1" lang="ja-JP" altLang="en-US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0.46 </a:t>
                      </a:r>
                      <a:r>
                        <a:rPr kumimoji="1" lang="en-US" altLang="ja-JP" dirty="0" err="1" smtClean="0"/>
                        <a:t>ppm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0.1 </a:t>
                      </a:r>
                      <a:r>
                        <a:rPr kumimoji="1" lang="en-US" altLang="ja-JP" dirty="0" err="1" smtClean="0"/>
                        <a:t>ppm</a:t>
                      </a:r>
                      <a:endParaRPr kumimoji="1" lang="ja-JP" altLang="en-US" dirty="0"/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0.1 </a:t>
                      </a:r>
                      <a:r>
                        <a:rPr kumimoji="1" lang="en-US" altLang="ja-JP" dirty="0" err="1" smtClean="0"/>
                        <a:t>ppm</a:t>
                      </a:r>
                      <a:endParaRPr kumimoji="1" lang="ja-JP" altLang="en-US" dirty="0"/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5481" y="1225053"/>
            <a:ext cx="6257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omic Sans MS"/>
              </a:rPr>
              <a:t>Done </a:t>
            </a:r>
            <a:r>
              <a:rPr lang="en-US" dirty="0" smtClean="0"/>
              <a:t>                   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</a:rPr>
              <a:t>Proposals with diff techniques  </a:t>
            </a:r>
            <a:endParaRPr lang="en-US" sz="2000" dirty="0"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84676" y="1258137"/>
            <a:ext cx="182303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See </a:t>
            </a:r>
            <a:r>
              <a:rPr lang="en-US" dirty="0" err="1" smtClean="0"/>
              <a:t>K.Ishida</a:t>
            </a:r>
            <a:r>
              <a:rPr lang="en-US" dirty="0" smtClean="0"/>
              <a:t> WG3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Giancarlo </a:t>
            </a:r>
            <a:r>
              <a:rPr lang="en-US" altLang="ja-JP" dirty="0" err="1" smtClean="0"/>
              <a:t>Piredda</a:t>
            </a:r>
            <a:endParaRPr lang="en-US" altLang="ja-JP" dirty="0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20"/>
            <a:ext cx="9144000" cy="63341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2800" dirty="0" smtClean="0">
                <a:solidFill>
                  <a:srgbClr val="0000FF"/>
                </a:solidFill>
                <a:latin typeface="Comic Sans MS"/>
              </a:rPr>
              <a:t>Lepton Flavor </a:t>
            </a:r>
            <a:r>
              <a:rPr lang="en-US" altLang="ja-JP" sz="2800" dirty="0">
                <a:solidFill>
                  <a:srgbClr val="0000FF"/>
                </a:solidFill>
                <a:latin typeface="Comic Sans MS"/>
              </a:rPr>
              <a:t>Violation of </a:t>
            </a:r>
            <a:r>
              <a:rPr lang="en-US" altLang="ja-JP" sz="2800" dirty="0">
                <a:solidFill>
                  <a:srgbClr val="FF0000"/>
                </a:solidFill>
                <a:latin typeface="Comic Sans MS"/>
              </a:rPr>
              <a:t>Charged</a:t>
            </a:r>
            <a:r>
              <a:rPr lang="en-US" altLang="ja-JP" sz="2800" dirty="0">
                <a:solidFill>
                  <a:srgbClr val="0000FF"/>
                </a:solidFill>
                <a:latin typeface="Comic Sans MS"/>
              </a:rPr>
              <a:t> Leptons</a:t>
            </a:r>
          </a:p>
        </p:txBody>
      </p:sp>
      <p:sp>
        <p:nvSpPr>
          <p:cNvPr id="105486" name="Rectangle 14"/>
          <p:cNvSpPr>
            <a:spLocks/>
          </p:cNvSpPr>
          <p:nvPr/>
        </p:nvSpPr>
        <p:spPr bwMode="auto">
          <a:xfrm>
            <a:off x="5076825" y="5734050"/>
            <a:ext cx="3816350" cy="647700"/>
          </a:xfrm>
          <a:prstGeom prst="rect">
            <a:avLst/>
          </a:prstGeom>
          <a:solidFill>
            <a:srgbClr val="00FFFF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r>
              <a:rPr kumimoji="0" lang="en-US" altLang="ja-JP" sz="2000" dirty="0">
                <a:solidFill>
                  <a:srgbClr val="FF0000"/>
                </a:solidFill>
                <a:latin typeface="Helvetica Neue Light" charset="0"/>
                <a:sym typeface="Helvetica Neue Light" charset="0"/>
              </a:rPr>
              <a:t>Sensitive to new Physics beyond the Standard Model</a:t>
            </a:r>
          </a:p>
        </p:txBody>
      </p:sp>
      <p:sp>
        <p:nvSpPr>
          <p:cNvPr id="105488" name="Rectangle 16"/>
          <p:cNvSpPr>
            <a:spLocks/>
          </p:cNvSpPr>
          <p:nvPr/>
        </p:nvSpPr>
        <p:spPr bwMode="auto">
          <a:xfrm>
            <a:off x="5580063" y="3168650"/>
            <a:ext cx="2735262" cy="404813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r>
              <a:rPr kumimoji="0" lang="en-US" altLang="ja-JP" sz="2400" dirty="0">
                <a:latin typeface="Helvetica Neue Light" charset="0"/>
                <a:sym typeface="Helvetica Neue Light" charset="0"/>
              </a:rPr>
              <a:t>Very Small (10</a:t>
            </a:r>
            <a:r>
              <a:rPr kumimoji="0" lang="en-US" altLang="ja-JP" sz="2400" baseline="32000" dirty="0">
                <a:latin typeface="Helvetica Neue Light" charset="0"/>
                <a:sym typeface="Helvetica Neue Light" charset="0"/>
              </a:rPr>
              <a:t>-52</a:t>
            </a:r>
            <a:r>
              <a:rPr kumimoji="0" lang="en-US" altLang="ja-JP" sz="2400" dirty="0">
                <a:latin typeface="Helvetica Neue Light" charset="0"/>
                <a:sym typeface="Helvetica Neue Light" charset="0"/>
              </a:rPr>
              <a:t>)</a:t>
            </a:r>
          </a:p>
        </p:txBody>
      </p:sp>
      <p:sp>
        <p:nvSpPr>
          <p:cNvPr id="105568" name="Line 96"/>
          <p:cNvSpPr>
            <a:spLocks noChangeShapeType="1"/>
          </p:cNvSpPr>
          <p:nvPr/>
        </p:nvSpPr>
        <p:spPr bwMode="auto">
          <a:xfrm flipH="1">
            <a:off x="1403350" y="2420938"/>
            <a:ext cx="73025" cy="7207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5569" name="Line 97"/>
          <p:cNvSpPr>
            <a:spLocks noChangeShapeType="1"/>
          </p:cNvSpPr>
          <p:nvPr/>
        </p:nvSpPr>
        <p:spPr bwMode="auto">
          <a:xfrm flipH="1">
            <a:off x="2916238" y="2565400"/>
            <a:ext cx="71437" cy="5762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grpSp>
        <p:nvGrpSpPr>
          <p:cNvPr id="2" name="Group 311"/>
          <p:cNvGrpSpPr>
            <a:grpSpLocks/>
          </p:cNvGrpSpPr>
          <p:nvPr/>
        </p:nvGrpSpPr>
        <p:grpSpPr bwMode="auto">
          <a:xfrm>
            <a:off x="5076825" y="3787775"/>
            <a:ext cx="3775075" cy="1922463"/>
            <a:chOff x="3102" y="267"/>
            <a:chExt cx="2378" cy="1211"/>
          </a:xfrm>
        </p:grpSpPr>
        <p:sp>
          <p:nvSpPr>
            <p:cNvPr id="105578" name="AutoShape 106"/>
            <p:cNvSpPr>
              <a:spLocks noChangeArrowheads="1"/>
            </p:cNvSpPr>
            <p:nvPr/>
          </p:nvSpPr>
          <p:spPr bwMode="auto">
            <a:xfrm>
              <a:off x="3102" y="464"/>
              <a:ext cx="2378" cy="1014"/>
            </a:xfrm>
            <a:prstGeom prst="roundRect">
              <a:avLst>
                <a:gd name="adj" fmla="val 3935"/>
              </a:avLst>
            </a:prstGeom>
            <a:solidFill>
              <a:srgbClr val="CCFFE6"/>
            </a:solidFill>
            <a:ln w="9525">
              <a:solidFill>
                <a:srgbClr val="CCFFF3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659" name="Freeform 187"/>
            <p:cNvSpPr>
              <a:spLocks/>
            </p:cNvSpPr>
            <p:nvPr/>
          </p:nvSpPr>
          <p:spPr bwMode="auto">
            <a:xfrm>
              <a:off x="3875" y="819"/>
              <a:ext cx="434" cy="406"/>
            </a:xfrm>
            <a:custGeom>
              <a:avLst/>
              <a:gdLst/>
              <a:ahLst/>
              <a:cxnLst>
                <a:cxn ang="0">
                  <a:pos x="539" y="0"/>
                </a:cxn>
                <a:cxn ang="0">
                  <a:pos x="0" y="504"/>
                </a:cxn>
                <a:cxn ang="0">
                  <a:pos x="540" y="505"/>
                </a:cxn>
                <a:cxn ang="0">
                  <a:pos x="539" y="0"/>
                </a:cxn>
              </a:cxnLst>
              <a:rect l="0" t="0" r="r" b="b"/>
              <a:pathLst>
                <a:path w="540" h="505">
                  <a:moveTo>
                    <a:pt x="539" y="0"/>
                  </a:moveTo>
                  <a:cubicBezTo>
                    <a:pt x="241" y="0"/>
                    <a:pt x="0" y="226"/>
                    <a:pt x="0" y="504"/>
                  </a:cubicBezTo>
                  <a:lnTo>
                    <a:pt x="540" y="505"/>
                  </a:lnTo>
                  <a:lnTo>
                    <a:pt x="539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660" name="Arc 188"/>
            <p:cNvSpPr>
              <a:spLocks/>
            </p:cNvSpPr>
            <p:nvPr/>
          </p:nvSpPr>
          <p:spPr bwMode="auto">
            <a:xfrm>
              <a:off x="3883" y="827"/>
              <a:ext cx="426" cy="39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rgbClr val="A64C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661" name="Freeform 189"/>
            <p:cNvSpPr>
              <a:spLocks/>
            </p:cNvSpPr>
            <p:nvPr/>
          </p:nvSpPr>
          <p:spPr bwMode="auto">
            <a:xfrm>
              <a:off x="4319" y="810"/>
              <a:ext cx="434" cy="404"/>
            </a:xfrm>
            <a:custGeom>
              <a:avLst/>
              <a:gdLst/>
              <a:ahLst/>
              <a:cxnLst>
                <a:cxn ang="0">
                  <a:pos x="540" y="503"/>
                </a:cxn>
                <a:cxn ang="0">
                  <a:pos x="0" y="0"/>
                </a:cxn>
                <a:cxn ang="0">
                  <a:pos x="0" y="503"/>
                </a:cxn>
                <a:cxn ang="0">
                  <a:pos x="540" y="503"/>
                </a:cxn>
              </a:cxnLst>
              <a:rect l="0" t="0" r="r" b="b"/>
              <a:pathLst>
                <a:path w="540" h="503">
                  <a:moveTo>
                    <a:pt x="540" y="503"/>
                  </a:moveTo>
                  <a:cubicBezTo>
                    <a:pt x="540" y="225"/>
                    <a:pt x="298" y="0"/>
                    <a:pt x="0" y="0"/>
                  </a:cubicBezTo>
                  <a:lnTo>
                    <a:pt x="0" y="503"/>
                  </a:lnTo>
                  <a:lnTo>
                    <a:pt x="540" y="503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662" name="Arc 190"/>
            <p:cNvSpPr>
              <a:spLocks/>
            </p:cNvSpPr>
            <p:nvPr/>
          </p:nvSpPr>
          <p:spPr bwMode="auto">
            <a:xfrm>
              <a:off x="4319" y="818"/>
              <a:ext cx="426" cy="396"/>
            </a:xfrm>
            <a:custGeom>
              <a:avLst/>
              <a:gdLst>
                <a:gd name="G0" fmla="+- 50 0 0"/>
                <a:gd name="G1" fmla="+- 21600 0 0"/>
                <a:gd name="G2" fmla="+- 21600 0 0"/>
                <a:gd name="T0" fmla="*/ 0 w 21650"/>
                <a:gd name="T1" fmla="*/ 0 h 21600"/>
                <a:gd name="T2" fmla="*/ 21650 w 21650"/>
                <a:gd name="T3" fmla="*/ 21600 h 21600"/>
                <a:gd name="T4" fmla="*/ 50 w 2165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50" h="21600" fill="none" extrusionOk="0">
                  <a:moveTo>
                    <a:pt x="0" y="0"/>
                  </a:moveTo>
                  <a:cubicBezTo>
                    <a:pt x="16" y="0"/>
                    <a:pt x="33" y="-1"/>
                    <a:pt x="50" y="0"/>
                  </a:cubicBezTo>
                  <a:cubicBezTo>
                    <a:pt x="11979" y="0"/>
                    <a:pt x="21650" y="9670"/>
                    <a:pt x="21650" y="21600"/>
                  </a:cubicBezTo>
                </a:path>
                <a:path w="21650" h="21600" stroke="0" extrusionOk="0">
                  <a:moveTo>
                    <a:pt x="0" y="0"/>
                  </a:moveTo>
                  <a:cubicBezTo>
                    <a:pt x="16" y="0"/>
                    <a:pt x="33" y="-1"/>
                    <a:pt x="50" y="0"/>
                  </a:cubicBezTo>
                  <a:cubicBezTo>
                    <a:pt x="11979" y="0"/>
                    <a:pt x="21650" y="9670"/>
                    <a:pt x="21650" y="21600"/>
                  </a:cubicBezTo>
                  <a:lnTo>
                    <a:pt x="50" y="21600"/>
                  </a:lnTo>
                  <a:close/>
                </a:path>
              </a:pathLst>
            </a:custGeom>
            <a:noFill/>
            <a:ln w="25400">
              <a:solidFill>
                <a:srgbClr val="A64C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663" name="Freeform 191"/>
            <p:cNvSpPr>
              <a:spLocks/>
            </p:cNvSpPr>
            <p:nvPr/>
          </p:nvSpPr>
          <p:spPr bwMode="auto">
            <a:xfrm>
              <a:off x="4265" y="770"/>
              <a:ext cx="131" cy="97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105" y="81"/>
                </a:cxn>
                <a:cxn ang="0">
                  <a:pos x="137" y="0"/>
                </a:cxn>
                <a:cxn ang="0">
                  <a:pos x="167" y="81"/>
                </a:cxn>
                <a:cxn ang="0">
                  <a:pos x="262" y="81"/>
                </a:cxn>
                <a:cxn ang="0">
                  <a:pos x="190" y="124"/>
                </a:cxn>
                <a:cxn ang="0">
                  <a:pos x="211" y="195"/>
                </a:cxn>
                <a:cxn ang="0">
                  <a:pos x="137" y="151"/>
                </a:cxn>
                <a:cxn ang="0">
                  <a:pos x="52" y="195"/>
                </a:cxn>
                <a:cxn ang="0">
                  <a:pos x="84" y="124"/>
                </a:cxn>
                <a:cxn ang="0">
                  <a:pos x="0" y="81"/>
                </a:cxn>
              </a:cxnLst>
              <a:rect l="0" t="0" r="r" b="b"/>
              <a:pathLst>
                <a:path w="262" h="195">
                  <a:moveTo>
                    <a:pt x="0" y="81"/>
                  </a:moveTo>
                  <a:lnTo>
                    <a:pt x="105" y="81"/>
                  </a:lnTo>
                  <a:lnTo>
                    <a:pt x="137" y="0"/>
                  </a:lnTo>
                  <a:lnTo>
                    <a:pt x="167" y="81"/>
                  </a:lnTo>
                  <a:lnTo>
                    <a:pt x="262" y="81"/>
                  </a:lnTo>
                  <a:lnTo>
                    <a:pt x="190" y="124"/>
                  </a:lnTo>
                  <a:lnTo>
                    <a:pt x="211" y="195"/>
                  </a:lnTo>
                  <a:lnTo>
                    <a:pt x="137" y="151"/>
                  </a:lnTo>
                  <a:lnTo>
                    <a:pt x="52" y="195"/>
                  </a:lnTo>
                  <a:lnTo>
                    <a:pt x="84" y="124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664" name="Freeform 192"/>
            <p:cNvSpPr>
              <a:spLocks/>
            </p:cNvSpPr>
            <p:nvPr/>
          </p:nvSpPr>
          <p:spPr bwMode="auto">
            <a:xfrm>
              <a:off x="4264" y="769"/>
              <a:ext cx="132" cy="98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106" y="80"/>
                </a:cxn>
                <a:cxn ang="0">
                  <a:pos x="136" y="0"/>
                </a:cxn>
                <a:cxn ang="0">
                  <a:pos x="168" y="80"/>
                </a:cxn>
                <a:cxn ang="0">
                  <a:pos x="263" y="80"/>
                </a:cxn>
                <a:cxn ang="0">
                  <a:pos x="189" y="125"/>
                </a:cxn>
                <a:cxn ang="0">
                  <a:pos x="210" y="196"/>
                </a:cxn>
                <a:cxn ang="0">
                  <a:pos x="136" y="151"/>
                </a:cxn>
                <a:cxn ang="0">
                  <a:pos x="53" y="196"/>
                </a:cxn>
                <a:cxn ang="0">
                  <a:pos x="85" y="125"/>
                </a:cxn>
                <a:cxn ang="0">
                  <a:pos x="0" y="80"/>
                </a:cxn>
              </a:cxnLst>
              <a:rect l="0" t="0" r="r" b="b"/>
              <a:pathLst>
                <a:path w="263" h="196">
                  <a:moveTo>
                    <a:pt x="0" y="80"/>
                  </a:moveTo>
                  <a:lnTo>
                    <a:pt x="106" y="80"/>
                  </a:lnTo>
                  <a:lnTo>
                    <a:pt x="136" y="0"/>
                  </a:lnTo>
                  <a:lnTo>
                    <a:pt x="168" y="80"/>
                  </a:lnTo>
                  <a:lnTo>
                    <a:pt x="263" y="80"/>
                  </a:lnTo>
                  <a:lnTo>
                    <a:pt x="189" y="125"/>
                  </a:lnTo>
                  <a:lnTo>
                    <a:pt x="210" y="196"/>
                  </a:lnTo>
                  <a:lnTo>
                    <a:pt x="136" y="151"/>
                  </a:lnTo>
                  <a:lnTo>
                    <a:pt x="53" y="196"/>
                  </a:lnTo>
                  <a:lnTo>
                    <a:pt x="85" y="125"/>
                  </a:lnTo>
                  <a:lnTo>
                    <a:pt x="0" y="80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665" name="Freeform 193"/>
            <p:cNvSpPr>
              <a:spLocks/>
            </p:cNvSpPr>
            <p:nvPr/>
          </p:nvSpPr>
          <p:spPr bwMode="auto">
            <a:xfrm>
              <a:off x="4270" y="774"/>
              <a:ext cx="130" cy="93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95" y="71"/>
                </a:cxn>
                <a:cxn ang="0">
                  <a:pos x="125" y="0"/>
                </a:cxn>
                <a:cxn ang="0">
                  <a:pos x="157" y="71"/>
                </a:cxn>
                <a:cxn ang="0">
                  <a:pos x="262" y="71"/>
                </a:cxn>
                <a:cxn ang="0">
                  <a:pos x="178" y="116"/>
                </a:cxn>
                <a:cxn ang="0">
                  <a:pos x="210" y="187"/>
                </a:cxn>
                <a:cxn ang="0">
                  <a:pos x="125" y="142"/>
                </a:cxn>
                <a:cxn ang="0">
                  <a:pos x="51" y="187"/>
                </a:cxn>
                <a:cxn ang="0">
                  <a:pos x="74" y="116"/>
                </a:cxn>
                <a:cxn ang="0">
                  <a:pos x="0" y="71"/>
                </a:cxn>
              </a:cxnLst>
              <a:rect l="0" t="0" r="r" b="b"/>
              <a:pathLst>
                <a:path w="262" h="187">
                  <a:moveTo>
                    <a:pt x="0" y="71"/>
                  </a:moveTo>
                  <a:lnTo>
                    <a:pt x="95" y="71"/>
                  </a:lnTo>
                  <a:lnTo>
                    <a:pt x="125" y="0"/>
                  </a:lnTo>
                  <a:lnTo>
                    <a:pt x="157" y="71"/>
                  </a:lnTo>
                  <a:lnTo>
                    <a:pt x="262" y="71"/>
                  </a:lnTo>
                  <a:lnTo>
                    <a:pt x="178" y="116"/>
                  </a:lnTo>
                  <a:lnTo>
                    <a:pt x="210" y="187"/>
                  </a:lnTo>
                  <a:lnTo>
                    <a:pt x="125" y="142"/>
                  </a:lnTo>
                  <a:lnTo>
                    <a:pt x="51" y="187"/>
                  </a:lnTo>
                  <a:lnTo>
                    <a:pt x="74" y="116"/>
                  </a:lnTo>
                  <a:lnTo>
                    <a:pt x="0" y="71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666" name="Line 194"/>
            <p:cNvSpPr>
              <a:spLocks noChangeShapeType="1"/>
            </p:cNvSpPr>
            <p:nvPr/>
          </p:nvSpPr>
          <p:spPr bwMode="auto">
            <a:xfrm>
              <a:off x="3884" y="1207"/>
              <a:ext cx="41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667" name="Line 195"/>
            <p:cNvSpPr>
              <a:spLocks noChangeShapeType="1"/>
            </p:cNvSpPr>
            <p:nvPr/>
          </p:nvSpPr>
          <p:spPr bwMode="auto">
            <a:xfrm>
              <a:off x="3978" y="1207"/>
              <a:ext cx="4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668" name="Line 196"/>
            <p:cNvSpPr>
              <a:spLocks noChangeShapeType="1"/>
            </p:cNvSpPr>
            <p:nvPr/>
          </p:nvSpPr>
          <p:spPr bwMode="auto">
            <a:xfrm>
              <a:off x="4073" y="1207"/>
              <a:ext cx="4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669" name="Line 197"/>
            <p:cNvSpPr>
              <a:spLocks noChangeShapeType="1"/>
            </p:cNvSpPr>
            <p:nvPr/>
          </p:nvSpPr>
          <p:spPr bwMode="auto">
            <a:xfrm>
              <a:off x="4167" y="1207"/>
              <a:ext cx="4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670" name="Line 198"/>
            <p:cNvSpPr>
              <a:spLocks noChangeShapeType="1"/>
            </p:cNvSpPr>
            <p:nvPr/>
          </p:nvSpPr>
          <p:spPr bwMode="auto">
            <a:xfrm>
              <a:off x="4261" y="1207"/>
              <a:ext cx="4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671" name="Line 199"/>
            <p:cNvSpPr>
              <a:spLocks noChangeShapeType="1"/>
            </p:cNvSpPr>
            <p:nvPr/>
          </p:nvSpPr>
          <p:spPr bwMode="auto">
            <a:xfrm>
              <a:off x="4356" y="1207"/>
              <a:ext cx="4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672" name="Line 200"/>
            <p:cNvSpPr>
              <a:spLocks noChangeShapeType="1"/>
            </p:cNvSpPr>
            <p:nvPr/>
          </p:nvSpPr>
          <p:spPr bwMode="auto">
            <a:xfrm>
              <a:off x="4451" y="1207"/>
              <a:ext cx="4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673" name="Line 201"/>
            <p:cNvSpPr>
              <a:spLocks noChangeShapeType="1"/>
            </p:cNvSpPr>
            <p:nvPr/>
          </p:nvSpPr>
          <p:spPr bwMode="auto">
            <a:xfrm>
              <a:off x="4546" y="1207"/>
              <a:ext cx="41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674" name="Line 202"/>
            <p:cNvSpPr>
              <a:spLocks noChangeShapeType="1"/>
            </p:cNvSpPr>
            <p:nvPr/>
          </p:nvSpPr>
          <p:spPr bwMode="auto">
            <a:xfrm>
              <a:off x="4639" y="1207"/>
              <a:ext cx="4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675" name="Line 203"/>
            <p:cNvSpPr>
              <a:spLocks noChangeShapeType="1"/>
            </p:cNvSpPr>
            <p:nvPr/>
          </p:nvSpPr>
          <p:spPr bwMode="auto">
            <a:xfrm>
              <a:off x="4729" y="1207"/>
              <a:ext cx="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676" name="Line 204"/>
            <p:cNvSpPr>
              <a:spLocks noChangeShapeType="1"/>
            </p:cNvSpPr>
            <p:nvPr/>
          </p:nvSpPr>
          <p:spPr bwMode="auto">
            <a:xfrm>
              <a:off x="4756" y="1207"/>
              <a:ext cx="446" cy="0"/>
            </a:xfrm>
            <a:prstGeom prst="line">
              <a:avLst/>
            </a:prstGeom>
            <a:noFill/>
            <a:ln w="22225">
              <a:solidFill>
                <a:srgbClr val="4C4C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677" name="Line 205"/>
            <p:cNvSpPr>
              <a:spLocks noChangeShapeType="1"/>
            </p:cNvSpPr>
            <p:nvPr/>
          </p:nvSpPr>
          <p:spPr bwMode="auto">
            <a:xfrm>
              <a:off x="3411" y="1207"/>
              <a:ext cx="452" cy="0"/>
            </a:xfrm>
            <a:prstGeom prst="line">
              <a:avLst/>
            </a:prstGeom>
            <a:noFill/>
            <a:ln w="22225">
              <a:solidFill>
                <a:srgbClr val="4C4C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678" name="Rectangle 206"/>
            <p:cNvSpPr>
              <a:spLocks noChangeArrowheads="1"/>
            </p:cNvSpPr>
            <p:nvPr/>
          </p:nvSpPr>
          <p:spPr bwMode="auto">
            <a:xfrm>
              <a:off x="3463" y="1009"/>
              <a:ext cx="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2000" b="1" i="1">
                  <a:solidFill>
                    <a:srgbClr val="4C4CFF"/>
                  </a:solidFill>
                  <a:latin typeface="Symbol" pitchFamily="18" charset="2"/>
                </a:rPr>
                <a:t>m</a:t>
              </a:r>
              <a:endParaRPr lang="en-US" altLang="ja-JP">
                <a:latin typeface="Symbol" pitchFamily="18" charset="2"/>
              </a:endParaRPr>
            </a:p>
          </p:txBody>
        </p:sp>
        <p:sp>
          <p:nvSpPr>
            <p:cNvPr id="105679" name="Rectangle 207"/>
            <p:cNvSpPr>
              <a:spLocks noChangeArrowheads="1"/>
            </p:cNvSpPr>
            <p:nvPr/>
          </p:nvSpPr>
          <p:spPr bwMode="auto">
            <a:xfrm>
              <a:off x="5144" y="1018"/>
              <a:ext cx="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2000" b="1" i="1">
                  <a:solidFill>
                    <a:srgbClr val="4C4CFF"/>
                  </a:solidFill>
                  <a:latin typeface="Times New Roman" pitchFamily="18" charset="0"/>
                </a:rPr>
                <a:t>e</a:t>
              </a:r>
              <a:endParaRPr lang="en-US" altLang="ja-JP"/>
            </a:p>
          </p:txBody>
        </p:sp>
        <p:sp>
          <p:nvSpPr>
            <p:cNvPr id="105680" name="Rectangle 208"/>
            <p:cNvSpPr>
              <a:spLocks noChangeArrowheads="1"/>
            </p:cNvSpPr>
            <p:nvPr/>
          </p:nvSpPr>
          <p:spPr bwMode="auto">
            <a:xfrm>
              <a:off x="3878" y="729"/>
              <a:ext cx="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2000" b="1" i="1">
                  <a:solidFill>
                    <a:srgbClr val="A64CFF"/>
                  </a:solidFill>
                  <a:latin typeface="Symbol" pitchFamily="18" charset="2"/>
                </a:rPr>
                <a:t>m</a:t>
              </a:r>
              <a:endParaRPr lang="en-US" altLang="ja-JP"/>
            </a:p>
          </p:txBody>
        </p:sp>
        <p:sp>
          <p:nvSpPr>
            <p:cNvPr id="105681" name="Rectangle 209"/>
            <p:cNvSpPr>
              <a:spLocks noChangeArrowheads="1"/>
            </p:cNvSpPr>
            <p:nvPr/>
          </p:nvSpPr>
          <p:spPr bwMode="auto">
            <a:xfrm>
              <a:off x="4656" y="729"/>
              <a:ext cx="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2000" b="1" i="1">
                  <a:solidFill>
                    <a:srgbClr val="A64CFF"/>
                  </a:solidFill>
                  <a:latin typeface="Times New Roman" pitchFamily="18" charset="0"/>
                </a:rPr>
                <a:t>e</a:t>
              </a:r>
              <a:endParaRPr lang="en-US" altLang="ja-JP"/>
            </a:p>
          </p:txBody>
        </p:sp>
        <p:sp>
          <p:nvSpPr>
            <p:cNvPr id="105682" name="Rectangle 210"/>
            <p:cNvSpPr>
              <a:spLocks noChangeArrowheads="1"/>
            </p:cNvSpPr>
            <p:nvPr/>
          </p:nvSpPr>
          <p:spPr bwMode="auto">
            <a:xfrm>
              <a:off x="3887" y="653"/>
              <a:ext cx="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b="1" i="1">
                  <a:solidFill>
                    <a:srgbClr val="A64CFF"/>
                  </a:solidFill>
                  <a:latin typeface="Times New Roman" pitchFamily="18" charset="0"/>
                </a:rPr>
                <a:t>~</a:t>
              </a:r>
              <a:endParaRPr lang="en-US" altLang="ja-JP">
                <a:latin typeface="Times New Roman" pitchFamily="18" charset="0"/>
              </a:endParaRPr>
            </a:p>
          </p:txBody>
        </p:sp>
        <p:sp>
          <p:nvSpPr>
            <p:cNvPr id="105684" name="Rectangle 212"/>
            <p:cNvSpPr>
              <a:spLocks noChangeArrowheads="1"/>
            </p:cNvSpPr>
            <p:nvPr/>
          </p:nvSpPr>
          <p:spPr bwMode="auto">
            <a:xfrm>
              <a:off x="4281" y="1261"/>
              <a:ext cx="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b="1" i="1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endParaRPr lang="en-US" altLang="ja-JP">
                <a:latin typeface="Times New Roman" pitchFamily="18" charset="0"/>
              </a:endParaRPr>
            </a:p>
          </p:txBody>
        </p:sp>
        <p:sp>
          <p:nvSpPr>
            <p:cNvPr id="105685" name="Rectangle 213"/>
            <p:cNvSpPr>
              <a:spLocks noChangeArrowheads="1"/>
            </p:cNvSpPr>
            <p:nvPr/>
          </p:nvSpPr>
          <p:spPr bwMode="auto">
            <a:xfrm>
              <a:off x="4286" y="1171"/>
              <a:ext cx="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b="1" i="1">
                  <a:solidFill>
                    <a:srgbClr val="000000"/>
                  </a:solidFill>
                  <a:latin typeface="Times New Roman" pitchFamily="18" charset="0"/>
                </a:rPr>
                <a:t>~</a:t>
              </a:r>
              <a:endParaRPr lang="en-US" altLang="ja-JP">
                <a:latin typeface="Times New Roman" pitchFamily="18" charset="0"/>
              </a:endParaRPr>
            </a:p>
          </p:txBody>
        </p:sp>
        <p:sp>
          <p:nvSpPr>
            <p:cNvPr id="105686" name="Rectangle 214"/>
            <p:cNvSpPr>
              <a:spLocks noChangeArrowheads="1"/>
            </p:cNvSpPr>
            <p:nvPr/>
          </p:nvSpPr>
          <p:spPr bwMode="auto">
            <a:xfrm>
              <a:off x="4146" y="618"/>
              <a:ext cx="8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300" b="1" i="1">
                  <a:solidFill>
                    <a:srgbClr val="FF794C"/>
                  </a:solidFill>
                  <a:latin typeface="Times New Roman" pitchFamily="18" charset="0"/>
                </a:rPr>
                <a:t>m</a:t>
              </a:r>
              <a:endParaRPr lang="en-US" altLang="ja-JP"/>
            </a:p>
          </p:txBody>
        </p:sp>
        <p:sp>
          <p:nvSpPr>
            <p:cNvPr id="105687" name="Rectangle 215"/>
            <p:cNvSpPr>
              <a:spLocks noChangeArrowheads="1"/>
            </p:cNvSpPr>
            <p:nvPr/>
          </p:nvSpPr>
          <p:spPr bwMode="auto">
            <a:xfrm>
              <a:off x="4245" y="618"/>
              <a:ext cx="2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300" b="1" i="1">
                  <a:solidFill>
                    <a:srgbClr val="FF794C"/>
                  </a:solidFill>
                  <a:latin typeface="Times New Roman" pitchFamily="18" charset="0"/>
                </a:rPr>
                <a:t>i</a:t>
              </a:r>
              <a:endParaRPr lang="en-US" altLang="ja-JP"/>
            </a:p>
          </p:txBody>
        </p:sp>
        <p:sp>
          <p:nvSpPr>
            <p:cNvPr id="105688" name="Rectangle 216"/>
            <p:cNvSpPr>
              <a:spLocks noChangeArrowheads="1"/>
            </p:cNvSpPr>
            <p:nvPr/>
          </p:nvSpPr>
          <p:spPr bwMode="auto">
            <a:xfrm>
              <a:off x="4278" y="618"/>
              <a:ext cx="5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300" b="1" i="1">
                  <a:solidFill>
                    <a:srgbClr val="FF794C"/>
                  </a:solidFill>
                  <a:latin typeface="Times New Roman" pitchFamily="18" charset="0"/>
                </a:rPr>
                <a:t>x</a:t>
              </a:r>
              <a:endParaRPr lang="en-US" altLang="ja-JP"/>
            </a:p>
          </p:txBody>
        </p:sp>
        <p:sp>
          <p:nvSpPr>
            <p:cNvPr id="105689" name="Rectangle 217"/>
            <p:cNvSpPr>
              <a:spLocks noChangeArrowheads="1"/>
            </p:cNvSpPr>
            <p:nvPr/>
          </p:nvSpPr>
          <p:spPr bwMode="auto">
            <a:xfrm>
              <a:off x="4340" y="618"/>
              <a:ext cx="2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300" b="1" i="1">
                  <a:solidFill>
                    <a:srgbClr val="FF794C"/>
                  </a:solidFill>
                  <a:latin typeface="Times New Roman" pitchFamily="18" charset="0"/>
                </a:rPr>
                <a:t>i</a:t>
              </a:r>
              <a:endParaRPr lang="en-US" altLang="ja-JP"/>
            </a:p>
          </p:txBody>
        </p:sp>
        <p:sp>
          <p:nvSpPr>
            <p:cNvPr id="105690" name="Rectangle 218"/>
            <p:cNvSpPr>
              <a:spLocks noChangeArrowheads="1"/>
            </p:cNvSpPr>
            <p:nvPr/>
          </p:nvSpPr>
          <p:spPr bwMode="auto">
            <a:xfrm>
              <a:off x="4377" y="618"/>
              <a:ext cx="5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300" b="1" i="1">
                  <a:solidFill>
                    <a:srgbClr val="FF794C"/>
                  </a:solidFill>
                  <a:latin typeface="Times New Roman" pitchFamily="18" charset="0"/>
                </a:rPr>
                <a:t>n</a:t>
              </a:r>
              <a:endParaRPr lang="en-US" altLang="ja-JP"/>
            </a:p>
          </p:txBody>
        </p:sp>
        <p:sp>
          <p:nvSpPr>
            <p:cNvPr id="105691" name="Rectangle 219"/>
            <p:cNvSpPr>
              <a:spLocks noChangeArrowheads="1"/>
            </p:cNvSpPr>
            <p:nvPr/>
          </p:nvSpPr>
          <p:spPr bwMode="auto">
            <a:xfrm>
              <a:off x="4445" y="618"/>
              <a:ext cx="5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300" b="1" i="1">
                  <a:solidFill>
                    <a:srgbClr val="FF794C"/>
                  </a:solidFill>
                  <a:latin typeface="Times New Roman" pitchFamily="18" charset="0"/>
                </a:rPr>
                <a:t>g</a:t>
              </a:r>
              <a:endParaRPr lang="en-US" altLang="ja-JP"/>
            </a:p>
          </p:txBody>
        </p:sp>
        <p:sp>
          <p:nvSpPr>
            <p:cNvPr id="105692" name="Oval 220"/>
            <p:cNvSpPr>
              <a:spLocks noChangeArrowheads="1"/>
            </p:cNvSpPr>
            <p:nvPr/>
          </p:nvSpPr>
          <p:spPr bwMode="auto">
            <a:xfrm>
              <a:off x="4709" y="1186"/>
              <a:ext cx="57" cy="3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693" name="Oval 221"/>
            <p:cNvSpPr>
              <a:spLocks noChangeArrowheads="1"/>
            </p:cNvSpPr>
            <p:nvPr/>
          </p:nvSpPr>
          <p:spPr bwMode="auto">
            <a:xfrm>
              <a:off x="3858" y="1191"/>
              <a:ext cx="62" cy="3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758" name="Freeform 286"/>
            <p:cNvSpPr>
              <a:spLocks/>
            </p:cNvSpPr>
            <p:nvPr/>
          </p:nvSpPr>
          <p:spPr bwMode="auto">
            <a:xfrm>
              <a:off x="4543" y="598"/>
              <a:ext cx="205" cy="89"/>
            </a:xfrm>
            <a:custGeom>
              <a:avLst/>
              <a:gdLst/>
              <a:ahLst/>
              <a:cxnLst>
                <a:cxn ang="0">
                  <a:pos x="167" y="80"/>
                </a:cxn>
                <a:cxn ang="0">
                  <a:pos x="220" y="80"/>
                </a:cxn>
                <a:cxn ang="0">
                  <a:pos x="294" y="80"/>
                </a:cxn>
                <a:cxn ang="0">
                  <a:pos x="347" y="35"/>
                </a:cxn>
                <a:cxn ang="0">
                  <a:pos x="326" y="0"/>
                </a:cxn>
                <a:cxn ang="0">
                  <a:pos x="315" y="0"/>
                </a:cxn>
                <a:cxn ang="0">
                  <a:pos x="368" y="10"/>
                </a:cxn>
                <a:cxn ang="0">
                  <a:pos x="398" y="27"/>
                </a:cxn>
                <a:cxn ang="0">
                  <a:pos x="410" y="71"/>
                </a:cxn>
                <a:cxn ang="0">
                  <a:pos x="378" y="124"/>
                </a:cxn>
                <a:cxn ang="0">
                  <a:pos x="315" y="143"/>
                </a:cxn>
                <a:cxn ang="0">
                  <a:pos x="220" y="143"/>
                </a:cxn>
                <a:cxn ang="0">
                  <a:pos x="179" y="143"/>
                </a:cxn>
                <a:cxn ang="0">
                  <a:pos x="167" y="143"/>
                </a:cxn>
                <a:cxn ang="0">
                  <a:pos x="167" y="178"/>
                </a:cxn>
                <a:cxn ang="0">
                  <a:pos x="0" y="106"/>
                </a:cxn>
                <a:cxn ang="0">
                  <a:pos x="167" y="45"/>
                </a:cxn>
                <a:cxn ang="0">
                  <a:pos x="167" y="53"/>
                </a:cxn>
                <a:cxn ang="0">
                  <a:pos x="167" y="80"/>
                </a:cxn>
              </a:cxnLst>
              <a:rect l="0" t="0" r="r" b="b"/>
              <a:pathLst>
                <a:path w="410" h="178">
                  <a:moveTo>
                    <a:pt x="167" y="80"/>
                  </a:moveTo>
                  <a:lnTo>
                    <a:pt x="220" y="80"/>
                  </a:lnTo>
                  <a:lnTo>
                    <a:pt x="294" y="80"/>
                  </a:lnTo>
                  <a:lnTo>
                    <a:pt x="347" y="35"/>
                  </a:lnTo>
                  <a:lnTo>
                    <a:pt x="326" y="0"/>
                  </a:lnTo>
                  <a:lnTo>
                    <a:pt x="315" y="0"/>
                  </a:lnTo>
                  <a:lnTo>
                    <a:pt x="368" y="10"/>
                  </a:lnTo>
                  <a:lnTo>
                    <a:pt x="398" y="27"/>
                  </a:lnTo>
                  <a:lnTo>
                    <a:pt x="410" y="71"/>
                  </a:lnTo>
                  <a:lnTo>
                    <a:pt x="378" y="124"/>
                  </a:lnTo>
                  <a:lnTo>
                    <a:pt x="315" y="143"/>
                  </a:lnTo>
                  <a:lnTo>
                    <a:pt x="220" y="143"/>
                  </a:lnTo>
                  <a:lnTo>
                    <a:pt x="179" y="143"/>
                  </a:lnTo>
                  <a:lnTo>
                    <a:pt x="167" y="143"/>
                  </a:lnTo>
                  <a:lnTo>
                    <a:pt x="167" y="178"/>
                  </a:lnTo>
                  <a:lnTo>
                    <a:pt x="0" y="106"/>
                  </a:lnTo>
                  <a:lnTo>
                    <a:pt x="167" y="45"/>
                  </a:lnTo>
                  <a:lnTo>
                    <a:pt x="167" y="53"/>
                  </a:lnTo>
                  <a:lnTo>
                    <a:pt x="167" y="80"/>
                  </a:lnTo>
                  <a:close/>
                </a:path>
              </a:pathLst>
            </a:custGeom>
            <a:solidFill>
              <a:srgbClr val="FF794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775" name="Text Box 303"/>
            <p:cNvSpPr txBox="1">
              <a:spLocks noChangeArrowheads="1"/>
            </p:cNvSpPr>
            <p:nvPr/>
          </p:nvSpPr>
          <p:spPr bwMode="auto">
            <a:xfrm>
              <a:off x="3230" y="267"/>
              <a:ext cx="15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LFV diagram in SUSY</a:t>
              </a:r>
            </a:p>
          </p:txBody>
        </p:sp>
        <p:sp>
          <p:nvSpPr>
            <p:cNvPr id="105777" name="Text Box 305"/>
            <p:cNvSpPr txBox="1">
              <a:spLocks noChangeArrowheads="1"/>
            </p:cNvSpPr>
            <p:nvPr/>
          </p:nvSpPr>
          <p:spPr bwMode="auto">
            <a:xfrm>
              <a:off x="4195" y="436"/>
              <a:ext cx="12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200" i="1">
                  <a:solidFill>
                    <a:schemeClr val="accent2"/>
                  </a:solidFill>
                </a:rPr>
                <a:t>Large top Yukawa coupling</a:t>
              </a:r>
            </a:p>
          </p:txBody>
        </p:sp>
        <p:sp>
          <p:nvSpPr>
            <p:cNvPr id="105778" name="Rectangle 306"/>
            <p:cNvSpPr>
              <a:spLocks noChangeArrowheads="1"/>
            </p:cNvSpPr>
            <p:nvPr/>
          </p:nvSpPr>
          <p:spPr bwMode="auto">
            <a:xfrm>
              <a:off x="4656" y="663"/>
              <a:ext cx="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b="1" i="1">
                  <a:solidFill>
                    <a:srgbClr val="A64CFF"/>
                  </a:solidFill>
                  <a:latin typeface="Times New Roman" pitchFamily="18" charset="0"/>
                </a:rPr>
                <a:t>~</a:t>
              </a:r>
              <a:endParaRPr lang="en-US" altLang="ja-JP">
                <a:latin typeface="Times New Roman" pitchFamily="18" charset="0"/>
              </a:endParaRPr>
            </a:p>
          </p:txBody>
        </p:sp>
      </p:grpSp>
      <p:grpSp>
        <p:nvGrpSpPr>
          <p:cNvPr id="3" name="Group 312"/>
          <p:cNvGrpSpPr>
            <a:grpSpLocks/>
          </p:cNvGrpSpPr>
          <p:nvPr/>
        </p:nvGrpSpPr>
        <p:grpSpPr bwMode="auto">
          <a:xfrm>
            <a:off x="5003800" y="1125538"/>
            <a:ext cx="3775075" cy="1916112"/>
            <a:chOff x="3102" y="1657"/>
            <a:chExt cx="2378" cy="1207"/>
          </a:xfrm>
        </p:grpSpPr>
        <p:sp>
          <p:nvSpPr>
            <p:cNvPr id="105779" name="Text Box 307"/>
            <p:cNvSpPr txBox="1">
              <a:spLocks noChangeArrowheads="1"/>
            </p:cNvSpPr>
            <p:nvPr/>
          </p:nvSpPr>
          <p:spPr bwMode="auto">
            <a:xfrm>
              <a:off x="3243" y="1657"/>
              <a:ext cx="21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LFV diagram in Standard Model</a:t>
              </a:r>
            </a:p>
          </p:txBody>
        </p:sp>
        <p:sp>
          <p:nvSpPr>
            <p:cNvPr id="105579" name="AutoShape 107"/>
            <p:cNvSpPr>
              <a:spLocks noChangeArrowheads="1"/>
            </p:cNvSpPr>
            <p:nvPr/>
          </p:nvSpPr>
          <p:spPr bwMode="auto">
            <a:xfrm>
              <a:off x="3102" y="1849"/>
              <a:ext cx="2378" cy="1015"/>
            </a:xfrm>
            <a:prstGeom prst="roundRect">
              <a:avLst>
                <a:gd name="adj" fmla="val 3935"/>
              </a:avLst>
            </a:prstGeom>
            <a:solidFill>
              <a:srgbClr val="CCFFE6"/>
            </a:solidFill>
            <a:ln w="9525">
              <a:solidFill>
                <a:srgbClr val="CCFFF3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695" name="Freeform 223"/>
            <p:cNvSpPr>
              <a:spLocks/>
            </p:cNvSpPr>
            <p:nvPr/>
          </p:nvSpPr>
          <p:spPr bwMode="auto">
            <a:xfrm>
              <a:off x="3839" y="2272"/>
              <a:ext cx="431" cy="406"/>
            </a:xfrm>
            <a:custGeom>
              <a:avLst/>
              <a:gdLst/>
              <a:ahLst/>
              <a:cxnLst>
                <a:cxn ang="0">
                  <a:pos x="535" y="0"/>
                </a:cxn>
                <a:cxn ang="0">
                  <a:pos x="0" y="504"/>
                </a:cxn>
                <a:cxn ang="0">
                  <a:pos x="536" y="505"/>
                </a:cxn>
                <a:cxn ang="0">
                  <a:pos x="535" y="0"/>
                </a:cxn>
              </a:cxnLst>
              <a:rect l="0" t="0" r="r" b="b"/>
              <a:pathLst>
                <a:path w="536" h="505">
                  <a:moveTo>
                    <a:pt x="535" y="0"/>
                  </a:moveTo>
                  <a:cubicBezTo>
                    <a:pt x="240" y="0"/>
                    <a:pt x="0" y="226"/>
                    <a:pt x="0" y="504"/>
                  </a:cubicBezTo>
                  <a:lnTo>
                    <a:pt x="536" y="505"/>
                  </a:lnTo>
                  <a:lnTo>
                    <a:pt x="53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696" name="Arc 224"/>
            <p:cNvSpPr>
              <a:spLocks/>
            </p:cNvSpPr>
            <p:nvPr/>
          </p:nvSpPr>
          <p:spPr bwMode="auto">
            <a:xfrm>
              <a:off x="3847" y="2280"/>
              <a:ext cx="423" cy="39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rgbClr val="4C4C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697" name="Freeform 225"/>
            <p:cNvSpPr>
              <a:spLocks/>
            </p:cNvSpPr>
            <p:nvPr/>
          </p:nvSpPr>
          <p:spPr bwMode="auto">
            <a:xfrm>
              <a:off x="4280" y="2262"/>
              <a:ext cx="430" cy="405"/>
            </a:xfrm>
            <a:custGeom>
              <a:avLst/>
              <a:gdLst/>
              <a:ahLst/>
              <a:cxnLst>
                <a:cxn ang="0">
                  <a:pos x="536" y="503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504"/>
                </a:cxn>
                <a:cxn ang="0">
                  <a:pos x="536" y="503"/>
                </a:cxn>
              </a:cxnLst>
              <a:rect l="0" t="0" r="r" b="b"/>
              <a:pathLst>
                <a:path w="536" h="504">
                  <a:moveTo>
                    <a:pt x="536" y="503"/>
                  </a:moveTo>
                  <a:cubicBezTo>
                    <a:pt x="536" y="226"/>
                    <a:pt x="296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0" y="504"/>
                  </a:lnTo>
                  <a:lnTo>
                    <a:pt x="536" y="503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698" name="Arc 226"/>
            <p:cNvSpPr>
              <a:spLocks/>
            </p:cNvSpPr>
            <p:nvPr/>
          </p:nvSpPr>
          <p:spPr bwMode="auto">
            <a:xfrm>
              <a:off x="4280" y="2271"/>
              <a:ext cx="423" cy="397"/>
            </a:xfrm>
            <a:custGeom>
              <a:avLst/>
              <a:gdLst>
                <a:gd name="G0" fmla="+- 50 0 0"/>
                <a:gd name="G1" fmla="+- 21600 0 0"/>
                <a:gd name="G2" fmla="+- 21600 0 0"/>
                <a:gd name="T0" fmla="*/ 0 w 21650"/>
                <a:gd name="T1" fmla="*/ 0 h 21600"/>
                <a:gd name="T2" fmla="*/ 21650 w 21650"/>
                <a:gd name="T3" fmla="*/ 21546 h 21600"/>
                <a:gd name="T4" fmla="*/ 50 w 2165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50" h="21600" fill="none" extrusionOk="0">
                  <a:moveTo>
                    <a:pt x="0" y="0"/>
                  </a:moveTo>
                  <a:cubicBezTo>
                    <a:pt x="16" y="0"/>
                    <a:pt x="33" y="-1"/>
                    <a:pt x="50" y="0"/>
                  </a:cubicBezTo>
                  <a:cubicBezTo>
                    <a:pt x="11958" y="0"/>
                    <a:pt x="21620" y="9637"/>
                    <a:pt x="21649" y="21546"/>
                  </a:cubicBezTo>
                </a:path>
                <a:path w="21650" h="21600" stroke="0" extrusionOk="0">
                  <a:moveTo>
                    <a:pt x="0" y="0"/>
                  </a:moveTo>
                  <a:cubicBezTo>
                    <a:pt x="16" y="0"/>
                    <a:pt x="33" y="-1"/>
                    <a:pt x="50" y="0"/>
                  </a:cubicBezTo>
                  <a:cubicBezTo>
                    <a:pt x="11958" y="0"/>
                    <a:pt x="21620" y="9637"/>
                    <a:pt x="21649" y="21546"/>
                  </a:cubicBezTo>
                  <a:lnTo>
                    <a:pt x="50" y="21600"/>
                  </a:lnTo>
                  <a:close/>
                </a:path>
              </a:pathLst>
            </a:custGeom>
            <a:noFill/>
            <a:ln w="25400">
              <a:solidFill>
                <a:srgbClr val="4C4C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699" name="Freeform 227"/>
            <p:cNvSpPr>
              <a:spLocks/>
            </p:cNvSpPr>
            <p:nvPr/>
          </p:nvSpPr>
          <p:spPr bwMode="auto">
            <a:xfrm>
              <a:off x="4228" y="2223"/>
              <a:ext cx="131" cy="98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104" y="79"/>
                </a:cxn>
                <a:cxn ang="0">
                  <a:pos x="136" y="0"/>
                </a:cxn>
                <a:cxn ang="0">
                  <a:pos x="157" y="79"/>
                </a:cxn>
                <a:cxn ang="0">
                  <a:pos x="263" y="79"/>
                </a:cxn>
                <a:cxn ang="0">
                  <a:pos x="178" y="124"/>
                </a:cxn>
                <a:cxn ang="0">
                  <a:pos x="210" y="194"/>
                </a:cxn>
                <a:cxn ang="0">
                  <a:pos x="136" y="151"/>
                </a:cxn>
                <a:cxn ang="0">
                  <a:pos x="53" y="194"/>
                </a:cxn>
                <a:cxn ang="0">
                  <a:pos x="83" y="124"/>
                </a:cxn>
                <a:cxn ang="0">
                  <a:pos x="0" y="79"/>
                </a:cxn>
              </a:cxnLst>
              <a:rect l="0" t="0" r="r" b="b"/>
              <a:pathLst>
                <a:path w="263" h="194">
                  <a:moveTo>
                    <a:pt x="0" y="79"/>
                  </a:moveTo>
                  <a:lnTo>
                    <a:pt x="104" y="79"/>
                  </a:lnTo>
                  <a:lnTo>
                    <a:pt x="136" y="0"/>
                  </a:lnTo>
                  <a:lnTo>
                    <a:pt x="157" y="79"/>
                  </a:lnTo>
                  <a:lnTo>
                    <a:pt x="263" y="79"/>
                  </a:lnTo>
                  <a:lnTo>
                    <a:pt x="178" y="124"/>
                  </a:lnTo>
                  <a:lnTo>
                    <a:pt x="210" y="194"/>
                  </a:lnTo>
                  <a:lnTo>
                    <a:pt x="136" y="151"/>
                  </a:lnTo>
                  <a:lnTo>
                    <a:pt x="53" y="194"/>
                  </a:lnTo>
                  <a:lnTo>
                    <a:pt x="83" y="124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700" name="Freeform 228"/>
            <p:cNvSpPr>
              <a:spLocks/>
            </p:cNvSpPr>
            <p:nvPr/>
          </p:nvSpPr>
          <p:spPr bwMode="auto">
            <a:xfrm>
              <a:off x="4227" y="2223"/>
              <a:ext cx="132" cy="98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106" y="81"/>
                </a:cxn>
                <a:cxn ang="0">
                  <a:pos x="136" y="0"/>
                </a:cxn>
                <a:cxn ang="0">
                  <a:pos x="159" y="81"/>
                </a:cxn>
                <a:cxn ang="0">
                  <a:pos x="263" y="81"/>
                </a:cxn>
                <a:cxn ang="0">
                  <a:pos x="180" y="126"/>
                </a:cxn>
                <a:cxn ang="0">
                  <a:pos x="210" y="196"/>
                </a:cxn>
                <a:cxn ang="0">
                  <a:pos x="136" y="151"/>
                </a:cxn>
                <a:cxn ang="0">
                  <a:pos x="53" y="196"/>
                </a:cxn>
                <a:cxn ang="0">
                  <a:pos x="85" y="126"/>
                </a:cxn>
                <a:cxn ang="0">
                  <a:pos x="0" y="81"/>
                </a:cxn>
              </a:cxnLst>
              <a:rect l="0" t="0" r="r" b="b"/>
              <a:pathLst>
                <a:path w="263" h="196">
                  <a:moveTo>
                    <a:pt x="0" y="81"/>
                  </a:moveTo>
                  <a:lnTo>
                    <a:pt x="106" y="81"/>
                  </a:lnTo>
                  <a:lnTo>
                    <a:pt x="136" y="0"/>
                  </a:lnTo>
                  <a:lnTo>
                    <a:pt x="159" y="81"/>
                  </a:lnTo>
                  <a:lnTo>
                    <a:pt x="263" y="81"/>
                  </a:lnTo>
                  <a:lnTo>
                    <a:pt x="180" y="126"/>
                  </a:lnTo>
                  <a:lnTo>
                    <a:pt x="210" y="196"/>
                  </a:lnTo>
                  <a:lnTo>
                    <a:pt x="136" y="151"/>
                  </a:lnTo>
                  <a:lnTo>
                    <a:pt x="53" y="196"/>
                  </a:lnTo>
                  <a:lnTo>
                    <a:pt x="85" y="126"/>
                  </a:lnTo>
                  <a:lnTo>
                    <a:pt x="0" y="81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701" name="Freeform 229"/>
            <p:cNvSpPr>
              <a:spLocks/>
            </p:cNvSpPr>
            <p:nvPr/>
          </p:nvSpPr>
          <p:spPr bwMode="auto">
            <a:xfrm>
              <a:off x="4233" y="2227"/>
              <a:ext cx="131" cy="94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95" y="71"/>
                </a:cxn>
                <a:cxn ang="0">
                  <a:pos x="125" y="0"/>
                </a:cxn>
                <a:cxn ang="0">
                  <a:pos x="157" y="71"/>
                </a:cxn>
                <a:cxn ang="0">
                  <a:pos x="263" y="71"/>
                </a:cxn>
                <a:cxn ang="0">
                  <a:pos x="178" y="116"/>
                </a:cxn>
                <a:cxn ang="0">
                  <a:pos x="210" y="186"/>
                </a:cxn>
                <a:cxn ang="0">
                  <a:pos x="125" y="141"/>
                </a:cxn>
                <a:cxn ang="0">
                  <a:pos x="53" y="186"/>
                </a:cxn>
                <a:cxn ang="0">
                  <a:pos x="74" y="116"/>
                </a:cxn>
                <a:cxn ang="0">
                  <a:pos x="0" y="71"/>
                </a:cxn>
              </a:cxnLst>
              <a:rect l="0" t="0" r="r" b="b"/>
              <a:pathLst>
                <a:path w="263" h="186">
                  <a:moveTo>
                    <a:pt x="0" y="71"/>
                  </a:moveTo>
                  <a:lnTo>
                    <a:pt x="95" y="71"/>
                  </a:lnTo>
                  <a:lnTo>
                    <a:pt x="125" y="0"/>
                  </a:lnTo>
                  <a:lnTo>
                    <a:pt x="157" y="71"/>
                  </a:lnTo>
                  <a:lnTo>
                    <a:pt x="263" y="71"/>
                  </a:lnTo>
                  <a:lnTo>
                    <a:pt x="178" y="116"/>
                  </a:lnTo>
                  <a:lnTo>
                    <a:pt x="210" y="186"/>
                  </a:lnTo>
                  <a:lnTo>
                    <a:pt x="125" y="141"/>
                  </a:lnTo>
                  <a:lnTo>
                    <a:pt x="53" y="186"/>
                  </a:lnTo>
                  <a:lnTo>
                    <a:pt x="74" y="116"/>
                  </a:lnTo>
                  <a:lnTo>
                    <a:pt x="0" y="71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702" name="Line 230"/>
            <p:cNvSpPr>
              <a:spLocks noChangeShapeType="1"/>
            </p:cNvSpPr>
            <p:nvPr/>
          </p:nvSpPr>
          <p:spPr bwMode="auto">
            <a:xfrm>
              <a:off x="3847" y="2660"/>
              <a:ext cx="41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703" name="Line 231"/>
            <p:cNvSpPr>
              <a:spLocks noChangeShapeType="1"/>
            </p:cNvSpPr>
            <p:nvPr/>
          </p:nvSpPr>
          <p:spPr bwMode="auto">
            <a:xfrm>
              <a:off x="3941" y="2660"/>
              <a:ext cx="4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704" name="Line 232"/>
            <p:cNvSpPr>
              <a:spLocks noChangeShapeType="1"/>
            </p:cNvSpPr>
            <p:nvPr/>
          </p:nvSpPr>
          <p:spPr bwMode="auto">
            <a:xfrm>
              <a:off x="4036" y="2660"/>
              <a:ext cx="4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705" name="Line 233"/>
            <p:cNvSpPr>
              <a:spLocks noChangeShapeType="1"/>
            </p:cNvSpPr>
            <p:nvPr/>
          </p:nvSpPr>
          <p:spPr bwMode="auto">
            <a:xfrm>
              <a:off x="4131" y="2660"/>
              <a:ext cx="41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706" name="Line 234"/>
            <p:cNvSpPr>
              <a:spLocks noChangeShapeType="1"/>
            </p:cNvSpPr>
            <p:nvPr/>
          </p:nvSpPr>
          <p:spPr bwMode="auto">
            <a:xfrm>
              <a:off x="4225" y="2660"/>
              <a:ext cx="4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707" name="Line 235"/>
            <p:cNvSpPr>
              <a:spLocks noChangeShapeType="1"/>
            </p:cNvSpPr>
            <p:nvPr/>
          </p:nvSpPr>
          <p:spPr bwMode="auto">
            <a:xfrm>
              <a:off x="4319" y="2660"/>
              <a:ext cx="4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708" name="Line 236"/>
            <p:cNvSpPr>
              <a:spLocks noChangeShapeType="1"/>
            </p:cNvSpPr>
            <p:nvPr/>
          </p:nvSpPr>
          <p:spPr bwMode="auto">
            <a:xfrm>
              <a:off x="4414" y="2660"/>
              <a:ext cx="4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709" name="Line 237"/>
            <p:cNvSpPr>
              <a:spLocks noChangeShapeType="1"/>
            </p:cNvSpPr>
            <p:nvPr/>
          </p:nvSpPr>
          <p:spPr bwMode="auto">
            <a:xfrm>
              <a:off x="4509" y="2660"/>
              <a:ext cx="41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710" name="Line 238"/>
            <p:cNvSpPr>
              <a:spLocks noChangeShapeType="1"/>
            </p:cNvSpPr>
            <p:nvPr/>
          </p:nvSpPr>
          <p:spPr bwMode="auto">
            <a:xfrm>
              <a:off x="4603" y="2660"/>
              <a:ext cx="4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711" name="Line 239"/>
            <p:cNvSpPr>
              <a:spLocks noChangeShapeType="1"/>
            </p:cNvSpPr>
            <p:nvPr/>
          </p:nvSpPr>
          <p:spPr bwMode="auto">
            <a:xfrm>
              <a:off x="4719" y="2660"/>
              <a:ext cx="446" cy="0"/>
            </a:xfrm>
            <a:prstGeom prst="line">
              <a:avLst/>
            </a:prstGeom>
            <a:noFill/>
            <a:ln w="22225">
              <a:solidFill>
                <a:srgbClr val="4C4C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712" name="Line 240"/>
            <p:cNvSpPr>
              <a:spLocks noChangeShapeType="1"/>
            </p:cNvSpPr>
            <p:nvPr/>
          </p:nvSpPr>
          <p:spPr bwMode="auto">
            <a:xfrm>
              <a:off x="3374" y="2660"/>
              <a:ext cx="447" cy="0"/>
            </a:xfrm>
            <a:prstGeom prst="line">
              <a:avLst/>
            </a:prstGeom>
            <a:noFill/>
            <a:ln w="22225">
              <a:solidFill>
                <a:srgbClr val="4C4C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713" name="Rectangle 241"/>
            <p:cNvSpPr>
              <a:spLocks noChangeArrowheads="1"/>
            </p:cNvSpPr>
            <p:nvPr/>
          </p:nvSpPr>
          <p:spPr bwMode="auto">
            <a:xfrm>
              <a:off x="3426" y="2462"/>
              <a:ext cx="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2000" b="1" i="1">
                  <a:solidFill>
                    <a:srgbClr val="4C4CFF"/>
                  </a:solidFill>
                  <a:latin typeface="Times New Roman" pitchFamily="18" charset="0"/>
                </a:rPr>
                <a:t>µ</a:t>
              </a:r>
              <a:endParaRPr lang="en-US" altLang="ja-JP"/>
            </a:p>
          </p:txBody>
        </p:sp>
        <p:sp>
          <p:nvSpPr>
            <p:cNvPr id="105714" name="Rectangle 242"/>
            <p:cNvSpPr>
              <a:spLocks noChangeArrowheads="1"/>
            </p:cNvSpPr>
            <p:nvPr/>
          </p:nvSpPr>
          <p:spPr bwMode="auto">
            <a:xfrm>
              <a:off x="5107" y="2471"/>
              <a:ext cx="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2000" b="1" i="1">
                  <a:solidFill>
                    <a:srgbClr val="4C4CFF"/>
                  </a:solidFill>
                  <a:latin typeface="Times New Roman" pitchFamily="18" charset="0"/>
                </a:rPr>
                <a:t>e</a:t>
              </a:r>
              <a:endParaRPr lang="en-US" altLang="ja-JP"/>
            </a:p>
          </p:txBody>
        </p:sp>
        <p:sp>
          <p:nvSpPr>
            <p:cNvPr id="105715" name="Rectangle 243"/>
            <p:cNvSpPr>
              <a:spLocks noChangeArrowheads="1"/>
            </p:cNvSpPr>
            <p:nvPr/>
          </p:nvSpPr>
          <p:spPr bwMode="auto">
            <a:xfrm>
              <a:off x="4109" y="2071"/>
              <a:ext cx="8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300" b="1" i="1">
                  <a:solidFill>
                    <a:srgbClr val="FF794C"/>
                  </a:solidFill>
                  <a:latin typeface="Times New Roman" pitchFamily="18" charset="0"/>
                </a:rPr>
                <a:t>m</a:t>
              </a:r>
              <a:endParaRPr lang="en-US" altLang="ja-JP"/>
            </a:p>
          </p:txBody>
        </p:sp>
        <p:sp>
          <p:nvSpPr>
            <p:cNvPr id="105716" name="Rectangle 244"/>
            <p:cNvSpPr>
              <a:spLocks noChangeArrowheads="1"/>
            </p:cNvSpPr>
            <p:nvPr/>
          </p:nvSpPr>
          <p:spPr bwMode="auto">
            <a:xfrm>
              <a:off x="4209" y="2071"/>
              <a:ext cx="2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300" b="1" i="1">
                  <a:solidFill>
                    <a:srgbClr val="FF794C"/>
                  </a:solidFill>
                  <a:latin typeface="Times New Roman" pitchFamily="18" charset="0"/>
                </a:rPr>
                <a:t>i</a:t>
              </a:r>
              <a:endParaRPr lang="en-US" altLang="ja-JP"/>
            </a:p>
          </p:txBody>
        </p:sp>
        <p:sp>
          <p:nvSpPr>
            <p:cNvPr id="105717" name="Rectangle 245"/>
            <p:cNvSpPr>
              <a:spLocks noChangeArrowheads="1"/>
            </p:cNvSpPr>
            <p:nvPr/>
          </p:nvSpPr>
          <p:spPr bwMode="auto">
            <a:xfrm>
              <a:off x="4241" y="2071"/>
              <a:ext cx="5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300" b="1" i="1">
                  <a:solidFill>
                    <a:srgbClr val="FF794C"/>
                  </a:solidFill>
                  <a:latin typeface="Times New Roman" pitchFamily="18" charset="0"/>
                </a:rPr>
                <a:t>x</a:t>
              </a:r>
              <a:endParaRPr lang="en-US" altLang="ja-JP"/>
            </a:p>
          </p:txBody>
        </p:sp>
        <p:sp>
          <p:nvSpPr>
            <p:cNvPr id="105718" name="Rectangle 246"/>
            <p:cNvSpPr>
              <a:spLocks noChangeArrowheads="1"/>
            </p:cNvSpPr>
            <p:nvPr/>
          </p:nvSpPr>
          <p:spPr bwMode="auto">
            <a:xfrm>
              <a:off x="4303" y="2071"/>
              <a:ext cx="2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300" b="1" i="1">
                  <a:solidFill>
                    <a:srgbClr val="FF794C"/>
                  </a:solidFill>
                  <a:latin typeface="Times New Roman" pitchFamily="18" charset="0"/>
                </a:rPr>
                <a:t>i</a:t>
              </a:r>
              <a:endParaRPr lang="en-US" altLang="ja-JP"/>
            </a:p>
          </p:txBody>
        </p:sp>
        <p:sp>
          <p:nvSpPr>
            <p:cNvPr id="105719" name="Rectangle 247"/>
            <p:cNvSpPr>
              <a:spLocks noChangeArrowheads="1"/>
            </p:cNvSpPr>
            <p:nvPr/>
          </p:nvSpPr>
          <p:spPr bwMode="auto">
            <a:xfrm>
              <a:off x="4340" y="2071"/>
              <a:ext cx="5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300" b="1" i="1">
                  <a:solidFill>
                    <a:srgbClr val="FF794C"/>
                  </a:solidFill>
                  <a:latin typeface="Times New Roman" pitchFamily="18" charset="0"/>
                </a:rPr>
                <a:t>n</a:t>
              </a:r>
              <a:endParaRPr lang="en-US" altLang="ja-JP"/>
            </a:p>
          </p:txBody>
        </p:sp>
        <p:sp>
          <p:nvSpPr>
            <p:cNvPr id="105720" name="Rectangle 248"/>
            <p:cNvSpPr>
              <a:spLocks noChangeArrowheads="1"/>
            </p:cNvSpPr>
            <p:nvPr/>
          </p:nvSpPr>
          <p:spPr bwMode="auto">
            <a:xfrm>
              <a:off x="4408" y="2071"/>
              <a:ext cx="5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300" b="1" i="1">
                  <a:solidFill>
                    <a:srgbClr val="FF794C"/>
                  </a:solidFill>
                  <a:latin typeface="Times New Roman" pitchFamily="18" charset="0"/>
                </a:rPr>
                <a:t>g</a:t>
              </a:r>
              <a:endParaRPr lang="en-US" altLang="ja-JP"/>
            </a:p>
          </p:txBody>
        </p:sp>
        <p:sp>
          <p:nvSpPr>
            <p:cNvPr id="105721" name="Rectangle 249"/>
            <p:cNvSpPr>
              <a:spLocks noChangeArrowheads="1"/>
            </p:cNvSpPr>
            <p:nvPr/>
          </p:nvSpPr>
          <p:spPr bwMode="auto">
            <a:xfrm>
              <a:off x="3773" y="2135"/>
              <a:ext cx="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2000" b="1" i="1">
                  <a:solidFill>
                    <a:srgbClr val="4C4CFF"/>
                  </a:solidFill>
                  <a:latin typeface="Symbol" pitchFamily="18" charset="2"/>
                </a:rPr>
                <a:t>n</a:t>
              </a:r>
              <a:endParaRPr lang="en-US" altLang="ja-JP"/>
            </a:p>
          </p:txBody>
        </p:sp>
        <p:sp>
          <p:nvSpPr>
            <p:cNvPr id="105722" name="Rectangle 250"/>
            <p:cNvSpPr>
              <a:spLocks noChangeArrowheads="1"/>
            </p:cNvSpPr>
            <p:nvPr/>
          </p:nvSpPr>
          <p:spPr bwMode="auto">
            <a:xfrm>
              <a:off x="3873" y="2224"/>
              <a:ext cx="6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300" b="1" i="1">
                  <a:solidFill>
                    <a:srgbClr val="4C4CFF"/>
                  </a:solidFill>
                  <a:latin typeface="Symbol" pitchFamily="18" charset="2"/>
                </a:rPr>
                <a:t>m</a:t>
              </a:r>
              <a:endParaRPr lang="en-US" altLang="ja-JP"/>
            </a:p>
          </p:txBody>
        </p:sp>
        <p:sp>
          <p:nvSpPr>
            <p:cNvPr id="105723" name="Rectangle 251"/>
            <p:cNvSpPr>
              <a:spLocks noChangeArrowheads="1"/>
            </p:cNvSpPr>
            <p:nvPr/>
          </p:nvSpPr>
          <p:spPr bwMode="auto">
            <a:xfrm>
              <a:off x="3946" y="2224"/>
              <a:ext cx="2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ja-JP" altLang="en-US" sz="1300" b="1" i="1">
                  <a:solidFill>
                    <a:srgbClr val="4C4CFF"/>
                  </a:solidFill>
                  <a:latin typeface="Symbol" pitchFamily="18" charset="2"/>
                </a:rPr>
                <a:t> </a:t>
              </a:r>
              <a:endParaRPr lang="ja-JP" altLang="en-US"/>
            </a:p>
          </p:txBody>
        </p:sp>
        <p:sp>
          <p:nvSpPr>
            <p:cNvPr id="105724" name="Rectangle 252"/>
            <p:cNvSpPr>
              <a:spLocks noChangeArrowheads="1"/>
            </p:cNvSpPr>
            <p:nvPr/>
          </p:nvSpPr>
          <p:spPr bwMode="auto">
            <a:xfrm>
              <a:off x="3978" y="2224"/>
              <a:ext cx="2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ja-JP" altLang="en-US" sz="1300" b="1" i="1">
                  <a:solidFill>
                    <a:srgbClr val="4C4CFF"/>
                  </a:solidFill>
                  <a:latin typeface="Symbol" pitchFamily="18" charset="2"/>
                </a:rPr>
                <a:t> </a:t>
              </a:r>
              <a:endParaRPr lang="ja-JP" altLang="en-US"/>
            </a:p>
          </p:txBody>
        </p:sp>
        <p:sp>
          <p:nvSpPr>
            <p:cNvPr id="105725" name="Rectangle 253"/>
            <p:cNvSpPr>
              <a:spLocks noChangeArrowheads="1"/>
            </p:cNvSpPr>
            <p:nvPr/>
          </p:nvSpPr>
          <p:spPr bwMode="auto">
            <a:xfrm>
              <a:off x="4625" y="2177"/>
              <a:ext cx="240" cy="243"/>
            </a:xfrm>
            <a:prstGeom prst="rect">
              <a:avLst/>
            </a:prstGeom>
            <a:noFill/>
            <a:ln w="9525">
              <a:solidFill>
                <a:srgbClr val="CCFFF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726" name="Rectangle 254"/>
            <p:cNvSpPr>
              <a:spLocks noChangeArrowheads="1"/>
            </p:cNvSpPr>
            <p:nvPr/>
          </p:nvSpPr>
          <p:spPr bwMode="auto">
            <a:xfrm>
              <a:off x="4629" y="2162"/>
              <a:ext cx="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2000" b="1" i="1">
                  <a:solidFill>
                    <a:srgbClr val="4C4CFF"/>
                  </a:solidFill>
                  <a:latin typeface="Symbol" pitchFamily="18" charset="2"/>
                </a:rPr>
                <a:t>n</a:t>
              </a:r>
              <a:endParaRPr lang="en-US" altLang="ja-JP"/>
            </a:p>
          </p:txBody>
        </p:sp>
        <p:sp>
          <p:nvSpPr>
            <p:cNvPr id="105727" name="Rectangle 255"/>
            <p:cNvSpPr>
              <a:spLocks noChangeArrowheads="1"/>
            </p:cNvSpPr>
            <p:nvPr/>
          </p:nvSpPr>
          <p:spPr bwMode="auto">
            <a:xfrm>
              <a:off x="4729" y="2262"/>
              <a:ext cx="4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300" b="1" i="1">
                  <a:solidFill>
                    <a:srgbClr val="4C4CFF"/>
                  </a:solidFill>
                  <a:latin typeface="Times New Roman" pitchFamily="18" charset="0"/>
                </a:rPr>
                <a:t>e</a:t>
              </a:r>
              <a:endParaRPr lang="en-US" altLang="ja-JP"/>
            </a:p>
          </p:txBody>
        </p:sp>
        <p:sp>
          <p:nvSpPr>
            <p:cNvPr id="105728" name="Rectangle 256"/>
            <p:cNvSpPr>
              <a:spLocks noChangeArrowheads="1"/>
            </p:cNvSpPr>
            <p:nvPr/>
          </p:nvSpPr>
          <p:spPr bwMode="auto">
            <a:xfrm>
              <a:off x="4782" y="2262"/>
              <a:ext cx="2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ja-JP" altLang="en-US" sz="1300" b="1" i="1">
                  <a:solidFill>
                    <a:srgbClr val="4C4CFF"/>
                  </a:solidFill>
                  <a:latin typeface="Times New Roman" pitchFamily="18" charset="0"/>
                </a:rPr>
                <a:t> </a:t>
              </a:r>
              <a:endParaRPr lang="ja-JP" altLang="en-US"/>
            </a:p>
          </p:txBody>
        </p:sp>
        <p:sp>
          <p:nvSpPr>
            <p:cNvPr id="105729" name="Rectangle 257"/>
            <p:cNvSpPr>
              <a:spLocks noChangeArrowheads="1"/>
            </p:cNvSpPr>
            <p:nvPr/>
          </p:nvSpPr>
          <p:spPr bwMode="auto">
            <a:xfrm>
              <a:off x="4813" y="2231"/>
              <a:ext cx="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ja-JP" altLang="en-US" sz="2000" b="1" i="1">
                  <a:solidFill>
                    <a:srgbClr val="4C4CFF"/>
                  </a:solidFill>
                  <a:latin typeface="Times New Roman" pitchFamily="18" charset="0"/>
                </a:rPr>
                <a:t> </a:t>
              </a:r>
              <a:endParaRPr lang="ja-JP" altLang="en-US"/>
            </a:p>
          </p:txBody>
        </p:sp>
        <p:sp>
          <p:nvSpPr>
            <p:cNvPr id="105730" name="Oval 258"/>
            <p:cNvSpPr>
              <a:spLocks noChangeArrowheads="1"/>
            </p:cNvSpPr>
            <p:nvPr/>
          </p:nvSpPr>
          <p:spPr bwMode="auto">
            <a:xfrm>
              <a:off x="4677" y="2648"/>
              <a:ext cx="62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731" name="Oval 259"/>
            <p:cNvSpPr>
              <a:spLocks noChangeArrowheads="1"/>
            </p:cNvSpPr>
            <p:nvPr/>
          </p:nvSpPr>
          <p:spPr bwMode="auto">
            <a:xfrm>
              <a:off x="3816" y="2648"/>
              <a:ext cx="56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732" name="Rectangle 260"/>
            <p:cNvSpPr>
              <a:spLocks noChangeArrowheads="1"/>
            </p:cNvSpPr>
            <p:nvPr/>
          </p:nvSpPr>
          <p:spPr bwMode="auto">
            <a:xfrm>
              <a:off x="4251" y="2702"/>
              <a:ext cx="9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300" b="1" i="1">
                  <a:solidFill>
                    <a:srgbClr val="000000"/>
                  </a:solidFill>
                  <a:latin typeface="Times New Roman" pitchFamily="18" charset="0"/>
                </a:rPr>
                <a:t>W</a:t>
              </a:r>
              <a:endParaRPr lang="en-US" altLang="ja-JP"/>
            </a:p>
          </p:txBody>
        </p:sp>
        <p:sp>
          <p:nvSpPr>
            <p:cNvPr id="105760" name="Rectangle 288"/>
            <p:cNvSpPr>
              <a:spLocks noChangeArrowheads="1"/>
            </p:cNvSpPr>
            <p:nvPr/>
          </p:nvSpPr>
          <p:spPr bwMode="auto">
            <a:xfrm>
              <a:off x="3288" y="1933"/>
              <a:ext cx="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altLang="ja-JP"/>
            </a:p>
          </p:txBody>
        </p:sp>
        <p:sp>
          <p:nvSpPr>
            <p:cNvPr id="105782" name="Text Box 310"/>
            <p:cNvSpPr txBox="1">
              <a:spLocks noChangeArrowheads="1"/>
            </p:cNvSpPr>
            <p:nvPr/>
          </p:nvSpPr>
          <p:spPr bwMode="auto">
            <a:xfrm>
              <a:off x="4521" y="1888"/>
              <a:ext cx="944" cy="298"/>
            </a:xfrm>
            <a:prstGeom prst="rect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000" b="1">
                  <a:solidFill>
                    <a:srgbClr val="000000"/>
                  </a:solidFill>
                  <a:latin typeface="Symbol" pitchFamily="18" charset="2"/>
                </a:rPr>
                <a:t>µ </a:t>
              </a:r>
              <a:r>
                <a:rPr lang="en-US" altLang="ja-JP" sz="2000" b="1">
                  <a:solidFill>
                    <a:srgbClr val="000000"/>
                  </a:solidFill>
                  <a:latin typeface="Times New Roman" pitchFamily="18" charset="0"/>
                </a:rPr>
                <a:t>(m</a:t>
              </a:r>
              <a:r>
                <a:rPr lang="en-US" altLang="ja-JP" sz="2000" b="1" baseline="-25000">
                  <a:solidFill>
                    <a:srgbClr val="000000"/>
                  </a:solidFill>
                  <a:latin typeface="Symbol" pitchFamily="18" charset="2"/>
                </a:rPr>
                <a:t>n</a:t>
              </a:r>
              <a:r>
                <a:rPr lang="en-US" altLang="ja-JP" sz="2000" b="1">
                  <a:solidFill>
                    <a:srgbClr val="000000"/>
                  </a:solidFill>
                  <a:latin typeface="Times New Roman" pitchFamily="18" charset="0"/>
                </a:rPr>
                <a:t>/m</a:t>
              </a:r>
              <a:r>
                <a:rPr lang="en-US" altLang="ja-JP" sz="2000" b="1" baseline="-25000">
                  <a:solidFill>
                    <a:srgbClr val="000000"/>
                  </a:solidFill>
                  <a:latin typeface="Times New Roman" pitchFamily="18" charset="0"/>
                </a:rPr>
                <a:t>W</a:t>
              </a:r>
              <a:r>
                <a:rPr lang="en-US" altLang="ja-JP" sz="2000" b="1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r>
                <a:rPr lang="en-US" altLang="ja-JP" sz="2000" b="1" baseline="300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ja-JP" altLang="en-US" sz="2000" b="1" baseline="30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29875" y="702250"/>
            <a:ext cx="4699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/>
              </a:rPr>
              <a:t>Contrary to the well established neutrino mixing the </a:t>
            </a:r>
          </a:p>
          <a:p>
            <a:r>
              <a:rPr lang="en-US" sz="2000" dirty="0" smtClean="0">
                <a:latin typeface="Comic Sans MS"/>
              </a:rPr>
              <a:t>charged lepton one not observed yet</a:t>
            </a:r>
            <a:endParaRPr lang="en-US" sz="2000" dirty="0">
              <a:latin typeface="Comic Sans MS"/>
            </a:endParaRPr>
          </a:p>
        </p:txBody>
      </p:sp>
      <p:pic>
        <p:nvPicPr>
          <p:cNvPr id="119" name="Picture 5"/>
          <p:cNvPicPr>
            <a:picLocks noChangeAspect="1" noChangeArrowheads="1"/>
          </p:cNvPicPr>
          <p:nvPr/>
        </p:nvPicPr>
        <p:blipFill>
          <a:blip r:embed="rId3"/>
          <a:srcRect l="4962"/>
          <a:stretch>
            <a:fillRect/>
          </a:stretch>
        </p:blipFill>
        <p:spPr bwMode="auto">
          <a:xfrm>
            <a:off x="120961" y="2796773"/>
            <a:ext cx="4370400" cy="30531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0" name="Text Box 3"/>
          <p:cNvSpPr txBox="1">
            <a:spLocks noChangeArrowheads="1"/>
          </p:cNvSpPr>
          <p:nvPr/>
        </p:nvSpPr>
        <p:spPr bwMode="auto">
          <a:xfrm>
            <a:off x="91933" y="1821140"/>
            <a:ext cx="4399428" cy="9735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 algn="ctr">
              <a:lnSpc>
                <a:spcPct val="116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dirty="0">
                <a:solidFill>
                  <a:srgbClr val="000000"/>
                </a:solidFill>
                <a:latin typeface="Comic Sans MS" charset="0"/>
              </a:rPr>
              <a:t>SO(10) SUSY GUT </a:t>
            </a:r>
            <a:r>
              <a:rPr lang="en-US" dirty="0" err="1">
                <a:solidFill>
                  <a:srgbClr val="000000"/>
                </a:solidFill>
                <a:latin typeface="Comic Sans MS" charset="0"/>
              </a:rPr>
              <a:t>w</a:t>
            </a:r>
            <a:r>
              <a:rPr lang="en-US" dirty="0">
                <a:solidFill>
                  <a:srgbClr val="000000"/>
                </a:solidFill>
                <a:latin typeface="Comic Sans MS" charset="0"/>
              </a:rPr>
              <a:t>/ see-saw</a:t>
            </a:r>
          </a:p>
          <a:p>
            <a:pPr algn="ctr">
              <a:lnSpc>
                <a:spcPct val="116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dirty="0">
                <a:solidFill>
                  <a:srgbClr val="000000"/>
                </a:solidFill>
                <a:latin typeface="Comic Sans MS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mic Sans MS" charset="0"/>
              </a:rPr>
              <a:t>Calibbi</a:t>
            </a:r>
            <a:r>
              <a:rPr lang="en-US" dirty="0">
                <a:solidFill>
                  <a:srgbClr val="000000"/>
                </a:solidFill>
                <a:latin typeface="Comic Sans MS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mic Sans MS" charset="0"/>
              </a:rPr>
              <a:t>Faccia</a:t>
            </a:r>
            <a:r>
              <a:rPr lang="en-US" dirty="0">
                <a:solidFill>
                  <a:srgbClr val="000000"/>
                </a:solidFill>
                <a:latin typeface="Comic Sans MS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mic Sans MS" charset="0"/>
              </a:rPr>
              <a:t>Masiero</a:t>
            </a:r>
            <a:r>
              <a:rPr lang="en-US" dirty="0">
                <a:solidFill>
                  <a:srgbClr val="000000"/>
                </a:solidFill>
                <a:latin typeface="Comic Sans MS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mic Sans MS" charset="0"/>
              </a:rPr>
              <a:t>Vempati</a:t>
            </a:r>
            <a:r>
              <a:rPr lang="en-US" dirty="0">
                <a:solidFill>
                  <a:srgbClr val="000000"/>
                </a:solidFill>
                <a:latin typeface="Comic Sans MS" charset="0"/>
              </a:rPr>
              <a:t> '07)</a:t>
            </a:r>
          </a:p>
        </p:txBody>
      </p:sp>
      <p:sp>
        <p:nvSpPr>
          <p:cNvPr id="121" name="Rectangle 14"/>
          <p:cNvSpPr>
            <a:spLocks/>
          </p:cNvSpPr>
          <p:nvPr/>
        </p:nvSpPr>
        <p:spPr bwMode="auto">
          <a:xfrm>
            <a:off x="478589" y="5827660"/>
            <a:ext cx="3816350" cy="647700"/>
          </a:xfrm>
          <a:prstGeom prst="rect">
            <a:avLst/>
          </a:prstGeom>
          <a:solidFill>
            <a:srgbClr val="00FFFF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r>
              <a:rPr lang="en-US" altLang="ja-JP" sz="2000" dirty="0" smtClean="0">
                <a:solidFill>
                  <a:srgbClr val="FF0000"/>
                </a:solidFill>
                <a:latin typeface="Helvetica Neue Light" charset="0"/>
                <a:sym typeface="Helvetica Neue Light" charset="0"/>
              </a:rPr>
              <a:t>Discrimination power among models</a:t>
            </a:r>
            <a:endParaRPr kumimoji="0" lang="en-US" altLang="ja-JP" sz="2000" dirty="0">
              <a:solidFill>
                <a:srgbClr val="FF0000"/>
              </a:solidFill>
              <a:latin typeface="Helvetica Neue Light" charset="0"/>
              <a:sym typeface="Helvetica Neue Light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6" grpId="0" animBg="1"/>
      <p:bldP spid="105488" grpId="0" animBg="1"/>
      <p:bldP spid="1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loandtracker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476" y="2908196"/>
            <a:ext cx="2782544" cy="3803754"/>
          </a:xfrm>
          <a:prstGeom prst="rect">
            <a:avLst/>
          </a:prstGeom>
        </p:spPr>
      </p:pic>
      <p:pic>
        <p:nvPicPr>
          <p:cNvPr id="9" name="Picture 8" descr="full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350" y="2908196"/>
            <a:ext cx="4132597" cy="34227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9350" y="2538864"/>
            <a:ext cx="4316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366FF"/>
                </a:solidFill>
                <a:latin typeface="Comic Sans MS"/>
              </a:rPr>
              <a:t>A signal-like event</a:t>
            </a:r>
            <a:endParaRPr lang="en-US" sz="2800" dirty="0">
              <a:solidFill>
                <a:srgbClr val="3366FF"/>
              </a:solidFill>
              <a:latin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3569" y="740944"/>
            <a:ext cx="348000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See also H. </a:t>
            </a:r>
            <a:r>
              <a:rPr lang="en-US" dirty="0" err="1" smtClean="0"/>
              <a:t>Nishiguchi</a:t>
            </a:r>
            <a:r>
              <a:rPr lang="en-US" dirty="0" smtClean="0"/>
              <a:t>  WG4  </a:t>
            </a:r>
            <a:r>
              <a:rPr lang="en-US" dirty="0" err="1" smtClean="0"/>
              <a:t>oct</a:t>
            </a:r>
            <a:r>
              <a:rPr lang="en-US" dirty="0" smtClean="0"/>
              <a:t> 21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11639"/>
            <a:ext cx="91440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  <a:latin typeface="Comic Sans MS"/>
              </a:rPr>
              <a:t>       The MEG Experiment at PSI</a:t>
            </a:r>
            <a:endParaRPr lang="en-US" sz="4000" dirty="0">
              <a:solidFill>
                <a:srgbClr val="0000FF"/>
              </a:solidFill>
              <a:latin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888" y="1146222"/>
            <a:ext cx="90041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/>
              </a:rPr>
              <a:t>*The more intense DC </a:t>
            </a:r>
            <a:r>
              <a:rPr lang="en-US" sz="2000" dirty="0" err="1" smtClean="0">
                <a:latin typeface="Symbol"/>
              </a:rPr>
              <a:t>m</a:t>
            </a:r>
            <a:r>
              <a:rPr lang="en-US" sz="2000" dirty="0" smtClean="0">
                <a:latin typeface="Comic Sans MS"/>
              </a:rPr>
              <a:t> beam in the world (up to 10^8 </a:t>
            </a:r>
            <a:r>
              <a:rPr lang="en-US" sz="2000" dirty="0" err="1" smtClean="0">
                <a:latin typeface="Symbol"/>
              </a:rPr>
              <a:t>m/</a:t>
            </a:r>
            <a:r>
              <a:rPr lang="en-US" sz="2000" dirty="0" err="1" smtClean="0">
                <a:latin typeface="Comic Sans MS"/>
              </a:rPr>
              <a:t>s</a:t>
            </a:r>
            <a:r>
              <a:rPr lang="en-US" sz="2000" dirty="0" smtClean="0">
                <a:latin typeface="Symbol"/>
              </a:rPr>
              <a:t>)</a:t>
            </a:r>
            <a:endParaRPr lang="en-US" sz="2000" dirty="0" smtClean="0">
              <a:latin typeface="Comic Sans MS"/>
            </a:endParaRPr>
          </a:p>
          <a:p>
            <a:r>
              <a:rPr lang="en-US" sz="2000" dirty="0" smtClean="0">
                <a:latin typeface="Comic Sans MS"/>
              </a:rPr>
              <a:t>*The largest (800 </a:t>
            </a:r>
            <a:r>
              <a:rPr lang="en-US" sz="2000" dirty="0" err="1" smtClean="0">
                <a:latin typeface="Comic Sans MS"/>
              </a:rPr>
              <a:t>l</a:t>
            </a:r>
            <a:r>
              <a:rPr lang="en-US" sz="2000" dirty="0" smtClean="0">
                <a:latin typeface="Comic Sans MS"/>
              </a:rPr>
              <a:t>) Liquid Xenon Calorimeter for </a:t>
            </a:r>
            <a:r>
              <a:rPr lang="en-US" sz="2000" dirty="0" err="1" smtClean="0">
                <a:latin typeface="Symbol"/>
              </a:rPr>
              <a:t>g</a:t>
            </a:r>
            <a:r>
              <a:rPr lang="en-US" sz="2000" dirty="0" smtClean="0">
                <a:latin typeface="Comic Sans MS"/>
              </a:rPr>
              <a:t> detection </a:t>
            </a:r>
          </a:p>
          <a:p>
            <a:r>
              <a:rPr lang="en-US" sz="2000" dirty="0" smtClean="0">
                <a:latin typeface="Comic Sans MS"/>
              </a:rPr>
              <a:t>* Dedicated </a:t>
            </a:r>
            <a:r>
              <a:rPr lang="en-US" sz="2000" dirty="0" err="1" smtClean="0">
                <a:latin typeface="Comic Sans MS"/>
              </a:rPr>
              <a:t>e</a:t>
            </a:r>
            <a:r>
              <a:rPr lang="en-US" sz="2000" dirty="0" smtClean="0">
                <a:latin typeface="Comic Sans MS"/>
              </a:rPr>
              <a:t>+ spectrometer with graded B field and high time resolution</a:t>
            </a:r>
            <a:endParaRPr lang="en-US" sz="2000" dirty="0"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F4B0C4-D885-944B-8BAC-7AF9F479A22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867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7201"/>
            <a:ext cx="9144000" cy="77192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 smtClean="0">
                <a:solidFill>
                  <a:srgbClr val="0000FF"/>
                </a:solidFill>
                <a:latin typeface="Comic Sans MS"/>
              </a:rPr>
              <a:t>History</a:t>
            </a:r>
            <a:endParaRPr lang="en-US" dirty="0">
              <a:solidFill>
                <a:srgbClr val="0000FF"/>
              </a:solidFill>
              <a:latin typeface="Comic Sans MS"/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763520" y="1212608"/>
            <a:ext cx="4242240" cy="4818746"/>
          </a:xfrm>
        </p:spPr>
        <p:txBody>
          <a:bodyPr>
            <a:normAutofit fontScale="77500" lnSpcReduction="20000"/>
          </a:bodyPr>
          <a:lstStyle/>
          <a:p>
            <a:pPr marL="391686" indent="-293764">
              <a:buClr>
                <a:srgbClr val="000080"/>
              </a:buClr>
              <a:buSzPct val="70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dirty="0"/>
              <a:t>1947 – </a:t>
            </a:r>
            <a:r>
              <a:rPr lang="en-US" dirty="0" err="1"/>
              <a:t>Hinks</a:t>
            </a:r>
            <a:r>
              <a:rPr lang="en-US" dirty="0"/>
              <a:t> &amp; </a:t>
            </a:r>
            <a:r>
              <a:rPr lang="en-US" dirty="0" err="1"/>
              <a:t>Pontecorvo</a:t>
            </a:r>
            <a:r>
              <a:rPr lang="en-US" dirty="0"/>
              <a:t>:</a:t>
            </a:r>
          </a:p>
          <a:p>
            <a:pPr marL="783372" lvl="1" indent="-293764">
              <a:buClr>
                <a:srgbClr val="000080"/>
              </a:buClr>
              <a:buSzPct val="70000"/>
              <a:buFont typeface="Lucida Grande" charset="0"/>
              <a:buChar char="−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dirty="0"/>
              <a:t>First limit</a:t>
            </a:r>
            <a:r>
              <a:rPr lang="en-US" dirty="0" smtClean="0"/>
              <a:t>;</a:t>
            </a:r>
          </a:p>
          <a:p>
            <a:pPr marL="383322" indent="-293764">
              <a:buClr>
                <a:srgbClr val="000080"/>
              </a:buClr>
              <a:buSzPct val="70000"/>
              <a:buFont typeface="Lucida Grande" charset="0"/>
              <a:buChar char="−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dirty="0" smtClean="0"/>
              <a:t>~1960 the lack of a 10</a:t>
            </a:r>
            <a:r>
              <a:rPr lang="en-US" baseline="30000" dirty="0" smtClean="0"/>
              <a:t>-4 </a:t>
            </a:r>
            <a:r>
              <a:rPr lang="en-US" dirty="0" smtClean="0"/>
              <a:t>signal -&gt;existence of at least 2 neutrinos!</a:t>
            </a:r>
          </a:p>
          <a:p>
            <a:pPr marL="391686" indent="-293764">
              <a:buClr>
                <a:srgbClr val="000080"/>
              </a:buClr>
              <a:buSzPct val="70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dirty="0">
                <a:ea typeface="TimesNewRomanPSMT" pitchFamily="16" charset="0"/>
                <a:cs typeface="TimesNewRomanPSMT" pitchFamily="16" charset="0"/>
              </a:rPr>
              <a:t>1977 -                                    Van </a:t>
            </a:r>
            <a:r>
              <a:rPr lang="en-US" dirty="0" err="1">
                <a:ea typeface="TimesNewRomanPSMT" pitchFamily="16" charset="0"/>
                <a:cs typeface="TimesNewRomanPSMT" pitchFamily="16" charset="0"/>
              </a:rPr>
              <a:t>der</a:t>
            </a:r>
            <a:r>
              <a:rPr lang="en-US" dirty="0">
                <a:ea typeface="TimesNewRomanPSMT" pitchFamily="16" charset="0"/>
                <a:cs typeface="TimesNewRomanPSMT" pitchFamily="16" charset="0"/>
              </a:rPr>
              <a:t> </a:t>
            </a:r>
            <a:r>
              <a:rPr lang="en-US" dirty="0" err="1">
                <a:ea typeface="TimesNewRomanPSMT" pitchFamily="16" charset="0"/>
                <a:cs typeface="TimesNewRomanPSMT" pitchFamily="16" charset="0"/>
              </a:rPr>
              <a:t>Schaaf</a:t>
            </a:r>
            <a:r>
              <a:rPr lang="en-US" dirty="0">
                <a:ea typeface="TimesNewRomanPSMT" pitchFamily="16" charset="0"/>
                <a:cs typeface="TimesNewRomanPSMT" pitchFamily="16" charset="0"/>
              </a:rPr>
              <a:t> </a:t>
            </a:r>
            <a:r>
              <a:rPr lang="en-US" i="1" dirty="0">
                <a:ea typeface="TimesNewRomanPSMT" pitchFamily="16" charset="0"/>
                <a:cs typeface="TimesNewRomanPSMT" pitchFamily="16" charset="0"/>
              </a:rPr>
              <a:t>et al. </a:t>
            </a:r>
            <a:r>
              <a:rPr lang="en-US" dirty="0">
                <a:ea typeface="TimesNewRomanPSMT" pitchFamily="16" charset="0"/>
                <a:cs typeface="TimesNewRomanPSMT" pitchFamily="16" charset="0"/>
              </a:rPr>
              <a:t>(</a:t>
            </a:r>
            <a:r>
              <a:rPr lang="en-US" dirty="0"/>
              <a:t>PSI) </a:t>
            </a:r>
            <a:r>
              <a:rPr lang="en-US" dirty="0" err="1"/>
              <a:t>Depommier</a:t>
            </a:r>
            <a:r>
              <a:rPr lang="en-US" dirty="0"/>
              <a:t> </a:t>
            </a:r>
            <a:r>
              <a:rPr lang="en-US" i="1" dirty="0"/>
              <a:t>et al.</a:t>
            </a:r>
            <a:r>
              <a:rPr lang="en-US" dirty="0"/>
              <a:t> (TRIUMF):</a:t>
            </a:r>
          </a:p>
          <a:p>
            <a:pPr marL="783372" lvl="1" indent="-293764">
              <a:buClr>
                <a:srgbClr val="000080"/>
              </a:buClr>
              <a:buSzPct val="70000"/>
              <a:buFont typeface="Lucida Grande" charset="0"/>
              <a:buChar char="−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dirty="0"/>
              <a:t>First experiments with </a:t>
            </a:r>
            <a:r>
              <a:rPr lang="en-US" dirty="0" err="1"/>
              <a:t>muon</a:t>
            </a:r>
            <a:r>
              <a:rPr lang="en-US" dirty="0"/>
              <a:t> beams.</a:t>
            </a:r>
          </a:p>
          <a:p>
            <a:pPr marL="391686" indent="-293764">
              <a:buClr>
                <a:srgbClr val="000080"/>
              </a:buClr>
              <a:buSzPct val="70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dirty="0"/>
              <a:t>1999 – MEGA (LANL):</a:t>
            </a:r>
          </a:p>
          <a:p>
            <a:pPr marL="783372" lvl="1" indent="-293764">
              <a:buClr>
                <a:srgbClr val="000080"/>
              </a:buClr>
              <a:buSzPct val="70000"/>
              <a:buFont typeface="Lucida Grande" charset="0"/>
              <a:buChar char="−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dirty="0"/>
              <a:t>Present best limit;</a:t>
            </a:r>
          </a:p>
          <a:p>
            <a:pPr marL="783372" lvl="1" indent="-293764">
              <a:buClr>
                <a:srgbClr val="000080"/>
              </a:buClr>
              <a:buSzPct val="70000"/>
              <a:buFont typeface="Lucida Grande" charset="0"/>
              <a:buChar char="−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dirty="0">
                <a:solidFill>
                  <a:srgbClr val="0000FF"/>
                </a:solidFill>
              </a:rPr>
              <a:t>BR &lt; 1.2 </a:t>
            </a:r>
            <a:r>
              <a:rPr lang="en-US" dirty="0" err="1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10</a:t>
            </a:r>
            <a:r>
              <a:rPr lang="en-US" baseline="33000" dirty="0">
                <a:solidFill>
                  <a:srgbClr val="0000FF"/>
                </a:solidFill>
              </a:rPr>
              <a:t>-11</a:t>
            </a:r>
            <a:r>
              <a:rPr lang="en-US" dirty="0">
                <a:solidFill>
                  <a:srgbClr val="0000FF"/>
                </a:solidFill>
              </a:rPr>
              <a:t> @ 90% C.L.</a:t>
            </a:r>
          </a:p>
        </p:txBody>
      </p:sp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3"/>
          <a:srcRect r="2670"/>
          <a:stretch>
            <a:fillRect/>
          </a:stretch>
        </p:blipFill>
        <p:spPr bwMode="auto">
          <a:xfrm>
            <a:off x="181440" y="907295"/>
            <a:ext cx="4397760" cy="51802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181440" y="907295"/>
            <a:ext cx="4518720" cy="51802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9" name="AutoShape 5"/>
          <p:cNvSpPr>
            <a:spLocks noChangeArrowheads="1"/>
          </p:cNvSpPr>
          <p:nvPr/>
        </p:nvSpPr>
        <p:spPr bwMode="auto">
          <a:xfrm>
            <a:off x="678241" y="4853309"/>
            <a:ext cx="3954240" cy="583262"/>
          </a:xfrm>
          <a:prstGeom prst="roundRect">
            <a:avLst>
              <a:gd name="adj" fmla="val 16667"/>
            </a:avLst>
          </a:prstGeom>
          <a:noFill/>
          <a:ln w="36720">
            <a:solidFill>
              <a:srgbClr val="800000"/>
            </a:solidFill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0" name="Text Box 6"/>
          <p:cNvSpPr txBox="1">
            <a:spLocks noChangeArrowheads="1"/>
          </p:cNvSpPr>
          <p:nvPr/>
        </p:nvSpPr>
        <p:spPr bwMode="auto">
          <a:xfrm>
            <a:off x="1347840" y="4948360"/>
            <a:ext cx="2410560" cy="390281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sz="2200" dirty="0">
                <a:solidFill>
                  <a:srgbClr val="800000"/>
                </a:solidFill>
              </a:rPr>
              <a:t>MEG aims  ~ 10</a:t>
            </a:r>
            <a:r>
              <a:rPr lang="en-US" sz="2200" baseline="33000" dirty="0">
                <a:solidFill>
                  <a:srgbClr val="800000"/>
                </a:solidFill>
              </a:rPr>
              <a:t>-13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674F6-5183-5C4F-96AD-510EA64ED3C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2771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0"/>
            <a:ext cx="8709120" cy="771921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>
                <a:solidFill>
                  <a:srgbClr val="0000FF"/>
                </a:solidFill>
                <a:latin typeface="Comic Sans MS"/>
              </a:rPr>
              <a:t>Experimental Signature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37120" y="1101716"/>
            <a:ext cx="3579840" cy="2222153"/>
            <a:chOff x="3498" y="765"/>
            <a:chExt cx="2486" cy="1543"/>
          </a:xfrm>
        </p:grpSpPr>
        <p:sp>
          <p:nvSpPr>
            <p:cNvPr id="32805" name="Text Box 3"/>
            <p:cNvSpPr txBox="1">
              <a:spLocks noChangeArrowheads="1"/>
            </p:cNvSpPr>
            <p:nvPr/>
          </p:nvSpPr>
          <p:spPr bwMode="auto">
            <a:xfrm>
              <a:off x="3899" y="771"/>
              <a:ext cx="1740" cy="38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>
              <a:prstTxWarp prst="textNoShape">
                <a:avLst/>
              </a:prstTxWarp>
            </a:bodyPr>
            <a:lstStyle/>
            <a:p>
              <a:pPr algn="ctr">
                <a:lnSpc>
                  <a:spcPct val="116000"/>
                </a:lnSpc>
                <a:tabLst>
                  <a:tab pos="656650" algn="l"/>
                  <a:tab pos="1313299" algn="l"/>
                  <a:tab pos="1969949" algn="l"/>
                </a:tabLst>
              </a:pPr>
              <a:r>
                <a:rPr lang="en-US" sz="2200" dirty="0">
                  <a:solidFill>
                    <a:srgbClr val="000000"/>
                  </a:solidFill>
                  <a:latin typeface="Comic Sans MS" charset="0"/>
                </a:rPr>
                <a:t>SIGNAL </a:t>
              </a:r>
              <a:r>
                <a:rPr lang="en-US" sz="2900" dirty="0">
                  <a:solidFill>
                    <a:srgbClr val="000000"/>
                  </a:solidFill>
                  <a:latin typeface="Monaco" charset="0"/>
                  <a:ea typeface="Monaco" charset="0"/>
                  <a:cs typeface="Monaco" charset="0"/>
                </a:rPr>
                <a:t>∝</a:t>
              </a:r>
              <a:r>
                <a:rPr lang="en-US" sz="2200" dirty="0">
                  <a:solidFill>
                    <a:srgbClr val="000000"/>
                  </a:solidFill>
                  <a:latin typeface="Comic Sans MS" charset="0"/>
                  <a:ea typeface="Monaco" charset="0"/>
                  <a:cs typeface="Monaco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Symbol"/>
                  <a:ea typeface="Symbol" charset="2"/>
                  <a:cs typeface="Symbol" charset="2"/>
                </a:rPr>
                <a:t>m</a:t>
              </a:r>
              <a:r>
                <a:rPr lang="en-US" sz="2200" dirty="0">
                  <a:solidFill>
                    <a:srgbClr val="000000"/>
                  </a:solidFill>
                  <a:latin typeface="Comic Sans MS" charset="0"/>
                  <a:ea typeface="Symbol" charset="2"/>
                  <a:cs typeface="Symbol" charset="2"/>
                </a:rPr>
                <a:t> rate</a:t>
              </a:r>
            </a:p>
          </p:txBody>
        </p:sp>
        <p:sp>
          <p:nvSpPr>
            <p:cNvPr id="32806" name="Line 4"/>
            <p:cNvSpPr>
              <a:spLocks noChangeShapeType="1"/>
            </p:cNvSpPr>
            <p:nvPr/>
          </p:nvSpPr>
          <p:spPr bwMode="auto">
            <a:xfrm>
              <a:off x="4849" y="1444"/>
              <a:ext cx="955" cy="4"/>
            </a:xfrm>
            <a:prstGeom prst="line">
              <a:avLst/>
            </a:prstGeom>
            <a:noFill/>
            <a:ln w="3672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7" name="Line 5"/>
            <p:cNvSpPr>
              <a:spLocks noChangeShapeType="1"/>
            </p:cNvSpPr>
            <p:nvPr/>
          </p:nvSpPr>
          <p:spPr bwMode="auto">
            <a:xfrm flipV="1">
              <a:off x="3642" y="1447"/>
              <a:ext cx="1015" cy="4"/>
            </a:xfrm>
            <a:prstGeom prst="line">
              <a:avLst/>
            </a:prstGeom>
            <a:noFill/>
            <a:ln w="36720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8" name="Oval 6"/>
            <p:cNvSpPr>
              <a:spLocks noChangeArrowheads="1"/>
            </p:cNvSpPr>
            <p:nvPr/>
          </p:nvSpPr>
          <p:spPr bwMode="auto">
            <a:xfrm>
              <a:off x="4708" y="1390"/>
              <a:ext cx="94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9" name="Text Box 7"/>
            <p:cNvSpPr txBox="1">
              <a:spLocks noChangeArrowheads="1"/>
            </p:cNvSpPr>
            <p:nvPr/>
          </p:nvSpPr>
          <p:spPr bwMode="auto">
            <a:xfrm>
              <a:off x="4651" y="1081"/>
              <a:ext cx="336" cy="3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55584" rIns="90000" bIns="45000">
              <a:prstTxWarp prst="textNoShape">
                <a:avLst/>
              </a:prstTxWarp>
            </a:bodyPr>
            <a:lstStyle/>
            <a:p>
              <a:pPr>
                <a:lnSpc>
                  <a:spcPct val="97000"/>
                </a:lnSpc>
              </a:pPr>
              <a:r>
                <a:rPr lang="en-US" sz="2800" dirty="0" err="1" smtClean="0">
                  <a:latin typeface="Symbol"/>
                </a:rPr>
                <a:t>m</a:t>
              </a:r>
              <a:endParaRPr lang="en-US" sz="2500" dirty="0">
                <a:solidFill>
                  <a:srgbClr val="FF0000"/>
                </a:solidFill>
                <a:latin typeface="Athenian" charset="0"/>
              </a:endParaRPr>
            </a:p>
          </p:txBody>
        </p:sp>
        <p:sp>
          <p:nvSpPr>
            <p:cNvPr id="32810" name="Text Box 8"/>
            <p:cNvSpPr txBox="1">
              <a:spLocks noChangeArrowheads="1"/>
            </p:cNvSpPr>
            <p:nvPr/>
          </p:nvSpPr>
          <p:spPr bwMode="auto">
            <a:xfrm>
              <a:off x="5649" y="1042"/>
              <a:ext cx="336" cy="3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>
              <a:prstTxWarp prst="textNoShape">
                <a:avLst/>
              </a:prstTxWarp>
            </a:bodyPr>
            <a:lstStyle/>
            <a:p>
              <a:pPr>
                <a:lnSpc>
                  <a:spcPct val="116000"/>
                </a:lnSpc>
              </a:pPr>
              <a:r>
                <a:rPr lang="en-US" sz="2500" dirty="0" err="1">
                  <a:solidFill>
                    <a:srgbClr val="00FF00"/>
                  </a:solidFill>
                  <a:latin typeface="Comic Sans MS" charset="0"/>
                </a:rPr>
                <a:t>e</a:t>
              </a:r>
              <a:endParaRPr lang="en-US" sz="2500" dirty="0">
                <a:solidFill>
                  <a:srgbClr val="00FF00"/>
                </a:solidFill>
                <a:latin typeface="Comic Sans MS" charset="0"/>
              </a:endParaRPr>
            </a:p>
          </p:txBody>
        </p:sp>
        <p:sp>
          <p:nvSpPr>
            <p:cNvPr id="32811" name="Text Box 9"/>
            <p:cNvSpPr txBox="1">
              <a:spLocks noChangeArrowheads="1"/>
            </p:cNvSpPr>
            <p:nvPr/>
          </p:nvSpPr>
          <p:spPr bwMode="auto">
            <a:xfrm>
              <a:off x="3619" y="1030"/>
              <a:ext cx="336" cy="3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55584" rIns="90000" bIns="45000">
              <a:prstTxWarp prst="textNoShape">
                <a:avLst/>
              </a:prstTxWarp>
            </a:bodyPr>
            <a:lstStyle/>
            <a:p>
              <a:pPr>
                <a:lnSpc>
                  <a:spcPct val="97000"/>
                </a:lnSpc>
              </a:pPr>
              <a:endParaRPr lang="en-US" sz="2500" dirty="0">
                <a:solidFill>
                  <a:srgbClr val="0000FF"/>
                </a:solidFill>
                <a:latin typeface="Athenian" charset="0"/>
              </a:endParaRPr>
            </a:p>
          </p:txBody>
        </p:sp>
        <p:sp>
          <p:nvSpPr>
            <p:cNvPr id="32812" name="AutoShape 10"/>
            <p:cNvSpPr>
              <a:spLocks noChangeArrowheads="1"/>
            </p:cNvSpPr>
            <p:nvPr/>
          </p:nvSpPr>
          <p:spPr bwMode="auto">
            <a:xfrm>
              <a:off x="3498" y="765"/>
              <a:ext cx="2467" cy="1544"/>
            </a:xfrm>
            <a:prstGeom prst="roundRect">
              <a:avLst>
                <a:gd name="adj" fmla="val 6153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12001" y="3529811"/>
            <a:ext cx="3551040" cy="2544747"/>
            <a:chOff x="425" y="2451"/>
            <a:chExt cx="2466" cy="1767"/>
          </a:xfrm>
        </p:grpSpPr>
        <p:sp>
          <p:nvSpPr>
            <p:cNvPr id="32793" name="Text Box 12"/>
            <p:cNvSpPr txBox="1">
              <a:spLocks noChangeArrowheads="1"/>
            </p:cNvSpPr>
            <p:nvPr/>
          </p:nvSpPr>
          <p:spPr bwMode="auto">
            <a:xfrm>
              <a:off x="773" y="2467"/>
              <a:ext cx="1782" cy="6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>
              <a:prstTxWarp prst="textNoShape">
                <a:avLst/>
              </a:prstTxWarp>
            </a:bodyPr>
            <a:lstStyle/>
            <a:p>
              <a:pPr algn="ctr">
                <a:lnSpc>
                  <a:spcPct val="116000"/>
                </a:lnSpc>
                <a:tabLst>
                  <a:tab pos="656650" algn="l"/>
                  <a:tab pos="1313299" algn="l"/>
                  <a:tab pos="1969949" algn="l"/>
                </a:tabLst>
              </a:pPr>
              <a:r>
                <a:rPr lang="en-US" sz="2200" dirty="0">
                  <a:solidFill>
                    <a:srgbClr val="000000"/>
                  </a:solidFill>
                  <a:latin typeface="Comic Sans MS" charset="0"/>
                </a:rPr>
                <a:t>RADIATIVE DECAY </a:t>
              </a:r>
              <a:r>
                <a:rPr lang="en-US" sz="2900" dirty="0">
                  <a:solidFill>
                    <a:srgbClr val="000000"/>
                  </a:solidFill>
                  <a:latin typeface="Monaco" charset="0"/>
                  <a:ea typeface="Monaco" charset="0"/>
                  <a:cs typeface="Monaco" charset="0"/>
                </a:rPr>
                <a:t>∝</a:t>
              </a:r>
              <a:r>
                <a:rPr lang="en-US" sz="2200" dirty="0" smtClean="0">
                  <a:solidFill>
                    <a:srgbClr val="000000"/>
                  </a:solidFill>
                  <a:latin typeface="Comic Sans MS" charset="0"/>
                </a:rPr>
                <a:t> </a:t>
              </a:r>
              <a:r>
                <a:rPr lang="en-US" sz="2000" dirty="0" err="1" smtClean="0">
                  <a:latin typeface="Symbol"/>
                </a:rPr>
                <a:t>m</a:t>
              </a:r>
              <a:r>
                <a:rPr lang="en-US" sz="2200" dirty="0" smtClean="0">
                  <a:solidFill>
                    <a:srgbClr val="000000"/>
                  </a:solidFill>
                  <a:latin typeface="Comic Sans MS" charset="0"/>
                  <a:ea typeface="Symbol" charset="2"/>
                  <a:cs typeface="Symbol" charset="2"/>
                </a:rPr>
                <a:t> </a:t>
              </a:r>
              <a:r>
                <a:rPr lang="en-US" sz="2200" dirty="0">
                  <a:solidFill>
                    <a:srgbClr val="000000"/>
                  </a:solidFill>
                  <a:latin typeface="Comic Sans MS" charset="0"/>
                  <a:ea typeface="Symbol" charset="2"/>
                  <a:cs typeface="Symbol" charset="2"/>
                </a:rPr>
                <a:t>rate</a:t>
              </a:r>
            </a:p>
          </p:txBody>
        </p:sp>
        <p:sp>
          <p:nvSpPr>
            <p:cNvPr id="32794" name="Line 13"/>
            <p:cNvSpPr>
              <a:spLocks noChangeShapeType="1"/>
            </p:cNvSpPr>
            <p:nvPr/>
          </p:nvSpPr>
          <p:spPr bwMode="auto">
            <a:xfrm flipV="1">
              <a:off x="1757" y="3683"/>
              <a:ext cx="951" cy="6"/>
            </a:xfrm>
            <a:prstGeom prst="line">
              <a:avLst/>
            </a:prstGeom>
            <a:noFill/>
            <a:ln w="3672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5" name="Line 14"/>
            <p:cNvSpPr>
              <a:spLocks noChangeShapeType="1"/>
            </p:cNvSpPr>
            <p:nvPr/>
          </p:nvSpPr>
          <p:spPr bwMode="auto">
            <a:xfrm>
              <a:off x="530" y="3681"/>
              <a:ext cx="1014" cy="2"/>
            </a:xfrm>
            <a:prstGeom prst="line">
              <a:avLst/>
            </a:prstGeom>
            <a:noFill/>
            <a:ln w="36720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6" name="Oval 15"/>
            <p:cNvSpPr>
              <a:spLocks noChangeArrowheads="1"/>
            </p:cNvSpPr>
            <p:nvPr/>
          </p:nvSpPr>
          <p:spPr bwMode="auto">
            <a:xfrm>
              <a:off x="1606" y="3623"/>
              <a:ext cx="94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7" name="Text Box 16"/>
            <p:cNvSpPr txBox="1">
              <a:spLocks noChangeArrowheads="1"/>
            </p:cNvSpPr>
            <p:nvPr/>
          </p:nvSpPr>
          <p:spPr bwMode="auto">
            <a:xfrm>
              <a:off x="1548" y="3314"/>
              <a:ext cx="336" cy="3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55584" rIns="90000" bIns="45000">
              <a:prstTxWarp prst="textNoShape">
                <a:avLst/>
              </a:prstTxWarp>
            </a:bodyPr>
            <a:lstStyle/>
            <a:p>
              <a:pPr>
                <a:lnSpc>
                  <a:spcPct val="97000"/>
                </a:lnSpc>
              </a:pPr>
              <a:r>
                <a:rPr lang="en-US" sz="2800" dirty="0" err="1" smtClean="0">
                  <a:latin typeface="Symbol"/>
                </a:rPr>
                <a:t>m</a:t>
              </a:r>
              <a:endParaRPr lang="en-US" sz="2500" dirty="0">
                <a:solidFill>
                  <a:srgbClr val="FF0000"/>
                </a:solidFill>
                <a:latin typeface="Athenian" charset="0"/>
              </a:endParaRPr>
            </a:p>
          </p:txBody>
        </p:sp>
        <p:sp>
          <p:nvSpPr>
            <p:cNvPr id="32798" name="Text Box 17"/>
            <p:cNvSpPr txBox="1">
              <a:spLocks noChangeArrowheads="1"/>
            </p:cNvSpPr>
            <p:nvPr/>
          </p:nvSpPr>
          <p:spPr bwMode="auto">
            <a:xfrm>
              <a:off x="2546" y="3185"/>
              <a:ext cx="336" cy="3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>
              <a:prstTxWarp prst="textNoShape">
                <a:avLst/>
              </a:prstTxWarp>
            </a:bodyPr>
            <a:lstStyle/>
            <a:p>
              <a:pPr>
                <a:lnSpc>
                  <a:spcPct val="116000"/>
                </a:lnSpc>
              </a:pPr>
              <a:r>
                <a:rPr lang="en-US" sz="2500" dirty="0" err="1">
                  <a:solidFill>
                    <a:srgbClr val="00FF00"/>
                  </a:solidFill>
                  <a:latin typeface="Comic Sans MS" charset="0"/>
                </a:rPr>
                <a:t>e</a:t>
              </a:r>
              <a:endParaRPr lang="en-US" sz="2500" dirty="0">
                <a:solidFill>
                  <a:srgbClr val="00FF00"/>
                </a:solidFill>
                <a:latin typeface="Comic Sans MS" charset="0"/>
              </a:endParaRPr>
            </a:p>
          </p:txBody>
        </p:sp>
        <p:sp>
          <p:nvSpPr>
            <p:cNvPr id="32799" name="Text Box 18"/>
            <p:cNvSpPr txBox="1">
              <a:spLocks noChangeArrowheads="1"/>
            </p:cNvSpPr>
            <p:nvPr/>
          </p:nvSpPr>
          <p:spPr bwMode="auto">
            <a:xfrm>
              <a:off x="516" y="3264"/>
              <a:ext cx="336" cy="3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55584" rIns="90000" bIns="45000">
              <a:prstTxWarp prst="textNoShape">
                <a:avLst/>
              </a:prstTxWarp>
            </a:bodyPr>
            <a:lstStyle/>
            <a:p>
              <a:pPr>
                <a:lnSpc>
                  <a:spcPct val="97000"/>
                </a:lnSpc>
              </a:pPr>
              <a:r>
                <a:rPr lang="en-US" sz="2500" dirty="0" err="1">
                  <a:solidFill>
                    <a:srgbClr val="0000FF"/>
                  </a:solidFill>
                  <a:latin typeface="Symbol"/>
                </a:rPr>
                <a:t>g</a:t>
              </a:r>
              <a:endParaRPr lang="en-US" sz="2500" dirty="0">
                <a:solidFill>
                  <a:srgbClr val="0000FF"/>
                </a:solidFill>
                <a:latin typeface="Symbol"/>
              </a:endParaRPr>
            </a:p>
          </p:txBody>
        </p:sp>
        <p:sp>
          <p:nvSpPr>
            <p:cNvPr id="32800" name="Line 19"/>
            <p:cNvSpPr>
              <a:spLocks noChangeShapeType="1"/>
            </p:cNvSpPr>
            <p:nvPr/>
          </p:nvSpPr>
          <p:spPr bwMode="auto">
            <a:xfrm flipH="1">
              <a:off x="1106" y="3752"/>
              <a:ext cx="453" cy="3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1" name="Line 20"/>
            <p:cNvSpPr>
              <a:spLocks noChangeShapeType="1"/>
            </p:cNvSpPr>
            <p:nvPr/>
          </p:nvSpPr>
          <p:spPr bwMode="auto">
            <a:xfrm flipV="1">
              <a:off x="1758" y="3389"/>
              <a:ext cx="364" cy="2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2" name="AutoShape 21"/>
            <p:cNvSpPr>
              <a:spLocks noChangeArrowheads="1"/>
            </p:cNvSpPr>
            <p:nvPr/>
          </p:nvSpPr>
          <p:spPr bwMode="auto">
            <a:xfrm>
              <a:off x="425" y="2451"/>
              <a:ext cx="2467" cy="1721"/>
            </a:xfrm>
            <a:prstGeom prst="roundRect">
              <a:avLst>
                <a:gd name="adj" fmla="val 5523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3" name="Text Box 22"/>
            <p:cNvSpPr txBox="1">
              <a:spLocks noChangeArrowheads="1"/>
            </p:cNvSpPr>
            <p:nvPr/>
          </p:nvSpPr>
          <p:spPr bwMode="auto">
            <a:xfrm>
              <a:off x="2050" y="3134"/>
              <a:ext cx="378" cy="3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55584" rIns="90000" bIns="45000">
              <a:prstTxWarp prst="textNoShape">
                <a:avLst/>
              </a:prstTxWarp>
            </a:bodyPr>
            <a:lstStyle/>
            <a:p>
              <a:pPr>
                <a:lnSpc>
                  <a:spcPct val="97000"/>
                </a:lnSpc>
              </a:pPr>
              <a:r>
                <a:rPr lang="en-US" sz="2500" dirty="0" err="1">
                  <a:solidFill>
                    <a:srgbClr val="000000"/>
                  </a:solidFill>
                  <a:latin typeface="Symbol"/>
                </a:rPr>
                <a:t>n</a:t>
              </a:r>
              <a:endParaRPr lang="en-US" sz="2500" dirty="0">
                <a:solidFill>
                  <a:srgbClr val="000000"/>
                </a:solidFill>
                <a:latin typeface="Symbol"/>
              </a:endParaRPr>
            </a:p>
          </p:txBody>
        </p:sp>
        <p:sp>
          <p:nvSpPr>
            <p:cNvPr id="32804" name="Text Box 23"/>
            <p:cNvSpPr txBox="1">
              <a:spLocks noChangeArrowheads="1"/>
            </p:cNvSpPr>
            <p:nvPr/>
          </p:nvSpPr>
          <p:spPr bwMode="auto">
            <a:xfrm>
              <a:off x="1315" y="3901"/>
              <a:ext cx="378" cy="3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55584" rIns="90000" bIns="45000">
              <a:prstTxWarp prst="textNoShape">
                <a:avLst/>
              </a:prstTxWarp>
            </a:bodyPr>
            <a:lstStyle/>
            <a:p>
              <a:pPr>
                <a:lnSpc>
                  <a:spcPct val="97000"/>
                </a:lnSpc>
              </a:pPr>
              <a:r>
                <a:rPr lang="en-US" sz="2500" dirty="0" err="1" smtClean="0">
                  <a:solidFill>
                    <a:srgbClr val="000000"/>
                  </a:solidFill>
                  <a:latin typeface="Symbol"/>
                </a:rPr>
                <a:t>n</a:t>
              </a:r>
              <a:endParaRPr lang="en-US" sz="2500" dirty="0" smtClean="0">
                <a:solidFill>
                  <a:srgbClr val="000000"/>
                </a:solidFill>
                <a:latin typeface="Symbol"/>
              </a:endParaRPr>
            </a:p>
            <a:p>
              <a:pPr>
                <a:lnSpc>
                  <a:spcPct val="97000"/>
                </a:lnSpc>
              </a:pPr>
              <a:endParaRPr lang="en-US" sz="2500" dirty="0">
                <a:solidFill>
                  <a:srgbClr val="000000"/>
                </a:solidFill>
                <a:latin typeface="Athenian" charset="0"/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5052961" y="3519737"/>
            <a:ext cx="3568320" cy="2515949"/>
            <a:chOff x="3509" y="2444"/>
            <a:chExt cx="2478" cy="1747"/>
          </a:xfrm>
        </p:grpSpPr>
        <p:sp>
          <p:nvSpPr>
            <p:cNvPr id="32780" name="Text Box 25"/>
            <p:cNvSpPr txBox="1">
              <a:spLocks noChangeArrowheads="1"/>
            </p:cNvSpPr>
            <p:nvPr/>
          </p:nvSpPr>
          <p:spPr bwMode="auto">
            <a:xfrm>
              <a:off x="3810" y="2444"/>
              <a:ext cx="1950" cy="97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>
              <a:prstTxWarp prst="textNoShape">
                <a:avLst/>
              </a:prstTxWarp>
            </a:bodyPr>
            <a:lstStyle/>
            <a:p>
              <a:pPr algn="ctr">
                <a:lnSpc>
                  <a:spcPct val="116000"/>
                </a:lnSpc>
                <a:tabLst>
                  <a:tab pos="656650" algn="l"/>
                  <a:tab pos="1313299" algn="l"/>
                  <a:tab pos="1969949" algn="l"/>
                  <a:tab pos="2626599" algn="l"/>
                </a:tabLst>
              </a:pPr>
              <a:r>
                <a:rPr lang="en-US" sz="2200" dirty="0" smtClean="0">
                  <a:solidFill>
                    <a:srgbClr val="000000"/>
                  </a:solidFill>
                  <a:latin typeface="Comic Sans MS" charset="0"/>
                </a:rPr>
                <a:t>ACCIDENTAL</a:t>
              </a:r>
            </a:p>
            <a:p>
              <a:pPr algn="ctr">
                <a:lnSpc>
                  <a:spcPct val="116000"/>
                </a:lnSpc>
                <a:tabLst>
                  <a:tab pos="656650" algn="l"/>
                  <a:tab pos="1313299" algn="l"/>
                  <a:tab pos="1969949" algn="l"/>
                  <a:tab pos="2626599" algn="l"/>
                </a:tabLst>
              </a:pPr>
              <a:r>
                <a:rPr lang="en-US" sz="2900" dirty="0" smtClean="0">
                  <a:solidFill>
                    <a:srgbClr val="000000"/>
                  </a:solidFill>
                  <a:latin typeface="Monaco" charset="0"/>
                  <a:ea typeface="Monaco" charset="0"/>
                  <a:cs typeface="Monaco" charset="0"/>
                </a:rPr>
                <a:t>∝</a:t>
              </a:r>
              <a:r>
                <a:rPr lang="en-US" sz="2200" dirty="0" smtClean="0">
                  <a:solidFill>
                    <a:srgbClr val="000000"/>
                  </a:solidFill>
                  <a:latin typeface="Monaco" charset="0"/>
                  <a:ea typeface="Monaco" charset="0"/>
                  <a:cs typeface="Monaco" charset="0"/>
                </a:rPr>
                <a:t> </a:t>
              </a:r>
              <a:r>
                <a:rPr lang="en-US" sz="2200" dirty="0" smtClean="0">
                  <a:solidFill>
                    <a:srgbClr val="000000"/>
                  </a:solidFill>
                  <a:latin typeface="Comic Sans MS" charset="0"/>
                  <a:ea typeface="Symbol" charset="2"/>
                  <a:cs typeface="Symbol" charset="2"/>
                </a:rPr>
                <a:t>(</a:t>
              </a:r>
              <a:r>
                <a:rPr lang="en-US" sz="2400" dirty="0" err="1" smtClean="0">
                  <a:latin typeface="Symbol"/>
                </a:rPr>
                <a:t>m</a:t>
              </a:r>
              <a:r>
                <a:rPr lang="en-US" sz="2400" dirty="0" smtClean="0">
                  <a:latin typeface="Symbol"/>
                </a:rPr>
                <a:t> </a:t>
              </a:r>
              <a:r>
                <a:rPr lang="en-US" sz="2200" dirty="0" smtClean="0">
                  <a:solidFill>
                    <a:srgbClr val="000000"/>
                  </a:solidFill>
                  <a:latin typeface="Comic Sans MS" charset="0"/>
                  <a:ea typeface="Symbol" charset="2"/>
                  <a:cs typeface="Symbol" charset="2"/>
                </a:rPr>
                <a:t>rate</a:t>
              </a:r>
              <a:r>
                <a:rPr lang="en-US" sz="2200" dirty="0">
                  <a:solidFill>
                    <a:srgbClr val="000000"/>
                  </a:solidFill>
                  <a:latin typeface="Comic Sans MS" charset="0"/>
                  <a:ea typeface="Symbol" charset="2"/>
                  <a:cs typeface="Symbol" charset="2"/>
                </a:rPr>
                <a:t>)</a:t>
              </a:r>
              <a:r>
                <a:rPr lang="en-US" sz="2200" baseline="33000" dirty="0">
                  <a:solidFill>
                    <a:srgbClr val="000000"/>
                  </a:solidFill>
                  <a:latin typeface="Comic Sans MS" charset="0"/>
                  <a:ea typeface="Symbol" charset="2"/>
                  <a:cs typeface="Symbol" charset="2"/>
                </a:rPr>
                <a:t>2</a:t>
              </a:r>
            </a:p>
          </p:txBody>
        </p:sp>
        <p:sp>
          <p:nvSpPr>
            <p:cNvPr id="32781" name="Line 26"/>
            <p:cNvSpPr>
              <a:spLocks noChangeShapeType="1"/>
            </p:cNvSpPr>
            <p:nvPr/>
          </p:nvSpPr>
          <p:spPr bwMode="auto">
            <a:xfrm flipV="1">
              <a:off x="4851" y="3613"/>
              <a:ext cx="956" cy="7"/>
            </a:xfrm>
            <a:prstGeom prst="line">
              <a:avLst/>
            </a:prstGeom>
            <a:noFill/>
            <a:ln w="3672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2" name="Line 27"/>
            <p:cNvSpPr>
              <a:spLocks noChangeShapeType="1"/>
            </p:cNvSpPr>
            <p:nvPr/>
          </p:nvSpPr>
          <p:spPr bwMode="auto">
            <a:xfrm>
              <a:off x="3653" y="4062"/>
              <a:ext cx="1007" cy="4"/>
            </a:xfrm>
            <a:prstGeom prst="line">
              <a:avLst/>
            </a:prstGeom>
            <a:noFill/>
            <a:ln w="36720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3" name="Oval 28"/>
            <p:cNvSpPr>
              <a:spLocks noChangeArrowheads="1"/>
            </p:cNvSpPr>
            <p:nvPr/>
          </p:nvSpPr>
          <p:spPr bwMode="auto">
            <a:xfrm>
              <a:off x="4710" y="3565"/>
              <a:ext cx="94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4" name="Text Box 29"/>
            <p:cNvSpPr txBox="1">
              <a:spLocks noChangeArrowheads="1"/>
            </p:cNvSpPr>
            <p:nvPr/>
          </p:nvSpPr>
          <p:spPr bwMode="auto">
            <a:xfrm>
              <a:off x="4653" y="3255"/>
              <a:ext cx="336" cy="3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55584" rIns="90000" bIns="45000">
              <a:prstTxWarp prst="textNoShape">
                <a:avLst/>
              </a:prstTxWarp>
            </a:bodyPr>
            <a:lstStyle/>
            <a:p>
              <a:pPr>
                <a:lnSpc>
                  <a:spcPct val="97000"/>
                </a:lnSpc>
              </a:pPr>
              <a:r>
                <a:rPr lang="en-US" sz="2800" dirty="0" err="1" smtClean="0">
                  <a:latin typeface="Symbol"/>
                </a:rPr>
                <a:t>m</a:t>
              </a:r>
              <a:endParaRPr lang="en-US" sz="2500" dirty="0">
                <a:solidFill>
                  <a:srgbClr val="FF0000"/>
                </a:solidFill>
                <a:latin typeface="Athenian" charset="0"/>
              </a:endParaRPr>
            </a:p>
          </p:txBody>
        </p:sp>
        <p:sp>
          <p:nvSpPr>
            <p:cNvPr id="32785" name="Text Box 30"/>
            <p:cNvSpPr txBox="1">
              <a:spLocks noChangeArrowheads="1"/>
            </p:cNvSpPr>
            <p:nvPr/>
          </p:nvSpPr>
          <p:spPr bwMode="auto">
            <a:xfrm>
              <a:off x="5651" y="3126"/>
              <a:ext cx="336" cy="3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>
              <a:prstTxWarp prst="textNoShape">
                <a:avLst/>
              </a:prstTxWarp>
            </a:bodyPr>
            <a:lstStyle/>
            <a:p>
              <a:pPr>
                <a:lnSpc>
                  <a:spcPct val="116000"/>
                </a:lnSpc>
              </a:pPr>
              <a:r>
                <a:rPr lang="en-US" sz="2500" dirty="0" err="1">
                  <a:solidFill>
                    <a:srgbClr val="00FF00"/>
                  </a:solidFill>
                  <a:latin typeface="Comic Sans MS" charset="0"/>
                </a:rPr>
                <a:t>e</a:t>
              </a:r>
              <a:endParaRPr lang="en-US" sz="2500" dirty="0">
                <a:solidFill>
                  <a:srgbClr val="00FF00"/>
                </a:solidFill>
                <a:latin typeface="Comic Sans MS" charset="0"/>
              </a:endParaRPr>
            </a:p>
          </p:txBody>
        </p:sp>
        <p:sp>
          <p:nvSpPr>
            <p:cNvPr id="32786" name="Text Box 31"/>
            <p:cNvSpPr txBox="1">
              <a:spLocks noChangeArrowheads="1"/>
            </p:cNvSpPr>
            <p:nvPr/>
          </p:nvSpPr>
          <p:spPr bwMode="auto">
            <a:xfrm>
              <a:off x="3621" y="3659"/>
              <a:ext cx="336" cy="3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55584" rIns="90000" bIns="45000">
              <a:prstTxWarp prst="textNoShape">
                <a:avLst/>
              </a:prstTxWarp>
            </a:bodyPr>
            <a:lstStyle/>
            <a:p>
              <a:pPr>
                <a:lnSpc>
                  <a:spcPct val="97000"/>
                </a:lnSpc>
              </a:pPr>
              <a:r>
                <a:rPr lang="en-US" sz="2500" dirty="0" err="1" smtClean="0">
                  <a:solidFill>
                    <a:srgbClr val="0000FF"/>
                  </a:solidFill>
                  <a:latin typeface="Symbol"/>
                </a:rPr>
                <a:t>g</a:t>
              </a:r>
              <a:endParaRPr lang="en-US" sz="2500" dirty="0" smtClean="0">
                <a:solidFill>
                  <a:srgbClr val="0000FF"/>
                </a:solidFill>
                <a:latin typeface="Symbol"/>
              </a:endParaRPr>
            </a:p>
            <a:p>
              <a:pPr>
                <a:lnSpc>
                  <a:spcPct val="97000"/>
                </a:lnSpc>
              </a:pPr>
              <a:endParaRPr lang="en-US" sz="2500" dirty="0">
                <a:solidFill>
                  <a:srgbClr val="0000FF"/>
                </a:solidFill>
                <a:latin typeface="Athenian" charset="0"/>
              </a:endParaRPr>
            </a:p>
          </p:txBody>
        </p:sp>
        <p:sp>
          <p:nvSpPr>
            <p:cNvPr id="32787" name="Line 32"/>
            <p:cNvSpPr>
              <a:spLocks noChangeShapeType="1"/>
            </p:cNvSpPr>
            <p:nvPr/>
          </p:nvSpPr>
          <p:spPr bwMode="auto">
            <a:xfrm flipH="1" flipV="1">
              <a:off x="4410" y="3178"/>
              <a:ext cx="284" cy="3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8" name="Line 33"/>
            <p:cNvSpPr>
              <a:spLocks noChangeShapeType="1"/>
            </p:cNvSpPr>
            <p:nvPr/>
          </p:nvSpPr>
          <p:spPr bwMode="auto">
            <a:xfrm flipH="1">
              <a:off x="4274" y="3699"/>
              <a:ext cx="398" cy="1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9" name="Oval 34"/>
            <p:cNvSpPr>
              <a:spLocks noChangeArrowheads="1"/>
            </p:cNvSpPr>
            <p:nvPr/>
          </p:nvSpPr>
          <p:spPr bwMode="auto">
            <a:xfrm>
              <a:off x="4710" y="4018"/>
              <a:ext cx="94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0" name="AutoShape 35"/>
            <p:cNvSpPr>
              <a:spLocks noChangeArrowheads="1"/>
            </p:cNvSpPr>
            <p:nvPr/>
          </p:nvSpPr>
          <p:spPr bwMode="auto">
            <a:xfrm>
              <a:off x="3509" y="2470"/>
              <a:ext cx="2467" cy="1721"/>
            </a:xfrm>
            <a:prstGeom prst="roundRect">
              <a:avLst>
                <a:gd name="adj" fmla="val 5523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1" name="Text Box 36"/>
            <p:cNvSpPr txBox="1">
              <a:spLocks noChangeArrowheads="1"/>
            </p:cNvSpPr>
            <p:nvPr/>
          </p:nvSpPr>
          <p:spPr bwMode="auto">
            <a:xfrm>
              <a:off x="4160" y="3568"/>
              <a:ext cx="378" cy="3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55584" rIns="90000" bIns="45000">
              <a:prstTxWarp prst="textNoShape">
                <a:avLst/>
              </a:prstTxWarp>
            </a:bodyPr>
            <a:lstStyle/>
            <a:p>
              <a:pPr>
                <a:lnSpc>
                  <a:spcPct val="97000"/>
                </a:lnSpc>
              </a:pPr>
              <a:r>
                <a:rPr lang="en-US" sz="2500" dirty="0" err="1" smtClean="0">
                  <a:solidFill>
                    <a:srgbClr val="000000"/>
                  </a:solidFill>
                  <a:latin typeface="Symbol"/>
                </a:rPr>
                <a:t>n</a:t>
              </a:r>
              <a:endParaRPr lang="en-US" sz="2500" dirty="0" smtClean="0">
                <a:solidFill>
                  <a:srgbClr val="000000"/>
                </a:solidFill>
                <a:latin typeface="Symbol"/>
              </a:endParaRPr>
            </a:p>
            <a:p>
              <a:pPr>
                <a:lnSpc>
                  <a:spcPct val="97000"/>
                </a:lnSpc>
              </a:pPr>
              <a:endParaRPr lang="en-US" sz="2500" dirty="0">
                <a:solidFill>
                  <a:srgbClr val="000000"/>
                </a:solidFill>
                <a:latin typeface="Athenian" charset="0"/>
              </a:endParaRPr>
            </a:p>
          </p:txBody>
        </p:sp>
        <p:sp>
          <p:nvSpPr>
            <p:cNvPr id="32792" name="Text Box 37"/>
            <p:cNvSpPr txBox="1">
              <a:spLocks noChangeArrowheads="1"/>
            </p:cNvSpPr>
            <p:nvPr/>
          </p:nvSpPr>
          <p:spPr bwMode="auto">
            <a:xfrm>
              <a:off x="4191" y="3180"/>
              <a:ext cx="378" cy="3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55584" rIns="90000" bIns="45000">
              <a:prstTxWarp prst="textNoShape">
                <a:avLst/>
              </a:prstTxWarp>
            </a:bodyPr>
            <a:lstStyle/>
            <a:p>
              <a:pPr>
                <a:lnSpc>
                  <a:spcPct val="97000"/>
                </a:lnSpc>
              </a:pPr>
              <a:r>
                <a:rPr lang="en-US" sz="2500" dirty="0" err="1" smtClean="0">
                  <a:solidFill>
                    <a:srgbClr val="000000"/>
                  </a:solidFill>
                  <a:latin typeface="Symbol"/>
                </a:rPr>
                <a:t>n</a:t>
              </a:r>
              <a:endParaRPr lang="en-US" sz="2500" dirty="0" smtClean="0">
                <a:solidFill>
                  <a:srgbClr val="000000"/>
                </a:solidFill>
                <a:latin typeface="Symbol"/>
              </a:endParaRPr>
            </a:p>
            <a:p>
              <a:pPr>
                <a:lnSpc>
                  <a:spcPct val="97000"/>
                </a:lnSpc>
              </a:pPr>
              <a:endParaRPr lang="en-US" sz="2500" dirty="0">
                <a:solidFill>
                  <a:srgbClr val="000000"/>
                </a:solidFill>
                <a:latin typeface="Athenian" charset="0"/>
              </a:endParaRPr>
            </a:p>
          </p:txBody>
        </p:sp>
      </p:grpSp>
      <p:sp>
        <p:nvSpPr>
          <p:cNvPr id="32775" name="Rectangle 38"/>
          <p:cNvSpPr>
            <a:spLocks noGrp="1" noChangeArrowheads="1"/>
          </p:cNvSpPr>
          <p:nvPr>
            <p:ph type="body" idx="1"/>
          </p:nvPr>
        </p:nvSpPr>
        <p:spPr>
          <a:xfrm>
            <a:off x="115200" y="1288936"/>
            <a:ext cx="4786560" cy="1831872"/>
          </a:xfrm>
        </p:spPr>
        <p:txBody>
          <a:bodyPr>
            <a:normAutofit fontScale="85000" lnSpcReduction="10000"/>
          </a:bodyPr>
          <a:lstStyle/>
          <a:p>
            <a:pPr marL="391686" indent="-293764">
              <a:buClr>
                <a:srgbClr val="000080"/>
              </a:buClr>
              <a:buSzPct val="70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dirty="0"/>
              <a:t>To get 10</a:t>
            </a:r>
            <a:r>
              <a:rPr lang="en-US" baseline="33000" dirty="0"/>
              <a:t>-13</a:t>
            </a:r>
            <a:r>
              <a:rPr lang="en-US" dirty="0"/>
              <a:t> sensitivity:</a:t>
            </a:r>
          </a:p>
          <a:p>
            <a:pPr marL="783372" lvl="1" indent="-293764">
              <a:buClr>
                <a:srgbClr val="000080"/>
              </a:buClr>
              <a:buSzPct val="70000"/>
              <a:buFont typeface="Lucida Grande" charset="0"/>
              <a:buChar char="−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dirty="0"/>
              <a:t>high statistics;</a:t>
            </a:r>
          </a:p>
          <a:p>
            <a:pPr marL="783372" lvl="1" indent="-293764">
              <a:buClr>
                <a:srgbClr val="000080"/>
              </a:buClr>
              <a:buSzPct val="70000"/>
              <a:buFont typeface="Lucida Grande" charset="0"/>
              <a:buChar char="−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dirty="0"/>
              <a:t>high resolutions </a:t>
            </a:r>
            <a:r>
              <a:rPr lang="en-US" dirty="0">
                <a:solidFill>
                  <a:srgbClr val="0000FF"/>
                </a:solidFill>
              </a:rPr>
              <a:t>(energy, time, angle)</a:t>
            </a:r>
            <a:r>
              <a:rPr lang="en-US" dirty="0"/>
              <a:t> for low background;</a:t>
            </a:r>
          </a:p>
        </p:txBody>
      </p:sp>
      <p:sp>
        <p:nvSpPr>
          <p:cNvPr id="32776" name="Text Box 39"/>
          <p:cNvSpPr txBox="1">
            <a:spLocks noChangeArrowheads="1"/>
          </p:cNvSpPr>
          <p:nvPr/>
        </p:nvSpPr>
        <p:spPr bwMode="auto">
          <a:xfrm>
            <a:off x="5405760" y="2325845"/>
            <a:ext cx="2917440" cy="926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 algn="ctr">
              <a:lnSpc>
                <a:spcPct val="116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2200" dirty="0" err="1">
                <a:solidFill>
                  <a:srgbClr val="000000"/>
                </a:solidFill>
                <a:latin typeface="Comic Sans MS" charset="0"/>
              </a:rPr>
              <a:t>E</a:t>
            </a:r>
            <a:r>
              <a:rPr lang="en-US" sz="2200" baseline="-20000" dirty="0" err="1">
                <a:solidFill>
                  <a:srgbClr val="000000"/>
                </a:solidFill>
                <a:latin typeface="Symbol"/>
              </a:rPr>
              <a:t>g</a:t>
            </a:r>
            <a:r>
              <a:rPr lang="en-US" sz="2200" dirty="0">
                <a:solidFill>
                  <a:srgbClr val="000000"/>
                </a:solidFill>
                <a:latin typeface="Comic Sans MS" charset="0"/>
              </a:rPr>
              <a:t> = </a:t>
            </a:r>
            <a:r>
              <a:rPr lang="en-US" sz="2200" dirty="0" err="1">
                <a:solidFill>
                  <a:srgbClr val="000000"/>
                </a:solidFill>
                <a:latin typeface="Comic Sans MS" charset="0"/>
              </a:rPr>
              <a:t>E</a:t>
            </a:r>
            <a:r>
              <a:rPr lang="en-US" sz="2200" baseline="-20000" dirty="0" err="1">
                <a:solidFill>
                  <a:srgbClr val="000000"/>
                </a:solidFill>
                <a:latin typeface="Comic Sans MS" charset="0"/>
              </a:rPr>
              <a:t>e</a:t>
            </a:r>
            <a:r>
              <a:rPr lang="en-US" sz="2200" dirty="0">
                <a:solidFill>
                  <a:srgbClr val="000000"/>
                </a:solidFill>
                <a:latin typeface="Comic Sans MS" charset="0"/>
              </a:rPr>
              <a:t> = 52.8 </a:t>
            </a:r>
            <a:r>
              <a:rPr lang="en-US" sz="2200" dirty="0" err="1">
                <a:solidFill>
                  <a:srgbClr val="000000"/>
                </a:solidFill>
                <a:latin typeface="Comic Sans MS" charset="0"/>
              </a:rPr>
              <a:t>MeV</a:t>
            </a:r>
            <a:r>
              <a:rPr lang="en-US" sz="2200" dirty="0">
                <a:solidFill>
                  <a:srgbClr val="000000"/>
                </a:solidFill>
                <a:latin typeface="Comic Sans MS" charset="0"/>
              </a:rPr>
              <a:t>,</a:t>
            </a:r>
            <a:r>
              <a:rPr lang="en-US" sz="2200" dirty="0" smtClean="0">
                <a:solidFill>
                  <a:srgbClr val="000000"/>
                </a:solidFill>
                <a:latin typeface="Comic Sans MS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Athenian" charset="0"/>
              </a:rPr>
              <a:t>t</a:t>
            </a:r>
            <a:r>
              <a:rPr lang="en-US" sz="2200" baseline="-20000" dirty="0" err="1" smtClean="0">
                <a:solidFill>
                  <a:srgbClr val="000000"/>
                </a:solidFill>
                <a:latin typeface="Comic Sans MS" charset="0"/>
              </a:rPr>
              <a:t>e</a:t>
            </a:r>
            <a:r>
              <a:rPr lang="en-US" sz="2200" baseline="-20000" dirty="0" err="1" smtClean="0">
                <a:solidFill>
                  <a:srgbClr val="000000"/>
                </a:solidFill>
                <a:latin typeface="Symbol"/>
              </a:rPr>
              <a:t>g</a:t>
            </a:r>
            <a:r>
              <a:rPr lang="en-US" sz="2200" dirty="0" smtClean="0">
                <a:solidFill>
                  <a:srgbClr val="000000"/>
                </a:solidFill>
                <a:latin typeface="Comic Sans MS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Comic Sans MS" charset="0"/>
              </a:rPr>
              <a:t>= 180°, T</a:t>
            </a:r>
            <a:r>
              <a:rPr lang="en-US" sz="2200" baseline="-20000" dirty="0">
                <a:solidFill>
                  <a:srgbClr val="000000"/>
                </a:solidFill>
                <a:latin typeface="Comic Sans MS" charset="0"/>
              </a:rPr>
              <a:t>e</a:t>
            </a:r>
            <a:r>
              <a:rPr lang="en-US" sz="2200" dirty="0">
                <a:solidFill>
                  <a:srgbClr val="000000"/>
                </a:solidFill>
                <a:latin typeface="Comic Sans MS" charset="0"/>
              </a:rPr>
              <a:t> -</a:t>
            </a:r>
            <a:r>
              <a:rPr lang="en-US" sz="2200" dirty="0" err="1" smtClean="0">
                <a:solidFill>
                  <a:srgbClr val="000000"/>
                </a:solidFill>
                <a:latin typeface="Comic Sans MS" charset="0"/>
              </a:rPr>
              <a:t>T</a:t>
            </a:r>
            <a:r>
              <a:rPr lang="en-US" sz="2200" baseline="-20000" dirty="0" err="1" smtClean="0">
                <a:solidFill>
                  <a:srgbClr val="000000"/>
                </a:solidFill>
                <a:latin typeface="Symbol"/>
              </a:rPr>
              <a:t>g</a:t>
            </a:r>
            <a:r>
              <a:rPr lang="en-US" sz="2200" dirty="0" smtClean="0">
                <a:solidFill>
                  <a:srgbClr val="000000"/>
                </a:solidFill>
                <a:latin typeface="Comic Sans MS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Comic Sans MS" charset="0"/>
              </a:rPr>
              <a:t>= 0</a:t>
            </a:r>
          </a:p>
        </p:txBody>
      </p:sp>
      <p:sp>
        <p:nvSpPr>
          <p:cNvPr id="32777" name="Text Box 40"/>
          <p:cNvSpPr txBox="1">
            <a:spLocks noChangeArrowheads="1"/>
          </p:cNvSpPr>
          <p:nvPr/>
        </p:nvSpPr>
        <p:spPr bwMode="auto">
          <a:xfrm rot="-1800000">
            <a:off x="3826081" y="3699749"/>
            <a:ext cx="2766240" cy="38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91337" rIns="81639" bIns="40820">
            <a:prstTxWarp prst="textNoShape">
              <a:avLst/>
            </a:prstTxWarp>
          </a:bodyPr>
          <a:lstStyle/>
          <a:p>
            <a:pPr algn="ctr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2400" b="1" dirty="0">
                <a:solidFill>
                  <a:srgbClr val="FF0000"/>
                </a:solidFill>
                <a:latin typeface="Herculanum" charset="0"/>
              </a:rPr>
              <a:t>DOMINANT</a:t>
            </a:r>
          </a:p>
        </p:txBody>
      </p:sp>
      <p:pic>
        <p:nvPicPr>
          <p:cNvPr id="32779" name="Picture 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2560" y="6157646"/>
            <a:ext cx="6641280" cy="6135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5" name="Rectangle 44"/>
          <p:cNvSpPr/>
          <p:nvPr/>
        </p:nvSpPr>
        <p:spPr>
          <a:xfrm>
            <a:off x="5294463" y="1686563"/>
            <a:ext cx="279569" cy="362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7000"/>
              </a:lnSpc>
            </a:pPr>
            <a:r>
              <a:rPr lang="en-US" dirty="0" err="1" smtClean="0">
                <a:solidFill>
                  <a:srgbClr val="0000FF"/>
                </a:solidFill>
                <a:latin typeface="Symbol"/>
              </a:rPr>
              <a:t>g</a:t>
            </a:r>
            <a:endParaRPr lang="en-US" dirty="0" smtClean="0">
              <a:solidFill>
                <a:srgbClr val="0000FF"/>
              </a:solidFill>
              <a:latin typeface="Symbo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32A82D-CAF5-BF48-8180-7EFA6ACA3F5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4819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-7201"/>
            <a:ext cx="8709120" cy="77192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>
                <a:solidFill>
                  <a:srgbClr val="0000FF"/>
                </a:solidFill>
                <a:latin typeface="Comic Sans MS"/>
              </a:rPr>
              <a:t>Required Performances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7680" y="1000906"/>
            <a:ext cx="8144640" cy="5112537"/>
            <a:chOff x="422" y="695"/>
            <a:chExt cx="5656" cy="3550"/>
          </a:xfrm>
        </p:grpSpPr>
        <p:pic>
          <p:nvPicPr>
            <p:cNvPr id="3482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2" y="695"/>
              <a:ext cx="5657" cy="35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4822" name="AutoShape 4"/>
            <p:cNvSpPr>
              <a:spLocks noChangeArrowheads="1"/>
            </p:cNvSpPr>
            <p:nvPr/>
          </p:nvSpPr>
          <p:spPr bwMode="auto">
            <a:xfrm>
              <a:off x="3119" y="4038"/>
              <a:ext cx="306" cy="208"/>
            </a:xfrm>
            <a:prstGeom prst="roundRect">
              <a:avLst>
                <a:gd name="adj" fmla="val 47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0417CE-2F27-3D43-A9DD-AF826AACA0C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6867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-7201"/>
            <a:ext cx="8709120" cy="77192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>
                <a:solidFill>
                  <a:srgbClr val="0000FF"/>
                </a:solidFill>
                <a:latin typeface="Comic Sans MS"/>
              </a:rPr>
              <a:t>The MEG Experiment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20" y="937539"/>
            <a:ext cx="8966880" cy="5167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6869" name="Text Box 3"/>
          <p:cNvSpPr txBox="1">
            <a:spLocks noChangeArrowheads="1"/>
          </p:cNvSpPr>
          <p:nvPr/>
        </p:nvSpPr>
        <p:spPr bwMode="auto">
          <a:xfrm>
            <a:off x="810530" y="5372417"/>
            <a:ext cx="4206240" cy="4666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>
              <a:lnSpc>
                <a:spcPct val="116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200" dirty="0">
                <a:solidFill>
                  <a:srgbClr val="000000"/>
                </a:solidFill>
                <a:latin typeface="Comic Sans MS" charset="0"/>
              </a:rPr>
              <a:t>~ 10% geometrical acceptance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DDC52-8FD3-D247-A387-A5D48323C7E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8915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-7201"/>
            <a:ext cx="8709120" cy="77192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>
                <a:solidFill>
                  <a:srgbClr val="0000FF"/>
                </a:solidFill>
                <a:latin typeface="Comic Sans MS"/>
              </a:rPr>
              <a:t>The MEG Experiment</a:t>
            </a:r>
          </a:p>
        </p:txBody>
      </p:sp>
      <p:sp>
        <p:nvSpPr>
          <p:cNvPr id="38916" name="Text Box 2"/>
          <p:cNvSpPr txBox="1">
            <a:spLocks noChangeArrowheads="1"/>
          </p:cNvSpPr>
          <p:nvPr/>
        </p:nvSpPr>
        <p:spPr bwMode="auto">
          <a:xfrm>
            <a:off x="456481" y="1123318"/>
            <a:ext cx="8228160" cy="48187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5602" rIns="0" bIns="0" anchor="ctr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900" dirty="0">
                <a:solidFill>
                  <a:srgbClr val="000000"/>
                </a:solidFill>
              </a:rPr>
              <a:t>Picture</a:t>
            </a:r>
          </a:p>
        </p:txBody>
      </p:sp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241" y="1075794"/>
            <a:ext cx="4828320" cy="49382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8918" name="Picture 4"/>
          <p:cNvPicPr>
            <a:picLocks noChangeAspect="1" noChangeArrowheads="1"/>
          </p:cNvPicPr>
          <p:nvPr/>
        </p:nvPicPr>
        <p:blipFill>
          <a:blip r:embed="rId4"/>
          <a:srcRect l="1755" t="3336" r="3320" b="9470"/>
          <a:stretch>
            <a:fillRect/>
          </a:stretch>
        </p:blipFill>
        <p:spPr bwMode="auto">
          <a:xfrm>
            <a:off x="5199840" y="4347818"/>
            <a:ext cx="2977920" cy="2422334"/>
          </a:xfrm>
          <a:prstGeom prst="rect">
            <a:avLst/>
          </a:prstGeom>
          <a:noFill/>
          <a:ln w="936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3891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41921" y="918816"/>
            <a:ext cx="3445920" cy="17181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892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56641" y="2357528"/>
            <a:ext cx="2086560" cy="27823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" y="5832099"/>
            <a:ext cx="410881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~60 physicists, 12 Institutions, 5 Countries</a:t>
            </a:r>
          </a:p>
          <a:p>
            <a:r>
              <a:rPr lang="en-US" dirty="0" smtClean="0"/>
              <a:t>Italy, Japan, Russia, Switzerland, USA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4FE29A-37C6-1B48-BBAA-1DC886E5F8D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7107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-7201"/>
            <a:ext cx="8709120" cy="77192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>
                <a:solidFill>
                  <a:srgbClr val="0000FF"/>
                </a:solidFill>
                <a:latin typeface="Comic Sans MS"/>
              </a:rPr>
              <a:t>The Positron Spectrometer</a:t>
            </a: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082994"/>
            <a:ext cx="8228160" cy="2237995"/>
          </a:xfrm>
        </p:spPr>
        <p:txBody>
          <a:bodyPr>
            <a:normAutofit fontScale="92500" lnSpcReduction="10000"/>
          </a:bodyPr>
          <a:lstStyle/>
          <a:p>
            <a:pPr marL="391686" indent="-293764">
              <a:buClr>
                <a:srgbClr val="000080"/>
              </a:buClr>
              <a:buSzPct val="70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16 low</a:t>
            </a:r>
            <a:r>
              <a:rPr lang="en-US" dirty="0" smtClean="0"/>
              <a:t>-mass </a:t>
            </a:r>
            <a:r>
              <a:rPr lang="en-US" i="1" dirty="0">
                <a:solidFill>
                  <a:srgbClr val="0000FF"/>
                </a:solidFill>
              </a:rPr>
              <a:t>Drift Chambers</a:t>
            </a:r>
            <a:r>
              <a:rPr lang="en-US" dirty="0"/>
              <a:t> in a Helium atmosphere with a </a:t>
            </a:r>
            <a:r>
              <a:rPr lang="en-US" i="1" dirty="0">
                <a:solidFill>
                  <a:srgbClr val="0000FF"/>
                </a:solidFill>
              </a:rPr>
              <a:t>graded magnetic field </a:t>
            </a:r>
            <a:r>
              <a:rPr lang="en-US" dirty="0"/>
              <a:t>:</a:t>
            </a:r>
          </a:p>
          <a:p>
            <a:pPr marL="783372" lvl="1" indent="-293764">
              <a:buClr>
                <a:srgbClr val="000080"/>
              </a:buClr>
              <a:buSzPct val="70000"/>
              <a:buFont typeface="Lucida Grande" charset="0"/>
              <a:buChar char="−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very low total material budget (&lt; 0.005 X</a:t>
            </a:r>
            <a:r>
              <a:rPr lang="en-US" baseline="-20000" dirty="0"/>
              <a:t>0</a:t>
            </a:r>
            <a:r>
              <a:rPr lang="en-US" dirty="0"/>
              <a:t>);</a:t>
            </a:r>
          </a:p>
          <a:p>
            <a:pPr marL="783372" lvl="1" indent="-293764">
              <a:buClr>
                <a:srgbClr val="000080"/>
              </a:buClr>
              <a:buSzPct val="70000"/>
              <a:buFont typeface="Lucida Grande" charset="0"/>
              <a:buChar char="−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fast expulsion of tracks from the spectrometer even at large polar angles.</a:t>
            </a:r>
          </a:p>
        </p:txBody>
      </p:sp>
      <p:pic>
        <p:nvPicPr>
          <p:cNvPr id="4710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161" y="3792207"/>
            <a:ext cx="5070240" cy="29292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71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1520" y="2869806"/>
            <a:ext cx="2904480" cy="24857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7111" name="Text Box 5"/>
          <p:cNvSpPr txBox="1">
            <a:spLocks noChangeArrowheads="1"/>
          </p:cNvSpPr>
          <p:nvPr/>
        </p:nvSpPr>
        <p:spPr bwMode="auto">
          <a:xfrm>
            <a:off x="5872320" y="3696869"/>
            <a:ext cx="1919520" cy="3715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>
              <a:lnSpc>
                <a:spcPct val="116000"/>
              </a:lnSpc>
              <a:tabLst>
                <a:tab pos="656650" algn="l"/>
                <a:tab pos="1313299" algn="l"/>
              </a:tabLst>
            </a:pPr>
            <a:r>
              <a:rPr lang="en-US" dirty="0">
                <a:solidFill>
                  <a:srgbClr val="008000"/>
                </a:solidFill>
                <a:latin typeface="Comic Sans MS" charset="0"/>
              </a:rPr>
              <a:t>Graded Field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5103374" y="5261443"/>
            <a:ext cx="4043344" cy="1478977"/>
          </a:xfrm>
          <a:prstGeom prst="roundRect">
            <a:avLst>
              <a:gd name="adj" fmla="val 51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81639" tIns="40820" rIns="81639" bIns="40820" anchor="ctr" anchorCtr="1">
            <a:prstTxWarp prst="textNoShape">
              <a:avLst/>
            </a:prstTxWarp>
          </a:bodyPr>
          <a:lstStyle/>
          <a:p>
            <a:pPr algn="ctr">
              <a:lnSpc>
                <a:spcPct val="116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endParaRPr lang="en-US" sz="2500" dirty="0" smtClean="0">
              <a:solidFill>
                <a:srgbClr val="800000"/>
              </a:solidFill>
              <a:latin typeface="Comic Sans MS" charset="0"/>
            </a:endParaRPr>
          </a:p>
          <a:p>
            <a:pPr algn="ctr">
              <a:lnSpc>
                <a:spcPct val="116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endParaRPr lang="en-US" dirty="0" smtClean="0">
              <a:solidFill>
                <a:srgbClr val="800000"/>
              </a:solidFill>
              <a:latin typeface="Comic Sans MS" charset="0"/>
            </a:endParaRPr>
          </a:p>
          <a:p>
            <a:pPr algn="ctr">
              <a:lnSpc>
                <a:spcPct val="116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2500" dirty="0" smtClean="0">
                <a:solidFill>
                  <a:srgbClr val="800000"/>
                </a:solidFill>
                <a:latin typeface="Comic Sans MS" charset="0"/>
              </a:rPr>
              <a:t>Design resolutions</a:t>
            </a:r>
          </a:p>
          <a:p>
            <a:pPr algn="ctr">
              <a:lnSpc>
                <a:spcPct val="116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2500" dirty="0" smtClean="0">
                <a:solidFill>
                  <a:srgbClr val="800000"/>
                </a:solidFill>
                <a:latin typeface="Comic Sans MS" charset="0"/>
              </a:rPr>
              <a:t>Momentum</a:t>
            </a:r>
            <a:r>
              <a:rPr lang="en-US" sz="2500" dirty="0">
                <a:solidFill>
                  <a:srgbClr val="800000"/>
                </a:solidFill>
                <a:latin typeface="Comic Sans MS" charset="0"/>
              </a:rPr>
              <a:t>: 200 </a:t>
            </a:r>
            <a:r>
              <a:rPr lang="en-US" sz="2500" dirty="0" err="1">
                <a:solidFill>
                  <a:srgbClr val="800000"/>
                </a:solidFill>
                <a:latin typeface="Comic Sans MS" charset="0"/>
              </a:rPr>
              <a:t>keV/c</a:t>
            </a:r>
            <a:endParaRPr lang="en-US" sz="2500" dirty="0">
              <a:solidFill>
                <a:srgbClr val="800000"/>
              </a:solidFill>
              <a:latin typeface="Comic Sans MS" charset="0"/>
            </a:endParaRPr>
          </a:p>
          <a:p>
            <a:pPr algn="ctr">
              <a:lnSpc>
                <a:spcPct val="116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2500" dirty="0">
                <a:solidFill>
                  <a:srgbClr val="800000"/>
                </a:solidFill>
                <a:latin typeface="Comic Sans MS" charset="0"/>
              </a:rPr>
              <a:t>Direction: 4.5 </a:t>
            </a:r>
            <a:r>
              <a:rPr lang="en-US" sz="2500" dirty="0" err="1">
                <a:solidFill>
                  <a:srgbClr val="800000"/>
                </a:solidFill>
                <a:latin typeface="Comic Sans MS" charset="0"/>
              </a:rPr>
              <a:t>mrad</a:t>
            </a:r>
            <a:endParaRPr lang="en-US" sz="2500" dirty="0" smtClean="0">
              <a:solidFill>
                <a:srgbClr val="800000"/>
              </a:solidFill>
              <a:latin typeface="Comic Sans MS" charset="0"/>
            </a:endParaRPr>
          </a:p>
          <a:p>
            <a:pPr algn="ctr">
              <a:lnSpc>
                <a:spcPct val="9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endParaRPr lang="en-US" sz="2500" dirty="0">
              <a:solidFill>
                <a:srgbClr val="800000"/>
              </a:solidFill>
              <a:latin typeface="Comic Sans M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B4E938-0A81-A940-A7A9-018625970E0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120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7201"/>
            <a:ext cx="9144000" cy="77192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>
                <a:solidFill>
                  <a:srgbClr val="0000FF"/>
                </a:solidFill>
                <a:latin typeface="Comic Sans MS"/>
              </a:rPr>
              <a:t>The Timing Counter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1121" y="3243221"/>
            <a:ext cx="4289760" cy="31827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840" y="1082993"/>
            <a:ext cx="4183200" cy="5125363"/>
          </a:xfrm>
        </p:spPr>
        <p:txBody>
          <a:bodyPr>
            <a:normAutofit fontScale="77500" lnSpcReduction="20000"/>
          </a:bodyPr>
          <a:lstStyle/>
          <a:p>
            <a:pPr marL="391686" indent="-293764">
              <a:buClr>
                <a:srgbClr val="000080"/>
              </a:buClr>
              <a:buSzPct val="70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dirty="0"/>
              <a:t>2 detectors (upstream &amp; downstream) for precise </a:t>
            </a:r>
            <a:r>
              <a:rPr lang="en-US" dirty="0">
                <a:solidFill>
                  <a:srgbClr val="0000FF"/>
                </a:solidFill>
              </a:rPr>
              <a:t>positron timing and trigger</a:t>
            </a:r>
            <a:r>
              <a:rPr lang="en-US" dirty="0"/>
              <a:t>;</a:t>
            </a:r>
          </a:p>
          <a:p>
            <a:pPr marL="391686" indent="-293764">
              <a:buClr>
                <a:srgbClr val="000080"/>
              </a:buClr>
              <a:buSzPct val="70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dirty="0"/>
              <a:t>15 plastic scintillating bars per detector read by </a:t>
            </a:r>
            <a:r>
              <a:rPr lang="en-US" dirty="0" err="1"/>
              <a:t>PMTs</a:t>
            </a:r>
            <a:r>
              <a:rPr lang="en-US" dirty="0"/>
              <a:t>:</a:t>
            </a:r>
          </a:p>
          <a:p>
            <a:pPr marL="783372" lvl="1" indent="-293764">
              <a:buClr>
                <a:srgbClr val="000080"/>
              </a:buClr>
              <a:buSzPct val="70000"/>
              <a:buFont typeface="Lucida Grande" charset="0"/>
              <a:buChar char="−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dirty="0"/>
              <a:t>timing</a:t>
            </a:r>
          </a:p>
          <a:p>
            <a:pPr marL="783372" lvl="1" indent="-293764">
              <a:buClr>
                <a:srgbClr val="000080"/>
              </a:buClr>
              <a:buSzPct val="70000"/>
              <a:buFont typeface="Lucida Grande" charset="0"/>
              <a:buChar char="−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dirty="0"/>
              <a:t>phi </a:t>
            </a:r>
            <a:r>
              <a:rPr lang="en-US" dirty="0" smtClean="0"/>
              <a:t>position</a:t>
            </a:r>
          </a:p>
          <a:p>
            <a:pPr marL="783372" lvl="1" indent="-293764">
              <a:buClr>
                <a:srgbClr val="000080"/>
              </a:buClr>
              <a:buSzPct val="70000"/>
              <a:buFont typeface="Lucida Grande" charset="0"/>
              <a:buChar char="−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dirty="0" smtClean="0"/>
              <a:t>trigger</a:t>
            </a:r>
          </a:p>
          <a:p>
            <a:pPr marL="391686" indent="-293764">
              <a:buClr>
                <a:srgbClr val="000080"/>
              </a:buClr>
              <a:buSzPct val="70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dirty="0"/>
              <a:t>1 layer of scintillating fibers per detector, read by </a:t>
            </a:r>
            <a:r>
              <a:rPr lang="en-US" dirty="0" err="1"/>
              <a:t>APDs</a:t>
            </a:r>
            <a:r>
              <a:rPr lang="en-US" dirty="0"/>
              <a:t>:</a:t>
            </a:r>
          </a:p>
          <a:p>
            <a:pPr marL="783372" lvl="1" indent="-293764">
              <a:buClr>
                <a:srgbClr val="000080"/>
              </a:buClr>
              <a:buSzPct val="70000"/>
              <a:buFont typeface="Lucida Grande" charset="0"/>
              <a:buChar char="−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dirty="0" err="1"/>
              <a:t>z</a:t>
            </a:r>
            <a:r>
              <a:rPr lang="en-US" dirty="0"/>
              <a:t> </a:t>
            </a:r>
            <a:r>
              <a:rPr lang="en-US" dirty="0" smtClean="0"/>
              <a:t>position</a:t>
            </a:r>
          </a:p>
          <a:p>
            <a:pPr marL="783372" lvl="1" indent="-293764">
              <a:buClr>
                <a:srgbClr val="000080"/>
              </a:buClr>
              <a:buSzPct val="70000"/>
              <a:buFont typeface="Lucida Grande" charset="0"/>
              <a:buChar char="−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dirty="0" smtClean="0"/>
              <a:t>trigger </a:t>
            </a:r>
          </a:p>
          <a:p>
            <a:pPr marL="783372" lvl="1" indent="-293764">
              <a:buClr>
                <a:srgbClr val="000080"/>
              </a:buClr>
              <a:buSzPct val="70000"/>
              <a:buFont typeface="Lucida Grande" charset="0"/>
              <a:buChar char="−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US" dirty="0"/>
          </a:p>
        </p:txBody>
      </p:sp>
      <p:pic>
        <p:nvPicPr>
          <p:cNvPr id="51206" name="Picture 4"/>
          <p:cNvPicPr>
            <a:picLocks noChangeAspect="1" noChangeArrowheads="1"/>
          </p:cNvPicPr>
          <p:nvPr/>
        </p:nvPicPr>
        <p:blipFill>
          <a:blip r:embed="rId4"/>
          <a:srcRect t="32472" r="39055" b="24744"/>
          <a:stretch>
            <a:fillRect/>
          </a:stretch>
        </p:blipFill>
        <p:spPr bwMode="auto">
          <a:xfrm>
            <a:off x="4324320" y="1101716"/>
            <a:ext cx="4750560" cy="1921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2958" y="6208357"/>
            <a:ext cx="4657058" cy="632508"/>
          </a:xfrm>
          <a:prstGeom prst="roundRect">
            <a:avLst>
              <a:gd name="adj" fmla="val 51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81639" tIns="40820" rIns="81639" bIns="40820" anchor="ctr" anchorCtr="1">
            <a:prstTxWarp prst="textNoShape">
              <a:avLst/>
            </a:prstTxWarp>
          </a:bodyPr>
          <a:lstStyle/>
          <a:p>
            <a:pPr algn="ctr">
              <a:lnSpc>
                <a:spcPct val="116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endParaRPr lang="en-US" sz="2000" dirty="0" smtClean="0">
              <a:solidFill>
                <a:srgbClr val="800000"/>
              </a:solidFill>
              <a:latin typeface="Comic Sans MS" charset="0"/>
            </a:endParaRPr>
          </a:p>
          <a:p>
            <a:pPr algn="ctr">
              <a:lnSpc>
                <a:spcPct val="116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endParaRPr lang="en-US" dirty="0" smtClean="0">
              <a:solidFill>
                <a:srgbClr val="800000"/>
              </a:solidFill>
              <a:latin typeface="Comic Sans MS" charset="0"/>
            </a:endParaRPr>
          </a:p>
          <a:p>
            <a:pPr algn="ctr">
              <a:lnSpc>
                <a:spcPct val="116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2500" dirty="0" smtClean="0">
                <a:solidFill>
                  <a:srgbClr val="800000"/>
                </a:solidFill>
                <a:latin typeface="Comic Sans MS" charset="0"/>
              </a:rPr>
              <a:t>Design  </a:t>
            </a:r>
            <a:r>
              <a:rPr lang="en-US" sz="2500" dirty="0" err="1" smtClean="0">
                <a:solidFill>
                  <a:srgbClr val="800000"/>
                </a:solidFill>
                <a:latin typeface="Comic Sans MS" charset="0"/>
              </a:rPr>
              <a:t>ResolutionTime</a:t>
            </a:r>
            <a:r>
              <a:rPr lang="en-US" sz="2500" dirty="0">
                <a:solidFill>
                  <a:srgbClr val="800000"/>
                </a:solidFill>
                <a:latin typeface="Comic Sans MS" charset="0"/>
              </a:rPr>
              <a:t>: 45 </a:t>
            </a:r>
            <a:r>
              <a:rPr lang="en-US" sz="2500" dirty="0" err="1">
                <a:solidFill>
                  <a:srgbClr val="800000"/>
                </a:solidFill>
                <a:latin typeface="Comic Sans MS" charset="0"/>
              </a:rPr>
              <a:t>ps</a:t>
            </a:r>
            <a:endParaRPr lang="en-US" sz="2500" dirty="0">
              <a:solidFill>
                <a:srgbClr val="800000"/>
              </a:solidFill>
              <a:latin typeface="Comic Sans MS" charset="0"/>
            </a:endParaRPr>
          </a:p>
          <a:p>
            <a:pPr algn="ctr">
              <a:lnSpc>
                <a:spcPct val="116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endParaRPr lang="en-US" sz="2500" dirty="0">
              <a:solidFill>
                <a:srgbClr val="800000"/>
              </a:solidFill>
              <a:latin typeface="Comic Sans M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5826"/>
            <a:ext cx="8229600" cy="568217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The role of </a:t>
            </a:r>
            <a:r>
              <a:rPr lang="en-US" dirty="0" err="1" smtClean="0">
                <a:latin typeface="Symbol"/>
              </a:rPr>
              <a:t>m</a:t>
            </a:r>
            <a:r>
              <a:rPr lang="en-US" dirty="0" smtClean="0"/>
              <a:t> in search for New Physics</a:t>
            </a:r>
          </a:p>
          <a:p>
            <a:pPr lvl="1"/>
            <a:r>
              <a:rPr lang="en-US" dirty="0" smtClean="0"/>
              <a:t>Search for</a:t>
            </a:r>
          </a:p>
          <a:p>
            <a:pPr lvl="2"/>
            <a:r>
              <a:rPr lang="en-US" dirty="0" smtClean="0"/>
              <a:t>Process forbidden in Standard Model (e.g. </a:t>
            </a:r>
            <a:r>
              <a:rPr lang="en-US" dirty="0" err="1" smtClean="0"/>
              <a:t>cLFV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Process well predicted in SM (e.g. (g-2)</a:t>
            </a:r>
            <a:r>
              <a:rPr lang="en-US" baseline="-25000" dirty="0" smtClean="0">
                <a:latin typeface="Symbol"/>
              </a:rPr>
              <a:t>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experimental situation</a:t>
            </a:r>
          </a:p>
          <a:p>
            <a:pPr lvl="2"/>
            <a:r>
              <a:rPr lang="en-US" dirty="0" smtClean="0"/>
              <a:t>(g-2)</a:t>
            </a:r>
            <a:r>
              <a:rPr lang="en-US" baseline="-25000" dirty="0" smtClean="0">
                <a:latin typeface="Symbol"/>
              </a:rPr>
              <a:t>m</a:t>
            </a:r>
            <a:endParaRPr lang="en-US" dirty="0" smtClean="0"/>
          </a:p>
          <a:p>
            <a:pPr lvl="2"/>
            <a:r>
              <a:rPr lang="en-US" dirty="0" smtClean="0"/>
              <a:t>The MEG project</a:t>
            </a:r>
          </a:p>
          <a:p>
            <a:pPr lvl="2"/>
            <a:r>
              <a:rPr lang="en-US" dirty="0" smtClean="0"/>
              <a:t>The </a:t>
            </a:r>
            <a:r>
              <a:rPr lang="en-US" dirty="0" err="1" smtClean="0">
                <a:latin typeface="Symbol"/>
              </a:rPr>
              <a:t>m</a:t>
            </a:r>
            <a:r>
              <a:rPr lang="en-US" dirty="0" smtClean="0"/>
              <a:t> to </a:t>
            </a:r>
            <a:r>
              <a:rPr lang="en-US" dirty="0" err="1" smtClean="0"/>
              <a:t>e</a:t>
            </a:r>
            <a:r>
              <a:rPr lang="en-US" dirty="0" smtClean="0"/>
              <a:t> conversion experiments</a:t>
            </a:r>
          </a:p>
          <a:p>
            <a:r>
              <a:rPr lang="en-US" dirty="0" smtClean="0"/>
              <a:t>Conclusions</a:t>
            </a:r>
          </a:p>
          <a:p>
            <a:r>
              <a:rPr lang="en-US" sz="2162" dirty="0" smtClean="0"/>
              <a:t>(Not intended  nor possible to be full comprehensive)</a:t>
            </a:r>
          </a:p>
          <a:p>
            <a:r>
              <a:rPr lang="en-US" sz="2162" dirty="0" smtClean="0"/>
              <a:t>Credits to:</a:t>
            </a:r>
          </a:p>
          <a:p>
            <a:pPr lvl="1"/>
            <a:r>
              <a:rPr lang="en-US" sz="1800" dirty="0" smtClean="0"/>
              <a:t>G. </a:t>
            </a:r>
            <a:r>
              <a:rPr lang="en-US" sz="1800" dirty="0" err="1" smtClean="0"/>
              <a:t>Cavoto</a:t>
            </a:r>
            <a:r>
              <a:rPr lang="en-US" sz="1800" dirty="0" smtClean="0"/>
              <a:t>, </a:t>
            </a:r>
            <a:r>
              <a:rPr lang="en-US" sz="1800" dirty="0" err="1" smtClean="0"/>
              <a:t>Y.Kuno</a:t>
            </a:r>
            <a:r>
              <a:rPr lang="en-US" sz="1800" dirty="0" smtClean="0"/>
              <a:t>, S. </a:t>
            </a:r>
            <a:r>
              <a:rPr lang="en-US" sz="1800" dirty="0" err="1" smtClean="0"/>
              <a:t>Mihara</a:t>
            </a:r>
            <a:r>
              <a:rPr lang="en-US" sz="1800" dirty="0" smtClean="0"/>
              <a:t>, D. </a:t>
            </a:r>
            <a:r>
              <a:rPr lang="en-US" sz="1800" dirty="0" err="1" smtClean="0"/>
              <a:t>Nicolo</a:t>
            </a:r>
            <a:r>
              <a:rPr lang="en-US" sz="1800" dirty="0" smtClean="0"/>
              <a:t>’, N. Saito, Fermilabg-2, F. </a:t>
            </a:r>
            <a:r>
              <a:rPr lang="en-US" sz="1800" dirty="0" err="1" smtClean="0"/>
              <a:t>Renga</a:t>
            </a:r>
            <a:r>
              <a:rPr lang="en-US" sz="1800" dirty="0" smtClean="0"/>
              <a:t>, P. </a:t>
            </a:r>
            <a:r>
              <a:rPr lang="en-US" sz="1800" dirty="0" err="1" smtClean="0"/>
              <a:t>Paradisi</a:t>
            </a:r>
            <a:r>
              <a:rPr lang="en-US" sz="1800" dirty="0" smtClean="0"/>
              <a:t> and the others that I forgot</a:t>
            </a:r>
            <a:r>
              <a:rPr lang="en-US" sz="1762" dirty="0" smtClean="0"/>
              <a:t> 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117582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0000FF"/>
                </a:solidFill>
                <a:latin typeface="Comic Sans MS"/>
                <a:ea typeface="+mj-ea"/>
                <a:cs typeface="+mj-cs"/>
              </a:rPr>
              <a:t>Outline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E1B1A-9BA7-B94C-B3F2-F0FF51263A6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7347" name="Picture 1"/>
          <p:cNvPicPr>
            <a:picLocks noChangeAspect="1" noChangeArrowheads="1"/>
          </p:cNvPicPr>
          <p:nvPr/>
        </p:nvPicPr>
        <p:blipFill>
          <a:blip r:embed="rId3"/>
          <a:srcRect l="27219" r="11662"/>
          <a:stretch>
            <a:fillRect/>
          </a:stretch>
        </p:blipFill>
        <p:spPr bwMode="auto">
          <a:xfrm>
            <a:off x="6354206" y="509158"/>
            <a:ext cx="2728800" cy="42585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54493" y="0"/>
            <a:ext cx="7034401" cy="771921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>
                <a:solidFill>
                  <a:srgbClr val="0000FF"/>
                </a:solidFill>
                <a:latin typeface="Comic Sans MS"/>
              </a:rPr>
              <a:t>The </a:t>
            </a:r>
            <a:r>
              <a:rPr lang="en-US" dirty="0" err="1">
                <a:solidFill>
                  <a:srgbClr val="0000FF"/>
                </a:solidFill>
                <a:latin typeface="Comic Sans MS"/>
              </a:rPr>
              <a:t>LXe</a:t>
            </a:r>
            <a:r>
              <a:rPr lang="en-US" dirty="0">
                <a:solidFill>
                  <a:srgbClr val="0000FF"/>
                </a:solidFill>
                <a:latin typeface="Comic Sans MS"/>
              </a:rPr>
              <a:t> Calorimeter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1" y="1082993"/>
            <a:ext cx="6037920" cy="3601819"/>
          </a:xfrm>
        </p:spPr>
        <p:txBody>
          <a:bodyPr>
            <a:normAutofit fontScale="92500" lnSpcReduction="20000"/>
          </a:bodyPr>
          <a:lstStyle/>
          <a:p>
            <a:pPr marL="391686" indent="-293764">
              <a:buClr>
                <a:srgbClr val="000080"/>
              </a:buClr>
              <a:buSzPct val="70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en-US" dirty="0"/>
              <a:t>The largest </a:t>
            </a:r>
            <a:r>
              <a:rPr lang="en-US" dirty="0" err="1"/>
              <a:t>LXe</a:t>
            </a:r>
            <a:r>
              <a:rPr lang="en-US" dirty="0"/>
              <a:t> calorimeter in the world:</a:t>
            </a:r>
          </a:p>
          <a:p>
            <a:pPr marL="783372" lvl="1" indent="-293764">
              <a:buClr>
                <a:srgbClr val="000080"/>
              </a:buClr>
              <a:buSzPct val="70000"/>
              <a:buFont typeface="Lucida Grande" charset="0"/>
              <a:buChar char="−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en-US" dirty="0"/>
              <a:t>800 liters;</a:t>
            </a:r>
          </a:p>
          <a:p>
            <a:pPr marL="391686" indent="-293764">
              <a:buClr>
                <a:srgbClr val="000080"/>
              </a:buClr>
              <a:buSzPct val="70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en-US" dirty="0"/>
              <a:t>Fast response:</a:t>
            </a:r>
          </a:p>
          <a:p>
            <a:pPr marL="783372" lvl="1" indent="-293764">
              <a:lnSpc>
                <a:spcPct val="97000"/>
              </a:lnSpc>
              <a:buClr>
                <a:srgbClr val="000080"/>
              </a:buClr>
              <a:buSzPct val="70000"/>
              <a:buFont typeface="Lucida Grande" charset="0"/>
              <a:buChar char="−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en-US" dirty="0" err="1">
                <a:latin typeface="Athenian" charset="0"/>
              </a:rPr>
              <a:t>t</a:t>
            </a:r>
            <a:r>
              <a:rPr lang="en-US" dirty="0"/>
              <a:t> = 4ns / 22ns / 45ns;</a:t>
            </a:r>
          </a:p>
          <a:p>
            <a:pPr marL="391686" indent="-293764">
              <a:buClr>
                <a:srgbClr val="000080"/>
              </a:buClr>
              <a:buSzPct val="70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en-US" dirty="0"/>
              <a:t>Good light yield:</a:t>
            </a:r>
          </a:p>
          <a:p>
            <a:pPr marL="783372" lvl="1" indent="-293764">
              <a:buClr>
                <a:srgbClr val="000080"/>
              </a:buClr>
              <a:buSzPct val="70000"/>
              <a:buFont typeface="Lucida Grande" charset="0"/>
              <a:buChar char="−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en-US" dirty="0">
                <a:ea typeface="Comic Sans MS" charset="0"/>
                <a:cs typeface="Comic Sans MS" charset="0"/>
              </a:rPr>
              <a:t>~ 75% of</a:t>
            </a:r>
            <a:r>
              <a:rPr lang="en-US" dirty="0"/>
              <a:t> </a:t>
            </a:r>
            <a:r>
              <a:rPr lang="en-US" dirty="0" err="1"/>
              <a:t>NaI(Tl</a:t>
            </a:r>
            <a:r>
              <a:rPr lang="en-US" dirty="0"/>
              <a:t>);</a:t>
            </a:r>
          </a:p>
          <a:p>
            <a:pPr marL="391686" indent="-293764">
              <a:buClr>
                <a:srgbClr val="000080"/>
              </a:buClr>
              <a:buSzPct val="70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en-US" dirty="0"/>
              <a:t>Light collected by 846 </a:t>
            </a:r>
            <a:r>
              <a:rPr lang="en-US" dirty="0" err="1"/>
              <a:t>PMTs</a:t>
            </a:r>
            <a:r>
              <a:rPr lang="en-US" dirty="0"/>
              <a:t>.</a:t>
            </a:r>
          </a:p>
        </p:txBody>
      </p:sp>
      <p:pic>
        <p:nvPicPr>
          <p:cNvPr id="5735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6561" y="4998766"/>
            <a:ext cx="2059200" cy="1373904"/>
          </a:xfrm>
          <a:prstGeom prst="rect">
            <a:avLst/>
          </a:prstGeom>
          <a:noFill/>
          <a:ln w="9360">
            <a:solidFill>
              <a:srgbClr val="00CC99"/>
            </a:solidFill>
            <a:miter lim="800000"/>
            <a:headEnd/>
            <a:tailEnd/>
          </a:ln>
        </p:spPr>
      </p:pic>
      <p:sp>
        <p:nvSpPr>
          <p:cNvPr id="57351" name="Text Box 5"/>
          <p:cNvSpPr txBox="1">
            <a:spLocks noChangeArrowheads="1"/>
          </p:cNvSpPr>
          <p:nvPr/>
        </p:nvSpPr>
        <p:spPr bwMode="auto">
          <a:xfrm>
            <a:off x="730080" y="5095255"/>
            <a:ext cx="1668960" cy="7258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 algn="ctr">
              <a:lnSpc>
                <a:spcPct val="116000"/>
              </a:lnSpc>
              <a:spcBef>
                <a:spcPts val="1587"/>
              </a:spcBef>
              <a:tabLst>
                <a:tab pos="656650" algn="l"/>
                <a:tab pos="1313299" algn="l"/>
              </a:tabLst>
            </a:pPr>
            <a:r>
              <a:rPr lang="en-US" dirty="0">
                <a:solidFill>
                  <a:srgbClr val="000000"/>
                </a:solidFill>
                <a:latin typeface="Comic Sans MS" charset="0"/>
              </a:rPr>
              <a:t>Hamamatsu R9288</a:t>
            </a:r>
          </a:p>
        </p:txBody>
      </p:sp>
      <p:sp>
        <p:nvSpPr>
          <p:cNvPr id="57352" name="AutoShape 6"/>
          <p:cNvSpPr>
            <a:spLocks noChangeArrowheads="1"/>
          </p:cNvSpPr>
          <p:nvPr/>
        </p:nvSpPr>
        <p:spPr bwMode="auto">
          <a:xfrm>
            <a:off x="4727089" y="4767685"/>
            <a:ext cx="4349076" cy="2014391"/>
          </a:xfrm>
          <a:prstGeom prst="roundRect">
            <a:avLst>
              <a:gd name="adj" fmla="val 51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81639" tIns="40820" rIns="81639" bIns="40820" anchor="ctr" anchorCtr="1">
            <a:prstTxWarp prst="textNoShape">
              <a:avLst/>
            </a:prstTxWarp>
          </a:bodyPr>
          <a:lstStyle/>
          <a:p>
            <a:pPr algn="ctr">
              <a:lnSpc>
                <a:spcPct val="116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2500" dirty="0" smtClean="0">
                <a:solidFill>
                  <a:srgbClr val="800000"/>
                </a:solidFill>
                <a:latin typeface="Comic Sans MS" charset="0"/>
              </a:rPr>
              <a:t>Design </a:t>
            </a:r>
            <a:r>
              <a:rPr lang="en-US" sz="2500" dirty="0">
                <a:solidFill>
                  <a:srgbClr val="800000"/>
                </a:solidFill>
                <a:latin typeface="Comic Sans MS" charset="0"/>
              </a:rPr>
              <a:t>RESOLUTIONS</a:t>
            </a:r>
            <a:endParaRPr lang="en-US" sz="2500" dirty="0" smtClean="0">
              <a:solidFill>
                <a:srgbClr val="800000"/>
              </a:solidFill>
              <a:latin typeface="Comic Sans MS" charset="0"/>
            </a:endParaRPr>
          </a:p>
          <a:p>
            <a:pPr algn="ctr">
              <a:lnSpc>
                <a:spcPct val="116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2500" dirty="0" smtClean="0">
                <a:solidFill>
                  <a:srgbClr val="800000"/>
                </a:solidFill>
                <a:latin typeface="Comic Sans MS" charset="0"/>
              </a:rPr>
              <a:t>Energy</a:t>
            </a:r>
            <a:r>
              <a:rPr lang="en-US" sz="2500" dirty="0">
                <a:solidFill>
                  <a:srgbClr val="800000"/>
                </a:solidFill>
                <a:latin typeface="Comic Sans MS" charset="0"/>
              </a:rPr>
              <a:t>: 800 </a:t>
            </a:r>
            <a:r>
              <a:rPr lang="en-US" sz="2500" dirty="0" err="1">
                <a:solidFill>
                  <a:srgbClr val="800000"/>
                </a:solidFill>
                <a:latin typeface="Comic Sans MS" charset="0"/>
              </a:rPr>
              <a:t>keV</a:t>
            </a:r>
            <a:endParaRPr lang="en-US" sz="2500" dirty="0">
              <a:solidFill>
                <a:srgbClr val="800000"/>
              </a:solidFill>
              <a:latin typeface="Comic Sans MS" charset="0"/>
            </a:endParaRPr>
          </a:p>
          <a:p>
            <a:pPr algn="ctr">
              <a:lnSpc>
                <a:spcPct val="116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2500" dirty="0">
                <a:solidFill>
                  <a:srgbClr val="800000"/>
                </a:solidFill>
                <a:latin typeface="Comic Sans MS" charset="0"/>
              </a:rPr>
              <a:t>Conversion Point: 2 - 4 mm</a:t>
            </a:r>
          </a:p>
          <a:p>
            <a:pPr algn="ctr">
              <a:lnSpc>
                <a:spcPct val="116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2500" dirty="0">
                <a:solidFill>
                  <a:srgbClr val="800000"/>
                </a:solidFill>
                <a:latin typeface="Comic Sans MS" charset="0"/>
              </a:rPr>
              <a:t>Time: 65 </a:t>
            </a:r>
            <a:r>
              <a:rPr lang="en-US" sz="2500" dirty="0" err="1">
                <a:solidFill>
                  <a:srgbClr val="800000"/>
                </a:solidFill>
                <a:latin typeface="Comic Sans MS" charset="0"/>
              </a:rPr>
              <a:t>ps</a:t>
            </a:r>
            <a:endParaRPr lang="en-US" sz="2500" dirty="0">
              <a:solidFill>
                <a:srgbClr val="800000"/>
              </a:solidFill>
              <a:latin typeface="Comic Sans M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31AED8-CACB-3649-8D54-2E41ACA7FCE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1443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-7201"/>
            <a:ext cx="8709120" cy="77192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>
                <a:solidFill>
                  <a:srgbClr val="0000FF"/>
                </a:solidFill>
                <a:latin typeface="Comic Sans MS"/>
              </a:rPr>
              <a:t>Calibrations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9441" y="1058512"/>
            <a:ext cx="4744800" cy="2295601"/>
            <a:chOff x="76" y="735"/>
            <a:chExt cx="3295" cy="1594"/>
          </a:xfrm>
        </p:grpSpPr>
        <p:sp>
          <p:nvSpPr>
            <p:cNvPr id="61461" name="AutoShape 3"/>
            <p:cNvSpPr>
              <a:spLocks noChangeArrowheads="1"/>
            </p:cNvSpPr>
            <p:nvPr/>
          </p:nvSpPr>
          <p:spPr bwMode="auto">
            <a:xfrm>
              <a:off x="76" y="735"/>
              <a:ext cx="3296" cy="1595"/>
            </a:xfrm>
            <a:prstGeom prst="roundRect">
              <a:avLst>
                <a:gd name="adj" fmla="val 8593"/>
              </a:avLst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62" name="Text Box 4"/>
            <p:cNvSpPr txBox="1">
              <a:spLocks noChangeArrowheads="1"/>
            </p:cNvSpPr>
            <p:nvPr/>
          </p:nvSpPr>
          <p:spPr bwMode="auto">
            <a:xfrm>
              <a:off x="173" y="763"/>
              <a:ext cx="2109" cy="28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>
              <a:prstTxWarp prst="textNoShape">
                <a:avLst/>
              </a:prstTxWarp>
            </a:bodyPr>
            <a:lstStyle/>
            <a:p>
              <a:pPr>
                <a:lnSpc>
                  <a:spcPct val="116000"/>
                </a:lnSpc>
                <a:tabLst>
                  <a:tab pos="656650" algn="l"/>
                  <a:tab pos="1313299" algn="l"/>
                  <a:tab pos="1969949" algn="l"/>
                  <a:tab pos="2626599" algn="l"/>
                </a:tabLst>
              </a:pPr>
              <a:r>
                <a:rPr lang="en-US" dirty="0">
                  <a:solidFill>
                    <a:srgbClr val="008000"/>
                  </a:solidFill>
                  <a:latin typeface="Comic Sans MS" charset="0"/>
                </a:rPr>
                <a:t>Charge Exchange (CEX)</a:t>
              </a:r>
            </a:p>
          </p:txBody>
        </p:sp>
        <p:sp>
          <p:nvSpPr>
            <p:cNvPr id="61463" name="Text Box 5"/>
            <p:cNvSpPr txBox="1">
              <a:spLocks noChangeArrowheads="1"/>
            </p:cNvSpPr>
            <p:nvPr/>
          </p:nvSpPr>
          <p:spPr bwMode="auto">
            <a:xfrm>
              <a:off x="783" y="1095"/>
              <a:ext cx="2036" cy="5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53316" rIns="90000" bIns="45000">
              <a:prstTxWarp prst="textNoShape">
                <a:avLst/>
              </a:prstTxWarp>
            </a:bodyPr>
            <a:lstStyle/>
            <a:p>
              <a:pPr>
                <a:lnSpc>
                  <a:spcPct val="97000"/>
                </a:lnSpc>
                <a:tabLst>
                  <a:tab pos="656650" algn="l"/>
                  <a:tab pos="1313299" algn="l"/>
                  <a:tab pos="1969949" algn="l"/>
                  <a:tab pos="2626599" algn="l"/>
                </a:tabLst>
              </a:pPr>
              <a:r>
                <a:rPr lang="en-US" sz="2000" dirty="0" err="1">
                  <a:solidFill>
                    <a:srgbClr val="000000"/>
                  </a:solidFill>
                  <a:latin typeface="Symbol"/>
                </a:rPr>
                <a:t>p</a:t>
              </a:r>
              <a:r>
                <a:rPr lang="en-US" sz="2000" baseline="33000" dirty="0">
                  <a:solidFill>
                    <a:srgbClr val="000000"/>
                  </a:solidFill>
                  <a:latin typeface="Comic Sans MS" charset="0"/>
                </a:rPr>
                <a:t>-</a:t>
              </a:r>
              <a:r>
                <a:rPr lang="en-US" sz="2000" dirty="0">
                  <a:solidFill>
                    <a:srgbClr val="000000"/>
                  </a:solidFill>
                  <a:latin typeface="Comic Sans MS" charset="0"/>
                </a:rPr>
                <a:t> + </a:t>
              </a:r>
              <a:r>
                <a:rPr lang="en-US" sz="2000" dirty="0" err="1">
                  <a:solidFill>
                    <a:srgbClr val="000000"/>
                  </a:solidFill>
                  <a:latin typeface="Comic Sans MS" charset="0"/>
                </a:rPr>
                <a:t>p</a:t>
              </a:r>
              <a:r>
                <a:rPr lang="en-US" sz="2000" dirty="0">
                  <a:solidFill>
                    <a:srgbClr val="000000"/>
                  </a:solidFill>
                  <a:latin typeface="Comic Sans MS" charset="0"/>
                </a:rPr>
                <a:t> → </a:t>
              </a:r>
              <a:r>
                <a:rPr lang="en-US" sz="2000" dirty="0">
                  <a:solidFill>
                    <a:srgbClr val="000000"/>
                  </a:solidFill>
                  <a:latin typeface="Symbol"/>
                </a:rPr>
                <a:t>p</a:t>
              </a:r>
              <a:r>
                <a:rPr lang="en-US" sz="2000" baseline="33000" dirty="0">
                  <a:solidFill>
                    <a:srgbClr val="000000"/>
                  </a:solidFill>
                  <a:latin typeface="Symbol"/>
                </a:rPr>
                <a:t>0</a:t>
              </a:r>
              <a:r>
                <a:rPr lang="en-US" sz="2000" dirty="0">
                  <a:solidFill>
                    <a:srgbClr val="000000"/>
                  </a:solidFill>
                  <a:latin typeface="Symbol"/>
                </a:rPr>
                <a:t> + </a:t>
              </a:r>
              <a:r>
                <a:rPr lang="en-US" sz="2000" dirty="0" err="1">
                  <a:solidFill>
                    <a:srgbClr val="000000"/>
                  </a:solidFill>
                  <a:latin typeface="Comic Sans MS"/>
                </a:rPr>
                <a:t>n</a:t>
              </a:r>
              <a:endParaRPr lang="en-US" sz="2000" dirty="0">
                <a:solidFill>
                  <a:srgbClr val="000000"/>
                </a:solidFill>
                <a:latin typeface="Comic Sans MS"/>
              </a:endParaRPr>
            </a:p>
            <a:p>
              <a:pPr>
                <a:lnSpc>
                  <a:spcPct val="116000"/>
                </a:lnSpc>
                <a:tabLst>
                  <a:tab pos="656650" algn="l"/>
                  <a:tab pos="1313299" algn="l"/>
                  <a:tab pos="1969949" algn="l"/>
                  <a:tab pos="2626599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Symbol"/>
                </a:rPr>
                <a:t>              p</a:t>
              </a:r>
              <a:r>
                <a:rPr lang="en-US" sz="2000" baseline="33000" dirty="0">
                  <a:solidFill>
                    <a:srgbClr val="000000"/>
                  </a:solidFill>
                  <a:latin typeface="Symbol"/>
                </a:rPr>
                <a:t>0</a:t>
              </a:r>
              <a:r>
                <a:rPr lang="en-US" sz="2000" dirty="0">
                  <a:solidFill>
                    <a:srgbClr val="000000"/>
                  </a:solidFill>
                  <a:latin typeface="Symbol"/>
                </a:rPr>
                <a:t> → </a:t>
              </a:r>
              <a:r>
                <a:rPr lang="en-US" sz="2000" dirty="0" err="1">
                  <a:solidFill>
                    <a:srgbClr val="000000"/>
                  </a:solidFill>
                  <a:latin typeface="Symbol"/>
                </a:rPr>
                <a:t>g</a:t>
              </a:r>
              <a:r>
                <a:rPr lang="en-US" sz="2000" dirty="0">
                  <a:solidFill>
                    <a:srgbClr val="000000"/>
                  </a:solidFill>
                  <a:latin typeface="Symbol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Symbol"/>
                </a:rPr>
                <a:t>g</a:t>
              </a:r>
              <a:endParaRPr lang="en-US" sz="2000" dirty="0">
                <a:solidFill>
                  <a:srgbClr val="000000"/>
                </a:solidFill>
                <a:latin typeface="Symbol"/>
              </a:endParaRPr>
            </a:p>
          </p:txBody>
        </p:sp>
        <p:sp>
          <p:nvSpPr>
            <p:cNvPr id="61464" name="Text Box 6"/>
            <p:cNvSpPr txBox="1">
              <a:spLocks noChangeArrowheads="1"/>
            </p:cNvSpPr>
            <p:nvPr/>
          </p:nvSpPr>
          <p:spPr bwMode="auto">
            <a:xfrm>
              <a:off x="165" y="1758"/>
              <a:ext cx="3152" cy="5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>
              <a:prstTxWarp prst="textNoShape">
                <a:avLst/>
              </a:prstTxWarp>
            </a:bodyPr>
            <a:lstStyle/>
            <a:p>
              <a:pPr algn="ctr">
                <a:lnSpc>
                  <a:spcPct val="116000"/>
                </a:lnSpc>
                <a:tabLst>
                  <a:tab pos="656650" algn="l"/>
                  <a:tab pos="1313299" algn="l"/>
                  <a:tab pos="1969949" algn="l"/>
                  <a:tab pos="2626599" algn="l"/>
                  <a:tab pos="3283248" algn="l"/>
                  <a:tab pos="3939898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omic Sans MS" charset="0"/>
                </a:rPr>
                <a:t>high energy photons for </a:t>
              </a:r>
              <a:r>
                <a:rPr lang="en-US" dirty="0" err="1">
                  <a:solidFill>
                    <a:srgbClr val="000000"/>
                  </a:solidFill>
                  <a:latin typeface="Comic Sans MS" charset="0"/>
                </a:rPr>
                <a:t>XeC</a:t>
              </a:r>
              <a:r>
                <a:rPr lang="en-US" dirty="0">
                  <a:solidFill>
                    <a:srgbClr val="000000"/>
                  </a:solidFill>
                  <a:latin typeface="Comic Sans MS" charset="0"/>
                </a:rPr>
                <a:t> energy &amp; relative time calibrations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08000" y="3526931"/>
            <a:ext cx="4865760" cy="2423774"/>
            <a:chOff x="75" y="2449"/>
            <a:chExt cx="3379" cy="1683"/>
          </a:xfrm>
        </p:grpSpPr>
        <p:sp>
          <p:nvSpPr>
            <p:cNvPr id="61457" name="AutoShape 8"/>
            <p:cNvSpPr>
              <a:spLocks noChangeArrowheads="1"/>
            </p:cNvSpPr>
            <p:nvPr/>
          </p:nvSpPr>
          <p:spPr bwMode="auto">
            <a:xfrm>
              <a:off x="75" y="2449"/>
              <a:ext cx="3380" cy="1684"/>
            </a:xfrm>
            <a:prstGeom prst="roundRect">
              <a:avLst>
                <a:gd name="adj" fmla="val 8074"/>
              </a:avLst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8" name="Text Box 9"/>
            <p:cNvSpPr txBox="1">
              <a:spLocks noChangeArrowheads="1"/>
            </p:cNvSpPr>
            <p:nvPr/>
          </p:nvSpPr>
          <p:spPr bwMode="auto">
            <a:xfrm>
              <a:off x="110" y="2472"/>
              <a:ext cx="3115" cy="28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>
              <a:prstTxWarp prst="textNoShape">
                <a:avLst/>
              </a:prstTxWarp>
            </a:bodyPr>
            <a:lstStyle/>
            <a:p>
              <a:pPr>
                <a:lnSpc>
                  <a:spcPct val="116000"/>
                </a:lnSpc>
                <a:tabLst>
                  <a:tab pos="656650" algn="l"/>
                  <a:tab pos="1313299" algn="l"/>
                  <a:tab pos="1969949" algn="l"/>
                  <a:tab pos="2626599" algn="l"/>
                  <a:tab pos="3283248" algn="l"/>
                  <a:tab pos="3939898" algn="l"/>
                </a:tabLst>
              </a:pPr>
              <a:r>
                <a:rPr lang="en-US" dirty="0">
                  <a:solidFill>
                    <a:srgbClr val="000080"/>
                  </a:solidFill>
                  <a:latin typeface="Comic Sans MS" charset="0"/>
                </a:rPr>
                <a:t>Cockcroft-Walton accelerator</a:t>
              </a:r>
            </a:p>
          </p:txBody>
        </p:sp>
        <p:pic>
          <p:nvPicPr>
            <p:cNvPr id="61459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5" y="2984"/>
              <a:ext cx="1386" cy="10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1460" name="Text Box 11"/>
            <p:cNvSpPr txBox="1">
              <a:spLocks noChangeArrowheads="1"/>
            </p:cNvSpPr>
            <p:nvPr/>
          </p:nvSpPr>
          <p:spPr bwMode="auto">
            <a:xfrm>
              <a:off x="1605" y="2736"/>
              <a:ext cx="1846" cy="13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>
              <a:prstTxWarp prst="textNoShape">
                <a:avLst/>
              </a:prstTxWarp>
            </a:bodyPr>
            <a:lstStyle/>
            <a:p>
              <a:pPr>
                <a:lnSpc>
                  <a:spcPct val="116000"/>
                </a:lnSpc>
                <a:tabLst>
                  <a:tab pos="656650" algn="l"/>
                  <a:tab pos="1313299" algn="l"/>
                  <a:tab pos="1969949" algn="l"/>
                  <a:tab pos="2626599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omic Sans MS" charset="0"/>
                </a:rPr>
                <a:t>Protons on a Lithium Tetra-borate target</a:t>
              </a:r>
            </a:p>
            <a:p>
              <a:pPr>
                <a:lnSpc>
                  <a:spcPct val="116000"/>
                </a:lnSpc>
                <a:tabLst>
                  <a:tab pos="656650" algn="l"/>
                  <a:tab pos="1313299" algn="l"/>
                  <a:tab pos="1969949" algn="l"/>
                  <a:tab pos="2626599" algn="l"/>
                </a:tabLst>
              </a:pPr>
              <a:endParaRPr lang="en-US" sz="1300" dirty="0">
                <a:solidFill>
                  <a:srgbClr val="000000"/>
                </a:solidFill>
                <a:latin typeface="Comic Sans MS" charset="0"/>
              </a:endParaRPr>
            </a:p>
            <a:p>
              <a:pPr>
                <a:lnSpc>
                  <a:spcPct val="116000"/>
                </a:lnSpc>
                <a:tabLst>
                  <a:tab pos="656650" algn="l"/>
                  <a:tab pos="1313299" algn="l"/>
                  <a:tab pos="1969949" algn="l"/>
                  <a:tab pos="2626599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omic Sans MS" charset="0"/>
                </a:rPr>
                <a:t>low-energy photons for </a:t>
              </a:r>
              <a:r>
                <a:rPr lang="en-US" dirty="0" err="1">
                  <a:solidFill>
                    <a:srgbClr val="000000"/>
                  </a:solidFill>
                  <a:latin typeface="Comic Sans MS" charset="0"/>
                </a:rPr>
                <a:t>XeC</a:t>
              </a:r>
              <a:r>
                <a:rPr lang="en-US" dirty="0">
                  <a:solidFill>
                    <a:srgbClr val="000000"/>
                  </a:solidFill>
                  <a:latin typeface="Comic Sans MS" charset="0"/>
                </a:rPr>
                <a:t> energy &amp; relative time calibration</a:t>
              </a:r>
              <a:r>
                <a:rPr lang="en-US" sz="2000" dirty="0">
                  <a:solidFill>
                    <a:srgbClr val="000000"/>
                  </a:solidFill>
                  <a:latin typeface="Comic Sans MS" charset="0"/>
                </a:rPr>
                <a:t> 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078880" y="1107477"/>
            <a:ext cx="3972960" cy="4880672"/>
            <a:chOff x="3527" y="769"/>
            <a:chExt cx="2759" cy="3389"/>
          </a:xfrm>
        </p:grpSpPr>
        <p:pic>
          <p:nvPicPr>
            <p:cNvPr id="61447" name="Picture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97" y="2335"/>
              <a:ext cx="1240" cy="12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1448" name="Text Box 14"/>
            <p:cNvSpPr txBox="1">
              <a:spLocks noChangeArrowheads="1"/>
            </p:cNvSpPr>
            <p:nvPr/>
          </p:nvSpPr>
          <p:spPr bwMode="auto">
            <a:xfrm>
              <a:off x="3543" y="807"/>
              <a:ext cx="2169" cy="28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>
              <a:prstTxWarp prst="textNoShape">
                <a:avLst/>
              </a:prstTxWarp>
            </a:bodyPr>
            <a:lstStyle/>
            <a:p>
              <a:pPr>
                <a:lnSpc>
                  <a:spcPct val="116000"/>
                </a:lnSpc>
                <a:tabLst>
                  <a:tab pos="656650" algn="l"/>
                  <a:tab pos="1313299" algn="l"/>
                  <a:tab pos="1969949" algn="l"/>
                  <a:tab pos="2626599" algn="l"/>
                </a:tabLst>
              </a:pPr>
              <a:r>
                <a:rPr lang="en-US" dirty="0">
                  <a:solidFill>
                    <a:srgbClr val="7E0021"/>
                  </a:solidFill>
                  <a:latin typeface="Comic Sans MS" charset="0"/>
                </a:rPr>
                <a:t>LED</a:t>
              </a:r>
            </a:p>
          </p:txBody>
        </p:sp>
        <p:sp>
          <p:nvSpPr>
            <p:cNvPr id="61449" name="Text Box 15"/>
            <p:cNvSpPr txBox="1">
              <a:spLocks noChangeArrowheads="1"/>
            </p:cNvSpPr>
            <p:nvPr/>
          </p:nvSpPr>
          <p:spPr bwMode="auto">
            <a:xfrm>
              <a:off x="3554" y="1094"/>
              <a:ext cx="1334" cy="11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>
              <a:prstTxWarp prst="textNoShape">
                <a:avLst/>
              </a:prstTxWarp>
            </a:bodyPr>
            <a:lstStyle/>
            <a:p>
              <a:pPr>
                <a:lnSpc>
                  <a:spcPct val="116000"/>
                </a:lnSpc>
                <a:tabLst>
                  <a:tab pos="656650" algn="l"/>
                  <a:tab pos="1313299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omic Sans MS" charset="0"/>
                </a:rPr>
                <a:t>Installed inside the </a:t>
              </a:r>
              <a:r>
                <a:rPr lang="en-US" dirty="0" err="1">
                  <a:solidFill>
                    <a:srgbClr val="000000"/>
                  </a:solidFill>
                  <a:latin typeface="Comic Sans MS" charset="0"/>
                </a:rPr>
                <a:t>XeC</a:t>
              </a:r>
              <a:endParaRPr lang="en-US" dirty="0">
                <a:solidFill>
                  <a:srgbClr val="000000"/>
                </a:solidFill>
                <a:latin typeface="Comic Sans MS" charset="0"/>
              </a:endParaRPr>
            </a:p>
            <a:p>
              <a:pPr>
                <a:lnSpc>
                  <a:spcPct val="116000"/>
                </a:lnSpc>
                <a:tabLst>
                  <a:tab pos="656650" algn="l"/>
                  <a:tab pos="1313299" algn="l"/>
                </a:tabLst>
              </a:pPr>
              <a:endParaRPr lang="en-US" dirty="0">
                <a:solidFill>
                  <a:srgbClr val="000000"/>
                </a:solidFill>
                <a:latin typeface="Comic Sans MS" charset="0"/>
              </a:endParaRPr>
            </a:p>
            <a:p>
              <a:pPr>
                <a:lnSpc>
                  <a:spcPct val="116000"/>
                </a:lnSpc>
                <a:tabLst>
                  <a:tab pos="656650" algn="l"/>
                  <a:tab pos="1313299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omic Sans MS" charset="0"/>
                </a:rPr>
                <a:t>PMT gain calibration</a:t>
              </a:r>
            </a:p>
          </p:txBody>
        </p:sp>
        <p:sp>
          <p:nvSpPr>
            <p:cNvPr id="61450" name="AutoShape 16"/>
            <p:cNvSpPr>
              <a:spLocks noChangeArrowheads="1"/>
            </p:cNvSpPr>
            <p:nvPr/>
          </p:nvSpPr>
          <p:spPr bwMode="auto">
            <a:xfrm>
              <a:off x="3527" y="769"/>
              <a:ext cx="2760" cy="3390"/>
            </a:xfrm>
            <a:prstGeom prst="roundRect">
              <a:avLst>
                <a:gd name="adj" fmla="val 5324"/>
              </a:avLst>
            </a:prstGeom>
            <a:noFill/>
            <a:ln w="9525">
              <a:solidFill>
                <a:srgbClr val="7E002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1" name="Text Box 17"/>
            <p:cNvSpPr txBox="1">
              <a:spLocks noChangeArrowheads="1"/>
            </p:cNvSpPr>
            <p:nvPr/>
          </p:nvSpPr>
          <p:spPr bwMode="auto">
            <a:xfrm>
              <a:off x="3557" y="2368"/>
              <a:ext cx="2169" cy="29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52560" rIns="90000" bIns="45000">
              <a:prstTxWarp prst="textNoShape">
                <a:avLst/>
              </a:prstTxWarp>
            </a:bodyPr>
            <a:lstStyle/>
            <a:p>
              <a:pPr>
                <a:lnSpc>
                  <a:spcPct val="97000"/>
                </a:lnSpc>
                <a:tabLst>
                  <a:tab pos="656650" algn="l"/>
                  <a:tab pos="1313299" algn="l"/>
                  <a:tab pos="1969949" algn="l"/>
                  <a:tab pos="2626599" algn="l"/>
                </a:tabLst>
              </a:pPr>
              <a:r>
                <a:rPr lang="en-US" dirty="0">
                  <a:solidFill>
                    <a:srgbClr val="7E0021"/>
                  </a:solidFill>
                  <a:latin typeface="Athenian" charset="0"/>
                </a:rPr>
                <a:t>a</a:t>
              </a:r>
              <a:r>
                <a:rPr lang="en-US" dirty="0">
                  <a:solidFill>
                    <a:srgbClr val="7E0021"/>
                  </a:solidFill>
                  <a:latin typeface="Comic Sans MS" charset="0"/>
                </a:rPr>
                <a:t> sources</a:t>
              </a:r>
            </a:p>
          </p:txBody>
        </p:sp>
        <p:sp>
          <p:nvSpPr>
            <p:cNvPr id="61452" name="Text Box 18"/>
            <p:cNvSpPr txBox="1">
              <a:spLocks noChangeArrowheads="1"/>
            </p:cNvSpPr>
            <p:nvPr/>
          </p:nvSpPr>
          <p:spPr bwMode="auto">
            <a:xfrm>
              <a:off x="3617" y="3576"/>
              <a:ext cx="2586" cy="5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>
              <a:prstTxWarp prst="textNoShape">
                <a:avLst/>
              </a:prstTxWarp>
            </a:bodyPr>
            <a:lstStyle/>
            <a:p>
              <a:pPr>
                <a:lnSpc>
                  <a:spcPct val="116000"/>
                </a:lnSpc>
                <a:tabLst>
                  <a:tab pos="656650" algn="l"/>
                  <a:tab pos="1313299" algn="l"/>
                  <a:tab pos="1969949" algn="l"/>
                  <a:tab pos="2626599" algn="l"/>
                  <a:tab pos="3283248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omic Sans MS" charset="0"/>
                </a:rPr>
                <a:t>Calibration of Q.E., attenuation length, position </a:t>
              </a:r>
            </a:p>
          </p:txBody>
        </p:sp>
        <p:sp>
          <p:nvSpPr>
            <p:cNvPr id="61453" name="Text Box 19"/>
            <p:cNvSpPr txBox="1">
              <a:spLocks noChangeArrowheads="1"/>
            </p:cNvSpPr>
            <p:nvPr/>
          </p:nvSpPr>
          <p:spPr bwMode="auto">
            <a:xfrm>
              <a:off x="3620" y="2646"/>
              <a:ext cx="1348" cy="7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>
              <a:prstTxWarp prst="textNoShape">
                <a:avLst/>
              </a:prstTxWarp>
            </a:bodyPr>
            <a:lstStyle/>
            <a:p>
              <a:pPr>
                <a:lnSpc>
                  <a:spcPct val="116000"/>
                </a:lnSpc>
                <a:tabLst>
                  <a:tab pos="656650" algn="l"/>
                  <a:tab pos="1313299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omic Sans MS" charset="0"/>
                </a:rPr>
                <a:t>Installed in wires inside the </a:t>
              </a:r>
              <a:r>
                <a:rPr lang="en-US" dirty="0" err="1">
                  <a:solidFill>
                    <a:srgbClr val="000000"/>
                  </a:solidFill>
                  <a:latin typeface="Comic Sans MS" charset="0"/>
                </a:rPr>
                <a:t>XeC</a:t>
              </a:r>
              <a:endParaRPr lang="en-US" dirty="0">
                <a:solidFill>
                  <a:srgbClr val="000000"/>
                </a:solidFill>
                <a:latin typeface="Comic Sans MS" charset="0"/>
              </a:endParaRPr>
            </a:p>
          </p:txBody>
        </p:sp>
        <p:pic>
          <p:nvPicPr>
            <p:cNvPr id="61454" name="Picture 2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26" y="1194"/>
              <a:ext cx="1308" cy="98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1455" name="Freeform 21"/>
            <p:cNvSpPr>
              <a:spLocks/>
            </p:cNvSpPr>
            <p:nvPr/>
          </p:nvSpPr>
          <p:spPr bwMode="auto">
            <a:xfrm>
              <a:off x="3988" y="948"/>
              <a:ext cx="1270" cy="966"/>
            </a:xfrm>
            <a:custGeom>
              <a:avLst/>
              <a:gdLst>
                <a:gd name="T0" fmla="*/ 0 w 5601"/>
                <a:gd name="T1" fmla="*/ 0 h 4259"/>
                <a:gd name="T2" fmla="*/ 5600 w 5601"/>
                <a:gd name="T3" fmla="*/ 7 h 4259"/>
                <a:gd name="T4" fmla="*/ 5600 w 5601"/>
                <a:gd name="T5" fmla="*/ 4258 h 4259"/>
                <a:gd name="T6" fmla="*/ 0 60000 65536"/>
                <a:gd name="T7" fmla="*/ 0 60000 65536"/>
                <a:gd name="T8" fmla="*/ 0 60000 65536"/>
                <a:gd name="T9" fmla="*/ 0 w 5601"/>
                <a:gd name="T10" fmla="*/ 0 h 4259"/>
                <a:gd name="T11" fmla="*/ 5601 w 5601"/>
                <a:gd name="T12" fmla="*/ 4259 h 42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01" h="4259">
                  <a:moveTo>
                    <a:pt x="0" y="0"/>
                  </a:moveTo>
                  <a:lnTo>
                    <a:pt x="5600" y="7"/>
                  </a:lnTo>
                  <a:lnTo>
                    <a:pt x="5600" y="4258"/>
                  </a:lnTo>
                </a:path>
              </a:pathLst>
            </a:custGeom>
            <a:noFill/>
            <a:ln w="18360">
              <a:solidFill>
                <a:srgbClr val="00B8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6" name="Freeform 22"/>
            <p:cNvSpPr>
              <a:spLocks/>
            </p:cNvSpPr>
            <p:nvPr/>
          </p:nvSpPr>
          <p:spPr bwMode="auto">
            <a:xfrm>
              <a:off x="4461" y="1630"/>
              <a:ext cx="987" cy="903"/>
            </a:xfrm>
            <a:custGeom>
              <a:avLst/>
              <a:gdLst>
                <a:gd name="T0" fmla="*/ 0 w 4352"/>
                <a:gd name="T1" fmla="*/ 3981 h 3982"/>
                <a:gd name="T2" fmla="*/ 4351 w 4352"/>
                <a:gd name="T3" fmla="*/ 3981 h 3982"/>
                <a:gd name="T4" fmla="*/ 4351 w 4352"/>
                <a:gd name="T5" fmla="*/ 0 h 3982"/>
                <a:gd name="T6" fmla="*/ 0 60000 65536"/>
                <a:gd name="T7" fmla="*/ 0 60000 65536"/>
                <a:gd name="T8" fmla="*/ 0 60000 65536"/>
                <a:gd name="T9" fmla="*/ 0 w 4352"/>
                <a:gd name="T10" fmla="*/ 0 h 3982"/>
                <a:gd name="T11" fmla="*/ 4352 w 4352"/>
                <a:gd name="T12" fmla="*/ 3982 h 39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52" h="3982">
                  <a:moveTo>
                    <a:pt x="0" y="3981"/>
                  </a:moveTo>
                  <a:lnTo>
                    <a:pt x="4351" y="3981"/>
                  </a:lnTo>
                  <a:lnTo>
                    <a:pt x="4351" y="0"/>
                  </a:lnTo>
                </a:path>
              </a:pathLst>
            </a:custGeom>
            <a:noFill/>
            <a:ln w="18360">
              <a:solidFill>
                <a:srgbClr val="00B8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9E4B3E-62D4-264A-B05F-9E8C8C1243E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7587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0"/>
            <a:ext cx="8709120" cy="771921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>
                <a:solidFill>
                  <a:srgbClr val="0000FF"/>
                </a:solidFill>
                <a:latin typeface="Comic Sans MS"/>
              </a:rPr>
              <a:t>Resolutions (I)</a:t>
            </a:r>
          </a:p>
        </p:txBody>
      </p:sp>
      <p:graphicFrame>
        <p:nvGraphicFramePr>
          <p:cNvPr id="29698" name="Group 2"/>
          <p:cNvGraphicFramePr>
            <a:graphicFrameLocks noGrp="1"/>
          </p:cNvGraphicFramePr>
          <p:nvPr/>
        </p:nvGraphicFramePr>
        <p:xfrm>
          <a:off x="302400" y="1484796"/>
          <a:ext cx="8493120" cy="4601283"/>
        </p:xfrm>
        <a:graphic>
          <a:graphicData uri="http://schemas.openxmlformats.org/drawingml/2006/table">
            <a:tbl>
              <a:tblPr/>
              <a:tblGrid>
                <a:gridCol w="2643840"/>
                <a:gridCol w="2924640"/>
                <a:gridCol w="2924640"/>
              </a:tblGrid>
              <a:tr h="4478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81638" marR="81638" marT="56859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2008</a:t>
                      </a:r>
                    </a:p>
                  </a:txBody>
                  <a:tcPr marL="81638" marR="81638" marT="89093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2009 (prelim.)</a:t>
                      </a:r>
                    </a:p>
                  </a:txBody>
                  <a:tcPr marL="81638" marR="81638" marT="89093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4478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Gamma Energy</a:t>
                      </a:r>
                    </a:p>
                  </a:txBody>
                  <a:tcPr marL="81638" marR="81638" marT="89093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C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2% (core)</a:t>
                      </a:r>
                    </a:p>
                  </a:txBody>
                  <a:tcPr marL="81638" marR="81638" marT="89093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C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2% (core)</a:t>
                      </a:r>
                    </a:p>
                  </a:txBody>
                  <a:tcPr marL="81638" marR="81638" marT="89093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CAFF"/>
                    </a:solidFill>
                  </a:tcPr>
                </a:tc>
              </a:tr>
              <a:tr h="4478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Gamma Timing</a:t>
                      </a:r>
                    </a:p>
                  </a:txBody>
                  <a:tcPr marL="81638" marR="81638" marT="89093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80 ps</a:t>
                      </a:r>
                    </a:p>
                  </a:txBody>
                  <a:tcPr marL="81638" marR="81638" marT="89093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&gt; 67 ps</a:t>
                      </a:r>
                    </a:p>
                  </a:txBody>
                  <a:tcPr marL="81638" marR="81638" marT="89093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478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Gamma Position</a:t>
                      </a:r>
                    </a:p>
                  </a:txBody>
                  <a:tcPr marL="81638" marR="81638" marT="89093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5 / 6 mm</a:t>
                      </a:r>
                    </a:p>
                  </a:txBody>
                  <a:tcPr marL="81638" marR="81638" marT="89093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5 / 6 mm</a:t>
                      </a:r>
                    </a:p>
                  </a:txBody>
                  <a:tcPr marL="81638" marR="81638" marT="89093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5220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e+ Momentum</a:t>
                      </a:r>
                    </a:p>
                  </a:txBody>
                  <a:tcPr marL="81638" marR="81638" marT="89093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C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1.6 %</a:t>
                      </a:r>
                    </a:p>
                  </a:txBody>
                  <a:tcPr marL="81638" marR="81638" marT="89093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C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0.74% (core)</a:t>
                      </a:r>
                    </a:p>
                  </a:txBody>
                  <a:tcPr marL="81638" marR="81638" marT="89093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CAFF"/>
                    </a:solidFill>
                  </a:tcPr>
                </a:tc>
              </a:tr>
              <a:tr h="4478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e+ Timing</a:t>
                      </a:r>
                    </a:p>
                  </a:txBody>
                  <a:tcPr marL="81638" marR="81638" marT="89093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&lt; 125 ps</a:t>
                      </a:r>
                    </a:p>
                  </a:txBody>
                  <a:tcPr marL="81638" marR="81638" marT="89093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&lt; 95 ps</a:t>
                      </a:r>
                    </a:p>
                  </a:txBody>
                  <a:tcPr marL="81638" marR="81638" marT="89093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478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e+ Angle</a:t>
                      </a:r>
                    </a:p>
                  </a:txBody>
                  <a:tcPr marL="81638" marR="81638" marT="89093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10 / 18 mrad</a:t>
                      </a:r>
                    </a:p>
                  </a:txBody>
                  <a:tcPr marL="81638" marR="81638" marT="89093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7 / 11 mrad</a:t>
                      </a:r>
                    </a:p>
                  </a:txBody>
                  <a:tcPr marL="81638" marR="81638" marT="89093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50405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thenian" charset="0"/>
                          <a:ea typeface="Arial Unicode MS" charset="0"/>
                          <a:cs typeface="Arial Unicode MS" charset="0"/>
                        </a:rPr>
                        <a:t>m</a:t>
                      </a: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 Decay Point</a:t>
                      </a:r>
                    </a:p>
                  </a:txBody>
                  <a:tcPr marL="81638" marR="81638" marT="50686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3.2 / 4.5 mm</a:t>
                      </a:r>
                    </a:p>
                  </a:txBody>
                  <a:tcPr marL="81638" marR="81638" marT="89093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2.3 / 2.8 mm</a:t>
                      </a:r>
                    </a:p>
                  </a:txBody>
                  <a:tcPr marL="81638" marR="81638" marT="89093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7957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Gamma-e+ Time</a:t>
                      </a:r>
                    </a:p>
                  </a:txBody>
                  <a:tcPr marL="81638" marR="81638" marT="89093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C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148 ps</a:t>
                      </a:r>
                    </a:p>
                  </a:txBody>
                  <a:tcPr marL="81638" marR="81638" marT="89093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C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142 ps (core)</a:t>
                      </a:r>
                    </a:p>
                  </a:txBody>
                  <a:tcPr marL="81638" marR="81638" marT="89093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CAFF"/>
                    </a:solidFill>
                  </a:tcPr>
                </a:tc>
              </a:tr>
              <a:tr h="47813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Gamma-e+ Angle</a:t>
                      </a:r>
                    </a:p>
                  </a:txBody>
                  <a:tcPr marL="81638" marR="81638" marT="89093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C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14 / 21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mrad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81638" marR="81638" marT="89093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C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13 / 15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mrad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81638" marR="81638" marT="89093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CAFF"/>
                    </a:solidFill>
                  </a:tcPr>
                </a:tc>
              </a:tr>
            </a:tbl>
          </a:graphicData>
        </a:graphic>
      </p:graphicFrame>
      <p:sp>
        <p:nvSpPr>
          <p:cNvPr id="67634" name="Text Box 106"/>
          <p:cNvSpPr txBox="1">
            <a:spLocks noChangeArrowheads="1"/>
          </p:cNvSpPr>
          <p:nvPr/>
        </p:nvSpPr>
        <p:spPr bwMode="auto">
          <a:xfrm>
            <a:off x="2244302" y="953380"/>
            <a:ext cx="6327943" cy="4666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>
              <a:lnSpc>
                <a:spcPct val="116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2200" dirty="0" smtClean="0">
                <a:solidFill>
                  <a:srgbClr val="800000"/>
                </a:solidFill>
                <a:latin typeface="Comic Sans MS" charset="0"/>
              </a:rPr>
              <a:t> CONTINUOUS IMPROVEMENTS  </a:t>
            </a:r>
            <a:endParaRPr lang="en-US" sz="2200" dirty="0">
              <a:solidFill>
                <a:srgbClr val="800000"/>
              </a:solidFill>
              <a:latin typeface="Comic Sans M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B396E-FAD7-E941-9F57-9C3DCC786C6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6963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361" y="966342"/>
            <a:ext cx="4232160" cy="27794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84161" y="3930173"/>
            <a:ext cx="3366720" cy="2839978"/>
            <a:chOff x="1239" y="2729"/>
            <a:chExt cx="2338" cy="1972"/>
          </a:xfrm>
        </p:grpSpPr>
        <p:sp>
          <p:nvSpPr>
            <p:cNvPr id="69646" name="AutoShape 3"/>
            <p:cNvSpPr>
              <a:spLocks noChangeArrowheads="1"/>
            </p:cNvSpPr>
            <p:nvPr/>
          </p:nvSpPr>
          <p:spPr bwMode="auto">
            <a:xfrm>
              <a:off x="1239" y="2729"/>
              <a:ext cx="2339" cy="1973"/>
            </a:xfrm>
            <a:prstGeom prst="roundRect">
              <a:avLst>
                <a:gd name="adj" fmla="val 5324"/>
              </a:avLst>
            </a:prstGeom>
            <a:solidFill>
              <a:srgbClr val="FFFFFF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9647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64" y="2803"/>
              <a:ext cx="2298" cy="18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9648" name="Text Box 5"/>
            <p:cNvSpPr txBox="1">
              <a:spLocks noChangeArrowheads="1"/>
            </p:cNvSpPr>
            <p:nvPr/>
          </p:nvSpPr>
          <p:spPr bwMode="auto">
            <a:xfrm>
              <a:off x="1703" y="3785"/>
              <a:ext cx="1555" cy="8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lIns="90000" tIns="45000" rIns="90000" bIns="45000">
              <a:prstTxWarp prst="textNoShape">
                <a:avLst/>
              </a:prstTxWarp>
            </a:bodyPr>
            <a:lstStyle/>
            <a:p>
              <a:pPr algn="ctr">
                <a:lnSpc>
                  <a:spcPct val="116000"/>
                </a:lnSpc>
                <a:tabLst>
                  <a:tab pos="656650" algn="l"/>
                  <a:tab pos="1313299" algn="l"/>
                  <a:tab pos="1969949" algn="l"/>
                </a:tabLst>
              </a:pPr>
              <a:r>
                <a:rPr lang="en-US" sz="2000" dirty="0" err="1">
                  <a:solidFill>
                    <a:srgbClr val="000080"/>
                  </a:solidFill>
                  <a:latin typeface="Comic Sans MS" charset="0"/>
                </a:rPr>
                <a:t>Te</a:t>
              </a:r>
              <a:r>
                <a:rPr lang="en-US" sz="2000" dirty="0" err="1">
                  <a:solidFill>
                    <a:srgbClr val="000080"/>
                  </a:solidFill>
                  <a:latin typeface="Symbol"/>
                </a:rPr>
                <a:t>g</a:t>
              </a:r>
              <a:endParaRPr lang="en-US" sz="2000" dirty="0">
                <a:solidFill>
                  <a:srgbClr val="000080"/>
                </a:solidFill>
                <a:latin typeface="Symbol"/>
              </a:endParaRPr>
            </a:p>
            <a:p>
              <a:pPr algn="ctr">
                <a:lnSpc>
                  <a:spcPct val="116000"/>
                </a:lnSpc>
                <a:tabLst>
                  <a:tab pos="656650" algn="l"/>
                  <a:tab pos="1313299" algn="l"/>
                  <a:tab pos="1969949" algn="l"/>
                </a:tabLst>
              </a:pPr>
              <a:r>
                <a:rPr lang="en-US" sz="2000" dirty="0">
                  <a:solidFill>
                    <a:srgbClr val="000080"/>
                  </a:solidFill>
                  <a:latin typeface="Comic Sans MS" charset="0"/>
                </a:rPr>
                <a:t>from rad. decays</a:t>
              </a:r>
            </a:p>
            <a:p>
              <a:pPr algn="ctr">
                <a:lnSpc>
                  <a:spcPct val="116000"/>
                </a:lnSpc>
                <a:tabLst>
                  <a:tab pos="656650" algn="l"/>
                  <a:tab pos="1313299" algn="l"/>
                  <a:tab pos="1969949" algn="l"/>
                </a:tabLst>
              </a:pPr>
              <a:r>
                <a:rPr lang="en-US" sz="2000" dirty="0">
                  <a:solidFill>
                    <a:srgbClr val="000080"/>
                  </a:solidFill>
                  <a:latin typeface="Comic Sans MS" charset="0"/>
                  <a:ea typeface="Arial" charset="0"/>
                  <a:cs typeface="Arial" charset="0"/>
                </a:rPr>
                <a:t>~ 142 </a:t>
              </a:r>
              <a:r>
                <a:rPr lang="en-US" sz="2000" dirty="0" err="1">
                  <a:solidFill>
                    <a:srgbClr val="000080"/>
                  </a:solidFill>
                  <a:latin typeface="Comic Sans MS" charset="0"/>
                  <a:ea typeface="Arial" charset="0"/>
                  <a:cs typeface="Arial" charset="0"/>
                </a:rPr>
                <a:t>ps</a:t>
              </a:r>
              <a:endParaRPr lang="en-US" sz="2000" dirty="0">
                <a:solidFill>
                  <a:srgbClr val="000080"/>
                </a:solidFill>
                <a:latin typeface="Comic Sans MS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69637" name="Rectangle 6"/>
          <p:cNvSpPr>
            <a:spLocks noGrp="1" noChangeArrowheads="1"/>
          </p:cNvSpPr>
          <p:nvPr>
            <p:ph type="title"/>
          </p:nvPr>
        </p:nvSpPr>
        <p:spPr>
          <a:xfrm>
            <a:off x="207360" y="-7201"/>
            <a:ext cx="8709120" cy="77192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>
                <a:solidFill>
                  <a:srgbClr val="0000FF"/>
                </a:solidFill>
                <a:latin typeface="Comic Sans MS"/>
              </a:rPr>
              <a:t>Resolutions (II)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6321" y="921697"/>
            <a:ext cx="4426560" cy="2930708"/>
            <a:chOff x="53" y="640"/>
            <a:chExt cx="3074" cy="2035"/>
          </a:xfrm>
        </p:grpSpPr>
        <p:sp>
          <p:nvSpPr>
            <p:cNvPr id="69644" name="Text Box 8"/>
            <p:cNvSpPr txBox="1">
              <a:spLocks noChangeArrowheads="1"/>
            </p:cNvSpPr>
            <p:nvPr/>
          </p:nvSpPr>
          <p:spPr bwMode="auto">
            <a:xfrm>
              <a:off x="247" y="1671"/>
              <a:ext cx="1620" cy="8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lIns="90000" tIns="45000" rIns="90000" bIns="45000">
              <a:prstTxWarp prst="textNoShape">
                <a:avLst/>
              </a:prstTxWarp>
            </a:bodyPr>
            <a:lstStyle/>
            <a:p>
              <a:pPr algn="ctr">
                <a:lnSpc>
                  <a:spcPct val="116000"/>
                </a:lnSpc>
                <a:tabLst>
                  <a:tab pos="656650" algn="l"/>
                  <a:tab pos="1313299" algn="l"/>
                  <a:tab pos="1969949" algn="l"/>
                </a:tabLst>
              </a:pPr>
              <a:r>
                <a:rPr lang="en-US" sz="2000" dirty="0">
                  <a:solidFill>
                    <a:srgbClr val="008000"/>
                  </a:solidFill>
                  <a:latin typeface="Comic Sans MS" charset="0"/>
                </a:rPr>
                <a:t>DCH Momentum from </a:t>
              </a:r>
              <a:r>
                <a:rPr lang="en-US" sz="2000" dirty="0" err="1">
                  <a:solidFill>
                    <a:srgbClr val="008000"/>
                  </a:solidFill>
                  <a:latin typeface="Symbol"/>
                </a:rPr>
                <a:t>m</a:t>
              </a:r>
              <a:r>
                <a:rPr lang="en-US" sz="2000" dirty="0">
                  <a:solidFill>
                    <a:srgbClr val="008000"/>
                  </a:solidFill>
                  <a:latin typeface="Symbol"/>
                </a:rPr>
                <a:t> → </a:t>
              </a:r>
              <a:r>
                <a:rPr lang="en-US" sz="2000" dirty="0" err="1">
                  <a:solidFill>
                    <a:srgbClr val="008000"/>
                  </a:solidFill>
                  <a:latin typeface="Candara"/>
                </a:rPr>
                <a:t>e</a:t>
              </a:r>
              <a:r>
                <a:rPr lang="en-US" sz="2000" dirty="0">
                  <a:solidFill>
                    <a:srgbClr val="008000"/>
                  </a:solidFill>
                  <a:latin typeface="Symbol"/>
                </a:rPr>
                <a:t> </a:t>
              </a:r>
              <a:r>
                <a:rPr lang="en-US" sz="2000" dirty="0" err="1">
                  <a:solidFill>
                    <a:srgbClr val="008000"/>
                  </a:solidFill>
                  <a:latin typeface="Symbol"/>
                </a:rPr>
                <a:t>n</a:t>
              </a:r>
              <a:r>
                <a:rPr lang="en-US" sz="2000" dirty="0">
                  <a:solidFill>
                    <a:srgbClr val="008000"/>
                  </a:solidFill>
                  <a:latin typeface="Symbol"/>
                </a:rPr>
                <a:t> </a:t>
              </a:r>
              <a:r>
                <a:rPr lang="en-US" sz="2000" dirty="0" err="1">
                  <a:solidFill>
                    <a:srgbClr val="008000"/>
                  </a:solidFill>
                  <a:latin typeface="Symbol"/>
                </a:rPr>
                <a:t>n</a:t>
              </a:r>
              <a:endParaRPr lang="en-US" sz="2000" dirty="0">
                <a:solidFill>
                  <a:srgbClr val="008000"/>
                </a:solidFill>
                <a:latin typeface="Symbol"/>
              </a:endParaRPr>
            </a:p>
            <a:p>
              <a:pPr algn="ctr">
                <a:lnSpc>
                  <a:spcPct val="116000"/>
                </a:lnSpc>
                <a:tabLst>
                  <a:tab pos="656650" algn="l"/>
                  <a:tab pos="1313299" algn="l"/>
                  <a:tab pos="1969949" algn="l"/>
                </a:tabLst>
              </a:pPr>
              <a:r>
                <a:rPr lang="en-US" sz="2000" dirty="0">
                  <a:solidFill>
                    <a:srgbClr val="008000"/>
                  </a:solidFill>
                  <a:latin typeface="Comic Sans MS" charset="0"/>
                  <a:ea typeface="Arial" charset="0"/>
                  <a:cs typeface="Arial" charset="0"/>
                </a:rPr>
                <a:t>~ 370</a:t>
              </a:r>
              <a:r>
                <a:rPr lang="en-US" sz="2000" dirty="0">
                  <a:solidFill>
                    <a:srgbClr val="008000"/>
                  </a:solidFill>
                  <a:latin typeface="Comic Sans MS" charset="0"/>
                </a:rPr>
                <a:t> </a:t>
              </a:r>
              <a:r>
                <a:rPr lang="en-US" sz="2000" dirty="0" err="1">
                  <a:solidFill>
                    <a:srgbClr val="008000"/>
                  </a:solidFill>
                  <a:latin typeface="Comic Sans MS" charset="0"/>
                </a:rPr>
                <a:t>keV</a:t>
              </a:r>
              <a:r>
                <a:rPr lang="en-US" sz="2000" dirty="0">
                  <a:solidFill>
                    <a:srgbClr val="008000"/>
                  </a:solidFill>
                  <a:latin typeface="Comic Sans MS" charset="0"/>
                </a:rPr>
                <a:t> (core)</a:t>
              </a:r>
            </a:p>
          </p:txBody>
        </p:sp>
        <p:sp>
          <p:nvSpPr>
            <p:cNvPr id="69645" name="AutoShape 9"/>
            <p:cNvSpPr>
              <a:spLocks noChangeArrowheads="1"/>
            </p:cNvSpPr>
            <p:nvPr/>
          </p:nvSpPr>
          <p:spPr bwMode="auto">
            <a:xfrm>
              <a:off x="53" y="640"/>
              <a:ext cx="3075" cy="2036"/>
            </a:xfrm>
            <a:prstGeom prst="roundRect">
              <a:avLst>
                <a:gd name="adj" fmla="val 5153"/>
              </a:avLst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980961" y="1689300"/>
            <a:ext cx="3921120" cy="3587411"/>
            <a:chOff x="3459" y="1173"/>
            <a:chExt cx="2723" cy="2491"/>
          </a:xfrm>
        </p:grpSpPr>
        <p:pic>
          <p:nvPicPr>
            <p:cNvPr id="69641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10" y="1842"/>
              <a:ext cx="2350" cy="17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9642" name="AutoShape 12"/>
            <p:cNvSpPr>
              <a:spLocks noChangeArrowheads="1"/>
            </p:cNvSpPr>
            <p:nvPr/>
          </p:nvSpPr>
          <p:spPr bwMode="auto">
            <a:xfrm>
              <a:off x="3757" y="1745"/>
              <a:ext cx="2425" cy="1919"/>
            </a:xfrm>
            <a:prstGeom prst="roundRect">
              <a:avLst>
                <a:gd name="adj" fmla="val 5472"/>
              </a:avLst>
            </a:prstGeom>
            <a:noFill/>
            <a:ln w="9525">
              <a:solidFill>
                <a:srgbClr val="7E002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43" name="Text Box 13"/>
            <p:cNvSpPr txBox="1">
              <a:spLocks noChangeArrowheads="1"/>
            </p:cNvSpPr>
            <p:nvPr/>
          </p:nvSpPr>
          <p:spPr bwMode="auto">
            <a:xfrm>
              <a:off x="3459" y="1173"/>
              <a:ext cx="2077" cy="7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7E0021"/>
              </a:solidFill>
              <a:round/>
              <a:headEnd/>
              <a:tailEnd/>
            </a:ln>
          </p:spPr>
          <p:txBody>
            <a:bodyPr lIns="90000" tIns="45000" rIns="90000" bIns="45000">
              <a:prstTxWarp prst="textNoShape">
                <a:avLst/>
              </a:prstTxWarp>
            </a:bodyPr>
            <a:lstStyle/>
            <a:p>
              <a:pPr algn="ctr">
                <a:lnSpc>
                  <a:spcPct val="116000"/>
                </a:lnSpc>
                <a:tabLst>
                  <a:tab pos="656650" algn="l"/>
                  <a:tab pos="1313299" algn="l"/>
                  <a:tab pos="1969949" algn="l"/>
                </a:tabLst>
              </a:pPr>
              <a:r>
                <a:rPr lang="en-US" sz="2000" dirty="0" err="1" smtClean="0">
                  <a:solidFill>
                    <a:srgbClr val="7E0021"/>
                  </a:solidFill>
                  <a:latin typeface="Comic Sans MS" charset="0"/>
                </a:rPr>
                <a:t>LXeCAL</a:t>
              </a:r>
              <a:r>
                <a:rPr lang="en-US" sz="2000" dirty="0" smtClean="0">
                  <a:solidFill>
                    <a:srgbClr val="7E0021"/>
                  </a:solidFill>
                  <a:latin typeface="Comic Sans MS" charset="0"/>
                </a:rPr>
                <a:t> </a:t>
              </a:r>
              <a:r>
                <a:rPr lang="en-US" sz="2000" dirty="0">
                  <a:solidFill>
                    <a:srgbClr val="7E0021"/>
                  </a:solidFill>
                  <a:latin typeface="Comic Sans MS" charset="0"/>
                </a:rPr>
                <a:t>Energy</a:t>
              </a:r>
              <a:endParaRPr lang="en-US" sz="2000" dirty="0" smtClean="0">
                <a:solidFill>
                  <a:srgbClr val="7E0021"/>
                </a:solidFill>
                <a:latin typeface="Comic Sans MS" charset="0"/>
              </a:endParaRPr>
            </a:p>
            <a:p>
              <a:pPr algn="ctr">
                <a:lnSpc>
                  <a:spcPct val="116000"/>
                </a:lnSpc>
                <a:tabLst>
                  <a:tab pos="656650" algn="l"/>
                  <a:tab pos="1313299" algn="l"/>
                  <a:tab pos="1969949" algn="l"/>
                </a:tabLst>
              </a:pPr>
              <a:r>
                <a:rPr lang="en-US" sz="2000" dirty="0" smtClean="0">
                  <a:solidFill>
                    <a:srgbClr val="7E0021"/>
                  </a:solidFill>
                  <a:latin typeface="Comic Sans MS" charset="0"/>
                </a:rPr>
                <a:t>From charge exchange </a:t>
              </a:r>
              <a:endParaRPr lang="en-US" sz="2000" dirty="0">
                <a:solidFill>
                  <a:srgbClr val="7E0021"/>
                </a:solidFill>
                <a:latin typeface="Comic Sans MS" charset="0"/>
              </a:endParaRPr>
            </a:p>
            <a:p>
              <a:pPr algn="ctr">
                <a:lnSpc>
                  <a:spcPct val="116000"/>
                </a:lnSpc>
                <a:tabLst>
                  <a:tab pos="656650" algn="l"/>
                  <a:tab pos="1313299" algn="l"/>
                  <a:tab pos="1969949" algn="l"/>
                </a:tabLst>
              </a:pPr>
              <a:r>
                <a:rPr lang="en-US" sz="2000" dirty="0">
                  <a:solidFill>
                    <a:srgbClr val="7E0021"/>
                  </a:solidFill>
                  <a:latin typeface="Comic Sans MS" charset="0"/>
                  <a:ea typeface="Arial" charset="0"/>
                  <a:cs typeface="Arial" charset="0"/>
                </a:rPr>
                <a:t>~ 2% (core)</a:t>
              </a:r>
            </a:p>
          </p:txBody>
        </p:sp>
      </p:grpSp>
      <p:sp>
        <p:nvSpPr>
          <p:cNvPr id="69640" name="Text Box 14"/>
          <p:cNvSpPr txBox="1">
            <a:spLocks noChangeArrowheads="1"/>
          </p:cNvSpPr>
          <p:nvPr/>
        </p:nvSpPr>
        <p:spPr bwMode="auto">
          <a:xfrm>
            <a:off x="5436000" y="1166522"/>
            <a:ext cx="3529440" cy="4666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>
              <a:lnSpc>
                <a:spcPct val="116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2200" dirty="0">
                <a:solidFill>
                  <a:srgbClr val="000000"/>
                </a:solidFill>
                <a:latin typeface="Comic Sans MS" charset="0"/>
              </a:rPr>
              <a:t>From 2009 data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47C7FB-8219-3D4A-A82A-31579160DB1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1683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-7201"/>
            <a:ext cx="8709120" cy="77192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>
                <a:solidFill>
                  <a:srgbClr val="0000FF"/>
                </a:solidFill>
                <a:latin typeface="Comic Sans MS"/>
              </a:rPr>
              <a:t>Analysis of 2009 </a:t>
            </a:r>
            <a:r>
              <a:rPr lang="en-US" dirty="0" smtClean="0">
                <a:solidFill>
                  <a:srgbClr val="0000FF"/>
                </a:solidFill>
                <a:latin typeface="Comic Sans MS"/>
              </a:rPr>
              <a:t>Data</a:t>
            </a:r>
            <a:endParaRPr lang="en-US" dirty="0">
              <a:solidFill>
                <a:srgbClr val="0000FF"/>
              </a:solidFill>
              <a:latin typeface="Comic Sans MS"/>
            </a:endParaRPr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673" y="1698020"/>
            <a:ext cx="3529791" cy="4883552"/>
          </a:xfrm>
        </p:spPr>
        <p:txBody>
          <a:bodyPr>
            <a:normAutofit fontScale="85000" lnSpcReduction="10000"/>
          </a:bodyPr>
          <a:lstStyle/>
          <a:p>
            <a:pPr marL="391686" indent="-293764">
              <a:buClr>
                <a:srgbClr val="000080"/>
              </a:buClr>
              <a:buSzPct val="70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i="1" dirty="0">
                <a:solidFill>
                  <a:srgbClr val="0000FF"/>
                </a:solidFill>
              </a:rPr>
              <a:t>Blind analysis </a:t>
            </a:r>
            <a:r>
              <a:rPr lang="en-US" dirty="0"/>
              <a:t>:</a:t>
            </a:r>
          </a:p>
          <a:p>
            <a:pPr marL="783372" lvl="1" indent="-293764">
              <a:buClr>
                <a:srgbClr val="000080"/>
              </a:buClr>
              <a:buSzPct val="70000"/>
              <a:buFont typeface="Lucida Grande" charset="0"/>
              <a:buChar char="−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dirty="0"/>
              <a:t>development and optimizations based on sideband data;</a:t>
            </a:r>
          </a:p>
          <a:p>
            <a:pPr marL="391686" indent="-293764">
              <a:buClr>
                <a:srgbClr val="000080"/>
              </a:buClr>
              <a:buSzPct val="70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i="1" dirty="0">
                <a:solidFill>
                  <a:srgbClr val="0000FF"/>
                </a:solidFill>
              </a:rPr>
              <a:t>Extended Maximum Likelihood</a:t>
            </a:r>
            <a:r>
              <a:rPr lang="en-US" dirty="0"/>
              <a:t> fit in 5 observables:</a:t>
            </a:r>
          </a:p>
          <a:p>
            <a:pPr marL="783372" lvl="1" indent="-293764">
              <a:buClr>
                <a:srgbClr val="000080"/>
              </a:buClr>
              <a:buSzPct val="70000"/>
              <a:buFont typeface="Lucida Grande" charset="0"/>
              <a:buChar char="−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dirty="0" err="1"/>
              <a:t>E</a:t>
            </a:r>
            <a:r>
              <a:rPr lang="en-US" baseline="-20000" dirty="0" err="1"/>
              <a:t>e</a:t>
            </a:r>
            <a:r>
              <a:rPr lang="en-US" dirty="0"/>
              <a:t>, </a:t>
            </a:r>
            <a:r>
              <a:rPr lang="en-US" dirty="0" err="1"/>
              <a:t>E</a:t>
            </a:r>
            <a:r>
              <a:rPr lang="en-US" baseline="-20000" dirty="0" err="1">
                <a:latin typeface="Athenian" charset="0"/>
              </a:rPr>
              <a:t>g</a:t>
            </a:r>
            <a:r>
              <a:rPr lang="en-US" dirty="0"/>
              <a:t>, </a:t>
            </a:r>
            <a:r>
              <a:rPr lang="en-US" dirty="0" err="1"/>
              <a:t>T</a:t>
            </a:r>
            <a:r>
              <a:rPr lang="en-US" baseline="-20000" dirty="0" err="1"/>
              <a:t>e</a:t>
            </a:r>
            <a:r>
              <a:rPr lang="en-US" baseline="-20000" dirty="0" err="1">
                <a:latin typeface="Athenian" charset="0"/>
              </a:rPr>
              <a:t>g</a:t>
            </a:r>
            <a:r>
              <a:rPr lang="en-US" dirty="0"/>
              <a:t>, </a:t>
            </a:r>
            <a:r>
              <a:rPr lang="en-US" dirty="0" err="1">
                <a:latin typeface="Athenian" charset="0"/>
              </a:rPr>
              <a:t>y</a:t>
            </a:r>
            <a:r>
              <a:rPr lang="en-US" baseline="-20000" dirty="0" err="1"/>
              <a:t>e</a:t>
            </a:r>
            <a:r>
              <a:rPr lang="en-US" baseline="-20000" dirty="0" err="1">
                <a:latin typeface="Athenian" charset="0"/>
              </a:rPr>
              <a:t>g</a:t>
            </a:r>
            <a:r>
              <a:rPr lang="en-US" dirty="0"/>
              <a:t>, </a:t>
            </a:r>
            <a:r>
              <a:rPr lang="en-US" dirty="0" err="1">
                <a:latin typeface="Athenian" charset="0"/>
              </a:rPr>
              <a:t>f</a:t>
            </a:r>
            <a:r>
              <a:rPr lang="en-US" baseline="-20000" dirty="0" err="1"/>
              <a:t>e</a:t>
            </a:r>
            <a:r>
              <a:rPr lang="en-US" baseline="-20000" dirty="0" err="1">
                <a:latin typeface="Athenian" charset="0"/>
              </a:rPr>
              <a:t>g</a:t>
            </a:r>
            <a:endParaRPr lang="en-US" baseline="-20000" dirty="0">
              <a:latin typeface="Athenian" charset="0"/>
            </a:endParaRPr>
          </a:p>
          <a:p>
            <a:pPr marL="391686" indent="-293764">
              <a:buClr>
                <a:srgbClr val="000080"/>
              </a:buClr>
              <a:buSzPct val="70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i="1" dirty="0">
                <a:solidFill>
                  <a:srgbClr val="0000FF"/>
                </a:solidFill>
              </a:rPr>
              <a:t>Normalization</a:t>
            </a:r>
            <a:r>
              <a:rPr lang="en-US" dirty="0" smtClean="0"/>
              <a:t>  by counting </a:t>
            </a:r>
            <a:r>
              <a:rPr lang="en-US" dirty="0"/>
              <a:t>the number of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8000"/>
                </a:solidFill>
                <a:latin typeface="Symbol"/>
              </a:rPr>
              <a:t>m</a:t>
            </a:r>
            <a:r>
              <a:rPr lang="en-US" dirty="0" smtClean="0">
                <a:solidFill>
                  <a:srgbClr val="008000"/>
                </a:solidFill>
                <a:latin typeface="Symbol"/>
              </a:rPr>
              <a:t> → </a:t>
            </a:r>
            <a:r>
              <a:rPr lang="en-US" dirty="0" err="1" smtClean="0">
                <a:solidFill>
                  <a:srgbClr val="008000"/>
                </a:solidFill>
                <a:latin typeface="Candara"/>
              </a:rPr>
              <a:t>e</a:t>
            </a:r>
            <a:r>
              <a:rPr lang="en-US" dirty="0" smtClean="0">
                <a:solidFill>
                  <a:srgbClr val="008000"/>
                </a:solidFill>
                <a:latin typeface="Symbol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latin typeface="Symbol"/>
              </a:rPr>
              <a:t>n</a:t>
            </a:r>
            <a:r>
              <a:rPr lang="en-US" dirty="0" smtClean="0">
                <a:solidFill>
                  <a:srgbClr val="008000"/>
                </a:solidFill>
                <a:latin typeface="Symbol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latin typeface="Symbol"/>
              </a:rPr>
              <a:t>n</a:t>
            </a:r>
            <a:r>
              <a:rPr lang="en-US" dirty="0" smtClean="0">
                <a:latin typeface="Athenian" charset="0"/>
              </a:rPr>
              <a:t> </a:t>
            </a:r>
            <a:r>
              <a:rPr lang="en-US" dirty="0" smtClean="0"/>
              <a:t>decays.</a:t>
            </a:r>
          </a:p>
          <a:p>
            <a:pPr marL="791736" lvl="1" indent="-293764">
              <a:buClr>
                <a:srgbClr val="000080"/>
              </a:buClr>
              <a:buSzPct val="70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dirty="0" err="1" smtClean="0"/>
              <a:t>Systematics</a:t>
            </a:r>
            <a:r>
              <a:rPr lang="en-US" dirty="0" smtClean="0"/>
              <a:t> cancel</a:t>
            </a:r>
            <a:endParaRPr lang="en-US" dirty="0"/>
          </a:p>
        </p:txBody>
      </p:sp>
      <p:pic>
        <p:nvPicPr>
          <p:cNvPr id="7168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4320" y="1373431"/>
            <a:ext cx="5034240" cy="39920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846606"/>
            <a:ext cx="891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1686" indent="-293764">
              <a:buClr>
                <a:srgbClr val="000080"/>
              </a:buClr>
              <a:buSzPct val="70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Data Set-&gt; 46 days of data taking      6.5 </a:t>
            </a:r>
            <a:r>
              <a:rPr lang="en-US" sz="2800" dirty="0" err="1" smtClean="0">
                <a:solidFill>
                  <a:srgbClr val="FF0000"/>
                </a:solidFill>
              </a:rPr>
              <a:t>x</a:t>
            </a:r>
            <a:r>
              <a:rPr lang="en-US" sz="2800" dirty="0" smtClean="0">
                <a:solidFill>
                  <a:srgbClr val="FF0000"/>
                </a:solidFill>
              </a:rPr>
              <a:t> 10</a:t>
            </a:r>
            <a:r>
              <a:rPr lang="en-US" sz="2800" baseline="33000" dirty="0" smtClean="0">
                <a:solidFill>
                  <a:srgbClr val="FF0000"/>
                </a:solidFill>
              </a:rPr>
              <a:t>13</a:t>
            </a:r>
            <a:r>
              <a:rPr lang="en-US" sz="2800" dirty="0" smtClean="0">
                <a:solidFill>
                  <a:srgbClr val="FF0000"/>
                </a:solidFill>
              </a:rPr>
              <a:t> stopped </a:t>
            </a:r>
            <a:r>
              <a:rPr lang="en-US" sz="2800" dirty="0" err="1" smtClean="0">
                <a:solidFill>
                  <a:srgbClr val="FF0000"/>
                </a:solidFill>
                <a:latin typeface="Symbol"/>
              </a:rPr>
              <a:t>m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80537" y="5342015"/>
            <a:ext cx="5534442" cy="13734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EC50F4-B4B8-554B-8551-DA37B92B675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7373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6161" y="4254206"/>
            <a:ext cx="3379680" cy="2288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>
          <a:xfrm>
            <a:off x="207360" y="-7201"/>
            <a:ext cx="8709120" cy="77192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>
                <a:solidFill>
                  <a:srgbClr val="0000FF"/>
                </a:solidFill>
                <a:latin typeface="Comic Sans MS"/>
              </a:rPr>
              <a:t>Likelihood Analysis (I)</a:t>
            </a:r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681" y="982184"/>
            <a:ext cx="8228160" cy="3057441"/>
          </a:xfrm>
        </p:spPr>
        <p:txBody>
          <a:bodyPr>
            <a:normAutofit fontScale="92500" lnSpcReduction="10000"/>
          </a:bodyPr>
          <a:lstStyle/>
          <a:p>
            <a:pPr marL="391686" indent="-293764">
              <a:buClr>
                <a:srgbClr val="000080"/>
              </a:buClr>
              <a:buSzPct val="70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00FF"/>
                </a:solidFill>
              </a:rPr>
              <a:t>Event-by-event</a:t>
            </a:r>
            <a:r>
              <a:rPr lang="en-US" dirty="0"/>
              <a:t> </a:t>
            </a:r>
            <a:r>
              <a:rPr lang="en-US" dirty="0" err="1"/>
              <a:t>PDFs</a:t>
            </a:r>
            <a:r>
              <a:rPr lang="en-US" dirty="0"/>
              <a:t>:</a:t>
            </a:r>
          </a:p>
          <a:p>
            <a:pPr marL="783372" lvl="1" indent="-293764">
              <a:buClr>
                <a:srgbClr val="000080"/>
              </a:buClr>
              <a:buSzPct val="70000"/>
              <a:buFont typeface="Lucida Grande" charset="0"/>
              <a:buChar char="−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Position dependence in the </a:t>
            </a:r>
            <a:r>
              <a:rPr lang="en-US" dirty="0" err="1"/>
              <a:t>LXe</a:t>
            </a:r>
            <a:r>
              <a:rPr lang="en-US" dirty="0"/>
              <a:t>;</a:t>
            </a:r>
          </a:p>
          <a:p>
            <a:pPr marL="783372" lvl="1" indent="-293764">
              <a:buClr>
                <a:srgbClr val="000080"/>
              </a:buClr>
              <a:buSzPct val="70000"/>
              <a:buFont typeface="Lucida Grande" charset="0"/>
              <a:buChar char="−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two track quality categories;</a:t>
            </a:r>
          </a:p>
          <a:p>
            <a:pPr marL="391686" indent="-293764">
              <a:buClr>
                <a:srgbClr val="000080"/>
              </a:buClr>
              <a:buSzPct val="70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PDFs</a:t>
            </a:r>
            <a:r>
              <a:rPr lang="en-US" dirty="0"/>
              <a:t> Modeled </a:t>
            </a:r>
            <a:r>
              <a:rPr lang="en-US" dirty="0">
                <a:solidFill>
                  <a:srgbClr val="0000FF"/>
                </a:solidFill>
              </a:rPr>
              <a:t>from sidebands</a:t>
            </a:r>
            <a:r>
              <a:rPr lang="en-US" dirty="0"/>
              <a:t> and calibrations;</a:t>
            </a:r>
          </a:p>
          <a:p>
            <a:pPr marL="391686" indent="-293764">
              <a:buClr>
                <a:srgbClr val="000080"/>
              </a:buClr>
              <a:buSzPct val="70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Careful check for possible </a:t>
            </a:r>
            <a:r>
              <a:rPr lang="en-US" dirty="0">
                <a:solidFill>
                  <a:srgbClr val="0000FF"/>
                </a:solidFill>
              </a:rPr>
              <a:t>correlations</a:t>
            </a:r>
            <a:r>
              <a:rPr lang="en-US" dirty="0"/>
              <a:t>;</a:t>
            </a:r>
          </a:p>
          <a:p>
            <a:pPr marL="391686" indent="-293764">
              <a:buClr>
                <a:srgbClr val="000080"/>
              </a:buClr>
              <a:buSzPct val="70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3 different analysis frameworks for cross-checks.</a:t>
            </a:r>
          </a:p>
        </p:txBody>
      </p:sp>
      <p:sp>
        <p:nvSpPr>
          <p:cNvPr id="73734" name="Text Box 4"/>
          <p:cNvSpPr txBox="1">
            <a:spLocks noChangeArrowheads="1"/>
          </p:cNvSpPr>
          <p:nvPr/>
        </p:nvSpPr>
        <p:spPr bwMode="auto">
          <a:xfrm>
            <a:off x="6616800" y="4211002"/>
            <a:ext cx="2511360" cy="18793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 algn="ctr">
              <a:lnSpc>
                <a:spcPct val="116000"/>
              </a:lnSpc>
              <a:tabLst>
                <a:tab pos="656650" algn="l"/>
                <a:tab pos="1313299" algn="l"/>
                <a:tab pos="1969949" algn="l"/>
              </a:tabLst>
            </a:pPr>
            <a:r>
              <a:rPr lang="en-US" sz="2500" dirty="0">
                <a:solidFill>
                  <a:srgbClr val="800000"/>
                </a:solidFill>
                <a:latin typeface="Comic Sans MS" charset="0"/>
              </a:rPr>
              <a:t>EXPECTED UL</a:t>
            </a:r>
          </a:p>
          <a:p>
            <a:pPr algn="ctr">
              <a:lnSpc>
                <a:spcPct val="116000"/>
              </a:lnSpc>
              <a:tabLst>
                <a:tab pos="656650" algn="l"/>
                <a:tab pos="1313299" algn="l"/>
                <a:tab pos="1969949" algn="l"/>
              </a:tabLst>
            </a:pPr>
            <a:r>
              <a:rPr lang="en-US" sz="2500" dirty="0">
                <a:solidFill>
                  <a:srgbClr val="800000"/>
                </a:solidFill>
                <a:latin typeface="Comic Sans MS" charset="0"/>
              </a:rPr>
              <a:t>(from toy MC experiments)</a:t>
            </a:r>
          </a:p>
          <a:p>
            <a:pPr algn="ctr">
              <a:lnSpc>
                <a:spcPct val="116000"/>
              </a:lnSpc>
              <a:tabLst>
                <a:tab pos="656650" algn="l"/>
                <a:tab pos="1313299" algn="l"/>
                <a:tab pos="1969949" algn="l"/>
              </a:tabLst>
            </a:pPr>
            <a:r>
              <a:rPr lang="en-US" sz="2500" dirty="0">
                <a:solidFill>
                  <a:srgbClr val="800000"/>
                </a:solidFill>
                <a:latin typeface="Comic Sans MS" charset="0"/>
              </a:rPr>
              <a:t>~ 6.1 </a:t>
            </a:r>
            <a:r>
              <a:rPr lang="en-US" sz="2500" dirty="0" err="1">
                <a:solidFill>
                  <a:srgbClr val="800000"/>
                </a:solidFill>
                <a:latin typeface="Comic Sans MS" charset="0"/>
              </a:rPr>
              <a:t>x</a:t>
            </a:r>
            <a:r>
              <a:rPr lang="en-US" sz="2500" dirty="0">
                <a:solidFill>
                  <a:srgbClr val="800000"/>
                </a:solidFill>
                <a:latin typeface="Comic Sans MS" charset="0"/>
              </a:rPr>
              <a:t> 10</a:t>
            </a:r>
            <a:r>
              <a:rPr lang="en-US" sz="2500" baseline="33000" dirty="0">
                <a:solidFill>
                  <a:srgbClr val="800000"/>
                </a:solidFill>
                <a:latin typeface="Comic Sans MS" charset="0"/>
              </a:rPr>
              <a:t>-12</a:t>
            </a:r>
            <a:r>
              <a:rPr lang="en-US" sz="2500" dirty="0">
                <a:solidFill>
                  <a:srgbClr val="800000"/>
                </a:solidFill>
                <a:latin typeface="Comic Sans MS" charset="0"/>
              </a:rPr>
              <a:t> </a:t>
            </a:r>
          </a:p>
        </p:txBody>
      </p:sp>
      <p:pic>
        <p:nvPicPr>
          <p:cNvPr id="7373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61" y="4228285"/>
            <a:ext cx="2986560" cy="239353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3736" name="Text Box 6"/>
          <p:cNvSpPr txBox="1">
            <a:spLocks noChangeArrowheads="1"/>
          </p:cNvSpPr>
          <p:nvPr/>
        </p:nvSpPr>
        <p:spPr bwMode="auto">
          <a:xfrm>
            <a:off x="2210400" y="4697774"/>
            <a:ext cx="672480" cy="3902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0021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</a:tabLst>
            </a:pPr>
            <a:r>
              <a:rPr lang="en-US" sz="2200" dirty="0" err="1">
                <a:solidFill>
                  <a:srgbClr val="000000"/>
                </a:solidFill>
              </a:rPr>
              <a:t>Ee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73737" name="Text Box 7"/>
          <p:cNvSpPr txBox="1">
            <a:spLocks noChangeArrowheads="1"/>
          </p:cNvSpPr>
          <p:nvPr/>
        </p:nvSpPr>
        <p:spPr bwMode="auto">
          <a:xfrm>
            <a:off x="4623840" y="4713616"/>
            <a:ext cx="718560" cy="4406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0021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</a:tabLst>
            </a:pPr>
            <a:r>
              <a:rPr lang="en-US" sz="2200" dirty="0" err="1">
                <a:solidFill>
                  <a:srgbClr val="000000"/>
                </a:solidFill>
              </a:rPr>
              <a:t>E</a:t>
            </a:r>
            <a:r>
              <a:rPr lang="en-US" sz="2200" dirty="0" err="1">
                <a:solidFill>
                  <a:srgbClr val="000000"/>
                </a:solidFill>
                <a:latin typeface="Athenian" charset="0"/>
              </a:rPr>
              <a:t>g</a:t>
            </a:r>
            <a:endParaRPr lang="en-US" sz="2200" dirty="0">
              <a:solidFill>
                <a:srgbClr val="000000"/>
              </a:solidFill>
              <a:latin typeface="Athenian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3B7E8F-7E8F-8449-AC04-CC7B89396A9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7827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-7201"/>
            <a:ext cx="8709120" cy="548081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>
                <a:solidFill>
                  <a:srgbClr val="0000FF"/>
                </a:solidFill>
                <a:latin typeface="Comic Sans MS"/>
              </a:rPr>
              <a:t>Likelihood Analysis (II)</a:t>
            </a:r>
          </a:p>
        </p:txBody>
      </p:sp>
      <p:sp>
        <p:nvSpPr>
          <p:cNvPr id="77828" name="Text Box 2"/>
          <p:cNvSpPr txBox="1">
            <a:spLocks noChangeArrowheads="1"/>
          </p:cNvSpPr>
          <p:nvPr/>
        </p:nvSpPr>
        <p:spPr bwMode="auto">
          <a:xfrm>
            <a:off x="5503156" y="623625"/>
            <a:ext cx="3574604" cy="43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dirty="0">
                <a:solidFill>
                  <a:srgbClr val="000080"/>
                </a:solidFill>
                <a:latin typeface="Zapfino" charset="0"/>
              </a:rPr>
              <a:t>PRELIMINARY</a:t>
            </a:r>
          </a:p>
        </p:txBody>
      </p:sp>
      <p:pic>
        <p:nvPicPr>
          <p:cNvPr id="7782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080" y="935152"/>
            <a:ext cx="8645760" cy="24050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783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800" y="3257937"/>
            <a:ext cx="5623200" cy="23258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7831" name="Text Box 5"/>
          <p:cNvSpPr txBox="1">
            <a:spLocks noChangeArrowheads="1"/>
          </p:cNvSpPr>
          <p:nvPr/>
        </p:nvSpPr>
        <p:spPr bwMode="auto">
          <a:xfrm>
            <a:off x="6223680" y="3630622"/>
            <a:ext cx="2615040" cy="17829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58421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sz="2000" b="1" dirty="0">
                <a:solidFill>
                  <a:srgbClr val="00FF00"/>
                </a:solidFill>
              </a:rPr>
              <a:t>SIGNAL</a:t>
            </a:r>
          </a:p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sz="2000" b="1" dirty="0">
                <a:solidFill>
                  <a:srgbClr val="FF0000"/>
                </a:solidFill>
              </a:rPr>
              <a:t>RAD. DECAYS</a:t>
            </a:r>
          </a:p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sz="2000" b="1" dirty="0">
                <a:solidFill>
                  <a:srgbClr val="FF00FF"/>
                </a:solidFill>
              </a:rPr>
              <a:t>ACCIDENTAL</a:t>
            </a:r>
          </a:p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sz="2000" b="1" dirty="0">
                <a:solidFill>
                  <a:srgbClr val="0000FF"/>
                </a:solidFill>
              </a:rPr>
              <a:t>TOTAL</a:t>
            </a:r>
          </a:p>
          <a:p>
            <a:pPr>
              <a:tabLst>
                <a:tab pos="656650" algn="l"/>
                <a:tab pos="1313299" algn="l"/>
                <a:tab pos="1969949" algn="l"/>
              </a:tabLst>
            </a:pPr>
            <a:endParaRPr lang="en-US" sz="2400" b="1" dirty="0">
              <a:solidFill>
                <a:srgbClr val="0000FF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dirty="0">
                <a:solidFill>
                  <a:srgbClr val="000000"/>
                </a:solidFill>
              </a:rPr>
              <a:t>(dashed: 90% U.L)</a:t>
            </a:r>
          </a:p>
        </p:txBody>
      </p:sp>
      <p:sp>
        <p:nvSpPr>
          <p:cNvPr id="77832" name="AutoShape 6"/>
          <p:cNvSpPr>
            <a:spLocks noChangeArrowheads="1"/>
          </p:cNvSpPr>
          <p:nvPr/>
        </p:nvSpPr>
        <p:spPr bwMode="auto">
          <a:xfrm>
            <a:off x="1869120" y="5583781"/>
            <a:ext cx="6969599" cy="1137693"/>
          </a:xfrm>
          <a:prstGeom prst="roundRect">
            <a:avLst>
              <a:gd name="adj" fmla="val 42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81639" tIns="40820" rIns="81639" bIns="40820" anchor="ctr" anchorCtr="1">
            <a:prstTxWarp prst="textNoShape">
              <a:avLst/>
            </a:prstTxWarp>
          </a:bodyPr>
          <a:lstStyle/>
          <a:p>
            <a:pPr>
              <a:lnSpc>
                <a:spcPct val="116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dirty="0">
                <a:solidFill>
                  <a:srgbClr val="800000"/>
                </a:solidFill>
                <a:latin typeface="Comic Sans MS" charset="0"/>
              </a:rPr>
              <a:t>Best fit: </a:t>
            </a:r>
          </a:p>
          <a:p>
            <a:pPr>
              <a:lnSpc>
                <a:spcPct val="116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dirty="0">
                <a:solidFill>
                  <a:srgbClr val="800000"/>
                </a:solidFill>
                <a:latin typeface="Comic Sans MS" charset="0"/>
              </a:rPr>
              <a:t>N</a:t>
            </a:r>
            <a:r>
              <a:rPr lang="en-US" baseline="-20000" dirty="0">
                <a:solidFill>
                  <a:srgbClr val="800000"/>
                </a:solidFill>
                <a:latin typeface="Comic Sans MS" charset="0"/>
              </a:rPr>
              <a:t>S</a:t>
            </a:r>
            <a:r>
              <a:rPr lang="en-US" dirty="0">
                <a:solidFill>
                  <a:srgbClr val="800000"/>
                </a:solidFill>
                <a:latin typeface="Comic Sans MS" charset="0"/>
              </a:rPr>
              <a:t> = 3.0, N</a:t>
            </a:r>
            <a:r>
              <a:rPr lang="en-US" baseline="-20000" dirty="0">
                <a:solidFill>
                  <a:srgbClr val="800000"/>
                </a:solidFill>
                <a:latin typeface="Comic Sans MS" charset="0"/>
              </a:rPr>
              <a:t>RD</a:t>
            </a:r>
            <a:r>
              <a:rPr lang="en-US" dirty="0">
                <a:solidFill>
                  <a:srgbClr val="800000"/>
                </a:solidFill>
                <a:latin typeface="Comic Sans MS" charset="0"/>
              </a:rPr>
              <a:t> = 35</a:t>
            </a:r>
            <a:r>
              <a:rPr lang="en-US" baseline="33000" dirty="0">
                <a:solidFill>
                  <a:srgbClr val="800000"/>
                </a:solidFill>
                <a:latin typeface="Comic Sans MS" charset="0"/>
              </a:rPr>
              <a:t>+24</a:t>
            </a:r>
            <a:r>
              <a:rPr lang="en-US" baseline="-33000" dirty="0">
                <a:solidFill>
                  <a:srgbClr val="800000"/>
                </a:solidFill>
                <a:latin typeface="Comic Sans MS" charset="0"/>
              </a:rPr>
              <a:t>-</a:t>
            </a:r>
            <a:r>
              <a:rPr lang="en-US" baseline="-33000" dirty="0" smtClean="0">
                <a:solidFill>
                  <a:srgbClr val="800000"/>
                </a:solidFill>
                <a:latin typeface="Comic Sans MS" charset="0"/>
              </a:rPr>
              <a:t>22</a:t>
            </a:r>
            <a:r>
              <a:rPr lang="en-US" dirty="0" smtClean="0">
                <a:solidFill>
                  <a:srgbClr val="800000"/>
                </a:solidFill>
                <a:latin typeface="Comic Sans MS" charset="0"/>
              </a:rPr>
              <a:t> (expected N</a:t>
            </a:r>
            <a:r>
              <a:rPr lang="en-US" baseline="-33000" dirty="0" smtClean="0">
                <a:solidFill>
                  <a:srgbClr val="800000"/>
                </a:solidFill>
                <a:latin typeface="Comic Sans MS" charset="0"/>
              </a:rPr>
              <a:t>RD</a:t>
            </a:r>
            <a:r>
              <a:rPr lang="en-US" dirty="0" smtClean="0">
                <a:solidFill>
                  <a:srgbClr val="800000"/>
                </a:solidFill>
                <a:latin typeface="Comic Sans MS" charset="0"/>
              </a:rPr>
              <a:t> = 32 ± 2)</a:t>
            </a:r>
          </a:p>
          <a:p>
            <a:pPr>
              <a:lnSpc>
                <a:spcPct val="116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2500" dirty="0" smtClean="0">
                <a:solidFill>
                  <a:srgbClr val="800000"/>
                </a:solidFill>
                <a:latin typeface="Comic Sans MS" charset="0"/>
              </a:rPr>
              <a:t>N</a:t>
            </a:r>
            <a:r>
              <a:rPr lang="en-US" sz="2500" baseline="-20000" dirty="0" smtClean="0">
                <a:solidFill>
                  <a:srgbClr val="800000"/>
                </a:solidFill>
                <a:latin typeface="Comic Sans MS" charset="0"/>
              </a:rPr>
              <a:t>S</a:t>
            </a:r>
            <a:r>
              <a:rPr lang="en-US" sz="2500" dirty="0" smtClean="0">
                <a:solidFill>
                  <a:srgbClr val="800000"/>
                </a:solidFill>
                <a:latin typeface="Comic Sans MS" charset="0"/>
              </a:rPr>
              <a:t> </a:t>
            </a:r>
            <a:r>
              <a:rPr lang="en-US" sz="2500" dirty="0">
                <a:solidFill>
                  <a:srgbClr val="800000"/>
                </a:solidFill>
                <a:latin typeface="Comic Sans MS" charset="0"/>
              </a:rPr>
              <a:t>&lt; 14.5 @ 90% C.L.</a:t>
            </a:r>
            <a:r>
              <a:rPr lang="en-US" dirty="0">
                <a:solidFill>
                  <a:srgbClr val="800000"/>
                </a:solidFill>
                <a:latin typeface="Comic Sans MS" charset="0"/>
              </a:rPr>
              <a:t> (Feldman-Cousins)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4BE67-8770-3143-B0FF-8B81330EADF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83971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-7201"/>
            <a:ext cx="8709120" cy="77192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>
                <a:solidFill>
                  <a:srgbClr val="0000FF"/>
                </a:solidFill>
                <a:latin typeface="Comic Sans MS"/>
              </a:rPr>
              <a:t>Control Samples</a:t>
            </a: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0" y="1082994"/>
            <a:ext cx="5199840" cy="3172654"/>
          </a:xfrm>
        </p:spPr>
        <p:txBody>
          <a:bodyPr>
            <a:normAutofit fontScale="92500" lnSpcReduction="20000"/>
          </a:bodyPr>
          <a:lstStyle/>
          <a:p>
            <a:pPr marL="391686" indent="-293764">
              <a:buClr>
                <a:srgbClr val="000080"/>
              </a:buClr>
              <a:buSzPct val="70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dirty="0"/>
              <a:t>The strategy is applied to the </a:t>
            </a:r>
            <a:r>
              <a:rPr lang="en-US" i="1" dirty="0" err="1">
                <a:solidFill>
                  <a:srgbClr val="800000"/>
                </a:solidFill>
              </a:rPr>
              <a:t>Te</a:t>
            </a:r>
            <a:r>
              <a:rPr lang="en-US" i="1" dirty="0" err="1">
                <a:solidFill>
                  <a:srgbClr val="800000"/>
                </a:solidFill>
                <a:latin typeface="Symbol"/>
              </a:rPr>
              <a:t>g</a:t>
            </a:r>
            <a:r>
              <a:rPr lang="en-US" dirty="0"/>
              <a:t> </a:t>
            </a:r>
            <a:r>
              <a:rPr lang="en-US" i="1" dirty="0">
                <a:solidFill>
                  <a:srgbClr val="800000"/>
                </a:solidFill>
              </a:rPr>
              <a:t>sidebands</a:t>
            </a:r>
            <a:r>
              <a:rPr lang="en-US" dirty="0"/>
              <a:t> to check the consistency of the data description;</a:t>
            </a:r>
          </a:p>
          <a:p>
            <a:pPr marL="391686" indent="-293764">
              <a:buClr>
                <a:srgbClr val="000080"/>
              </a:buClr>
              <a:buSzPct val="70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dirty="0"/>
              <a:t>Only accidental background is present:</a:t>
            </a:r>
          </a:p>
          <a:p>
            <a:pPr marL="783372" lvl="1" indent="-293764">
              <a:buClr>
                <a:srgbClr val="000080"/>
              </a:buClr>
              <a:buSzPct val="70000"/>
              <a:buFont typeface="Lucida Grande" charset="0"/>
              <a:buChar char="−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dirty="0"/>
              <a:t>both Signal and Rad. Decays should give zero yield;</a:t>
            </a:r>
          </a:p>
        </p:txBody>
      </p:sp>
      <p:pic>
        <p:nvPicPr>
          <p:cNvPr id="8397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8401" y="941859"/>
            <a:ext cx="2616480" cy="5121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3974" name="Text Box 4"/>
          <p:cNvSpPr txBox="1">
            <a:spLocks noChangeArrowheads="1"/>
          </p:cNvSpPr>
          <p:nvPr/>
        </p:nvSpPr>
        <p:spPr bwMode="auto">
          <a:xfrm>
            <a:off x="417600" y="4363658"/>
            <a:ext cx="5450400" cy="16403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 algn="ctr">
              <a:lnSpc>
                <a:spcPct val="116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2200" i="1" dirty="0">
                <a:solidFill>
                  <a:srgbClr val="800000"/>
                </a:solidFill>
                <a:latin typeface="Comic Sans MS" charset="0"/>
              </a:rPr>
              <a:t>Results are consistent with N</a:t>
            </a:r>
            <a:r>
              <a:rPr lang="en-US" sz="2200" i="1" baseline="-20000" dirty="0">
                <a:solidFill>
                  <a:srgbClr val="800000"/>
                </a:solidFill>
                <a:latin typeface="Comic Sans MS" charset="0"/>
              </a:rPr>
              <a:t>S</a:t>
            </a:r>
            <a:r>
              <a:rPr lang="en-US" sz="2200" i="1" dirty="0">
                <a:solidFill>
                  <a:srgbClr val="800000"/>
                </a:solidFill>
                <a:latin typeface="Comic Sans MS" charset="0"/>
              </a:rPr>
              <a:t> = N</a:t>
            </a:r>
            <a:r>
              <a:rPr lang="en-US" sz="2200" i="1" baseline="-20000" dirty="0">
                <a:solidFill>
                  <a:srgbClr val="800000"/>
                </a:solidFill>
                <a:latin typeface="Comic Sans MS" charset="0"/>
              </a:rPr>
              <a:t>RD</a:t>
            </a:r>
            <a:r>
              <a:rPr lang="en-US" sz="2200" i="1" dirty="0">
                <a:solidFill>
                  <a:srgbClr val="800000"/>
                </a:solidFill>
                <a:latin typeface="Comic Sans MS" charset="0"/>
              </a:rPr>
              <a:t> = 0 and with Toy MC  expectations</a:t>
            </a:r>
          </a:p>
          <a:p>
            <a:pPr algn="ctr">
              <a:lnSpc>
                <a:spcPct val="116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2200" i="1" dirty="0">
                <a:solidFill>
                  <a:srgbClr val="800000"/>
                </a:solidFill>
                <a:latin typeface="Comic Sans MS" charset="0"/>
              </a:rPr>
              <a:t>(fictitious </a:t>
            </a:r>
            <a:r>
              <a:rPr lang="en-US" sz="2200" i="1" dirty="0" err="1">
                <a:solidFill>
                  <a:srgbClr val="800000"/>
                </a:solidFill>
                <a:latin typeface="Comic Sans MS" charset="0"/>
              </a:rPr>
              <a:t>ULs</a:t>
            </a:r>
            <a:r>
              <a:rPr lang="en-US" sz="2200" i="1" dirty="0">
                <a:solidFill>
                  <a:srgbClr val="800000"/>
                </a:solidFill>
                <a:latin typeface="Comic Sans MS" charset="0"/>
              </a:rPr>
              <a:t> of </a:t>
            </a:r>
          </a:p>
          <a:p>
            <a:pPr algn="ctr">
              <a:lnSpc>
                <a:spcPct val="116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2200" i="1" dirty="0">
                <a:solidFill>
                  <a:srgbClr val="800000"/>
                </a:solidFill>
                <a:latin typeface="Comic Sans MS" charset="0"/>
              </a:rPr>
              <a:t>4 – 6 </a:t>
            </a:r>
            <a:r>
              <a:rPr lang="en-US" sz="2200" i="1" dirty="0" err="1">
                <a:solidFill>
                  <a:srgbClr val="800000"/>
                </a:solidFill>
                <a:latin typeface="Comic Sans MS" charset="0"/>
              </a:rPr>
              <a:t>x</a:t>
            </a:r>
            <a:r>
              <a:rPr lang="en-US" sz="2200" i="1" dirty="0">
                <a:solidFill>
                  <a:srgbClr val="800000"/>
                </a:solidFill>
                <a:latin typeface="Comic Sans MS" charset="0"/>
              </a:rPr>
              <a:t> 10</a:t>
            </a:r>
            <a:r>
              <a:rPr lang="en-US" sz="2200" i="1" baseline="33000" dirty="0">
                <a:solidFill>
                  <a:srgbClr val="800000"/>
                </a:solidFill>
                <a:latin typeface="Comic Sans MS" charset="0"/>
              </a:rPr>
              <a:t>-12</a:t>
            </a:r>
            <a:r>
              <a:rPr lang="en-US" sz="2200" i="1" dirty="0">
                <a:solidFill>
                  <a:srgbClr val="800000"/>
                </a:solidFill>
                <a:latin typeface="Comic Sans MS" charset="0"/>
              </a:rPr>
              <a:t> are obtained)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6A0926-FC28-1A41-A8BB-4D185404EA7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79875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-7201"/>
            <a:ext cx="8709120" cy="77192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>
                <a:solidFill>
                  <a:srgbClr val="0000FF"/>
                </a:solidFill>
                <a:latin typeface="Comic Sans MS"/>
              </a:rPr>
              <a:t>Signal Region</a:t>
            </a:r>
          </a:p>
        </p:txBody>
      </p:sp>
      <p:pic>
        <p:nvPicPr>
          <p:cNvPr id="7987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480" y="1085874"/>
            <a:ext cx="3744000" cy="35312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987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2721" y="1067152"/>
            <a:ext cx="3846240" cy="35312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9878" name="Text Box 4"/>
          <p:cNvSpPr txBox="1">
            <a:spLocks noChangeArrowheads="1"/>
          </p:cNvSpPr>
          <p:nvPr/>
        </p:nvSpPr>
        <p:spPr bwMode="auto">
          <a:xfrm>
            <a:off x="0" y="5332880"/>
            <a:ext cx="9144000" cy="7589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 algn="ctr">
              <a:lnSpc>
                <a:spcPct val="116000"/>
              </a:lnSpc>
              <a:tabLst>
                <a:tab pos="322565" algn="l"/>
                <a:tab pos="645130" algn="l"/>
                <a:tab pos="966255" algn="l"/>
                <a:tab pos="1288819" algn="l"/>
                <a:tab pos="1612824" algn="l"/>
                <a:tab pos="1935389" algn="l"/>
                <a:tab pos="2256514" algn="l"/>
                <a:tab pos="2579079" algn="l"/>
                <a:tab pos="2903083" algn="l"/>
                <a:tab pos="3225648" algn="l"/>
                <a:tab pos="3548212" algn="l"/>
                <a:tab pos="386933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i="1" dirty="0">
                <a:solidFill>
                  <a:srgbClr val="000000"/>
                </a:solidFill>
                <a:latin typeface="Comic Sans MS" charset="0"/>
                <a:ea typeface="Monaco" charset="0"/>
                <a:cs typeface="Monaco" charset="0"/>
              </a:rPr>
              <a:t>Contours are 2D signal PDF for 1</a:t>
            </a:r>
            <a:r>
              <a:rPr lang="en-US" i="1" dirty="0">
                <a:solidFill>
                  <a:srgbClr val="000000"/>
                </a:solidFill>
                <a:latin typeface="Athenian" charset="0"/>
                <a:ea typeface="Monaco" charset="0"/>
                <a:cs typeface="Monaco" charset="0"/>
              </a:rPr>
              <a:t>s</a:t>
            </a:r>
            <a:r>
              <a:rPr lang="en-US" i="1" dirty="0">
                <a:solidFill>
                  <a:srgbClr val="000000"/>
                </a:solidFill>
                <a:latin typeface="Comic Sans MS" charset="0"/>
                <a:ea typeface="Monaco" charset="0"/>
                <a:cs typeface="Monaco" charset="0"/>
              </a:rPr>
              <a:t> (39.3 %), 1.64</a:t>
            </a:r>
            <a:r>
              <a:rPr lang="en-US" i="1" dirty="0">
                <a:solidFill>
                  <a:srgbClr val="000000"/>
                </a:solidFill>
                <a:latin typeface="Athenian" charset="0"/>
                <a:ea typeface="Monaco" charset="0"/>
                <a:cs typeface="Monaco" charset="0"/>
              </a:rPr>
              <a:t>s</a:t>
            </a:r>
            <a:r>
              <a:rPr lang="en-US" i="1" dirty="0">
                <a:solidFill>
                  <a:srgbClr val="000000"/>
                </a:solidFill>
                <a:latin typeface="Comic Sans MS" charset="0"/>
                <a:ea typeface="Monaco" charset="0"/>
                <a:cs typeface="Monaco" charset="0"/>
              </a:rPr>
              <a:t> (74.2%) and 2</a:t>
            </a:r>
            <a:r>
              <a:rPr lang="en-US" i="1" dirty="0">
                <a:solidFill>
                  <a:srgbClr val="000000"/>
                </a:solidFill>
                <a:latin typeface="Athenian" charset="0"/>
                <a:ea typeface="Monaco" charset="0"/>
                <a:cs typeface="Monaco" charset="0"/>
              </a:rPr>
              <a:t>s</a:t>
            </a:r>
            <a:r>
              <a:rPr lang="en-US" i="1" dirty="0">
                <a:solidFill>
                  <a:srgbClr val="000000"/>
                </a:solidFill>
                <a:latin typeface="Comic Sans MS" charset="0"/>
                <a:ea typeface="Monaco" charset="0"/>
                <a:cs typeface="Monaco" charset="0"/>
              </a:rPr>
              <a:t> (86.5%) regions.</a:t>
            </a:r>
          </a:p>
          <a:p>
            <a:pPr algn="ctr">
              <a:lnSpc>
                <a:spcPct val="116000"/>
              </a:lnSpc>
              <a:tabLst>
                <a:tab pos="322565" algn="l"/>
                <a:tab pos="645130" algn="l"/>
                <a:tab pos="966255" algn="l"/>
                <a:tab pos="1288819" algn="l"/>
                <a:tab pos="1612824" algn="l"/>
                <a:tab pos="1935389" algn="l"/>
                <a:tab pos="2256514" algn="l"/>
                <a:tab pos="2579079" algn="l"/>
                <a:tab pos="2903083" algn="l"/>
                <a:tab pos="3225648" algn="l"/>
                <a:tab pos="3548212" algn="l"/>
                <a:tab pos="386933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i="1" dirty="0">
                <a:solidFill>
                  <a:srgbClr val="000000"/>
                </a:solidFill>
                <a:latin typeface="Comic Sans MS" charset="0"/>
                <a:ea typeface="Monaco" charset="0"/>
                <a:cs typeface="Monaco" charset="0"/>
              </a:rPr>
              <a:t>The numbered events are ranked according to the S/B likelihood ratio.</a:t>
            </a:r>
          </a:p>
        </p:txBody>
      </p:sp>
      <p:sp>
        <p:nvSpPr>
          <p:cNvPr id="79879" name="Text Box 5"/>
          <p:cNvSpPr txBox="1">
            <a:spLocks noChangeArrowheads="1"/>
          </p:cNvSpPr>
          <p:nvPr/>
        </p:nvSpPr>
        <p:spPr bwMode="auto">
          <a:xfrm>
            <a:off x="5027041" y="4547998"/>
            <a:ext cx="4317120" cy="9375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000" dirty="0">
                <a:solidFill>
                  <a:srgbClr val="000080"/>
                </a:solidFill>
                <a:latin typeface="Zapfino" charset="0"/>
              </a:rPr>
              <a:t>PRELIMINARY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ECE27F-7149-C745-8D36-F6F87F1553E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88067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-7201"/>
            <a:ext cx="8709120" cy="77192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 err="1">
                <a:solidFill>
                  <a:srgbClr val="0000FF"/>
                </a:solidFill>
                <a:latin typeface="Comic Sans MS"/>
              </a:rPr>
              <a:t>Systematics</a:t>
            </a:r>
            <a:endParaRPr lang="en-US" dirty="0">
              <a:solidFill>
                <a:srgbClr val="0000FF"/>
              </a:solidFill>
              <a:latin typeface="Comic Sans MS"/>
            </a:endParaRPr>
          </a:p>
        </p:txBody>
      </p:sp>
      <p:sp>
        <p:nvSpPr>
          <p:cNvPr id="88068" name="Text Box 2"/>
          <p:cNvSpPr txBox="1">
            <a:spLocks noChangeArrowheads="1"/>
          </p:cNvSpPr>
          <p:nvPr/>
        </p:nvSpPr>
        <p:spPr bwMode="auto">
          <a:xfrm>
            <a:off x="4700160" y="5781637"/>
            <a:ext cx="3556800" cy="9375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2000" dirty="0">
                <a:solidFill>
                  <a:srgbClr val="000080"/>
                </a:solidFill>
                <a:latin typeface="Zapfino" charset="0"/>
              </a:rPr>
              <a:t>PRELIMINARY</a:t>
            </a:r>
          </a:p>
        </p:txBody>
      </p:sp>
      <p:graphicFrame>
        <p:nvGraphicFramePr>
          <p:cNvPr id="39939" name="Group 3"/>
          <p:cNvGraphicFramePr>
            <a:graphicFrameLocks noGrp="1"/>
          </p:cNvGraphicFramePr>
          <p:nvPr/>
        </p:nvGraphicFramePr>
        <p:xfrm>
          <a:off x="4055041" y="1133400"/>
          <a:ext cx="4906080" cy="4398362"/>
        </p:xfrm>
        <a:graphic>
          <a:graphicData uri="http://schemas.openxmlformats.org/drawingml/2006/table">
            <a:tbl>
              <a:tblPr/>
              <a:tblGrid>
                <a:gridCol w="3055680"/>
                <a:gridCol w="1850400"/>
              </a:tblGrid>
              <a:tr h="59190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PARAMETER</a:t>
                      </a:r>
                    </a:p>
                  </a:txBody>
                  <a:tcPr marL="81638" marR="81638" marT="85206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UNCERTAINTY</a:t>
                      </a:r>
                    </a:p>
                  </a:txBody>
                  <a:tcPr marL="81638" marR="81638" marT="85206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</a:tr>
              <a:tr h="38011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Normalization</a:t>
                      </a:r>
                    </a:p>
                  </a:txBody>
                  <a:tcPr marL="81638" marR="81638" marT="85206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8%</a:t>
                      </a:r>
                    </a:p>
                  </a:txBody>
                  <a:tcPr marL="81638" marR="81638" marT="85206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38011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E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/>
                          <a:ea typeface="Arial Unicode MS" charset="0"/>
                          <a:cs typeface="Arial Unicode MS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 scale</a:t>
                      </a:r>
                    </a:p>
                  </a:txBody>
                  <a:tcPr marL="81638" marR="81638" marT="85206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0.4%</a:t>
                      </a:r>
                    </a:p>
                  </a:txBody>
                  <a:tcPr marL="81638" marR="81638" marT="85206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011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E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/>
                          <a:ea typeface="Arial Unicode MS" charset="0"/>
                          <a:cs typeface="Arial Unicode MS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resolution</a:t>
                      </a:r>
                    </a:p>
                  </a:txBody>
                  <a:tcPr marL="81638" marR="81638" marT="85206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7%</a:t>
                      </a:r>
                    </a:p>
                  </a:txBody>
                  <a:tcPr marL="81638" marR="81638" marT="85206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38011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Ee scale</a:t>
                      </a:r>
                    </a:p>
                  </a:txBody>
                  <a:tcPr marL="81638" marR="81638" marT="85206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50 keV</a:t>
                      </a:r>
                    </a:p>
                  </a:txBody>
                  <a:tcPr marL="81638" marR="81638" marT="85206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011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Ee resolution</a:t>
                      </a:r>
                    </a:p>
                  </a:txBody>
                  <a:tcPr marL="81638" marR="81638" marT="85206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15%</a:t>
                      </a:r>
                    </a:p>
                  </a:txBody>
                  <a:tcPr marL="81638" marR="81638" marT="85206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38011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Te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/>
                          <a:ea typeface="Arial Unicode MS" charset="0"/>
                          <a:cs typeface="Arial Unicode MS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mean</a:t>
                      </a:r>
                    </a:p>
                  </a:txBody>
                  <a:tcPr marL="81638" marR="81638" marT="85206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15 ps</a:t>
                      </a:r>
                    </a:p>
                  </a:txBody>
                  <a:tcPr marL="81638" marR="81638" marT="85206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011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Te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/>
                          <a:ea typeface="Arial Unicode MS" charset="0"/>
                          <a:cs typeface="Arial Unicode MS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resolution</a:t>
                      </a:r>
                    </a:p>
                  </a:txBody>
                  <a:tcPr marL="81638" marR="81638" marT="85206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10%</a:t>
                      </a:r>
                    </a:p>
                  </a:txBody>
                  <a:tcPr marL="81638" marR="81638" marT="85206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38011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Angle mean</a:t>
                      </a:r>
                    </a:p>
                  </a:txBody>
                  <a:tcPr marL="81638" marR="81638" marT="85206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7.5 mrad</a:t>
                      </a:r>
                    </a:p>
                  </a:txBody>
                  <a:tcPr marL="81638" marR="81638" marT="85206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011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Angle resolution</a:t>
                      </a:r>
                    </a:p>
                  </a:txBody>
                  <a:tcPr marL="81638" marR="81638" marT="85206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10%</a:t>
                      </a:r>
                    </a:p>
                  </a:txBody>
                  <a:tcPr marL="81638" marR="81638" marT="85206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38011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Ee-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/>
                          <a:ea typeface="Arial Unicode MS" charset="0"/>
                          <a:cs typeface="Arial Unicode MS" charset="0"/>
                        </a:rPr>
                        <a:t>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 correlation</a:t>
                      </a:r>
                    </a:p>
                  </a:txBody>
                  <a:tcPr marL="81638" marR="81638" marT="85206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50%</a:t>
                      </a:r>
                    </a:p>
                  </a:txBody>
                  <a:tcPr marL="81638" marR="81638" marT="85206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8107" name="Rectangle 83"/>
          <p:cNvSpPr>
            <a:spLocks noGrp="1" noChangeArrowheads="1"/>
          </p:cNvSpPr>
          <p:nvPr>
            <p:ph type="body" idx="1"/>
          </p:nvPr>
        </p:nvSpPr>
        <p:spPr>
          <a:xfrm>
            <a:off x="260641" y="1082994"/>
            <a:ext cx="3457440" cy="4776982"/>
          </a:xfrm>
        </p:spPr>
        <p:txBody>
          <a:bodyPr>
            <a:normAutofit fontScale="92500" lnSpcReduction="20000"/>
          </a:bodyPr>
          <a:lstStyle/>
          <a:p>
            <a:pPr marL="391686" indent="-293764">
              <a:buClr>
                <a:srgbClr val="000080"/>
              </a:buClr>
              <a:buSzPct val="70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i="1" dirty="0">
                <a:solidFill>
                  <a:srgbClr val="000080"/>
                </a:solidFill>
              </a:rPr>
              <a:t>Parameters are fluctuated</a:t>
            </a:r>
            <a:r>
              <a:rPr lang="en-US" dirty="0"/>
              <a:t> in the toy MC generation to include the </a:t>
            </a:r>
            <a:r>
              <a:rPr lang="en-US" dirty="0" err="1"/>
              <a:t>systematics</a:t>
            </a:r>
            <a:r>
              <a:rPr lang="en-US" dirty="0"/>
              <a:t> in the Feldman-Cousins procedure;.</a:t>
            </a:r>
          </a:p>
          <a:p>
            <a:pPr marL="391686" indent="-293764">
              <a:buClr>
                <a:srgbClr val="000080"/>
              </a:buClr>
              <a:buSzPct val="70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dirty="0"/>
              <a:t>Large uncertainty on the angular </a:t>
            </a:r>
            <a:r>
              <a:rPr lang="en-US" dirty="0" err="1"/>
              <a:t>PDFs</a:t>
            </a:r>
            <a:r>
              <a:rPr lang="en-US" dirty="0"/>
              <a:t> due to reconstruction biases</a:t>
            </a:r>
            <a:r>
              <a:rPr lang="en-US" dirty="0" smtClean="0"/>
              <a:t> </a:t>
            </a:r>
            <a:endParaRPr lang="en-US" i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4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0861" y="3429000"/>
            <a:ext cx="292552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5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006921"/>
            <a:ext cx="1905000" cy="96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D0581D-C2DF-4A45-8AA0-5502627FF605}" type="slidenum">
              <a:rPr lang="en-GB"/>
              <a:pPr/>
              <a:t>3</a:t>
            </a:fld>
            <a:endParaRPr lang="en-US"/>
          </a:p>
        </p:txBody>
      </p:sp>
      <p:sp>
        <p:nvSpPr>
          <p:cNvPr id="2263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t-IT" smtClean="0">
                <a:solidFill>
                  <a:srgbClr val="0000FF"/>
                </a:solidFill>
                <a:latin typeface="Comic Sans MS"/>
              </a:rPr>
              <a:t>cLFV</a:t>
            </a:r>
            <a:r>
              <a:rPr lang="it-IT" dirty="0" smtClean="0">
                <a:solidFill>
                  <a:srgbClr val="0000FF"/>
                </a:solidFill>
                <a:latin typeface="Comic Sans MS"/>
              </a:rPr>
              <a:t> vs  g-2, and EDM</a:t>
            </a:r>
            <a:endParaRPr lang="en-GB" dirty="0">
              <a:solidFill>
                <a:srgbClr val="0000FF"/>
              </a:solidFill>
              <a:latin typeface="Comic Sans MS"/>
            </a:endParaRPr>
          </a:p>
        </p:txBody>
      </p:sp>
      <p:pic>
        <p:nvPicPr>
          <p:cNvPr id="295937" name="Picture 1"/>
          <p:cNvPicPr>
            <a:picLocks noChangeAspect="1" noChangeArrowheads="1"/>
          </p:cNvPicPr>
          <p:nvPr/>
        </p:nvPicPr>
        <p:blipFill>
          <a:blip r:embed="rId5"/>
          <a:srcRect r="54984"/>
          <a:stretch>
            <a:fillRect/>
          </a:stretch>
        </p:blipFill>
        <p:spPr bwMode="auto">
          <a:xfrm>
            <a:off x="6495944" y="1676400"/>
            <a:ext cx="188605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947988" y="1828800"/>
          <a:ext cx="3148012" cy="1192562"/>
        </p:xfrm>
        <a:graphic>
          <a:graphicData uri="http://schemas.openxmlformats.org/presentationml/2006/ole">
            <p:oleObj spid="_x0000_s29698" name="Equation" r:id="rId6" imgW="1942920" imgH="736560" progId="Equation.3">
              <p:embed/>
            </p:oleObj>
          </a:graphicData>
        </a:graphic>
      </p:graphicFrame>
      <p:sp>
        <p:nvSpPr>
          <p:cNvPr id="12" name="Oval 11"/>
          <p:cNvSpPr/>
          <p:nvPr/>
        </p:nvSpPr>
        <p:spPr bwMode="auto">
          <a:xfrm>
            <a:off x="3733800" y="2133600"/>
            <a:ext cx="685800" cy="609600"/>
          </a:xfrm>
          <a:prstGeom prst="ellipse">
            <a:avLst/>
          </a:prstGeom>
          <a:solidFill>
            <a:srgbClr val="00FF99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rot="10800000" flipV="1">
            <a:off x="2514600" y="2514600"/>
            <a:ext cx="1219200" cy="990600"/>
          </a:xfrm>
          <a:prstGeom prst="straightConnector1">
            <a:avLst/>
          </a:prstGeom>
          <a:solidFill>
            <a:srgbClr val="00FF99">
              <a:alpha val="50000"/>
            </a:srgb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85800" y="7620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 Contribution to </a:t>
            </a:r>
            <a:r>
              <a:rPr lang="en-US" sz="1600" dirty="0" smtClean="0">
                <a:solidFill>
                  <a:srgbClr val="FF0000"/>
                </a:solidFill>
              </a:rPr>
              <a:t>EDM, MDM </a:t>
            </a:r>
            <a:r>
              <a:rPr lang="en-US" sz="1600" dirty="0" smtClean="0">
                <a:solidFill>
                  <a:srgbClr val="0000FF"/>
                </a:solidFill>
              </a:rPr>
              <a:t>of </a:t>
            </a:r>
            <a:r>
              <a:rPr lang="en-US" sz="1600" dirty="0" smtClean="0">
                <a:solidFill>
                  <a:srgbClr val="FF0000"/>
                </a:solidFill>
              </a:rPr>
              <a:t>leptons  </a:t>
            </a:r>
            <a:r>
              <a:rPr lang="en-US" sz="1600" dirty="0" smtClean="0">
                <a:solidFill>
                  <a:srgbClr val="0000FF"/>
                </a:solidFill>
              </a:rPr>
              <a:t>from </a:t>
            </a:r>
            <a:r>
              <a:rPr lang="en-US" sz="1600" dirty="0" smtClean="0">
                <a:solidFill>
                  <a:srgbClr val="FF0000"/>
                </a:solidFill>
              </a:rPr>
              <a:t>diagonal </a:t>
            </a:r>
            <a:r>
              <a:rPr lang="en-US" sz="1600" dirty="0" smtClean="0">
                <a:solidFill>
                  <a:srgbClr val="0000FF"/>
                </a:solidFill>
              </a:rPr>
              <a:t>elements of the </a:t>
            </a:r>
            <a:r>
              <a:rPr lang="en-US" sz="1600" dirty="0" err="1" smtClean="0">
                <a:solidFill>
                  <a:srgbClr val="FF0000"/>
                </a:solidFill>
              </a:rPr>
              <a:t>slepton</a:t>
            </a:r>
            <a:r>
              <a:rPr lang="en-US" sz="1600" dirty="0" smtClean="0">
                <a:solidFill>
                  <a:srgbClr val="FF0000"/>
                </a:solidFill>
              </a:rPr>
              <a:t>  mass matrix</a:t>
            </a:r>
          </a:p>
          <a:p>
            <a:pPr algn="l">
              <a:buFont typeface="Arial" pitchFamily="34" charset="0"/>
              <a:buChar char="•"/>
            </a:pPr>
            <a:r>
              <a:rPr lang="en-US" altLang="ja-JP" sz="1600" dirty="0" smtClean="0"/>
              <a:t> </a:t>
            </a:r>
            <a:r>
              <a:rPr lang="en-US" altLang="ja-JP" sz="1600" dirty="0" smtClean="0">
                <a:solidFill>
                  <a:srgbClr val="FF0000"/>
                </a:solidFill>
              </a:rPr>
              <a:t>LFV</a:t>
            </a:r>
            <a:r>
              <a:rPr lang="en-US" altLang="ja-JP" sz="1600" dirty="0" smtClean="0"/>
              <a:t> </a:t>
            </a:r>
            <a:r>
              <a:rPr lang="en-US" altLang="ja-JP" sz="1600" dirty="0" smtClean="0">
                <a:solidFill>
                  <a:srgbClr val="0000FF"/>
                </a:solidFill>
              </a:rPr>
              <a:t>processes induced by </a:t>
            </a:r>
            <a:r>
              <a:rPr lang="en-US" altLang="ja-JP" sz="1600" dirty="0" smtClean="0">
                <a:solidFill>
                  <a:srgbClr val="FF0000"/>
                </a:solidFill>
              </a:rPr>
              <a:t>off-diagonal </a:t>
            </a:r>
            <a:r>
              <a:rPr lang="en-US" altLang="ja-JP" sz="1600" dirty="0" smtClean="0">
                <a:solidFill>
                  <a:srgbClr val="0000FF"/>
                </a:solidFill>
              </a:rPr>
              <a:t>terms</a:t>
            </a:r>
            <a:r>
              <a:rPr lang="en-US" altLang="ja-JP" sz="1600" dirty="0" smtClean="0"/>
              <a:t> (depend on how SUSY breaking is generated  and what kinds of LFV interactions exist at the GUT scale)</a:t>
            </a:r>
          </a:p>
          <a:p>
            <a:endParaRPr lang="en-US" altLang="ja-JP" sz="1600" dirty="0" smtClean="0"/>
          </a:p>
          <a:p>
            <a:pPr algn="l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1828800"/>
            <a:ext cx="762000" cy="3048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  <a:latin typeface="Times New Roman"/>
                <a:cs typeface="Times New Roman"/>
              </a:rPr>
              <a:t>μ→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l-GR" dirty="0" smtClean="0">
                <a:solidFill>
                  <a:srgbClr val="FF0000"/>
                </a:solidFill>
                <a:latin typeface="Times New Roman"/>
                <a:cs typeface="Times New Roman"/>
              </a:rPr>
              <a:t>γ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495800" y="2133600"/>
            <a:ext cx="685800" cy="609600"/>
          </a:xfrm>
          <a:prstGeom prst="ellipse">
            <a:avLst/>
          </a:prstGeom>
          <a:solidFill>
            <a:srgbClr val="00FF99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5181600" y="2438400"/>
            <a:ext cx="1447800" cy="1588"/>
          </a:xfrm>
          <a:prstGeom prst="straightConnector1">
            <a:avLst/>
          </a:prstGeom>
          <a:solidFill>
            <a:srgbClr val="00FF99">
              <a:alpha val="50000"/>
            </a:srgb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2970388"/>
            <a:ext cx="1600200" cy="99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457200" y="3200400"/>
            <a:ext cx="762000" cy="3048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  <a:latin typeface="Times New Roman"/>
                <a:cs typeface="Times New Roman"/>
              </a:rPr>
              <a:t>μ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Z</a:t>
            </a:r>
            <a:r>
              <a:rPr lang="el-GR" dirty="0" smtClean="0">
                <a:solidFill>
                  <a:srgbClr val="FF0000"/>
                </a:solidFill>
                <a:latin typeface="Times New Roman"/>
                <a:cs typeface="Times New Roman"/>
              </a:rPr>
              <a:t>→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eZ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94462" y="3078162"/>
            <a:ext cx="762000" cy="3048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g-2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94462" y="3459162"/>
            <a:ext cx="762000" cy="3048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EDM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295940" name="Object 4"/>
          <p:cNvGraphicFramePr>
            <a:graphicFrameLocks noChangeAspect="1"/>
          </p:cNvGraphicFramePr>
          <p:nvPr/>
        </p:nvGraphicFramePr>
        <p:xfrm>
          <a:off x="7332662" y="3048000"/>
          <a:ext cx="1049338" cy="411162"/>
        </p:xfrm>
        <a:graphic>
          <a:graphicData uri="http://schemas.openxmlformats.org/presentationml/2006/ole">
            <p:oleObj spid="_x0000_s29699" name="Equation" r:id="rId8" imgW="647640" imgH="253800" progId="Equation.3">
              <p:embed/>
            </p:oleObj>
          </a:graphicData>
        </a:graphic>
      </p:graphicFrame>
      <p:graphicFrame>
        <p:nvGraphicFramePr>
          <p:cNvPr id="295941" name="Object 5"/>
          <p:cNvGraphicFramePr>
            <a:graphicFrameLocks noChangeAspect="1"/>
          </p:cNvGraphicFramePr>
          <p:nvPr/>
        </p:nvGraphicFramePr>
        <p:xfrm>
          <a:off x="7342187" y="3429000"/>
          <a:ext cx="1028700" cy="411162"/>
        </p:xfrm>
        <a:graphic>
          <a:graphicData uri="http://schemas.openxmlformats.org/presentationml/2006/ole">
            <p:oleObj spid="_x0000_s29700" name="Equation" r:id="rId9" imgW="634680" imgH="253800" progId="Equation.3">
              <p:embed/>
            </p:oleObj>
          </a:graphicData>
        </a:graphic>
      </p:graphicFrame>
      <p:cxnSp>
        <p:nvCxnSpPr>
          <p:cNvPr id="32" name="Straight Arrow Connector 31"/>
          <p:cNvCxnSpPr>
            <a:endCxn id="295939" idx="3"/>
          </p:cNvCxnSpPr>
          <p:nvPr/>
        </p:nvCxnSpPr>
        <p:spPr bwMode="auto">
          <a:xfrm rot="10800000">
            <a:off x="2514600" y="2487032"/>
            <a:ext cx="1219200" cy="27568"/>
          </a:xfrm>
          <a:prstGeom prst="straightConnector1">
            <a:avLst/>
          </a:prstGeom>
          <a:solidFill>
            <a:srgbClr val="00FF99">
              <a:alpha val="50000"/>
            </a:srgb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152400" y="4191000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 SUSY effect </a:t>
            </a:r>
            <a:r>
              <a:rPr lang="en-US" sz="1600" dirty="0" smtClean="0">
                <a:solidFill>
                  <a:srgbClr val="0000FF"/>
                </a:solidFill>
              </a:rPr>
              <a:t>on </a:t>
            </a:r>
            <a:r>
              <a:rPr lang="en-US" sz="1600" dirty="0" smtClean="0">
                <a:solidFill>
                  <a:srgbClr val="00B050"/>
                </a:solidFill>
              </a:rPr>
              <a:t>g-2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sym typeface="Wingdings" pitchFamily="2" charset="2"/>
              </a:rPr>
              <a:t> </a:t>
            </a: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deviations</a:t>
            </a:r>
            <a:r>
              <a:rPr lang="en-US" sz="1600" dirty="0" smtClean="0">
                <a:solidFill>
                  <a:srgbClr val="0000FF"/>
                </a:solidFill>
                <a:sym typeface="Wingdings" pitchFamily="2" charset="2"/>
              </a:rPr>
              <a:t> from </a:t>
            </a: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SM </a:t>
            </a:r>
            <a:r>
              <a:rPr lang="en-US" sz="1600" dirty="0" smtClean="0">
                <a:solidFill>
                  <a:srgbClr val="0000FF"/>
                </a:solidFill>
                <a:sym typeface="Wingdings" pitchFamily="2" charset="2"/>
              </a:rPr>
              <a:t>predictions 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FF"/>
                </a:solidFill>
                <a:sym typeface="Wingdings" pitchFamily="2" charset="2"/>
              </a:rPr>
              <a:t> an experimental clue: </a:t>
            </a: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E821</a:t>
            </a:r>
          </a:p>
          <a:p>
            <a:pPr algn="l"/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sym typeface="Wingdings" pitchFamily="2" charset="2"/>
              </a:rPr>
              <a:t> results</a:t>
            </a:r>
          </a:p>
          <a:p>
            <a:pPr algn="l"/>
            <a:endParaRPr lang="en-US" sz="1600" dirty="0" smtClean="0">
              <a:solidFill>
                <a:srgbClr val="0000FF"/>
              </a:solidFill>
              <a:sym typeface="Wingdings" pitchFamily="2" charset="2"/>
            </a:endParaRPr>
          </a:p>
          <a:p>
            <a:pPr algn="l"/>
            <a:endParaRPr lang="en-US" sz="1600" dirty="0" smtClean="0">
              <a:solidFill>
                <a:srgbClr val="0000FF"/>
              </a:solidFill>
              <a:sym typeface="Wingdings" pitchFamily="2" charset="2"/>
            </a:endParaRPr>
          </a:p>
          <a:p>
            <a:pPr algn="l"/>
            <a:endParaRPr lang="en-US" sz="1200" i="1" dirty="0" smtClean="0">
              <a:sym typeface="Wingdings" pitchFamily="2" charset="2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152401" y="5486401"/>
          <a:ext cx="2971799" cy="343450"/>
        </p:xfrm>
        <a:graphic>
          <a:graphicData uri="http://schemas.openxmlformats.org/presentationml/2006/ole">
            <p:oleObj spid="_x0000_s29701" name="Equation" r:id="rId10" imgW="2197080" imgH="253800" progId="Equation.3">
              <p:embed/>
            </p:oleObj>
          </a:graphicData>
        </a:graphic>
      </p:graphicFrame>
      <p:cxnSp>
        <p:nvCxnSpPr>
          <p:cNvPr id="43" name="Straight Connector 42"/>
          <p:cNvCxnSpPr/>
          <p:nvPr/>
        </p:nvCxnSpPr>
        <p:spPr bwMode="auto">
          <a:xfrm rot="5400000">
            <a:off x="3124200" y="4724400"/>
            <a:ext cx="2439194" cy="794"/>
          </a:xfrm>
          <a:prstGeom prst="line">
            <a:avLst/>
          </a:prstGeom>
          <a:solidFill>
            <a:srgbClr val="00FF99">
              <a:alpha val="50000"/>
            </a:srgbClr>
          </a:solidFill>
          <a:ln w="254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rot="5400000">
            <a:off x="4114006" y="4723606"/>
            <a:ext cx="2438400" cy="1588"/>
          </a:xfrm>
          <a:prstGeom prst="line">
            <a:avLst/>
          </a:prstGeom>
          <a:solidFill>
            <a:srgbClr val="00FF99">
              <a:alpha val="50000"/>
            </a:srgbClr>
          </a:solidFill>
          <a:ln w="254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6019800" y="4191000"/>
            <a:ext cx="2971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l-GR" sz="16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μ</a:t>
            </a:r>
            <a:r>
              <a:rPr lang="en-US" sz="16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cs typeface="Times New Roman"/>
              </a:rPr>
              <a:t>≠0 </a:t>
            </a:r>
            <a:r>
              <a:rPr lang="en-US" sz="1600" dirty="0" smtClean="0">
                <a:solidFill>
                  <a:srgbClr val="0000FF"/>
                </a:solidFill>
                <a:cs typeface="Times New Roman"/>
              </a:rPr>
              <a:t>associated with </a:t>
            </a:r>
            <a:r>
              <a:rPr lang="en-US" sz="1600" dirty="0" smtClean="0">
                <a:solidFill>
                  <a:srgbClr val="FF0000"/>
                </a:solidFill>
                <a:cs typeface="Times New Roman"/>
              </a:rPr>
              <a:t>SUSY</a:t>
            </a:r>
          </a:p>
          <a:p>
            <a:pPr algn="l"/>
            <a:endParaRPr lang="en-US" sz="1600" dirty="0" smtClean="0">
              <a:solidFill>
                <a:srgbClr val="FF0000"/>
              </a:solidFill>
              <a:cs typeface="Times New Roman"/>
              <a:sym typeface="Wingdings" pitchFamily="2" charset="2"/>
            </a:endParaRPr>
          </a:p>
          <a:p>
            <a:pPr algn="l"/>
            <a:r>
              <a:rPr lang="en-US" sz="1600" dirty="0" smtClean="0">
                <a:solidFill>
                  <a:srgbClr val="FF0000"/>
                </a:solidFill>
                <a:cs typeface="Times New Roman"/>
                <a:sym typeface="Wingdings" pitchFamily="2" charset="2"/>
              </a:rPr>
              <a:t> </a:t>
            </a:r>
            <a:endParaRPr lang="en-US" sz="1600" dirty="0" smtClean="0">
              <a:solidFill>
                <a:srgbClr val="0000FF"/>
              </a:solidFill>
              <a:sym typeface="Wingdings" pitchFamily="2" charset="2"/>
            </a:endParaRPr>
          </a:p>
          <a:p>
            <a:pPr lvl="0" algn="l">
              <a:spcBef>
                <a:spcPct val="50000"/>
              </a:spcBef>
            </a:pPr>
            <a:r>
              <a:rPr lang="en-US" sz="1200" dirty="0" err="1" smtClean="0">
                <a:solidFill>
                  <a:srgbClr val="000000"/>
                </a:solidFill>
              </a:rPr>
              <a:t>G.Isidori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i="1" dirty="0" smtClean="0">
                <a:solidFill>
                  <a:srgbClr val="000000"/>
                </a:solidFill>
              </a:rPr>
              <a:t>et al. </a:t>
            </a:r>
          </a:p>
          <a:p>
            <a:pPr lvl="0" algn="l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</a:rPr>
              <a:t>Phys. Rev. D75 (2007) 115019</a:t>
            </a:r>
          </a:p>
          <a:p>
            <a:pPr lvl="0" algn="l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 strong physics case</a:t>
            </a:r>
            <a:endParaRPr lang="en-US" sz="1600" dirty="0" smtClean="0">
              <a:solidFill>
                <a:srgbClr val="FF0000"/>
              </a:solidFill>
            </a:endParaRPr>
          </a:p>
          <a:p>
            <a:pPr algn="l"/>
            <a:endParaRPr lang="en-US" sz="1600" dirty="0" smtClean="0">
              <a:solidFill>
                <a:srgbClr val="0000FF"/>
              </a:solidFill>
              <a:sym typeface="Wingdings" pitchFamily="2" charset="2"/>
            </a:endParaRPr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/>
        </p:nvGraphicFramePr>
        <p:xfrm>
          <a:off x="6400800" y="4648200"/>
          <a:ext cx="1981200" cy="384110"/>
        </p:xfrm>
        <a:graphic>
          <a:graphicData uri="http://schemas.openxmlformats.org/presentationml/2006/ole">
            <p:oleObj spid="_x0000_s29702" name="Equation" r:id="rId11" imgW="124452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6FAF1-3DEC-4F43-9451-525895CD9D7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90115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-7201"/>
            <a:ext cx="8709120" cy="77192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>
                <a:solidFill>
                  <a:srgbClr val="0000FF"/>
                </a:solidFill>
                <a:latin typeface="Comic Sans MS"/>
              </a:rPr>
              <a:t>Upper Limit</a:t>
            </a:r>
          </a:p>
        </p:txBody>
      </p:sp>
      <p:sp>
        <p:nvSpPr>
          <p:cNvPr id="901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090195"/>
            <a:ext cx="8308800" cy="4909475"/>
          </a:xfrm>
        </p:spPr>
        <p:txBody>
          <a:bodyPr>
            <a:normAutofit fontScale="92500" lnSpcReduction="10000"/>
          </a:bodyPr>
          <a:lstStyle/>
          <a:p>
            <a:pPr marL="391686" indent="-293764">
              <a:buClr>
                <a:srgbClr val="000080"/>
              </a:buClr>
              <a:buSzPct val="70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From the U.L. on the number of signal events:</a:t>
            </a:r>
          </a:p>
          <a:p>
            <a:pPr marL="783372" lvl="1" indent="-293764">
              <a:buClr>
                <a:srgbClr val="000080"/>
              </a:buClr>
              <a:buSzPct val="70000"/>
              <a:buFont typeface="Lucida Grande" charset="0"/>
              <a:buChar char="−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N</a:t>
            </a:r>
            <a:r>
              <a:rPr lang="en-US" baseline="-20000" dirty="0"/>
              <a:t>S</a:t>
            </a:r>
            <a:r>
              <a:rPr lang="en-US" dirty="0"/>
              <a:t> &lt; 14.5 @ 90% C.L.</a:t>
            </a:r>
          </a:p>
          <a:p>
            <a:pPr marL="391686" indent="-293764">
              <a:buClr>
                <a:srgbClr val="000080"/>
              </a:buClr>
              <a:buSzPct val="70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... and the normalization factor:</a:t>
            </a:r>
          </a:p>
          <a:p>
            <a:pPr marL="783372" lvl="1" indent="-293764">
              <a:buClr>
                <a:srgbClr val="000080"/>
              </a:buClr>
              <a:buSzPct val="70000"/>
              <a:buFont typeface="Lucida Grande" charset="0"/>
              <a:buChar char="−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BR(</a:t>
            </a:r>
            <a:r>
              <a:rPr lang="en-US" dirty="0" err="1">
                <a:latin typeface="Symbol"/>
              </a:rPr>
              <a:t>m</a:t>
            </a:r>
            <a:r>
              <a:rPr lang="en-US" dirty="0">
                <a:latin typeface="Symbol"/>
              </a:rPr>
              <a:t> </a:t>
            </a:r>
            <a:r>
              <a:rPr lang="en-US" dirty="0"/>
              <a:t>→ </a:t>
            </a:r>
            <a:r>
              <a:rPr lang="en-US" dirty="0" err="1"/>
              <a:t>e</a:t>
            </a:r>
            <a:r>
              <a:rPr lang="en-US" dirty="0"/>
              <a:t> </a:t>
            </a:r>
            <a:r>
              <a:rPr lang="en-US" dirty="0" err="1">
                <a:latin typeface="Symbol"/>
              </a:rPr>
              <a:t>g</a:t>
            </a:r>
            <a:r>
              <a:rPr lang="en-US" dirty="0"/>
              <a:t>) = N</a:t>
            </a:r>
            <a:r>
              <a:rPr lang="en-US" baseline="-20000" dirty="0"/>
              <a:t>S</a:t>
            </a:r>
            <a:r>
              <a:rPr lang="en-US" dirty="0"/>
              <a:t> </a:t>
            </a:r>
            <a:r>
              <a:rPr lang="en-US" dirty="0" err="1"/>
              <a:t>x</a:t>
            </a:r>
            <a:r>
              <a:rPr lang="en-US" dirty="0"/>
              <a:t> (1.01 ± 0.08) </a:t>
            </a:r>
            <a:r>
              <a:rPr lang="en-US" dirty="0" err="1"/>
              <a:t>x</a:t>
            </a:r>
            <a:r>
              <a:rPr lang="en-US" dirty="0"/>
              <a:t> 10</a:t>
            </a:r>
            <a:r>
              <a:rPr lang="en-US" baseline="33000" dirty="0"/>
              <a:t>-12</a:t>
            </a:r>
          </a:p>
          <a:p>
            <a:pPr marL="391686" indent="-293764">
              <a:buClr>
                <a:srgbClr val="000080"/>
              </a:buClr>
              <a:buSzPct val="70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... we get the following U.L. on the Branching Ratio (syst. included):</a:t>
            </a:r>
            <a:r>
              <a:rPr lang="en-US" dirty="0" smtClean="0"/>
              <a:t> </a:t>
            </a:r>
          </a:p>
          <a:p>
            <a:pPr marL="391686" indent="-293764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4000" dirty="0" smtClean="0"/>
          </a:p>
          <a:p>
            <a:pPr marL="791736" lvl="1" indent="-293764">
              <a:buClr>
                <a:srgbClr val="000080"/>
              </a:buClr>
              <a:buSzPct val="70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Looks different from estimated  sensitivity</a:t>
            </a:r>
          </a:p>
          <a:p>
            <a:pPr marL="391686" indent="-293764">
              <a:buClr>
                <a:srgbClr val="000080"/>
              </a:buClr>
              <a:buSzPct val="70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No </a:t>
            </a:r>
            <a:r>
              <a:rPr lang="en-US" dirty="0"/>
              <a:t>lower limit:</a:t>
            </a:r>
          </a:p>
          <a:p>
            <a:pPr marL="783372" lvl="1" indent="-293764">
              <a:buClr>
                <a:srgbClr val="000080"/>
              </a:buClr>
              <a:buSzPct val="70000"/>
              <a:buFont typeface="Lucida Grande" charset="0"/>
              <a:buChar char="−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BR = 0 is within the 90% C.L. interval.</a:t>
            </a:r>
          </a:p>
        </p:txBody>
      </p:sp>
      <p:sp>
        <p:nvSpPr>
          <p:cNvPr id="90117" name="Text Box 3"/>
          <p:cNvSpPr txBox="1">
            <a:spLocks noChangeArrowheads="1"/>
          </p:cNvSpPr>
          <p:nvPr/>
        </p:nvSpPr>
        <p:spPr bwMode="auto">
          <a:xfrm>
            <a:off x="5602054" y="3688480"/>
            <a:ext cx="3922640" cy="9375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2000" dirty="0">
                <a:solidFill>
                  <a:srgbClr val="000080"/>
                </a:solidFill>
                <a:latin typeface="Zapfino" charset="0"/>
              </a:rPr>
              <a:t>PRELIMINARY</a:t>
            </a:r>
          </a:p>
        </p:txBody>
      </p:sp>
      <p:sp>
        <p:nvSpPr>
          <p:cNvPr id="90118" name="Text Box 4"/>
          <p:cNvSpPr txBox="1">
            <a:spLocks noChangeArrowheads="1"/>
          </p:cNvSpPr>
          <p:nvPr/>
        </p:nvSpPr>
        <p:spPr bwMode="auto">
          <a:xfrm>
            <a:off x="1464290" y="3858223"/>
            <a:ext cx="5496480" cy="5645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prstTxWarp prst="textNoShape">
              <a:avLst/>
            </a:prstTxWarp>
          </a:bodyPr>
          <a:lstStyle/>
          <a:p>
            <a:pPr>
              <a:lnSpc>
                <a:spcPct val="116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2800" dirty="0" err="1" smtClean="0"/>
              <a:t>BR(</a:t>
            </a:r>
            <a:r>
              <a:rPr lang="en-US" sz="2800" dirty="0" err="1" smtClean="0">
                <a:latin typeface="Symbol"/>
              </a:rPr>
              <a:t>m</a:t>
            </a:r>
            <a:r>
              <a:rPr lang="en-US" sz="2800" dirty="0" smtClean="0">
                <a:latin typeface="Symbol"/>
              </a:rPr>
              <a:t> </a:t>
            </a:r>
            <a:r>
              <a:rPr lang="en-US" sz="2800" dirty="0" smtClean="0"/>
              <a:t>→ </a:t>
            </a:r>
            <a:r>
              <a:rPr lang="en-US" sz="2800" dirty="0" err="1" smtClean="0"/>
              <a:t>e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Symbol"/>
              </a:rPr>
              <a:t>g</a:t>
            </a:r>
            <a:r>
              <a:rPr lang="en-US" sz="2800" dirty="0" smtClean="0"/>
              <a:t>) </a:t>
            </a:r>
            <a:r>
              <a:rPr lang="en-US" sz="2500" dirty="0" smtClean="0">
                <a:solidFill>
                  <a:srgbClr val="000080"/>
                </a:solidFill>
                <a:latin typeface="Comic Sans MS" charset="0"/>
              </a:rPr>
              <a:t>&lt; </a:t>
            </a:r>
            <a:r>
              <a:rPr lang="en-US" sz="2500" dirty="0">
                <a:solidFill>
                  <a:srgbClr val="000080"/>
                </a:solidFill>
                <a:latin typeface="Comic Sans MS" charset="0"/>
              </a:rPr>
              <a:t>1.5 </a:t>
            </a:r>
            <a:r>
              <a:rPr lang="en-US" sz="2500" dirty="0" err="1">
                <a:solidFill>
                  <a:srgbClr val="000080"/>
                </a:solidFill>
                <a:latin typeface="Comic Sans MS" charset="0"/>
              </a:rPr>
              <a:t>x</a:t>
            </a:r>
            <a:r>
              <a:rPr lang="en-US" sz="2500" dirty="0">
                <a:solidFill>
                  <a:srgbClr val="000080"/>
                </a:solidFill>
                <a:latin typeface="Comic Sans MS" charset="0"/>
              </a:rPr>
              <a:t> 10</a:t>
            </a:r>
            <a:r>
              <a:rPr lang="en-US" sz="2500" baseline="33000" dirty="0">
                <a:solidFill>
                  <a:srgbClr val="000080"/>
                </a:solidFill>
                <a:latin typeface="Comic Sans MS" charset="0"/>
              </a:rPr>
              <a:t>-11</a:t>
            </a:r>
            <a:r>
              <a:rPr lang="en-US" sz="2500" dirty="0">
                <a:solidFill>
                  <a:srgbClr val="000080"/>
                </a:solidFill>
                <a:latin typeface="Comic Sans MS" charset="0"/>
              </a:rPr>
              <a:t> @ 90% </a:t>
            </a:r>
            <a:r>
              <a:rPr lang="en-US" sz="2500" dirty="0" smtClean="0">
                <a:solidFill>
                  <a:srgbClr val="000080"/>
                </a:solidFill>
                <a:latin typeface="Comic Sans MS" charset="0"/>
              </a:rPr>
              <a:t>C.L</a:t>
            </a:r>
          </a:p>
          <a:p>
            <a:pPr>
              <a:lnSpc>
                <a:spcPct val="116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endParaRPr lang="en-US" sz="2500" dirty="0" smtClean="0">
              <a:solidFill>
                <a:srgbClr val="000080"/>
              </a:solidFill>
              <a:latin typeface="Comic Sans MS" charset="0"/>
            </a:endParaRPr>
          </a:p>
          <a:p>
            <a:pPr>
              <a:lnSpc>
                <a:spcPct val="116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2500" dirty="0" smtClean="0">
                <a:solidFill>
                  <a:srgbClr val="000080"/>
                </a:solidFill>
                <a:latin typeface="Comic Sans MS" charset="0"/>
              </a:rPr>
              <a:t>.</a:t>
            </a:r>
            <a:endParaRPr lang="en-US" sz="2500" dirty="0">
              <a:solidFill>
                <a:srgbClr val="000080"/>
              </a:solidFill>
              <a:latin typeface="Comic Sans M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C83CC6-75C1-A84F-B45D-1F07F16AEF7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92163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-7201"/>
            <a:ext cx="8709120" cy="77192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4000" dirty="0" smtClean="0">
                <a:solidFill>
                  <a:srgbClr val="0000FF"/>
                </a:solidFill>
                <a:latin typeface="Comic Sans MS"/>
              </a:rPr>
              <a:t>Next Steps</a:t>
            </a:r>
            <a:endParaRPr lang="en-US" sz="4000" dirty="0">
              <a:solidFill>
                <a:srgbClr val="0000FF"/>
              </a:solidFill>
              <a:latin typeface="Comic Sans M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61800"/>
            <a:ext cx="8229600" cy="560335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MEG is taking data now (since August)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2010 yield is 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 3 2009 </a:t>
            </a:r>
            <a:r>
              <a:rPr lang="en-US" dirty="0" smtClean="0"/>
              <a:t>sample (stay tuned!)</a:t>
            </a:r>
          </a:p>
          <a:p>
            <a:pPr lvl="1"/>
            <a:r>
              <a:rPr lang="en-US" dirty="0" smtClean="0"/>
              <a:t>Will help in understanding the preliminary results</a:t>
            </a:r>
          </a:p>
          <a:p>
            <a:r>
              <a:rPr lang="en-US" dirty="0" smtClean="0"/>
              <a:t>Meanwhile</a:t>
            </a:r>
          </a:p>
          <a:p>
            <a:pPr lvl="1"/>
            <a:r>
              <a:rPr lang="en-US" dirty="0" smtClean="0"/>
              <a:t>Additional calibration tools</a:t>
            </a:r>
          </a:p>
          <a:p>
            <a:pPr lvl="2"/>
            <a:r>
              <a:rPr lang="en-US" dirty="0" smtClean="0"/>
              <a:t>Monochromatic </a:t>
            </a:r>
            <a:r>
              <a:rPr lang="en-US" dirty="0" err="1" smtClean="0"/>
              <a:t>e</a:t>
            </a:r>
            <a:r>
              <a:rPr lang="en-US" dirty="0" smtClean="0"/>
              <a:t>+ beam for the spectrometer</a:t>
            </a:r>
          </a:p>
          <a:p>
            <a:pPr lvl="2"/>
            <a:r>
              <a:rPr lang="en-US" dirty="0" smtClean="0"/>
              <a:t>9 </a:t>
            </a:r>
            <a:r>
              <a:rPr lang="en-US" dirty="0" err="1" smtClean="0"/>
              <a:t>MeV</a:t>
            </a:r>
            <a:r>
              <a:rPr lang="en-US" dirty="0" smtClean="0"/>
              <a:t> </a:t>
            </a:r>
            <a:r>
              <a:rPr lang="en-US" dirty="0" err="1" smtClean="0">
                <a:latin typeface="Symbol"/>
              </a:rPr>
              <a:t>g</a:t>
            </a:r>
            <a:r>
              <a:rPr lang="en-US" dirty="0" smtClean="0"/>
              <a:t>-line induced by neutron generator in the </a:t>
            </a:r>
            <a:r>
              <a:rPr lang="en-US" dirty="0" err="1" smtClean="0"/>
              <a:t>LXe</a:t>
            </a:r>
            <a:endParaRPr lang="en-US" dirty="0" smtClean="0"/>
          </a:p>
          <a:p>
            <a:r>
              <a:rPr lang="en-US" dirty="0" smtClean="0"/>
              <a:t>The MEG data taking will continue  in 2011 and 2012 </a:t>
            </a:r>
          </a:p>
          <a:p>
            <a:pPr lvl="1"/>
            <a:r>
              <a:rPr lang="en-US" dirty="0" smtClean="0"/>
              <a:t>To reach an UL in the 10</a:t>
            </a:r>
            <a:r>
              <a:rPr lang="en-US" baseline="30000" dirty="0" smtClean="0"/>
              <a:t>-13 </a:t>
            </a:r>
            <a:r>
              <a:rPr lang="en-US" dirty="0" smtClean="0"/>
              <a:t>range or</a:t>
            </a:r>
          </a:p>
          <a:p>
            <a:pPr lvl="1"/>
            <a:r>
              <a:rPr lang="en-US" dirty="0" smtClean="0"/>
              <a:t>To make a great discovery!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803520" y="622596"/>
            <a:ext cx="7651116" cy="4666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>
              <a:lnSpc>
                <a:spcPct val="116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2800" i="1" dirty="0" smtClean="0">
                <a:solidFill>
                  <a:srgbClr val="0000FF"/>
                </a:solidFill>
                <a:latin typeface="Comic Sans MS" charset="0"/>
                <a:ea typeface="Arial Unicode MS" charset="0"/>
                <a:cs typeface="Arial Unicode MS" charset="0"/>
              </a:rPr>
              <a:t>If </a:t>
            </a:r>
            <a:r>
              <a:rPr lang="en-US" sz="2800" i="1" dirty="0">
                <a:solidFill>
                  <a:srgbClr val="0000FF"/>
                </a:solidFill>
                <a:latin typeface="Comic Sans MS" charset="0"/>
                <a:ea typeface="Arial Unicode MS" charset="0"/>
                <a:cs typeface="Arial Unicode MS" charset="0"/>
              </a:rPr>
              <a:t>they are </a:t>
            </a:r>
            <a:r>
              <a:rPr lang="en-US" sz="2800" i="1" dirty="0" smtClean="0">
                <a:solidFill>
                  <a:srgbClr val="0000FF"/>
                </a:solidFill>
                <a:latin typeface="Comic Sans MS" charset="0"/>
                <a:ea typeface="Arial Unicode MS" charset="0"/>
                <a:cs typeface="Arial Unicode MS" charset="0"/>
              </a:rPr>
              <a:t>roses…they will blossom</a:t>
            </a:r>
            <a:endParaRPr lang="en-US" sz="2800" i="1" dirty="0">
              <a:solidFill>
                <a:srgbClr val="0000FF"/>
              </a:solidFill>
              <a:latin typeface="Comic Sans MS" charset="0"/>
              <a:ea typeface="Arial Unicode MS" charset="0"/>
              <a:cs typeface="Arial Unicode MS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0161" y="1517027"/>
            <a:ext cx="1938240" cy="33038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22881" y="1517026"/>
            <a:ext cx="4312800" cy="3468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03520" y="5255938"/>
            <a:ext cx="81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omic Sans MS"/>
              </a:rPr>
              <a:t>but if they are not and in any case there is an alternative…</a:t>
            </a:r>
            <a:endParaRPr lang="en-US" sz="2400" dirty="0">
              <a:solidFill>
                <a:srgbClr val="0000FF"/>
              </a:solidFill>
              <a:latin typeface="Comic Sans M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74638"/>
            <a:ext cx="8229600" cy="633412"/>
          </a:xfrm>
          <a:solidFill>
            <a:schemeClr val="tx2">
              <a:lumMod val="20000"/>
              <a:lumOff val="80000"/>
            </a:schemeClr>
          </a:solidFill>
          <a:ln/>
        </p:spPr>
        <p:txBody>
          <a:bodyPr rIns="35717">
            <a:normAutofit fontScale="90000"/>
          </a:bodyPr>
          <a:lstStyle/>
          <a:p>
            <a:r>
              <a:rPr lang="en-US" altLang="ja-JP" dirty="0">
                <a:solidFill>
                  <a:srgbClr val="0000FF"/>
                </a:solidFill>
                <a:latin typeface="Comic Sans MS"/>
              </a:rPr>
              <a:t>What </a:t>
            </a:r>
            <a:r>
              <a:rPr lang="en-US" altLang="ja-JP" dirty="0" smtClean="0">
                <a:solidFill>
                  <a:srgbClr val="0000FF"/>
                </a:solidFill>
                <a:latin typeface="Comic Sans MS"/>
              </a:rPr>
              <a:t>is </a:t>
            </a:r>
            <a:r>
              <a:rPr lang="en-US" altLang="ja-JP" dirty="0">
                <a:solidFill>
                  <a:srgbClr val="0000FF"/>
                </a:solidFill>
                <a:latin typeface="Symbol"/>
              </a:rPr>
              <a:t>m</a:t>
            </a:r>
            <a:r>
              <a:rPr lang="en-US" altLang="ja-JP" dirty="0">
                <a:solidFill>
                  <a:srgbClr val="0000FF"/>
                </a:solidFill>
                <a:latin typeface="Comic Sans MS"/>
              </a:rPr>
              <a:t>-e Conversion ?</a:t>
            </a:r>
          </a:p>
        </p:txBody>
      </p:sp>
      <p:sp>
        <p:nvSpPr>
          <p:cNvPr id="132102" name="Rectangle 6"/>
          <p:cNvSpPr>
            <a:spLocks/>
          </p:cNvSpPr>
          <p:nvPr/>
        </p:nvSpPr>
        <p:spPr bwMode="auto">
          <a:xfrm>
            <a:off x="579438" y="1341438"/>
            <a:ext cx="36195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 defTabSz="642938"/>
            <a:r>
              <a:rPr kumimoji="0" lang="en-US" altLang="ja-JP" sz="2500">
                <a:latin typeface="Helvetica" pitchFamily="34" charset="0"/>
                <a:sym typeface="Helvetica" pitchFamily="34" charset="0"/>
              </a:rPr>
              <a:t>1s state in a muonic atom</a:t>
            </a:r>
          </a:p>
        </p:txBody>
      </p:sp>
      <p:sp>
        <p:nvSpPr>
          <p:cNvPr id="132103" name="Rectangle 7"/>
          <p:cNvSpPr>
            <a:spLocks/>
          </p:cNvSpPr>
          <p:nvPr/>
        </p:nvSpPr>
        <p:spPr bwMode="auto">
          <a:xfrm>
            <a:off x="5522913" y="1481138"/>
            <a:ext cx="2751137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 defTabSz="642938"/>
            <a:r>
              <a:rPr kumimoji="0" lang="en-US" altLang="ja-JP" sz="2500">
                <a:latin typeface="Helvetica" pitchFamily="34" charset="0"/>
                <a:sym typeface="Helvetica" pitchFamily="34" charset="0"/>
              </a:rPr>
              <a:t>Neutrino-less muon</a:t>
            </a:r>
          </a:p>
          <a:p>
            <a:pPr algn="ctr" defTabSz="642938"/>
            <a:r>
              <a:rPr kumimoji="0" lang="en-US" altLang="ja-JP" sz="2500">
                <a:latin typeface="Helvetica" pitchFamily="34" charset="0"/>
                <a:sym typeface="Helvetica" pitchFamily="34" charset="0"/>
              </a:rPr>
              <a:t>nuclear capture </a:t>
            </a:r>
          </a:p>
          <a:p>
            <a:pPr algn="ctr" defTabSz="642938"/>
            <a:r>
              <a:rPr kumimoji="0" lang="en-US" altLang="ja-JP" sz="2500">
                <a:latin typeface="Helvetica" pitchFamily="34" charset="0"/>
                <a:sym typeface="Helvetica" pitchFamily="34" charset="0"/>
              </a:rPr>
              <a:t>(=</a:t>
            </a:r>
            <a:r>
              <a:rPr kumimoji="0" lang="en-US" altLang="ja-JP" sz="2500">
                <a:latin typeface="Symbol" pitchFamily="18" charset="2"/>
                <a:sym typeface="Lucida Grande" charset="0"/>
              </a:rPr>
              <a:t>m</a:t>
            </a:r>
            <a:r>
              <a:rPr kumimoji="0" lang="en-US" altLang="ja-JP" sz="2500">
                <a:latin typeface="Helvetica" pitchFamily="34" charset="0"/>
                <a:sym typeface="Helvetica" pitchFamily="34" charset="0"/>
              </a:rPr>
              <a:t>-e conversion)</a:t>
            </a:r>
          </a:p>
        </p:txBody>
      </p:sp>
      <p:pic>
        <p:nvPicPr>
          <p:cNvPr id="132106" name="Picture 1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20000">
            <a:off x="744538" y="3492500"/>
            <a:ext cx="1736725" cy="1693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" name="Group 19"/>
          <p:cNvGrpSpPr>
            <a:grpSpLocks noChangeAspect="1"/>
          </p:cNvGrpSpPr>
          <p:nvPr/>
        </p:nvGrpSpPr>
        <p:grpSpPr bwMode="auto">
          <a:xfrm>
            <a:off x="2419350" y="4757738"/>
            <a:ext cx="1978025" cy="542925"/>
            <a:chOff x="1524" y="2997"/>
            <a:chExt cx="1246" cy="342"/>
          </a:xfrm>
        </p:grpSpPr>
        <p:sp>
          <p:nvSpPr>
            <p:cNvPr id="132114" name="AutoShape 18"/>
            <p:cNvSpPr>
              <a:spLocks noChangeAspect="1" noChangeArrowheads="1" noTextEdit="1"/>
            </p:cNvSpPr>
            <p:nvPr/>
          </p:nvSpPr>
          <p:spPr bwMode="auto">
            <a:xfrm>
              <a:off x="1524" y="2997"/>
              <a:ext cx="1210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2116" name="Rectangle 20"/>
            <p:cNvSpPr>
              <a:spLocks noChangeArrowheads="1"/>
            </p:cNvSpPr>
            <p:nvPr/>
          </p:nvSpPr>
          <p:spPr bwMode="auto">
            <a:xfrm>
              <a:off x="1526" y="2999"/>
              <a:ext cx="1206" cy="337"/>
            </a:xfrm>
            <a:prstGeom prst="rect">
              <a:avLst/>
            </a:prstGeom>
            <a:solidFill>
              <a:srgbClr val="FFFF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2117" name="Rectangle 21"/>
            <p:cNvSpPr>
              <a:spLocks noChangeArrowheads="1"/>
            </p:cNvSpPr>
            <p:nvPr/>
          </p:nvSpPr>
          <p:spPr bwMode="auto">
            <a:xfrm>
              <a:off x="1582" y="3031"/>
              <a:ext cx="1062" cy="277"/>
            </a:xfrm>
            <a:prstGeom prst="rect">
              <a:avLst/>
            </a:prstGeom>
            <a:noFill/>
            <a:ln w="0">
              <a:solidFill>
                <a:srgbClr val="FFFF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1629" y="3021"/>
              <a:ext cx="1141" cy="318"/>
              <a:chOff x="1629" y="3021"/>
              <a:chExt cx="1141" cy="318"/>
            </a:xfrm>
          </p:grpSpPr>
          <p:sp>
            <p:nvSpPr>
              <p:cNvPr id="132118" name="Rectangle 22"/>
              <p:cNvSpPr>
                <a:spLocks noChangeArrowheads="1"/>
              </p:cNvSpPr>
              <p:nvPr/>
            </p:nvSpPr>
            <p:spPr bwMode="auto">
              <a:xfrm>
                <a:off x="1629" y="3038"/>
                <a:ext cx="243" cy="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2600" i="1">
                    <a:solidFill>
                      <a:srgbClr val="000000"/>
                    </a:solidFill>
                    <a:latin typeface="Symbol" pitchFamily="18" charset="2"/>
                  </a:rPr>
                  <a:t>m</a:t>
                </a:r>
                <a:endParaRPr lang="en-US" altLang="ja-JP"/>
              </a:p>
            </p:txBody>
          </p:sp>
          <p:sp>
            <p:nvSpPr>
              <p:cNvPr id="132119" name="Rectangle 23"/>
              <p:cNvSpPr>
                <a:spLocks noChangeArrowheads="1"/>
              </p:cNvSpPr>
              <p:nvPr/>
            </p:nvSpPr>
            <p:spPr bwMode="auto">
              <a:xfrm>
                <a:off x="1777" y="3021"/>
                <a:ext cx="148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1500">
                    <a:solidFill>
                      <a:srgbClr val="000000"/>
                    </a:solidFill>
                    <a:latin typeface="Symbol" pitchFamily="18" charset="2"/>
                  </a:rPr>
                  <a:t>-</a:t>
                </a:r>
                <a:endParaRPr lang="en-US" altLang="ja-JP"/>
              </a:p>
            </p:txBody>
          </p:sp>
          <p:sp>
            <p:nvSpPr>
              <p:cNvPr id="132120" name="Rectangle 24"/>
              <p:cNvSpPr>
                <a:spLocks noChangeArrowheads="1"/>
              </p:cNvSpPr>
              <p:nvPr/>
            </p:nvSpPr>
            <p:spPr bwMode="auto">
              <a:xfrm>
                <a:off x="1908" y="3038"/>
                <a:ext cx="20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2600">
                    <a:solidFill>
                      <a:srgbClr val="000000"/>
                    </a:solidFill>
                    <a:latin typeface="Symbol" pitchFamily="18" charset="2"/>
                    <a:sym typeface="Wingdings" pitchFamily="2" charset="2"/>
                  </a:rPr>
                  <a:t></a:t>
                </a:r>
                <a:endParaRPr lang="en-US" altLang="ja-JP"/>
              </a:p>
            </p:txBody>
          </p:sp>
          <p:sp>
            <p:nvSpPr>
              <p:cNvPr id="132121" name="Rectangle 25"/>
              <p:cNvSpPr>
                <a:spLocks noChangeArrowheads="1"/>
              </p:cNvSpPr>
              <p:nvPr/>
            </p:nvSpPr>
            <p:spPr bwMode="auto">
              <a:xfrm>
                <a:off x="2187" y="3061"/>
                <a:ext cx="176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2600" i="1">
                    <a:solidFill>
                      <a:srgbClr val="000000"/>
                    </a:solidFill>
                    <a:latin typeface="Times" pitchFamily="18" charset="0"/>
                  </a:rPr>
                  <a:t>e</a:t>
                </a:r>
                <a:endParaRPr lang="en-US" altLang="ja-JP"/>
              </a:p>
            </p:txBody>
          </p:sp>
          <p:sp>
            <p:nvSpPr>
              <p:cNvPr id="132122" name="Rectangle 26"/>
              <p:cNvSpPr>
                <a:spLocks noChangeArrowheads="1"/>
              </p:cNvSpPr>
              <p:nvPr/>
            </p:nvSpPr>
            <p:spPr bwMode="auto">
              <a:xfrm>
                <a:off x="2299" y="3021"/>
                <a:ext cx="148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1500">
                    <a:solidFill>
                      <a:srgbClr val="000000"/>
                    </a:solidFill>
                    <a:latin typeface="Symbol" pitchFamily="18" charset="2"/>
                  </a:rPr>
                  <a:t>-</a:t>
                </a:r>
                <a:endParaRPr lang="en-US" altLang="ja-JP"/>
              </a:p>
            </p:txBody>
          </p:sp>
          <p:sp>
            <p:nvSpPr>
              <p:cNvPr id="132123" name="Rectangle 27"/>
              <p:cNvSpPr>
                <a:spLocks noChangeArrowheads="1"/>
              </p:cNvSpPr>
              <p:nvPr/>
            </p:nvSpPr>
            <p:spPr bwMode="auto">
              <a:xfrm>
                <a:off x="2354" y="3038"/>
                <a:ext cx="233" cy="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2600" i="1">
                    <a:solidFill>
                      <a:srgbClr val="000000"/>
                    </a:solidFill>
                    <a:latin typeface="Symbol" pitchFamily="18" charset="2"/>
                  </a:rPr>
                  <a:t>n</a:t>
                </a:r>
                <a:endParaRPr lang="en-US" altLang="ja-JP"/>
              </a:p>
            </p:txBody>
          </p:sp>
          <p:sp>
            <p:nvSpPr>
              <p:cNvPr id="132124" name="Line 28"/>
              <p:cNvSpPr>
                <a:spLocks noChangeShapeType="1"/>
              </p:cNvSpPr>
              <p:nvPr/>
            </p:nvSpPr>
            <p:spPr bwMode="auto">
              <a:xfrm>
                <a:off x="2504" y="3091"/>
                <a:ext cx="92" cy="0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2125" name="Rectangle 29"/>
              <p:cNvSpPr>
                <a:spLocks noChangeArrowheads="1"/>
              </p:cNvSpPr>
              <p:nvPr/>
            </p:nvSpPr>
            <p:spPr bwMode="auto">
              <a:xfrm>
                <a:off x="2485" y="3038"/>
                <a:ext cx="285" cy="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2600" i="1">
                    <a:solidFill>
                      <a:srgbClr val="000000"/>
                    </a:solidFill>
                    <a:latin typeface="Symbol" pitchFamily="18" charset="2"/>
                  </a:rPr>
                  <a:t>n </a:t>
                </a:r>
                <a:endParaRPr lang="en-US" altLang="ja-JP"/>
              </a:p>
            </p:txBody>
          </p:sp>
        </p:grpSp>
      </p:grpSp>
      <p:sp>
        <p:nvSpPr>
          <p:cNvPr id="132127" name="AutoShape 31"/>
          <p:cNvSpPr>
            <a:spLocks noChangeAspect="1" noChangeArrowheads="1" noTextEdit="1"/>
          </p:cNvSpPr>
          <p:nvPr/>
        </p:nvSpPr>
        <p:spPr bwMode="auto">
          <a:xfrm>
            <a:off x="179388" y="1587500"/>
            <a:ext cx="381793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2129" name="Freeform 33"/>
          <p:cNvSpPr>
            <a:spLocks/>
          </p:cNvSpPr>
          <p:nvPr/>
        </p:nvSpPr>
        <p:spPr bwMode="auto">
          <a:xfrm>
            <a:off x="352425" y="1949450"/>
            <a:ext cx="3484563" cy="1693863"/>
          </a:xfrm>
          <a:custGeom>
            <a:avLst/>
            <a:gdLst/>
            <a:ahLst/>
            <a:cxnLst>
              <a:cxn ang="0">
                <a:pos x="2146" y="68"/>
              </a:cxn>
              <a:cxn ang="0">
                <a:pos x="2060" y="26"/>
              </a:cxn>
              <a:cxn ang="0">
                <a:pos x="1907" y="1"/>
              </a:cxn>
              <a:cxn ang="0">
                <a:pos x="1709" y="8"/>
              </a:cxn>
              <a:cxn ang="0">
                <a:pos x="1475" y="44"/>
              </a:cxn>
              <a:cxn ang="0">
                <a:pos x="1215" y="110"/>
              </a:cxn>
              <a:cxn ang="0">
                <a:pos x="937" y="205"/>
              </a:cxn>
              <a:cxn ang="0">
                <a:pos x="721" y="296"/>
              </a:cxn>
              <a:cxn ang="0">
                <a:pos x="484" y="418"/>
              </a:cxn>
              <a:cxn ang="0">
                <a:pos x="286" y="544"/>
              </a:cxn>
              <a:cxn ang="0">
                <a:pos x="133" y="670"/>
              </a:cxn>
              <a:cxn ang="0">
                <a:pos x="36" y="789"/>
              </a:cxn>
              <a:cxn ang="0">
                <a:pos x="2" y="877"/>
              </a:cxn>
              <a:cxn ang="0">
                <a:pos x="13" y="956"/>
              </a:cxn>
              <a:cxn ang="0">
                <a:pos x="86" y="1023"/>
              </a:cxn>
              <a:cxn ang="0">
                <a:pos x="191" y="1056"/>
              </a:cxn>
              <a:cxn ang="0">
                <a:pos x="363" y="1067"/>
              </a:cxn>
              <a:cxn ang="0">
                <a:pos x="576" y="1049"/>
              </a:cxn>
              <a:cxn ang="0">
                <a:pos x="822" y="1001"/>
              </a:cxn>
              <a:cxn ang="0">
                <a:pos x="1090" y="922"/>
              </a:cxn>
              <a:cxn ang="0">
                <a:pos x="1367" y="818"/>
              </a:cxn>
              <a:cxn ang="0">
                <a:pos x="1574" y="724"/>
              </a:cxn>
              <a:cxn ang="0">
                <a:pos x="1796" y="599"/>
              </a:cxn>
              <a:cxn ang="0">
                <a:pos x="1978" y="472"/>
              </a:cxn>
              <a:cxn ang="0">
                <a:pos x="2108" y="349"/>
              </a:cxn>
              <a:cxn ang="0">
                <a:pos x="2181" y="234"/>
              </a:cxn>
              <a:cxn ang="0">
                <a:pos x="2194" y="151"/>
              </a:cxn>
              <a:cxn ang="0">
                <a:pos x="2187" y="170"/>
              </a:cxn>
              <a:cxn ang="0">
                <a:pos x="2166" y="250"/>
              </a:cxn>
              <a:cxn ang="0">
                <a:pos x="2080" y="367"/>
              </a:cxn>
              <a:cxn ang="0">
                <a:pos x="1939" y="491"/>
              </a:cxn>
              <a:cxn ang="0">
                <a:pos x="1749" y="618"/>
              </a:cxn>
              <a:cxn ang="0">
                <a:pos x="1519" y="741"/>
              </a:cxn>
              <a:cxn ang="0">
                <a:pos x="1313" y="831"/>
              </a:cxn>
              <a:cxn ang="0">
                <a:pos x="1036" y="931"/>
              </a:cxn>
              <a:cxn ang="0">
                <a:pos x="771" y="1004"/>
              </a:cxn>
              <a:cxn ang="0">
                <a:pos x="531" y="1046"/>
              </a:cxn>
              <a:cxn ang="0">
                <a:pos x="324" y="1058"/>
              </a:cxn>
              <a:cxn ang="0">
                <a:pos x="162" y="1041"/>
              </a:cxn>
              <a:cxn ang="0">
                <a:pos x="73" y="1005"/>
              </a:cxn>
              <a:cxn ang="0">
                <a:pos x="19" y="949"/>
              </a:cxn>
              <a:cxn ang="0">
                <a:pos x="14" y="857"/>
              </a:cxn>
              <a:cxn ang="0">
                <a:pos x="57" y="772"/>
              </a:cxn>
              <a:cxn ang="0">
                <a:pos x="166" y="652"/>
              </a:cxn>
              <a:cxn ang="0">
                <a:pos x="327" y="526"/>
              </a:cxn>
              <a:cxn ang="0">
                <a:pos x="535" y="399"/>
              </a:cxn>
              <a:cxn ang="0">
                <a:pos x="727" y="303"/>
              </a:cxn>
              <a:cxn ang="0">
                <a:pos x="993" y="193"/>
              </a:cxn>
              <a:cxn ang="0">
                <a:pos x="1268" y="103"/>
              </a:cxn>
              <a:cxn ang="0">
                <a:pos x="1525" y="44"/>
              </a:cxn>
              <a:cxn ang="0">
                <a:pos x="1752" y="13"/>
              </a:cxn>
              <a:cxn ang="0">
                <a:pos x="1942" y="12"/>
              </a:cxn>
              <a:cxn ang="0">
                <a:pos x="2084" y="42"/>
              </a:cxn>
              <a:cxn ang="0">
                <a:pos x="2155" y="88"/>
              </a:cxn>
              <a:cxn ang="0">
                <a:pos x="2184" y="115"/>
              </a:cxn>
            </a:cxnLst>
            <a:rect l="0" t="0" r="r" b="b"/>
            <a:pathLst>
              <a:path w="2195" h="1067">
                <a:moveTo>
                  <a:pt x="2184" y="115"/>
                </a:moveTo>
                <a:lnTo>
                  <a:pt x="2183" y="112"/>
                </a:lnTo>
                <a:lnTo>
                  <a:pt x="2173" y="96"/>
                </a:lnTo>
                <a:lnTo>
                  <a:pt x="2161" y="82"/>
                </a:lnTo>
                <a:lnTo>
                  <a:pt x="2146" y="68"/>
                </a:lnTo>
                <a:lnTo>
                  <a:pt x="2129" y="56"/>
                </a:lnTo>
                <a:lnTo>
                  <a:pt x="2110" y="45"/>
                </a:lnTo>
                <a:lnTo>
                  <a:pt x="2107" y="44"/>
                </a:lnTo>
                <a:lnTo>
                  <a:pt x="2084" y="33"/>
                </a:lnTo>
                <a:lnTo>
                  <a:pt x="2060" y="26"/>
                </a:lnTo>
                <a:lnTo>
                  <a:pt x="2034" y="18"/>
                </a:lnTo>
                <a:lnTo>
                  <a:pt x="2005" y="12"/>
                </a:lnTo>
                <a:lnTo>
                  <a:pt x="1975" y="7"/>
                </a:lnTo>
                <a:lnTo>
                  <a:pt x="1942" y="3"/>
                </a:lnTo>
                <a:lnTo>
                  <a:pt x="1907" y="1"/>
                </a:lnTo>
                <a:lnTo>
                  <a:pt x="1871" y="0"/>
                </a:lnTo>
                <a:lnTo>
                  <a:pt x="1833" y="0"/>
                </a:lnTo>
                <a:lnTo>
                  <a:pt x="1793" y="1"/>
                </a:lnTo>
                <a:lnTo>
                  <a:pt x="1752" y="4"/>
                </a:lnTo>
                <a:lnTo>
                  <a:pt x="1709" y="8"/>
                </a:lnTo>
                <a:lnTo>
                  <a:pt x="1665" y="12"/>
                </a:lnTo>
                <a:lnTo>
                  <a:pt x="1619" y="19"/>
                </a:lnTo>
                <a:lnTo>
                  <a:pt x="1573" y="26"/>
                </a:lnTo>
                <a:lnTo>
                  <a:pt x="1525" y="35"/>
                </a:lnTo>
                <a:lnTo>
                  <a:pt x="1475" y="44"/>
                </a:lnTo>
                <a:lnTo>
                  <a:pt x="1425" y="55"/>
                </a:lnTo>
                <a:lnTo>
                  <a:pt x="1373" y="67"/>
                </a:lnTo>
                <a:lnTo>
                  <a:pt x="1321" y="81"/>
                </a:lnTo>
                <a:lnTo>
                  <a:pt x="1268" y="94"/>
                </a:lnTo>
                <a:lnTo>
                  <a:pt x="1215" y="110"/>
                </a:lnTo>
                <a:lnTo>
                  <a:pt x="1160" y="127"/>
                </a:lnTo>
                <a:lnTo>
                  <a:pt x="1105" y="145"/>
                </a:lnTo>
                <a:lnTo>
                  <a:pt x="1049" y="164"/>
                </a:lnTo>
                <a:lnTo>
                  <a:pt x="993" y="184"/>
                </a:lnTo>
                <a:lnTo>
                  <a:pt x="937" y="205"/>
                </a:lnTo>
                <a:lnTo>
                  <a:pt x="882" y="227"/>
                </a:lnTo>
                <a:lnTo>
                  <a:pt x="829" y="249"/>
                </a:lnTo>
                <a:lnTo>
                  <a:pt x="776" y="271"/>
                </a:lnTo>
                <a:lnTo>
                  <a:pt x="724" y="295"/>
                </a:lnTo>
                <a:lnTo>
                  <a:pt x="721" y="296"/>
                </a:lnTo>
                <a:lnTo>
                  <a:pt x="671" y="320"/>
                </a:lnTo>
                <a:lnTo>
                  <a:pt x="622" y="344"/>
                </a:lnTo>
                <a:lnTo>
                  <a:pt x="575" y="368"/>
                </a:lnTo>
                <a:lnTo>
                  <a:pt x="529" y="393"/>
                </a:lnTo>
                <a:lnTo>
                  <a:pt x="484" y="418"/>
                </a:lnTo>
                <a:lnTo>
                  <a:pt x="440" y="443"/>
                </a:lnTo>
                <a:lnTo>
                  <a:pt x="400" y="468"/>
                </a:lnTo>
                <a:lnTo>
                  <a:pt x="359" y="494"/>
                </a:lnTo>
                <a:lnTo>
                  <a:pt x="321" y="519"/>
                </a:lnTo>
                <a:lnTo>
                  <a:pt x="286" y="544"/>
                </a:lnTo>
                <a:lnTo>
                  <a:pt x="251" y="570"/>
                </a:lnTo>
                <a:lnTo>
                  <a:pt x="219" y="595"/>
                </a:lnTo>
                <a:lnTo>
                  <a:pt x="188" y="620"/>
                </a:lnTo>
                <a:lnTo>
                  <a:pt x="160" y="645"/>
                </a:lnTo>
                <a:lnTo>
                  <a:pt x="133" y="670"/>
                </a:lnTo>
                <a:lnTo>
                  <a:pt x="110" y="695"/>
                </a:lnTo>
                <a:lnTo>
                  <a:pt x="87" y="718"/>
                </a:lnTo>
                <a:lnTo>
                  <a:pt x="68" y="743"/>
                </a:lnTo>
                <a:lnTo>
                  <a:pt x="51" y="765"/>
                </a:lnTo>
                <a:lnTo>
                  <a:pt x="36" y="789"/>
                </a:lnTo>
                <a:lnTo>
                  <a:pt x="24" y="811"/>
                </a:lnTo>
                <a:lnTo>
                  <a:pt x="14" y="833"/>
                </a:lnTo>
                <a:lnTo>
                  <a:pt x="13" y="836"/>
                </a:lnTo>
                <a:lnTo>
                  <a:pt x="6" y="857"/>
                </a:lnTo>
                <a:lnTo>
                  <a:pt x="2" y="877"/>
                </a:lnTo>
                <a:lnTo>
                  <a:pt x="0" y="898"/>
                </a:lnTo>
                <a:lnTo>
                  <a:pt x="1" y="917"/>
                </a:lnTo>
                <a:lnTo>
                  <a:pt x="5" y="935"/>
                </a:lnTo>
                <a:lnTo>
                  <a:pt x="12" y="953"/>
                </a:lnTo>
                <a:lnTo>
                  <a:pt x="13" y="956"/>
                </a:lnTo>
                <a:lnTo>
                  <a:pt x="22" y="972"/>
                </a:lnTo>
                <a:lnTo>
                  <a:pt x="34" y="986"/>
                </a:lnTo>
                <a:lnTo>
                  <a:pt x="50" y="1000"/>
                </a:lnTo>
                <a:lnTo>
                  <a:pt x="67" y="1012"/>
                </a:lnTo>
                <a:lnTo>
                  <a:pt x="86" y="1023"/>
                </a:lnTo>
                <a:lnTo>
                  <a:pt x="89" y="1024"/>
                </a:lnTo>
                <a:lnTo>
                  <a:pt x="112" y="1033"/>
                </a:lnTo>
                <a:lnTo>
                  <a:pt x="136" y="1042"/>
                </a:lnTo>
                <a:lnTo>
                  <a:pt x="162" y="1050"/>
                </a:lnTo>
                <a:lnTo>
                  <a:pt x="191" y="1056"/>
                </a:lnTo>
                <a:lnTo>
                  <a:pt x="222" y="1060"/>
                </a:lnTo>
                <a:lnTo>
                  <a:pt x="254" y="1064"/>
                </a:lnTo>
                <a:lnTo>
                  <a:pt x="289" y="1066"/>
                </a:lnTo>
                <a:lnTo>
                  <a:pt x="324" y="1067"/>
                </a:lnTo>
                <a:lnTo>
                  <a:pt x="363" y="1067"/>
                </a:lnTo>
                <a:lnTo>
                  <a:pt x="403" y="1066"/>
                </a:lnTo>
                <a:lnTo>
                  <a:pt x="443" y="1064"/>
                </a:lnTo>
                <a:lnTo>
                  <a:pt x="486" y="1060"/>
                </a:lnTo>
                <a:lnTo>
                  <a:pt x="531" y="1055"/>
                </a:lnTo>
                <a:lnTo>
                  <a:pt x="576" y="1049"/>
                </a:lnTo>
                <a:lnTo>
                  <a:pt x="623" y="1041"/>
                </a:lnTo>
                <a:lnTo>
                  <a:pt x="671" y="1033"/>
                </a:lnTo>
                <a:lnTo>
                  <a:pt x="720" y="1023"/>
                </a:lnTo>
                <a:lnTo>
                  <a:pt x="771" y="1013"/>
                </a:lnTo>
                <a:lnTo>
                  <a:pt x="822" y="1001"/>
                </a:lnTo>
                <a:lnTo>
                  <a:pt x="874" y="987"/>
                </a:lnTo>
                <a:lnTo>
                  <a:pt x="928" y="973"/>
                </a:lnTo>
                <a:lnTo>
                  <a:pt x="982" y="957"/>
                </a:lnTo>
                <a:lnTo>
                  <a:pt x="1036" y="940"/>
                </a:lnTo>
                <a:lnTo>
                  <a:pt x="1090" y="922"/>
                </a:lnTo>
                <a:lnTo>
                  <a:pt x="1146" y="903"/>
                </a:lnTo>
                <a:lnTo>
                  <a:pt x="1202" y="883"/>
                </a:lnTo>
                <a:lnTo>
                  <a:pt x="1258" y="863"/>
                </a:lnTo>
                <a:lnTo>
                  <a:pt x="1313" y="840"/>
                </a:lnTo>
                <a:lnTo>
                  <a:pt x="1367" y="818"/>
                </a:lnTo>
                <a:lnTo>
                  <a:pt x="1420" y="796"/>
                </a:lnTo>
                <a:lnTo>
                  <a:pt x="1471" y="772"/>
                </a:lnTo>
                <a:lnTo>
                  <a:pt x="1474" y="771"/>
                </a:lnTo>
                <a:lnTo>
                  <a:pt x="1525" y="747"/>
                </a:lnTo>
                <a:lnTo>
                  <a:pt x="1574" y="724"/>
                </a:lnTo>
                <a:lnTo>
                  <a:pt x="1622" y="699"/>
                </a:lnTo>
                <a:lnTo>
                  <a:pt x="1667" y="674"/>
                </a:lnTo>
                <a:lnTo>
                  <a:pt x="1712" y="650"/>
                </a:lnTo>
                <a:lnTo>
                  <a:pt x="1755" y="625"/>
                </a:lnTo>
                <a:lnTo>
                  <a:pt x="1796" y="599"/>
                </a:lnTo>
                <a:lnTo>
                  <a:pt x="1836" y="574"/>
                </a:lnTo>
                <a:lnTo>
                  <a:pt x="1874" y="549"/>
                </a:lnTo>
                <a:lnTo>
                  <a:pt x="1910" y="523"/>
                </a:lnTo>
                <a:lnTo>
                  <a:pt x="1945" y="498"/>
                </a:lnTo>
                <a:lnTo>
                  <a:pt x="1978" y="472"/>
                </a:lnTo>
                <a:lnTo>
                  <a:pt x="2008" y="448"/>
                </a:lnTo>
                <a:lnTo>
                  <a:pt x="2036" y="422"/>
                </a:lnTo>
                <a:lnTo>
                  <a:pt x="2062" y="397"/>
                </a:lnTo>
                <a:lnTo>
                  <a:pt x="2086" y="374"/>
                </a:lnTo>
                <a:lnTo>
                  <a:pt x="2108" y="349"/>
                </a:lnTo>
                <a:lnTo>
                  <a:pt x="2127" y="325"/>
                </a:lnTo>
                <a:lnTo>
                  <a:pt x="2144" y="302"/>
                </a:lnTo>
                <a:lnTo>
                  <a:pt x="2160" y="279"/>
                </a:lnTo>
                <a:lnTo>
                  <a:pt x="2172" y="257"/>
                </a:lnTo>
                <a:lnTo>
                  <a:pt x="2181" y="234"/>
                </a:lnTo>
                <a:lnTo>
                  <a:pt x="2182" y="231"/>
                </a:lnTo>
                <a:lnTo>
                  <a:pt x="2189" y="211"/>
                </a:lnTo>
                <a:lnTo>
                  <a:pt x="2194" y="189"/>
                </a:lnTo>
                <a:lnTo>
                  <a:pt x="2195" y="170"/>
                </a:lnTo>
                <a:lnTo>
                  <a:pt x="2194" y="151"/>
                </a:lnTo>
                <a:lnTo>
                  <a:pt x="2190" y="132"/>
                </a:lnTo>
                <a:lnTo>
                  <a:pt x="2184" y="115"/>
                </a:lnTo>
                <a:lnTo>
                  <a:pt x="2182" y="132"/>
                </a:lnTo>
                <a:lnTo>
                  <a:pt x="2186" y="151"/>
                </a:lnTo>
                <a:lnTo>
                  <a:pt x="2187" y="170"/>
                </a:lnTo>
                <a:lnTo>
                  <a:pt x="2186" y="189"/>
                </a:lnTo>
                <a:lnTo>
                  <a:pt x="2181" y="211"/>
                </a:lnTo>
                <a:lnTo>
                  <a:pt x="2175" y="229"/>
                </a:lnTo>
                <a:lnTo>
                  <a:pt x="2175" y="228"/>
                </a:lnTo>
                <a:lnTo>
                  <a:pt x="2166" y="250"/>
                </a:lnTo>
                <a:lnTo>
                  <a:pt x="2154" y="273"/>
                </a:lnTo>
                <a:lnTo>
                  <a:pt x="2138" y="295"/>
                </a:lnTo>
                <a:lnTo>
                  <a:pt x="2121" y="319"/>
                </a:lnTo>
                <a:lnTo>
                  <a:pt x="2102" y="342"/>
                </a:lnTo>
                <a:lnTo>
                  <a:pt x="2080" y="367"/>
                </a:lnTo>
                <a:lnTo>
                  <a:pt x="2056" y="390"/>
                </a:lnTo>
                <a:lnTo>
                  <a:pt x="2029" y="415"/>
                </a:lnTo>
                <a:lnTo>
                  <a:pt x="2002" y="441"/>
                </a:lnTo>
                <a:lnTo>
                  <a:pt x="1971" y="466"/>
                </a:lnTo>
                <a:lnTo>
                  <a:pt x="1939" y="491"/>
                </a:lnTo>
                <a:lnTo>
                  <a:pt x="1904" y="516"/>
                </a:lnTo>
                <a:lnTo>
                  <a:pt x="1868" y="542"/>
                </a:lnTo>
                <a:lnTo>
                  <a:pt x="1830" y="568"/>
                </a:lnTo>
                <a:lnTo>
                  <a:pt x="1790" y="592"/>
                </a:lnTo>
                <a:lnTo>
                  <a:pt x="1749" y="618"/>
                </a:lnTo>
                <a:lnTo>
                  <a:pt x="1706" y="643"/>
                </a:lnTo>
                <a:lnTo>
                  <a:pt x="1661" y="668"/>
                </a:lnTo>
                <a:lnTo>
                  <a:pt x="1615" y="692"/>
                </a:lnTo>
                <a:lnTo>
                  <a:pt x="1568" y="717"/>
                </a:lnTo>
                <a:lnTo>
                  <a:pt x="1519" y="741"/>
                </a:lnTo>
                <a:lnTo>
                  <a:pt x="1468" y="764"/>
                </a:lnTo>
                <a:lnTo>
                  <a:pt x="1469" y="765"/>
                </a:lnTo>
                <a:lnTo>
                  <a:pt x="1420" y="787"/>
                </a:lnTo>
                <a:lnTo>
                  <a:pt x="1367" y="809"/>
                </a:lnTo>
                <a:lnTo>
                  <a:pt x="1313" y="831"/>
                </a:lnTo>
                <a:lnTo>
                  <a:pt x="1258" y="854"/>
                </a:lnTo>
                <a:lnTo>
                  <a:pt x="1202" y="874"/>
                </a:lnTo>
                <a:lnTo>
                  <a:pt x="1146" y="894"/>
                </a:lnTo>
                <a:lnTo>
                  <a:pt x="1090" y="913"/>
                </a:lnTo>
                <a:lnTo>
                  <a:pt x="1036" y="931"/>
                </a:lnTo>
                <a:lnTo>
                  <a:pt x="982" y="948"/>
                </a:lnTo>
                <a:lnTo>
                  <a:pt x="928" y="964"/>
                </a:lnTo>
                <a:lnTo>
                  <a:pt x="874" y="978"/>
                </a:lnTo>
                <a:lnTo>
                  <a:pt x="822" y="992"/>
                </a:lnTo>
                <a:lnTo>
                  <a:pt x="771" y="1004"/>
                </a:lnTo>
                <a:lnTo>
                  <a:pt x="720" y="1014"/>
                </a:lnTo>
                <a:lnTo>
                  <a:pt x="671" y="1024"/>
                </a:lnTo>
                <a:lnTo>
                  <a:pt x="623" y="1032"/>
                </a:lnTo>
                <a:lnTo>
                  <a:pt x="576" y="1040"/>
                </a:lnTo>
                <a:lnTo>
                  <a:pt x="531" y="1046"/>
                </a:lnTo>
                <a:lnTo>
                  <a:pt x="486" y="1051"/>
                </a:lnTo>
                <a:lnTo>
                  <a:pt x="443" y="1055"/>
                </a:lnTo>
                <a:lnTo>
                  <a:pt x="403" y="1057"/>
                </a:lnTo>
                <a:lnTo>
                  <a:pt x="363" y="1058"/>
                </a:lnTo>
                <a:lnTo>
                  <a:pt x="324" y="1058"/>
                </a:lnTo>
                <a:lnTo>
                  <a:pt x="289" y="1057"/>
                </a:lnTo>
                <a:lnTo>
                  <a:pt x="254" y="1055"/>
                </a:lnTo>
                <a:lnTo>
                  <a:pt x="222" y="1051"/>
                </a:lnTo>
                <a:lnTo>
                  <a:pt x="191" y="1047"/>
                </a:lnTo>
                <a:lnTo>
                  <a:pt x="162" y="1041"/>
                </a:lnTo>
                <a:lnTo>
                  <a:pt x="136" y="1033"/>
                </a:lnTo>
                <a:lnTo>
                  <a:pt x="112" y="1024"/>
                </a:lnTo>
                <a:lnTo>
                  <a:pt x="92" y="1017"/>
                </a:lnTo>
                <a:lnTo>
                  <a:pt x="92" y="1017"/>
                </a:lnTo>
                <a:lnTo>
                  <a:pt x="73" y="1005"/>
                </a:lnTo>
                <a:lnTo>
                  <a:pt x="56" y="993"/>
                </a:lnTo>
                <a:lnTo>
                  <a:pt x="41" y="980"/>
                </a:lnTo>
                <a:lnTo>
                  <a:pt x="28" y="965"/>
                </a:lnTo>
                <a:lnTo>
                  <a:pt x="19" y="949"/>
                </a:lnTo>
                <a:lnTo>
                  <a:pt x="19" y="949"/>
                </a:lnTo>
                <a:lnTo>
                  <a:pt x="13" y="935"/>
                </a:lnTo>
                <a:lnTo>
                  <a:pt x="9" y="917"/>
                </a:lnTo>
                <a:lnTo>
                  <a:pt x="8" y="898"/>
                </a:lnTo>
                <a:lnTo>
                  <a:pt x="10" y="877"/>
                </a:lnTo>
                <a:lnTo>
                  <a:pt x="14" y="857"/>
                </a:lnTo>
                <a:lnTo>
                  <a:pt x="20" y="839"/>
                </a:lnTo>
                <a:lnTo>
                  <a:pt x="20" y="839"/>
                </a:lnTo>
                <a:lnTo>
                  <a:pt x="30" y="818"/>
                </a:lnTo>
                <a:lnTo>
                  <a:pt x="43" y="796"/>
                </a:lnTo>
                <a:lnTo>
                  <a:pt x="57" y="772"/>
                </a:lnTo>
                <a:lnTo>
                  <a:pt x="74" y="750"/>
                </a:lnTo>
                <a:lnTo>
                  <a:pt x="93" y="725"/>
                </a:lnTo>
                <a:lnTo>
                  <a:pt x="116" y="701"/>
                </a:lnTo>
                <a:lnTo>
                  <a:pt x="139" y="677"/>
                </a:lnTo>
                <a:lnTo>
                  <a:pt x="166" y="652"/>
                </a:lnTo>
                <a:lnTo>
                  <a:pt x="194" y="627"/>
                </a:lnTo>
                <a:lnTo>
                  <a:pt x="225" y="601"/>
                </a:lnTo>
                <a:lnTo>
                  <a:pt x="257" y="577"/>
                </a:lnTo>
                <a:lnTo>
                  <a:pt x="292" y="551"/>
                </a:lnTo>
                <a:lnTo>
                  <a:pt x="327" y="526"/>
                </a:lnTo>
                <a:lnTo>
                  <a:pt x="365" y="500"/>
                </a:lnTo>
                <a:lnTo>
                  <a:pt x="406" y="475"/>
                </a:lnTo>
                <a:lnTo>
                  <a:pt x="446" y="450"/>
                </a:lnTo>
                <a:lnTo>
                  <a:pt x="490" y="425"/>
                </a:lnTo>
                <a:lnTo>
                  <a:pt x="535" y="399"/>
                </a:lnTo>
                <a:lnTo>
                  <a:pt x="581" y="375"/>
                </a:lnTo>
                <a:lnTo>
                  <a:pt x="629" y="351"/>
                </a:lnTo>
                <a:lnTo>
                  <a:pt x="677" y="326"/>
                </a:lnTo>
                <a:lnTo>
                  <a:pt x="727" y="303"/>
                </a:lnTo>
                <a:lnTo>
                  <a:pt x="727" y="303"/>
                </a:lnTo>
                <a:lnTo>
                  <a:pt x="776" y="280"/>
                </a:lnTo>
                <a:lnTo>
                  <a:pt x="829" y="258"/>
                </a:lnTo>
                <a:lnTo>
                  <a:pt x="882" y="236"/>
                </a:lnTo>
                <a:lnTo>
                  <a:pt x="937" y="214"/>
                </a:lnTo>
                <a:lnTo>
                  <a:pt x="993" y="193"/>
                </a:lnTo>
                <a:lnTo>
                  <a:pt x="1049" y="173"/>
                </a:lnTo>
                <a:lnTo>
                  <a:pt x="1105" y="154"/>
                </a:lnTo>
                <a:lnTo>
                  <a:pt x="1160" y="136"/>
                </a:lnTo>
                <a:lnTo>
                  <a:pt x="1215" y="119"/>
                </a:lnTo>
                <a:lnTo>
                  <a:pt x="1268" y="103"/>
                </a:lnTo>
                <a:lnTo>
                  <a:pt x="1321" y="90"/>
                </a:lnTo>
                <a:lnTo>
                  <a:pt x="1373" y="76"/>
                </a:lnTo>
                <a:lnTo>
                  <a:pt x="1425" y="64"/>
                </a:lnTo>
                <a:lnTo>
                  <a:pt x="1475" y="53"/>
                </a:lnTo>
                <a:lnTo>
                  <a:pt x="1525" y="44"/>
                </a:lnTo>
                <a:lnTo>
                  <a:pt x="1573" y="35"/>
                </a:lnTo>
                <a:lnTo>
                  <a:pt x="1619" y="28"/>
                </a:lnTo>
                <a:lnTo>
                  <a:pt x="1665" y="21"/>
                </a:lnTo>
                <a:lnTo>
                  <a:pt x="1709" y="17"/>
                </a:lnTo>
                <a:lnTo>
                  <a:pt x="1752" y="13"/>
                </a:lnTo>
                <a:lnTo>
                  <a:pt x="1793" y="10"/>
                </a:lnTo>
                <a:lnTo>
                  <a:pt x="1833" y="9"/>
                </a:lnTo>
                <a:lnTo>
                  <a:pt x="1871" y="9"/>
                </a:lnTo>
                <a:lnTo>
                  <a:pt x="1907" y="10"/>
                </a:lnTo>
                <a:lnTo>
                  <a:pt x="1942" y="12"/>
                </a:lnTo>
                <a:lnTo>
                  <a:pt x="1975" y="16"/>
                </a:lnTo>
                <a:lnTo>
                  <a:pt x="2005" y="21"/>
                </a:lnTo>
                <a:lnTo>
                  <a:pt x="2034" y="27"/>
                </a:lnTo>
                <a:lnTo>
                  <a:pt x="2060" y="35"/>
                </a:lnTo>
                <a:lnTo>
                  <a:pt x="2084" y="42"/>
                </a:lnTo>
                <a:lnTo>
                  <a:pt x="2104" y="51"/>
                </a:lnTo>
                <a:lnTo>
                  <a:pt x="2104" y="51"/>
                </a:lnTo>
                <a:lnTo>
                  <a:pt x="2123" y="63"/>
                </a:lnTo>
                <a:lnTo>
                  <a:pt x="2140" y="75"/>
                </a:lnTo>
                <a:lnTo>
                  <a:pt x="2155" y="88"/>
                </a:lnTo>
                <a:lnTo>
                  <a:pt x="2167" y="103"/>
                </a:lnTo>
                <a:lnTo>
                  <a:pt x="2177" y="119"/>
                </a:lnTo>
                <a:lnTo>
                  <a:pt x="2177" y="119"/>
                </a:lnTo>
                <a:lnTo>
                  <a:pt x="2182" y="132"/>
                </a:lnTo>
                <a:lnTo>
                  <a:pt x="2184" y="11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2130" name="Oval 34"/>
          <p:cNvSpPr>
            <a:spLocks noChangeArrowheads="1"/>
          </p:cNvSpPr>
          <p:nvPr/>
        </p:nvSpPr>
        <p:spPr bwMode="auto">
          <a:xfrm>
            <a:off x="1519238" y="2054225"/>
            <a:ext cx="1304925" cy="1287463"/>
          </a:xfrm>
          <a:prstGeom prst="ellipse">
            <a:avLst/>
          </a:prstGeom>
          <a:solidFill>
            <a:srgbClr val="31650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2131" name="Oval 35"/>
          <p:cNvSpPr>
            <a:spLocks noChangeArrowheads="1"/>
          </p:cNvSpPr>
          <p:nvPr/>
        </p:nvSpPr>
        <p:spPr bwMode="auto">
          <a:xfrm>
            <a:off x="1512888" y="2046288"/>
            <a:ext cx="1319212" cy="1303337"/>
          </a:xfrm>
          <a:prstGeom prst="ellips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2132" name="Rectangle 36"/>
          <p:cNvSpPr>
            <a:spLocks noChangeArrowheads="1"/>
          </p:cNvSpPr>
          <p:nvPr/>
        </p:nvSpPr>
        <p:spPr bwMode="auto">
          <a:xfrm>
            <a:off x="1547813" y="2482850"/>
            <a:ext cx="11811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2700">
                <a:solidFill>
                  <a:srgbClr val="000000"/>
                </a:solidFill>
              </a:rPr>
              <a:t>nucleus</a:t>
            </a:r>
            <a:endParaRPr lang="en-US" altLang="ja-JP"/>
          </a:p>
        </p:txBody>
      </p:sp>
      <p:sp>
        <p:nvSpPr>
          <p:cNvPr id="132133" name="Oval 37"/>
          <p:cNvSpPr>
            <a:spLocks noChangeArrowheads="1"/>
          </p:cNvSpPr>
          <p:nvPr/>
        </p:nvSpPr>
        <p:spPr bwMode="auto">
          <a:xfrm>
            <a:off x="2139950" y="3079750"/>
            <a:ext cx="608013" cy="563563"/>
          </a:xfrm>
          <a:prstGeom prst="ellipse">
            <a:avLst/>
          </a:prstGeom>
          <a:solidFill>
            <a:srgbClr val="3333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2134" name="Oval 38"/>
          <p:cNvSpPr>
            <a:spLocks noChangeArrowheads="1"/>
          </p:cNvSpPr>
          <p:nvPr/>
        </p:nvSpPr>
        <p:spPr bwMode="auto">
          <a:xfrm>
            <a:off x="2133600" y="3073400"/>
            <a:ext cx="620713" cy="577850"/>
          </a:xfrm>
          <a:prstGeom prst="ellips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2135" name="Rectangle 39"/>
          <p:cNvSpPr>
            <a:spLocks noChangeArrowheads="1"/>
          </p:cNvSpPr>
          <p:nvPr/>
        </p:nvSpPr>
        <p:spPr bwMode="auto">
          <a:xfrm>
            <a:off x="2249488" y="3017838"/>
            <a:ext cx="2635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3600" b="1" i="1">
                <a:solidFill>
                  <a:srgbClr val="FFFFFF"/>
                </a:solidFill>
                <a:latin typeface="Symbol" pitchFamily="18" charset="2"/>
              </a:rPr>
              <a:t>m</a:t>
            </a:r>
            <a:endParaRPr lang="en-US" altLang="ja-JP"/>
          </a:p>
        </p:txBody>
      </p:sp>
      <p:sp>
        <p:nvSpPr>
          <p:cNvPr id="132136" name="Rectangle 40"/>
          <p:cNvSpPr>
            <a:spLocks noChangeArrowheads="1"/>
          </p:cNvSpPr>
          <p:nvPr/>
        </p:nvSpPr>
        <p:spPr bwMode="auto">
          <a:xfrm>
            <a:off x="2489200" y="3030538"/>
            <a:ext cx="1666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2400" b="1" i="1">
                <a:solidFill>
                  <a:srgbClr val="FFFFFF"/>
                </a:solidFill>
                <a:latin typeface="Symbol" pitchFamily="18" charset="2"/>
              </a:rPr>
              <a:t>-</a:t>
            </a:r>
            <a:endParaRPr lang="en-US" altLang="ja-JP"/>
          </a:p>
        </p:txBody>
      </p:sp>
      <p:sp>
        <p:nvSpPr>
          <p:cNvPr id="132137" name="Freeform 41"/>
          <p:cNvSpPr>
            <a:spLocks/>
          </p:cNvSpPr>
          <p:nvPr/>
        </p:nvSpPr>
        <p:spPr bwMode="auto">
          <a:xfrm>
            <a:off x="2805113" y="3549650"/>
            <a:ext cx="655637" cy="738188"/>
          </a:xfrm>
          <a:custGeom>
            <a:avLst/>
            <a:gdLst/>
            <a:ahLst/>
            <a:cxnLst>
              <a:cxn ang="0">
                <a:pos x="413" y="220"/>
              </a:cxn>
              <a:cxn ang="0">
                <a:pos x="347" y="281"/>
              </a:cxn>
              <a:cxn ang="0">
                <a:pos x="134" y="0"/>
              </a:cxn>
              <a:cxn ang="0">
                <a:pos x="0" y="123"/>
              </a:cxn>
              <a:cxn ang="0">
                <a:pos x="213" y="404"/>
              </a:cxn>
              <a:cxn ang="0">
                <a:pos x="147" y="465"/>
              </a:cxn>
              <a:cxn ang="0">
                <a:pos x="369" y="461"/>
              </a:cxn>
              <a:cxn ang="0">
                <a:pos x="413" y="220"/>
              </a:cxn>
            </a:cxnLst>
            <a:rect l="0" t="0" r="r" b="b"/>
            <a:pathLst>
              <a:path w="413" h="465">
                <a:moveTo>
                  <a:pt x="413" y="220"/>
                </a:moveTo>
                <a:lnTo>
                  <a:pt x="347" y="281"/>
                </a:lnTo>
                <a:lnTo>
                  <a:pt x="134" y="0"/>
                </a:lnTo>
                <a:lnTo>
                  <a:pt x="0" y="123"/>
                </a:lnTo>
                <a:lnTo>
                  <a:pt x="213" y="404"/>
                </a:lnTo>
                <a:lnTo>
                  <a:pt x="147" y="465"/>
                </a:lnTo>
                <a:lnTo>
                  <a:pt x="369" y="461"/>
                </a:lnTo>
                <a:lnTo>
                  <a:pt x="413" y="220"/>
                </a:lnTo>
                <a:close/>
              </a:path>
            </a:pathLst>
          </a:cu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2138" name="Freeform 42"/>
          <p:cNvSpPr>
            <a:spLocks/>
          </p:cNvSpPr>
          <p:nvPr/>
        </p:nvSpPr>
        <p:spPr bwMode="auto">
          <a:xfrm>
            <a:off x="2752725" y="3478213"/>
            <a:ext cx="247650" cy="241300"/>
          </a:xfrm>
          <a:custGeom>
            <a:avLst/>
            <a:gdLst/>
            <a:ahLst/>
            <a:cxnLst>
              <a:cxn ang="0">
                <a:pos x="134" y="0"/>
              </a:cxn>
              <a:cxn ang="0">
                <a:pos x="0" y="123"/>
              </a:cxn>
              <a:cxn ang="0">
                <a:pos x="22" y="152"/>
              </a:cxn>
              <a:cxn ang="0">
                <a:pos x="156" y="30"/>
              </a:cxn>
              <a:cxn ang="0">
                <a:pos x="134" y="0"/>
              </a:cxn>
            </a:cxnLst>
            <a:rect l="0" t="0" r="r" b="b"/>
            <a:pathLst>
              <a:path w="156" h="152">
                <a:moveTo>
                  <a:pt x="134" y="0"/>
                </a:moveTo>
                <a:lnTo>
                  <a:pt x="0" y="123"/>
                </a:lnTo>
                <a:lnTo>
                  <a:pt x="22" y="152"/>
                </a:lnTo>
                <a:lnTo>
                  <a:pt x="156" y="30"/>
                </a:lnTo>
                <a:lnTo>
                  <a:pt x="134" y="0"/>
                </a:lnTo>
                <a:close/>
              </a:path>
            </a:pathLst>
          </a:cu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2139" name="Freeform 43"/>
          <p:cNvSpPr>
            <a:spLocks/>
          </p:cNvSpPr>
          <p:nvPr/>
        </p:nvSpPr>
        <p:spPr bwMode="auto">
          <a:xfrm>
            <a:off x="2716213" y="3432175"/>
            <a:ext cx="231775" cy="219075"/>
          </a:xfrm>
          <a:custGeom>
            <a:avLst/>
            <a:gdLst/>
            <a:ahLst/>
            <a:cxnLst>
              <a:cxn ang="0">
                <a:pos x="135" y="0"/>
              </a:cxn>
              <a:cxn ang="0">
                <a:pos x="0" y="122"/>
              </a:cxn>
              <a:cxn ang="0">
                <a:pos x="11" y="138"/>
              </a:cxn>
              <a:cxn ang="0">
                <a:pos x="146" y="14"/>
              </a:cxn>
              <a:cxn ang="0">
                <a:pos x="135" y="0"/>
              </a:cxn>
            </a:cxnLst>
            <a:rect l="0" t="0" r="r" b="b"/>
            <a:pathLst>
              <a:path w="146" h="138">
                <a:moveTo>
                  <a:pt x="135" y="0"/>
                </a:moveTo>
                <a:lnTo>
                  <a:pt x="0" y="122"/>
                </a:lnTo>
                <a:lnTo>
                  <a:pt x="11" y="138"/>
                </a:lnTo>
                <a:lnTo>
                  <a:pt x="146" y="14"/>
                </a:lnTo>
                <a:lnTo>
                  <a:pt x="135" y="0"/>
                </a:lnTo>
                <a:close/>
              </a:path>
            </a:pathLst>
          </a:cu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2140" name="Freeform 44"/>
          <p:cNvSpPr>
            <a:spLocks/>
          </p:cNvSpPr>
          <p:nvPr/>
        </p:nvSpPr>
        <p:spPr bwMode="auto">
          <a:xfrm>
            <a:off x="2797175" y="3540125"/>
            <a:ext cx="673100" cy="755650"/>
          </a:xfrm>
          <a:custGeom>
            <a:avLst/>
            <a:gdLst/>
            <a:ahLst/>
            <a:cxnLst>
              <a:cxn ang="0">
                <a:pos x="353" y="282"/>
              </a:cxn>
              <a:cxn ang="0">
                <a:pos x="143" y="3"/>
              </a:cxn>
              <a:cxn ang="0">
                <a:pos x="141" y="0"/>
              </a:cxn>
              <a:cxn ang="0">
                <a:pos x="137" y="2"/>
              </a:cxn>
              <a:cxn ang="0">
                <a:pos x="3" y="126"/>
              </a:cxn>
              <a:cxn ang="0">
                <a:pos x="0" y="129"/>
              </a:cxn>
              <a:cxn ang="0">
                <a:pos x="2" y="132"/>
              </a:cxn>
              <a:cxn ang="0">
                <a:pos x="213" y="410"/>
              </a:cxn>
              <a:cxn ang="0">
                <a:pos x="150" y="468"/>
              </a:cxn>
              <a:cxn ang="0">
                <a:pos x="141" y="476"/>
              </a:cxn>
              <a:cxn ang="0">
                <a:pos x="152" y="476"/>
              </a:cxn>
              <a:cxn ang="0">
                <a:pos x="374" y="471"/>
              </a:cxn>
              <a:cxn ang="0">
                <a:pos x="379" y="471"/>
              </a:cxn>
              <a:cxn ang="0">
                <a:pos x="379" y="468"/>
              </a:cxn>
              <a:cxn ang="0">
                <a:pos x="422" y="227"/>
              </a:cxn>
              <a:cxn ang="0">
                <a:pos x="424" y="214"/>
              </a:cxn>
              <a:cxn ang="0">
                <a:pos x="416" y="222"/>
              </a:cxn>
              <a:cxn ang="0">
                <a:pos x="353" y="282"/>
              </a:cxn>
              <a:cxn ang="0">
                <a:pos x="412" y="238"/>
              </a:cxn>
              <a:cxn ang="0">
                <a:pos x="371" y="462"/>
              </a:cxn>
              <a:cxn ang="0">
                <a:pos x="163" y="467"/>
              </a:cxn>
              <a:cxn ang="0">
                <a:pos x="221" y="413"/>
              </a:cxn>
              <a:cxn ang="0">
                <a:pos x="224" y="411"/>
              </a:cxn>
              <a:cxn ang="0">
                <a:pos x="221" y="407"/>
              </a:cxn>
              <a:cxn ang="0">
                <a:pos x="11" y="130"/>
              </a:cxn>
              <a:cxn ang="0">
                <a:pos x="139" y="12"/>
              </a:cxn>
              <a:cxn ang="0">
                <a:pos x="349" y="291"/>
              </a:cxn>
              <a:cxn ang="0">
                <a:pos x="352" y="294"/>
              </a:cxn>
              <a:cxn ang="0">
                <a:pos x="355" y="291"/>
              </a:cxn>
              <a:cxn ang="0">
                <a:pos x="412" y="238"/>
              </a:cxn>
              <a:cxn ang="0">
                <a:pos x="353" y="282"/>
              </a:cxn>
            </a:cxnLst>
            <a:rect l="0" t="0" r="r" b="b"/>
            <a:pathLst>
              <a:path w="424" h="476">
                <a:moveTo>
                  <a:pt x="353" y="282"/>
                </a:moveTo>
                <a:lnTo>
                  <a:pt x="143" y="3"/>
                </a:lnTo>
                <a:lnTo>
                  <a:pt x="141" y="0"/>
                </a:lnTo>
                <a:lnTo>
                  <a:pt x="137" y="2"/>
                </a:lnTo>
                <a:lnTo>
                  <a:pt x="3" y="126"/>
                </a:lnTo>
                <a:lnTo>
                  <a:pt x="0" y="129"/>
                </a:lnTo>
                <a:lnTo>
                  <a:pt x="2" y="132"/>
                </a:lnTo>
                <a:lnTo>
                  <a:pt x="213" y="410"/>
                </a:lnTo>
                <a:lnTo>
                  <a:pt x="150" y="468"/>
                </a:lnTo>
                <a:lnTo>
                  <a:pt x="141" y="476"/>
                </a:lnTo>
                <a:lnTo>
                  <a:pt x="152" y="476"/>
                </a:lnTo>
                <a:lnTo>
                  <a:pt x="374" y="471"/>
                </a:lnTo>
                <a:lnTo>
                  <a:pt x="379" y="471"/>
                </a:lnTo>
                <a:lnTo>
                  <a:pt x="379" y="468"/>
                </a:lnTo>
                <a:lnTo>
                  <a:pt x="422" y="227"/>
                </a:lnTo>
                <a:lnTo>
                  <a:pt x="424" y="214"/>
                </a:lnTo>
                <a:lnTo>
                  <a:pt x="416" y="222"/>
                </a:lnTo>
                <a:lnTo>
                  <a:pt x="353" y="282"/>
                </a:lnTo>
                <a:lnTo>
                  <a:pt x="412" y="238"/>
                </a:lnTo>
                <a:lnTo>
                  <a:pt x="371" y="462"/>
                </a:lnTo>
                <a:lnTo>
                  <a:pt x="163" y="467"/>
                </a:lnTo>
                <a:lnTo>
                  <a:pt x="221" y="413"/>
                </a:lnTo>
                <a:lnTo>
                  <a:pt x="224" y="411"/>
                </a:lnTo>
                <a:lnTo>
                  <a:pt x="221" y="407"/>
                </a:lnTo>
                <a:lnTo>
                  <a:pt x="11" y="130"/>
                </a:lnTo>
                <a:lnTo>
                  <a:pt x="139" y="12"/>
                </a:lnTo>
                <a:lnTo>
                  <a:pt x="349" y="291"/>
                </a:lnTo>
                <a:lnTo>
                  <a:pt x="352" y="294"/>
                </a:lnTo>
                <a:lnTo>
                  <a:pt x="355" y="291"/>
                </a:lnTo>
                <a:lnTo>
                  <a:pt x="412" y="238"/>
                </a:lnTo>
                <a:lnTo>
                  <a:pt x="353" y="28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2141" name="Freeform 45"/>
          <p:cNvSpPr>
            <a:spLocks/>
          </p:cNvSpPr>
          <p:nvPr/>
        </p:nvSpPr>
        <p:spPr bwMode="auto">
          <a:xfrm>
            <a:off x="2744788" y="3468688"/>
            <a:ext cx="265112" cy="261937"/>
          </a:xfrm>
          <a:custGeom>
            <a:avLst/>
            <a:gdLst/>
            <a:ahLst/>
            <a:cxnLst>
              <a:cxn ang="0">
                <a:pos x="3" y="126"/>
              </a:cxn>
              <a:cxn ang="0">
                <a:pos x="0" y="129"/>
              </a:cxn>
              <a:cxn ang="0">
                <a:pos x="2" y="133"/>
              </a:cxn>
              <a:cxn ang="0">
                <a:pos x="24" y="162"/>
              </a:cxn>
              <a:cxn ang="0">
                <a:pos x="27" y="165"/>
              </a:cxn>
              <a:cxn ang="0">
                <a:pos x="30" y="162"/>
              </a:cxn>
              <a:cxn ang="0">
                <a:pos x="164" y="39"/>
              </a:cxn>
              <a:cxn ang="0">
                <a:pos x="167" y="37"/>
              </a:cxn>
              <a:cxn ang="0">
                <a:pos x="164" y="34"/>
              </a:cxn>
              <a:cxn ang="0">
                <a:pos x="142" y="4"/>
              </a:cxn>
              <a:cxn ang="0">
                <a:pos x="140" y="0"/>
              </a:cxn>
              <a:cxn ang="0">
                <a:pos x="137" y="2"/>
              </a:cxn>
              <a:cxn ang="0">
                <a:pos x="3" y="126"/>
              </a:cxn>
              <a:cxn ang="0">
                <a:pos x="139" y="12"/>
              </a:cxn>
              <a:cxn ang="0">
                <a:pos x="156" y="36"/>
              </a:cxn>
              <a:cxn ang="0">
                <a:pos x="28" y="153"/>
              </a:cxn>
              <a:cxn ang="0">
                <a:pos x="11" y="130"/>
              </a:cxn>
              <a:cxn ang="0">
                <a:pos x="139" y="12"/>
              </a:cxn>
              <a:cxn ang="0">
                <a:pos x="3" y="126"/>
              </a:cxn>
            </a:cxnLst>
            <a:rect l="0" t="0" r="r" b="b"/>
            <a:pathLst>
              <a:path w="167" h="165">
                <a:moveTo>
                  <a:pt x="3" y="126"/>
                </a:moveTo>
                <a:lnTo>
                  <a:pt x="0" y="129"/>
                </a:lnTo>
                <a:lnTo>
                  <a:pt x="2" y="133"/>
                </a:lnTo>
                <a:lnTo>
                  <a:pt x="24" y="162"/>
                </a:lnTo>
                <a:lnTo>
                  <a:pt x="27" y="165"/>
                </a:lnTo>
                <a:lnTo>
                  <a:pt x="30" y="162"/>
                </a:lnTo>
                <a:lnTo>
                  <a:pt x="164" y="39"/>
                </a:lnTo>
                <a:lnTo>
                  <a:pt x="167" y="37"/>
                </a:lnTo>
                <a:lnTo>
                  <a:pt x="164" y="34"/>
                </a:lnTo>
                <a:lnTo>
                  <a:pt x="142" y="4"/>
                </a:lnTo>
                <a:lnTo>
                  <a:pt x="140" y="0"/>
                </a:lnTo>
                <a:lnTo>
                  <a:pt x="137" y="2"/>
                </a:lnTo>
                <a:lnTo>
                  <a:pt x="3" y="126"/>
                </a:lnTo>
                <a:lnTo>
                  <a:pt x="139" y="12"/>
                </a:lnTo>
                <a:lnTo>
                  <a:pt x="156" y="36"/>
                </a:lnTo>
                <a:lnTo>
                  <a:pt x="28" y="153"/>
                </a:lnTo>
                <a:lnTo>
                  <a:pt x="11" y="130"/>
                </a:lnTo>
                <a:lnTo>
                  <a:pt x="139" y="12"/>
                </a:lnTo>
                <a:lnTo>
                  <a:pt x="3" y="12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2142" name="Freeform 46"/>
          <p:cNvSpPr>
            <a:spLocks/>
          </p:cNvSpPr>
          <p:nvPr/>
        </p:nvSpPr>
        <p:spPr bwMode="auto">
          <a:xfrm>
            <a:off x="2708275" y="3422650"/>
            <a:ext cx="249238" cy="238125"/>
          </a:xfrm>
          <a:custGeom>
            <a:avLst/>
            <a:gdLst/>
            <a:ahLst/>
            <a:cxnLst>
              <a:cxn ang="0">
                <a:pos x="3" y="125"/>
              </a:cxn>
              <a:cxn ang="0">
                <a:pos x="0" y="128"/>
              </a:cxn>
              <a:cxn ang="0">
                <a:pos x="2" y="131"/>
              </a:cxn>
              <a:cxn ang="0">
                <a:pos x="13" y="147"/>
              </a:cxn>
              <a:cxn ang="0">
                <a:pos x="16" y="150"/>
              </a:cxn>
              <a:cxn ang="0">
                <a:pos x="19" y="147"/>
              </a:cxn>
              <a:cxn ang="0">
                <a:pos x="154" y="24"/>
              </a:cxn>
              <a:cxn ang="0">
                <a:pos x="157" y="21"/>
              </a:cxn>
              <a:cxn ang="0">
                <a:pos x="154" y="18"/>
              </a:cxn>
              <a:cxn ang="0">
                <a:pos x="143" y="3"/>
              </a:cxn>
              <a:cxn ang="0">
                <a:pos x="141" y="0"/>
              </a:cxn>
              <a:cxn ang="0">
                <a:pos x="138" y="2"/>
              </a:cxn>
              <a:cxn ang="0">
                <a:pos x="3" y="125"/>
              </a:cxn>
              <a:cxn ang="0">
                <a:pos x="140" y="12"/>
              </a:cxn>
              <a:cxn ang="0">
                <a:pos x="146" y="20"/>
              </a:cxn>
              <a:cxn ang="0">
                <a:pos x="17" y="138"/>
              </a:cxn>
              <a:cxn ang="0">
                <a:pos x="11" y="129"/>
              </a:cxn>
              <a:cxn ang="0">
                <a:pos x="140" y="12"/>
              </a:cxn>
              <a:cxn ang="0">
                <a:pos x="3" y="125"/>
              </a:cxn>
            </a:cxnLst>
            <a:rect l="0" t="0" r="r" b="b"/>
            <a:pathLst>
              <a:path w="157" h="150">
                <a:moveTo>
                  <a:pt x="3" y="125"/>
                </a:moveTo>
                <a:lnTo>
                  <a:pt x="0" y="128"/>
                </a:lnTo>
                <a:lnTo>
                  <a:pt x="2" y="131"/>
                </a:lnTo>
                <a:lnTo>
                  <a:pt x="13" y="147"/>
                </a:lnTo>
                <a:lnTo>
                  <a:pt x="16" y="150"/>
                </a:lnTo>
                <a:lnTo>
                  <a:pt x="19" y="147"/>
                </a:lnTo>
                <a:lnTo>
                  <a:pt x="154" y="24"/>
                </a:lnTo>
                <a:lnTo>
                  <a:pt x="157" y="21"/>
                </a:lnTo>
                <a:lnTo>
                  <a:pt x="154" y="18"/>
                </a:lnTo>
                <a:lnTo>
                  <a:pt x="143" y="3"/>
                </a:lnTo>
                <a:lnTo>
                  <a:pt x="141" y="0"/>
                </a:lnTo>
                <a:lnTo>
                  <a:pt x="138" y="2"/>
                </a:lnTo>
                <a:lnTo>
                  <a:pt x="3" y="125"/>
                </a:lnTo>
                <a:lnTo>
                  <a:pt x="140" y="12"/>
                </a:lnTo>
                <a:lnTo>
                  <a:pt x="146" y="20"/>
                </a:lnTo>
                <a:lnTo>
                  <a:pt x="17" y="138"/>
                </a:lnTo>
                <a:lnTo>
                  <a:pt x="11" y="129"/>
                </a:lnTo>
                <a:lnTo>
                  <a:pt x="140" y="12"/>
                </a:lnTo>
                <a:lnTo>
                  <a:pt x="3" y="12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2143" name="AutoShape 47"/>
          <p:cNvSpPr>
            <a:spLocks noChangeAspect="1" noChangeArrowheads="1" noTextEdit="1"/>
          </p:cNvSpPr>
          <p:nvPr/>
        </p:nvSpPr>
        <p:spPr bwMode="auto">
          <a:xfrm>
            <a:off x="384175" y="5784850"/>
            <a:ext cx="39163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4" name="Group 131"/>
          <p:cNvGrpSpPr>
            <a:grpSpLocks/>
          </p:cNvGrpSpPr>
          <p:nvPr/>
        </p:nvGrpSpPr>
        <p:grpSpPr bwMode="auto">
          <a:xfrm>
            <a:off x="387350" y="5788025"/>
            <a:ext cx="3910013" cy="515938"/>
            <a:chOff x="244" y="3646"/>
            <a:chExt cx="2463" cy="325"/>
          </a:xfrm>
        </p:grpSpPr>
        <p:sp>
          <p:nvSpPr>
            <p:cNvPr id="132145" name="Rectangle 49"/>
            <p:cNvSpPr>
              <a:spLocks noChangeArrowheads="1"/>
            </p:cNvSpPr>
            <p:nvPr/>
          </p:nvSpPr>
          <p:spPr bwMode="auto">
            <a:xfrm>
              <a:off x="244" y="3646"/>
              <a:ext cx="2463" cy="325"/>
            </a:xfrm>
            <a:prstGeom prst="rect">
              <a:avLst/>
            </a:prstGeom>
            <a:solidFill>
              <a:srgbClr val="FFFF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2146" name="Rectangle 50"/>
            <p:cNvSpPr>
              <a:spLocks noChangeArrowheads="1"/>
            </p:cNvSpPr>
            <p:nvPr/>
          </p:nvSpPr>
          <p:spPr bwMode="auto">
            <a:xfrm>
              <a:off x="328" y="3673"/>
              <a:ext cx="2288" cy="271"/>
            </a:xfrm>
            <a:prstGeom prst="rect">
              <a:avLst/>
            </a:prstGeom>
            <a:noFill/>
            <a:ln w="0">
              <a:solidFill>
                <a:srgbClr val="FFFF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32147" name="Rectangle 51"/>
          <p:cNvSpPr>
            <a:spLocks noChangeArrowheads="1"/>
          </p:cNvSpPr>
          <p:nvPr/>
        </p:nvSpPr>
        <p:spPr bwMode="auto">
          <a:xfrm>
            <a:off x="585788" y="5842000"/>
            <a:ext cx="1682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2300" i="1">
                <a:solidFill>
                  <a:srgbClr val="000000"/>
                </a:solidFill>
                <a:latin typeface="Symbol" pitchFamily="18" charset="2"/>
              </a:rPr>
              <a:t>m</a:t>
            </a:r>
          </a:p>
          <a:p>
            <a:endParaRPr lang="en-US" altLang="ja-JP"/>
          </a:p>
        </p:txBody>
      </p:sp>
      <p:sp>
        <p:nvSpPr>
          <p:cNvPr id="132148" name="Rectangle 52"/>
          <p:cNvSpPr>
            <a:spLocks noChangeArrowheads="1"/>
          </p:cNvSpPr>
          <p:nvPr/>
        </p:nvSpPr>
        <p:spPr bwMode="auto">
          <a:xfrm>
            <a:off x="792163" y="5818188"/>
            <a:ext cx="9048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300">
                <a:solidFill>
                  <a:srgbClr val="000000"/>
                </a:solidFill>
                <a:latin typeface="Symbol" pitchFamily="18" charset="2"/>
              </a:rPr>
              <a:t>-</a:t>
            </a:r>
            <a:endParaRPr lang="en-US" altLang="ja-JP"/>
          </a:p>
        </p:txBody>
      </p:sp>
      <p:sp>
        <p:nvSpPr>
          <p:cNvPr id="132149" name="Rectangle 53"/>
          <p:cNvSpPr>
            <a:spLocks noChangeArrowheads="1"/>
          </p:cNvSpPr>
          <p:nvPr/>
        </p:nvSpPr>
        <p:spPr bwMode="auto">
          <a:xfrm>
            <a:off x="973138" y="5842000"/>
            <a:ext cx="16033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2300">
                <a:solidFill>
                  <a:srgbClr val="000000"/>
                </a:solidFill>
                <a:latin typeface="Symbol" pitchFamily="18" charset="2"/>
              </a:rPr>
              <a:t>+</a:t>
            </a:r>
            <a:endParaRPr lang="en-US" altLang="ja-JP"/>
          </a:p>
        </p:txBody>
      </p:sp>
      <p:sp>
        <p:nvSpPr>
          <p:cNvPr id="132150" name="Rectangle 54"/>
          <p:cNvSpPr>
            <a:spLocks noChangeArrowheads="1"/>
          </p:cNvSpPr>
          <p:nvPr/>
        </p:nvSpPr>
        <p:spPr bwMode="auto">
          <a:xfrm>
            <a:off x="1206500" y="5872163"/>
            <a:ext cx="968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2300">
                <a:solidFill>
                  <a:srgbClr val="000000"/>
                </a:solidFill>
                <a:latin typeface="Times" pitchFamily="18" charset="0"/>
              </a:rPr>
              <a:t>(</a:t>
            </a:r>
            <a:endParaRPr lang="en-US" altLang="ja-JP"/>
          </a:p>
        </p:txBody>
      </p:sp>
      <p:sp>
        <p:nvSpPr>
          <p:cNvPr id="132151" name="Rectangle 55"/>
          <p:cNvSpPr>
            <a:spLocks noChangeArrowheads="1"/>
          </p:cNvSpPr>
          <p:nvPr/>
        </p:nvSpPr>
        <p:spPr bwMode="auto">
          <a:xfrm>
            <a:off x="1336675" y="5873750"/>
            <a:ext cx="1778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2300" i="1">
                <a:solidFill>
                  <a:srgbClr val="000000"/>
                </a:solidFill>
                <a:latin typeface="Times" pitchFamily="18" charset="0"/>
              </a:rPr>
              <a:t>A</a:t>
            </a:r>
            <a:endParaRPr lang="en-US" altLang="ja-JP"/>
          </a:p>
        </p:txBody>
      </p:sp>
      <p:sp>
        <p:nvSpPr>
          <p:cNvPr id="132152" name="Rectangle 56"/>
          <p:cNvSpPr>
            <a:spLocks noChangeArrowheads="1"/>
          </p:cNvSpPr>
          <p:nvPr/>
        </p:nvSpPr>
        <p:spPr bwMode="auto">
          <a:xfrm>
            <a:off x="1519238" y="5872163"/>
            <a:ext cx="730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2300">
                <a:solidFill>
                  <a:srgbClr val="000000"/>
                </a:solidFill>
                <a:latin typeface="Times" pitchFamily="18" charset="0"/>
              </a:rPr>
              <a:t>,</a:t>
            </a:r>
            <a:endParaRPr lang="en-US" altLang="ja-JP"/>
          </a:p>
        </p:txBody>
      </p:sp>
      <p:sp>
        <p:nvSpPr>
          <p:cNvPr id="132153" name="Rectangle 57"/>
          <p:cNvSpPr>
            <a:spLocks noChangeArrowheads="1"/>
          </p:cNvSpPr>
          <p:nvPr/>
        </p:nvSpPr>
        <p:spPr bwMode="auto">
          <a:xfrm>
            <a:off x="1647825" y="5873750"/>
            <a:ext cx="1619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2300" i="1">
                <a:solidFill>
                  <a:srgbClr val="000000"/>
                </a:solidFill>
                <a:latin typeface="Times" pitchFamily="18" charset="0"/>
              </a:rPr>
              <a:t>Z</a:t>
            </a:r>
            <a:endParaRPr lang="en-US" altLang="ja-JP"/>
          </a:p>
        </p:txBody>
      </p:sp>
      <p:sp>
        <p:nvSpPr>
          <p:cNvPr id="132154" name="Rectangle 58"/>
          <p:cNvSpPr>
            <a:spLocks noChangeArrowheads="1"/>
          </p:cNvSpPr>
          <p:nvPr/>
        </p:nvSpPr>
        <p:spPr bwMode="auto">
          <a:xfrm>
            <a:off x="1830388" y="5872163"/>
            <a:ext cx="9683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2300">
                <a:solidFill>
                  <a:srgbClr val="000000"/>
                </a:solidFill>
                <a:latin typeface="Times" pitchFamily="18" charset="0"/>
              </a:rPr>
              <a:t>)</a:t>
            </a:r>
            <a:endParaRPr lang="en-US" altLang="ja-JP"/>
          </a:p>
        </p:txBody>
      </p:sp>
      <p:sp>
        <p:nvSpPr>
          <p:cNvPr id="132155" name="Rectangle 59"/>
          <p:cNvSpPr>
            <a:spLocks noChangeArrowheads="1"/>
          </p:cNvSpPr>
          <p:nvPr/>
        </p:nvSpPr>
        <p:spPr bwMode="auto">
          <a:xfrm>
            <a:off x="2054225" y="5876925"/>
            <a:ext cx="2857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2300">
                <a:solidFill>
                  <a:srgbClr val="000000"/>
                </a:solidFill>
                <a:latin typeface="Symbol" pitchFamily="18" charset="2"/>
                <a:sym typeface="Wingdings" pitchFamily="2" charset="2"/>
              </a:rPr>
              <a:t></a:t>
            </a:r>
            <a:endParaRPr lang="en-US" altLang="ja-JP"/>
          </a:p>
        </p:txBody>
      </p:sp>
      <p:sp>
        <p:nvSpPr>
          <p:cNvPr id="132156" name="Rectangle 60"/>
          <p:cNvSpPr>
            <a:spLocks noChangeArrowheads="1"/>
          </p:cNvSpPr>
          <p:nvPr/>
        </p:nvSpPr>
        <p:spPr bwMode="auto">
          <a:xfrm>
            <a:off x="2374900" y="5842000"/>
            <a:ext cx="1524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2300" i="1">
                <a:solidFill>
                  <a:srgbClr val="000000"/>
                </a:solidFill>
                <a:latin typeface="Symbol" pitchFamily="18" charset="2"/>
              </a:rPr>
              <a:t>n</a:t>
            </a:r>
            <a:endParaRPr lang="en-US" altLang="ja-JP"/>
          </a:p>
        </p:txBody>
      </p:sp>
      <p:sp>
        <p:nvSpPr>
          <p:cNvPr id="132157" name="Rectangle 61"/>
          <p:cNvSpPr>
            <a:spLocks noChangeArrowheads="1"/>
          </p:cNvSpPr>
          <p:nvPr/>
        </p:nvSpPr>
        <p:spPr bwMode="auto">
          <a:xfrm>
            <a:off x="2557463" y="6034088"/>
            <a:ext cx="952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300" i="1">
                <a:solidFill>
                  <a:srgbClr val="000000"/>
                </a:solidFill>
                <a:latin typeface="Symbol" pitchFamily="18" charset="2"/>
              </a:rPr>
              <a:t>m</a:t>
            </a:r>
            <a:endParaRPr lang="en-US" altLang="ja-JP"/>
          </a:p>
        </p:txBody>
      </p:sp>
      <p:sp>
        <p:nvSpPr>
          <p:cNvPr id="132158" name="Rectangle 62"/>
          <p:cNvSpPr>
            <a:spLocks noChangeArrowheads="1"/>
          </p:cNvSpPr>
          <p:nvPr/>
        </p:nvSpPr>
        <p:spPr bwMode="auto">
          <a:xfrm>
            <a:off x="2763838" y="5842000"/>
            <a:ext cx="16033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2300">
                <a:solidFill>
                  <a:srgbClr val="000000"/>
                </a:solidFill>
                <a:latin typeface="Symbol" pitchFamily="18" charset="2"/>
              </a:rPr>
              <a:t>+</a:t>
            </a:r>
            <a:endParaRPr lang="en-US" altLang="ja-JP"/>
          </a:p>
        </p:txBody>
      </p:sp>
      <p:sp>
        <p:nvSpPr>
          <p:cNvPr id="132159" name="Rectangle 63"/>
          <p:cNvSpPr>
            <a:spLocks noChangeArrowheads="1"/>
          </p:cNvSpPr>
          <p:nvPr/>
        </p:nvSpPr>
        <p:spPr bwMode="auto">
          <a:xfrm>
            <a:off x="2998788" y="5872163"/>
            <a:ext cx="9683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2300">
                <a:solidFill>
                  <a:srgbClr val="000000"/>
                </a:solidFill>
                <a:latin typeface="Times" pitchFamily="18" charset="0"/>
              </a:rPr>
              <a:t>(</a:t>
            </a:r>
            <a:endParaRPr lang="en-US" altLang="ja-JP"/>
          </a:p>
        </p:txBody>
      </p:sp>
      <p:sp>
        <p:nvSpPr>
          <p:cNvPr id="132160" name="Rectangle 64"/>
          <p:cNvSpPr>
            <a:spLocks noChangeArrowheads="1"/>
          </p:cNvSpPr>
          <p:nvPr/>
        </p:nvSpPr>
        <p:spPr bwMode="auto">
          <a:xfrm>
            <a:off x="3128963" y="5873750"/>
            <a:ext cx="1778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2300" i="1">
                <a:solidFill>
                  <a:srgbClr val="000000"/>
                </a:solidFill>
                <a:latin typeface="Times" pitchFamily="18" charset="0"/>
              </a:rPr>
              <a:t>A</a:t>
            </a:r>
            <a:endParaRPr lang="en-US" altLang="ja-JP"/>
          </a:p>
        </p:txBody>
      </p:sp>
      <p:sp>
        <p:nvSpPr>
          <p:cNvPr id="132161" name="Rectangle 65"/>
          <p:cNvSpPr>
            <a:spLocks noChangeArrowheads="1"/>
          </p:cNvSpPr>
          <p:nvPr/>
        </p:nvSpPr>
        <p:spPr bwMode="auto">
          <a:xfrm>
            <a:off x="3308350" y="5872163"/>
            <a:ext cx="730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2300">
                <a:solidFill>
                  <a:srgbClr val="000000"/>
                </a:solidFill>
                <a:latin typeface="Times" pitchFamily="18" charset="0"/>
              </a:rPr>
              <a:t>,</a:t>
            </a:r>
            <a:endParaRPr lang="en-US" altLang="ja-JP"/>
          </a:p>
        </p:txBody>
      </p:sp>
      <p:sp>
        <p:nvSpPr>
          <p:cNvPr id="132162" name="Rectangle 66"/>
          <p:cNvSpPr>
            <a:spLocks noChangeArrowheads="1"/>
          </p:cNvSpPr>
          <p:nvPr/>
        </p:nvSpPr>
        <p:spPr bwMode="auto">
          <a:xfrm>
            <a:off x="3413125" y="5873750"/>
            <a:ext cx="1619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2300" i="1">
                <a:solidFill>
                  <a:srgbClr val="000000"/>
                </a:solidFill>
                <a:latin typeface="Times" pitchFamily="18" charset="0"/>
              </a:rPr>
              <a:t>Z</a:t>
            </a:r>
            <a:endParaRPr lang="en-US" altLang="ja-JP"/>
          </a:p>
        </p:txBody>
      </p:sp>
      <p:sp>
        <p:nvSpPr>
          <p:cNvPr id="132163" name="Rectangle 67"/>
          <p:cNvSpPr>
            <a:spLocks noChangeArrowheads="1"/>
          </p:cNvSpPr>
          <p:nvPr/>
        </p:nvSpPr>
        <p:spPr bwMode="auto">
          <a:xfrm>
            <a:off x="3673475" y="5842000"/>
            <a:ext cx="1603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2300">
                <a:solidFill>
                  <a:srgbClr val="000000"/>
                </a:solidFill>
                <a:latin typeface="Symbol" pitchFamily="18" charset="2"/>
              </a:rPr>
              <a:t>-</a:t>
            </a:r>
            <a:endParaRPr lang="en-US" altLang="ja-JP"/>
          </a:p>
        </p:txBody>
      </p:sp>
      <p:sp>
        <p:nvSpPr>
          <p:cNvPr id="132164" name="Rectangle 68"/>
          <p:cNvSpPr>
            <a:spLocks noChangeArrowheads="1"/>
          </p:cNvSpPr>
          <p:nvPr/>
        </p:nvSpPr>
        <p:spPr bwMode="auto">
          <a:xfrm>
            <a:off x="3881438" y="5872163"/>
            <a:ext cx="1460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2300">
                <a:solidFill>
                  <a:srgbClr val="000000"/>
                </a:solidFill>
                <a:latin typeface="Times" pitchFamily="18" charset="0"/>
              </a:rPr>
              <a:t>1</a:t>
            </a:r>
            <a:endParaRPr lang="en-US" altLang="ja-JP"/>
          </a:p>
        </p:txBody>
      </p:sp>
      <p:sp>
        <p:nvSpPr>
          <p:cNvPr id="132165" name="Rectangle 69"/>
          <p:cNvSpPr>
            <a:spLocks noChangeArrowheads="1"/>
          </p:cNvSpPr>
          <p:nvPr/>
        </p:nvSpPr>
        <p:spPr bwMode="auto">
          <a:xfrm>
            <a:off x="4010025" y="5872163"/>
            <a:ext cx="968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2300">
                <a:solidFill>
                  <a:srgbClr val="000000"/>
                </a:solidFill>
                <a:latin typeface="Times" pitchFamily="18" charset="0"/>
              </a:rPr>
              <a:t>)</a:t>
            </a:r>
            <a:endParaRPr lang="en-US" altLang="ja-JP"/>
          </a:p>
        </p:txBody>
      </p:sp>
      <p:grpSp>
        <p:nvGrpSpPr>
          <p:cNvPr id="5" name="Group 72"/>
          <p:cNvGrpSpPr>
            <a:grpSpLocks noChangeAspect="1"/>
          </p:cNvGrpSpPr>
          <p:nvPr/>
        </p:nvGrpSpPr>
        <p:grpSpPr bwMode="auto">
          <a:xfrm>
            <a:off x="5056188" y="5561013"/>
            <a:ext cx="3702050" cy="744537"/>
            <a:chOff x="3185" y="3503"/>
            <a:chExt cx="2332" cy="469"/>
          </a:xfrm>
        </p:grpSpPr>
        <p:sp>
          <p:nvSpPr>
            <p:cNvPr id="132167" name="AutoShape 71"/>
            <p:cNvSpPr>
              <a:spLocks noChangeAspect="1" noChangeArrowheads="1" noTextEdit="1"/>
            </p:cNvSpPr>
            <p:nvPr/>
          </p:nvSpPr>
          <p:spPr bwMode="auto">
            <a:xfrm>
              <a:off x="3185" y="3503"/>
              <a:ext cx="2332" cy="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2169" name="Rectangle 73"/>
            <p:cNvSpPr>
              <a:spLocks noChangeArrowheads="1"/>
            </p:cNvSpPr>
            <p:nvPr/>
          </p:nvSpPr>
          <p:spPr bwMode="auto">
            <a:xfrm>
              <a:off x="3187" y="3505"/>
              <a:ext cx="2328" cy="465"/>
            </a:xfrm>
            <a:prstGeom prst="rect">
              <a:avLst/>
            </a:prstGeom>
            <a:solidFill>
              <a:srgbClr val="FCFE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2170" name="Rectangle 74"/>
            <p:cNvSpPr>
              <a:spLocks noChangeArrowheads="1"/>
            </p:cNvSpPr>
            <p:nvPr/>
          </p:nvSpPr>
          <p:spPr bwMode="auto">
            <a:xfrm>
              <a:off x="3187" y="3505"/>
              <a:ext cx="2328" cy="465"/>
            </a:xfrm>
            <a:prstGeom prst="rect">
              <a:avLst/>
            </a:prstGeom>
            <a:noFill/>
            <a:ln w="0">
              <a:solidFill>
                <a:srgbClr val="FFFF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6" name="Group 107"/>
            <p:cNvGrpSpPr>
              <a:grpSpLocks/>
            </p:cNvGrpSpPr>
            <p:nvPr/>
          </p:nvGrpSpPr>
          <p:grpSpPr bwMode="auto">
            <a:xfrm>
              <a:off x="3221" y="3496"/>
              <a:ext cx="2333" cy="505"/>
              <a:chOff x="3221" y="3496"/>
              <a:chExt cx="2333" cy="505"/>
            </a:xfrm>
          </p:grpSpPr>
          <p:sp>
            <p:nvSpPr>
              <p:cNvPr id="132171" name="Rectangle 75"/>
              <p:cNvSpPr>
                <a:spLocks noChangeArrowheads="1"/>
              </p:cNvSpPr>
              <p:nvPr/>
            </p:nvSpPr>
            <p:spPr bwMode="auto">
              <a:xfrm>
                <a:off x="3221" y="3632"/>
                <a:ext cx="178" cy="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2200" i="1">
                    <a:solidFill>
                      <a:srgbClr val="000000"/>
                    </a:solidFill>
                    <a:latin typeface="Times" pitchFamily="18" charset="0"/>
                  </a:rPr>
                  <a:t>B</a:t>
                </a:r>
                <a:endParaRPr lang="en-US" altLang="ja-JP"/>
              </a:p>
            </p:txBody>
          </p:sp>
          <p:sp>
            <p:nvSpPr>
              <p:cNvPr id="132172" name="Rectangle 76"/>
              <p:cNvSpPr>
                <a:spLocks noChangeArrowheads="1"/>
              </p:cNvSpPr>
              <p:nvPr/>
            </p:nvSpPr>
            <p:spPr bwMode="auto">
              <a:xfrm>
                <a:off x="3318" y="3632"/>
                <a:ext cx="130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2200">
                    <a:solidFill>
                      <a:srgbClr val="000000"/>
                    </a:solidFill>
                    <a:latin typeface="Times" pitchFamily="18" charset="0"/>
                  </a:rPr>
                  <a:t>(</a:t>
                </a:r>
                <a:endParaRPr lang="en-US" altLang="ja-JP"/>
              </a:p>
            </p:txBody>
          </p:sp>
          <p:sp>
            <p:nvSpPr>
              <p:cNvPr id="132173" name="Rectangle 77"/>
              <p:cNvSpPr>
                <a:spLocks noChangeArrowheads="1"/>
              </p:cNvSpPr>
              <p:nvPr/>
            </p:nvSpPr>
            <p:spPr bwMode="auto">
              <a:xfrm>
                <a:off x="3387" y="3613"/>
                <a:ext cx="207" cy="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2200" i="1">
                    <a:solidFill>
                      <a:srgbClr val="000000"/>
                    </a:solidFill>
                    <a:latin typeface="Symbol" pitchFamily="18" charset="2"/>
                  </a:rPr>
                  <a:t>m</a:t>
                </a:r>
                <a:endParaRPr lang="en-US" altLang="ja-JP"/>
              </a:p>
            </p:txBody>
          </p:sp>
          <p:sp>
            <p:nvSpPr>
              <p:cNvPr id="132174" name="Rectangle 78"/>
              <p:cNvSpPr>
                <a:spLocks noChangeArrowheads="1"/>
              </p:cNvSpPr>
              <p:nvPr/>
            </p:nvSpPr>
            <p:spPr bwMode="auto">
              <a:xfrm>
                <a:off x="3484" y="3598"/>
                <a:ext cx="120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1300">
                    <a:solidFill>
                      <a:srgbClr val="000000"/>
                    </a:solidFill>
                    <a:latin typeface="Symbol" pitchFamily="18" charset="2"/>
                  </a:rPr>
                  <a:t>-</a:t>
                </a:r>
                <a:endParaRPr lang="en-US" altLang="ja-JP"/>
              </a:p>
            </p:txBody>
          </p:sp>
          <p:sp>
            <p:nvSpPr>
              <p:cNvPr id="132175" name="Rectangle 79"/>
              <p:cNvSpPr>
                <a:spLocks noChangeArrowheads="1"/>
              </p:cNvSpPr>
              <p:nvPr/>
            </p:nvSpPr>
            <p:spPr bwMode="auto">
              <a:xfrm>
                <a:off x="3568" y="3632"/>
                <a:ext cx="188" cy="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2200" i="1">
                    <a:solidFill>
                      <a:srgbClr val="000000"/>
                    </a:solidFill>
                    <a:latin typeface="Times" pitchFamily="18" charset="0"/>
                  </a:rPr>
                  <a:t>N</a:t>
                </a:r>
                <a:endParaRPr lang="en-US" altLang="ja-JP"/>
              </a:p>
            </p:txBody>
          </p:sp>
          <p:sp>
            <p:nvSpPr>
              <p:cNvPr id="132176" name="Rectangle 80"/>
              <p:cNvSpPr>
                <a:spLocks noChangeArrowheads="1"/>
              </p:cNvSpPr>
              <p:nvPr/>
            </p:nvSpPr>
            <p:spPr bwMode="auto">
              <a:xfrm>
                <a:off x="3720" y="3613"/>
                <a:ext cx="280" cy="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2200">
                    <a:solidFill>
                      <a:srgbClr val="000000"/>
                    </a:solidFill>
                    <a:latin typeface="Symbol" pitchFamily="18" charset="2"/>
                  </a:rPr>
                  <a:t>®</a:t>
                </a:r>
                <a:endParaRPr lang="en-US" altLang="ja-JP"/>
              </a:p>
            </p:txBody>
          </p:sp>
          <p:sp>
            <p:nvSpPr>
              <p:cNvPr id="132177" name="Rectangle 81"/>
              <p:cNvSpPr>
                <a:spLocks noChangeArrowheads="1"/>
              </p:cNvSpPr>
              <p:nvPr/>
            </p:nvSpPr>
            <p:spPr bwMode="auto">
              <a:xfrm>
                <a:off x="3928" y="3632"/>
                <a:ext cx="149" cy="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2200" i="1">
                    <a:solidFill>
                      <a:srgbClr val="000000"/>
                    </a:solidFill>
                    <a:latin typeface="Times" pitchFamily="18" charset="0"/>
                  </a:rPr>
                  <a:t>e</a:t>
                </a:r>
                <a:endParaRPr lang="en-US" altLang="ja-JP"/>
              </a:p>
            </p:txBody>
          </p:sp>
          <p:sp>
            <p:nvSpPr>
              <p:cNvPr id="132178" name="Rectangle 82"/>
              <p:cNvSpPr>
                <a:spLocks noChangeArrowheads="1"/>
              </p:cNvSpPr>
              <p:nvPr/>
            </p:nvSpPr>
            <p:spPr bwMode="auto">
              <a:xfrm>
                <a:off x="3997" y="3598"/>
                <a:ext cx="120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1300">
                    <a:solidFill>
                      <a:srgbClr val="000000"/>
                    </a:solidFill>
                    <a:latin typeface="Symbol" pitchFamily="18" charset="2"/>
                  </a:rPr>
                  <a:t>-</a:t>
                </a:r>
                <a:endParaRPr lang="en-US" altLang="ja-JP"/>
              </a:p>
            </p:txBody>
          </p:sp>
          <p:sp>
            <p:nvSpPr>
              <p:cNvPr id="132179" name="Rectangle 83"/>
              <p:cNvSpPr>
                <a:spLocks noChangeArrowheads="1"/>
              </p:cNvSpPr>
              <p:nvPr/>
            </p:nvSpPr>
            <p:spPr bwMode="auto">
              <a:xfrm>
                <a:off x="4080" y="3632"/>
                <a:ext cx="188" cy="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2200" i="1">
                    <a:solidFill>
                      <a:srgbClr val="000000"/>
                    </a:solidFill>
                    <a:latin typeface="Times" pitchFamily="18" charset="0"/>
                  </a:rPr>
                  <a:t>N</a:t>
                </a:r>
                <a:endParaRPr lang="en-US" altLang="ja-JP"/>
              </a:p>
            </p:txBody>
          </p:sp>
          <p:sp>
            <p:nvSpPr>
              <p:cNvPr id="132180" name="Rectangle 84"/>
              <p:cNvSpPr>
                <a:spLocks noChangeArrowheads="1"/>
              </p:cNvSpPr>
              <p:nvPr/>
            </p:nvSpPr>
            <p:spPr bwMode="auto">
              <a:xfrm>
                <a:off x="4191" y="3632"/>
                <a:ext cx="130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2200">
                    <a:solidFill>
                      <a:srgbClr val="000000"/>
                    </a:solidFill>
                    <a:latin typeface="Times" pitchFamily="18" charset="0"/>
                  </a:rPr>
                  <a:t>)</a:t>
                </a:r>
                <a:endParaRPr lang="en-US" altLang="ja-JP"/>
              </a:p>
            </p:txBody>
          </p:sp>
          <p:sp>
            <p:nvSpPr>
              <p:cNvPr id="132181" name="Rectangle 85"/>
              <p:cNvSpPr>
                <a:spLocks noChangeArrowheads="1"/>
              </p:cNvSpPr>
              <p:nvPr/>
            </p:nvSpPr>
            <p:spPr bwMode="auto">
              <a:xfrm>
                <a:off x="4288" y="3613"/>
                <a:ext cx="203" cy="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2200">
                    <a:solidFill>
                      <a:srgbClr val="000000"/>
                    </a:solidFill>
                    <a:latin typeface="Symbol" pitchFamily="18" charset="2"/>
                  </a:rPr>
                  <a:t>=</a:t>
                </a:r>
                <a:endParaRPr lang="en-US" altLang="ja-JP"/>
              </a:p>
            </p:txBody>
          </p:sp>
          <p:sp>
            <p:nvSpPr>
              <p:cNvPr id="132182" name="Rectangle 86"/>
              <p:cNvSpPr>
                <a:spLocks noChangeArrowheads="1"/>
              </p:cNvSpPr>
              <p:nvPr/>
            </p:nvSpPr>
            <p:spPr bwMode="auto">
              <a:xfrm>
                <a:off x="4441" y="3496"/>
                <a:ext cx="213" cy="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2200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 altLang="ja-JP"/>
              </a:p>
            </p:txBody>
          </p:sp>
          <p:sp>
            <p:nvSpPr>
              <p:cNvPr id="132183" name="Rectangle 87"/>
              <p:cNvSpPr>
                <a:spLocks noChangeArrowheads="1"/>
              </p:cNvSpPr>
              <p:nvPr/>
            </p:nvSpPr>
            <p:spPr bwMode="auto">
              <a:xfrm>
                <a:off x="4551" y="3515"/>
                <a:ext cx="130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2200">
                    <a:solidFill>
                      <a:srgbClr val="000000"/>
                    </a:solidFill>
                    <a:latin typeface="Times" pitchFamily="18" charset="0"/>
                  </a:rPr>
                  <a:t>(</a:t>
                </a:r>
                <a:endParaRPr lang="en-US" altLang="ja-JP"/>
              </a:p>
            </p:txBody>
          </p:sp>
          <p:sp>
            <p:nvSpPr>
              <p:cNvPr id="132184" name="Rectangle 88"/>
              <p:cNvSpPr>
                <a:spLocks noChangeArrowheads="1"/>
              </p:cNvSpPr>
              <p:nvPr/>
            </p:nvSpPr>
            <p:spPr bwMode="auto">
              <a:xfrm>
                <a:off x="4607" y="3496"/>
                <a:ext cx="207" cy="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2200" i="1">
                    <a:solidFill>
                      <a:srgbClr val="000000"/>
                    </a:solidFill>
                    <a:latin typeface="Symbol" pitchFamily="18" charset="2"/>
                  </a:rPr>
                  <a:t>m</a:t>
                </a:r>
                <a:endParaRPr lang="en-US" altLang="ja-JP"/>
              </a:p>
            </p:txBody>
          </p:sp>
          <p:sp>
            <p:nvSpPr>
              <p:cNvPr id="132185" name="Rectangle 89"/>
              <p:cNvSpPr>
                <a:spLocks noChangeArrowheads="1"/>
              </p:cNvSpPr>
              <p:nvPr/>
            </p:nvSpPr>
            <p:spPr bwMode="auto">
              <a:xfrm>
                <a:off x="4718" y="3497"/>
                <a:ext cx="120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1300">
                    <a:solidFill>
                      <a:srgbClr val="000000"/>
                    </a:solidFill>
                    <a:latin typeface="Symbol" pitchFamily="18" charset="2"/>
                  </a:rPr>
                  <a:t>-</a:t>
                </a:r>
                <a:endParaRPr lang="en-US" altLang="ja-JP"/>
              </a:p>
            </p:txBody>
          </p:sp>
          <p:sp>
            <p:nvSpPr>
              <p:cNvPr id="132186" name="Rectangle 90"/>
              <p:cNvSpPr>
                <a:spLocks noChangeArrowheads="1"/>
              </p:cNvSpPr>
              <p:nvPr/>
            </p:nvSpPr>
            <p:spPr bwMode="auto">
              <a:xfrm>
                <a:off x="4788" y="3515"/>
                <a:ext cx="188" cy="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2200" i="1">
                    <a:solidFill>
                      <a:srgbClr val="000000"/>
                    </a:solidFill>
                    <a:latin typeface="Times" pitchFamily="18" charset="0"/>
                  </a:rPr>
                  <a:t>N</a:t>
                </a:r>
                <a:endParaRPr lang="en-US" altLang="ja-JP"/>
              </a:p>
            </p:txBody>
          </p:sp>
          <p:sp>
            <p:nvSpPr>
              <p:cNvPr id="132187" name="Rectangle 91"/>
              <p:cNvSpPr>
                <a:spLocks noChangeArrowheads="1"/>
              </p:cNvSpPr>
              <p:nvPr/>
            </p:nvSpPr>
            <p:spPr bwMode="auto">
              <a:xfrm>
                <a:off x="4953" y="3496"/>
                <a:ext cx="280" cy="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2200">
                    <a:solidFill>
                      <a:srgbClr val="000000"/>
                    </a:solidFill>
                    <a:latin typeface="Symbol" pitchFamily="18" charset="2"/>
                  </a:rPr>
                  <a:t>®</a:t>
                </a:r>
                <a:endParaRPr lang="en-US" altLang="ja-JP"/>
              </a:p>
            </p:txBody>
          </p:sp>
          <p:sp>
            <p:nvSpPr>
              <p:cNvPr id="132188" name="Rectangle 92"/>
              <p:cNvSpPr>
                <a:spLocks noChangeArrowheads="1"/>
              </p:cNvSpPr>
              <p:nvPr/>
            </p:nvSpPr>
            <p:spPr bwMode="auto">
              <a:xfrm>
                <a:off x="5147" y="3515"/>
                <a:ext cx="149" cy="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2200" i="1">
                    <a:solidFill>
                      <a:srgbClr val="000000"/>
                    </a:solidFill>
                    <a:latin typeface="Times" pitchFamily="18" charset="0"/>
                  </a:rPr>
                  <a:t>e</a:t>
                </a:r>
                <a:endParaRPr lang="en-US" altLang="ja-JP"/>
              </a:p>
            </p:txBody>
          </p:sp>
          <p:sp>
            <p:nvSpPr>
              <p:cNvPr id="132189" name="Rectangle 93"/>
              <p:cNvSpPr>
                <a:spLocks noChangeArrowheads="1"/>
              </p:cNvSpPr>
              <p:nvPr/>
            </p:nvSpPr>
            <p:spPr bwMode="auto">
              <a:xfrm>
                <a:off x="5230" y="3497"/>
                <a:ext cx="120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1300">
                    <a:solidFill>
                      <a:srgbClr val="000000"/>
                    </a:solidFill>
                    <a:latin typeface="Symbol" pitchFamily="18" charset="2"/>
                  </a:rPr>
                  <a:t>-</a:t>
                </a:r>
                <a:endParaRPr lang="en-US" altLang="ja-JP"/>
              </a:p>
            </p:txBody>
          </p:sp>
          <p:sp>
            <p:nvSpPr>
              <p:cNvPr id="132190" name="Rectangle 94"/>
              <p:cNvSpPr>
                <a:spLocks noChangeArrowheads="1"/>
              </p:cNvSpPr>
              <p:nvPr/>
            </p:nvSpPr>
            <p:spPr bwMode="auto">
              <a:xfrm>
                <a:off x="5300" y="3515"/>
                <a:ext cx="188" cy="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2200" i="1">
                    <a:solidFill>
                      <a:srgbClr val="000000"/>
                    </a:solidFill>
                    <a:latin typeface="Times" pitchFamily="18" charset="0"/>
                  </a:rPr>
                  <a:t>N</a:t>
                </a:r>
                <a:endParaRPr lang="en-US" altLang="ja-JP"/>
              </a:p>
            </p:txBody>
          </p:sp>
          <p:sp>
            <p:nvSpPr>
              <p:cNvPr id="132191" name="Rectangle 95"/>
              <p:cNvSpPr>
                <a:spLocks noChangeArrowheads="1"/>
              </p:cNvSpPr>
              <p:nvPr/>
            </p:nvSpPr>
            <p:spPr bwMode="auto">
              <a:xfrm>
                <a:off x="5424" y="3515"/>
                <a:ext cx="130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2200">
                    <a:solidFill>
                      <a:srgbClr val="000000"/>
                    </a:solidFill>
                    <a:latin typeface="Times" pitchFamily="18" charset="0"/>
                  </a:rPr>
                  <a:t>)</a:t>
                </a:r>
                <a:endParaRPr lang="en-US" altLang="ja-JP"/>
              </a:p>
            </p:txBody>
          </p:sp>
          <p:sp>
            <p:nvSpPr>
              <p:cNvPr id="132192" name="Rectangle 96"/>
              <p:cNvSpPr>
                <a:spLocks noChangeArrowheads="1"/>
              </p:cNvSpPr>
              <p:nvPr/>
            </p:nvSpPr>
            <p:spPr bwMode="auto">
              <a:xfrm>
                <a:off x="4454" y="3744"/>
                <a:ext cx="213" cy="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2200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 altLang="ja-JP"/>
              </a:p>
            </p:txBody>
          </p:sp>
          <p:sp>
            <p:nvSpPr>
              <p:cNvPr id="132193" name="Rectangle 97"/>
              <p:cNvSpPr>
                <a:spLocks noChangeArrowheads="1"/>
              </p:cNvSpPr>
              <p:nvPr/>
            </p:nvSpPr>
            <p:spPr bwMode="auto">
              <a:xfrm>
                <a:off x="4565" y="3763"/>
                <a:ext cx="130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2200">
                    <a:solidFill>
                      <a:srgbClr val="000000"/>
                    </a:solidFill>
                    <a:latin typeface="Times" pitchFamily="18" charset="0"/>
                  </a:rPr>
                  <a:t>(</a:t>
                </a:r>
                <a:endParaRPr lang="en-US" altLang="ja-JP"/>
              </a:p>
            </p:txBody>
          </p:sp>
          <p:sp>
            <p:nvSpPr>
              <p:cNvPr id="132194" name="Rectangle 98"/>
              <p:cNvSpPr>
                <a:spLocks noChangeArrowheads="1"/>
              </p:cNvSpPr>
              <p:nvPr/>
            </p:nvSpPr>
            <p:spPr bwMode="auto">
              <a:xfrm>
                <a:off x="4621" y="3744"/>
                <a:ext cx="207" cy="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2200" i="1">
                    <a:solidFill>
                      <a:srgbClr val="000000"/>
                    </a:solidFill>
                    <a:latin typeface="Symbol" pitchFamily="18" charset="2"/>
                  </a:rPr>
                  <a:t>m</a:t>
                </a:r>
                <a:endParaRPr lang="en-US" altLang="ja-JP"/>
              </a:p>
            </p:txBody>
          </p:sp>
          <p:sp>
            <p:nvSpPr>
              <p:cNvPr id="132195" name="Rectangle 99"/>
              <p:cNvSpPr>
                <a:spLocks noChangeArrowheads="1"/>
              </p:cNvSpPr>
              <p:nvPr/>
            </p:nvSpPr>
            <p:spPr bwMode="auto">
              <a:xfrm>
                <a:off x="4732" y="3730"/>
                <a:ext cx="120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1300">
                    <a:solidFill>
                      <a:srgbClr val="000000"/>
                    </a:solidFill>
                    <a:latin typeface="Symbol" pitchFamily="18" charset="2"/>
                  </a:rPr>
                  <a:t>-</a:t>
                </a:r>
                <a:endParaRPr lang="en-US" altLang="ja-JP"/>
              </a:p>
            </p:txBody>
          </p:sp>
          <p:sp>
            <p:nvSpPr>
              <p:cNvPr id="132196" name="Rectangle 100"/>
              <p:cNvSpPr>
                <a:spLocks noChangeArrowheads="1"/>
              </p:cNvSpPr>
              <p:nvPr/>
            </p:nvSpPr>
            <p:spPr bwMode="auto">
              <a:xfrm>
                <a:off x="4801" y="3763"/>
                <a:ext cx="188" cy="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2200" i="1">
                    <a:solidFill>
                      <a:srgbClr val="000000"/>
                    </a:solidFill>
                    <a:latin typeface="Times" pitchFamily="18" charset="0"/>
                  </a:rPr>
                  <a:t>N</a:t>
                </a:r>
                <a:endParaRPr lang="en-US" altLang="ja-JP"/>
              </a:p>
            </p:txBody>
          </p:sp>
          <p:sp>
            <p:nvSpPr>
              <p:cNvPr id="132197" name="Rectangle 101"/>
              <p:cNvSpPr>
                <a:spLocks noChangeArrowheads="1"/>
              </p:cNvSpPr>
              <p:nvPr/>
            </p:nvSpPr>
            <p:spPr bwMode="auto">
              <a:xfrm>
                <a:off x="4968" y="3744"/>
                <a:ext cx="280" cy="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2200">
                    <a:solidFill>
                      <a:srgbClr val="000000"/>
                    </a:solidFill>
                    <a:latin typeface="Symbol" pitchFamily="18" charset="2"/>
                  </a:rPr>
                  <a:t>®</a:t>
                </a:r>
                <a:endParaRPr lang="en-US" altLang="ja-JP"/>
              </a:p>
            </p:txBody>
          </p:sp>
          <p:sp>
            <p:nvSpPr>
              <p:cNvPr id="132198" name="Rectangle 102"/>
              <p:cNvSpPr>
                <a:spLocks noChangeArrowheads="1"/>
              </p:cNvSpPr>
              <p:nvPr/>
            </p:nvSpPr>
            <p:spPr bwMode="auto">
              <a:xfrm>
                <a:off x="5162" y="3744"/>
                <a:ext cx="198" cy="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2200" i="1">
                    <a:solidFill>
                      <a:srgbClr val="000000"/>
                    </a:solidFill>
                    <a:latin typeface="Symbol" pitchFamily="18" charset="2"/>
                  </a:rPr>
                  <a:t>n</a:t>
                </a:r>
                <a:endParaRPr lang="en-US" altLang="ja-JP"/>
              </a:p>
            </p:txBody>
          </p:sp>
          <p:sp>
            <p:nvSpPr>
              <p:cNvPr id="132199" name="Rectangle 103"/>
              <p:cNvSpPr>
                <a:spLocks noChangeArrowheads="1"/>
              </p:cNvSpPr>
              <p:nvPr/>
            </p:nvSpPr>
            <p:spPr bwMode="auto">
              <a:xfrm>
                <a:off x="5244" y="3763"/>
                <a:ext cx="188" cy="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2200" i="1">
                    <a:solidFill>
                      <a:srgbClr val="000000"/>
                    </a:solidFill>
                    <a:latin typeface="Times" pitchFamily="18" charset="0"/>
                  </a:rPr>
                  <a:t>N</a:t>
                </a:r>
                <a:endParaRPr lang="en-US" altLang="ja-JP"/>
              </a:p>
            </p:txBody>
          </p:sp>
          <p:sp>
            <p:nvSpPr>
              <p:cNvPr id="132200" name="Rectangle 104"/>
              <p:cNvSpPr>
                <a:spLocks noChangeArrowheads="1"/>
              </p:cNvSpPr>
              <p:nvPr/>
            </p:nvSpPr>
            <p:spPr bwMode="auto">
              <a:xfrm>
                <a:off x="5370" y="3741"/>
                <a:ext cx="6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1300">
                    <a:solidFill>
                      <a:srgbClr val="000000"/>
                    </a:solidFill>
                    <a:latin typeface="Times" pitchFamily="18" charset="0"/>
                  </a:rPr>
                  <a:t>'</a:t>
                </a:r>
                <a:endParaRPr lang="en-US" altLang="ja-JP"/>
              </a:p>
            </p:txBody>
          </p:sp>
          <p:sp>
            <p:nvSpPr>
              <p:cNvPr id="132201" name="Rectangle 105"/>
              <p:cNvSpPr>
                <a:spLocks noChangeArrowheads="1"/>
              </p:cNvSpPr>
              <p:nvPr/>
            </p:nvSpPr>
            <p:spPr bwMode="auto">
              <a:xfrm>
                <a:off x="5411" y="3763"/>
                <a:ext cx="130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2200">
                    <a:solidFill>
                      <a:srgbClr val="000000"/>
                    </a:solidFill>
                    <a:latin typeface="Times" pitchFamily="18" charset="0"/>
                  </a:rPr>
                  <a:t>)</a:t>
                </a:r>
                <a:endParaRPr lang="en-US" altLang="ja-JP"/>
              </a:p>
            </p:txBody>
          </p:sp>
          <p:sp>
            <p:nvSpPr>
              <p:cNvPr id="132202" name="Line 106"/>
              <p:cNvSpPr>
                <a:spLocks noChangeShapeType="1"/>
              </p:cNvSpPr>
              <p:nvPr/>
            </p:nvSpPr>
            <p:spPr bwMode="auto">
              <a:xfrm>
                <a:off x="4428" y="3730"/>
                <a:ext cx="1053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grpSp>
        <p:nvGrpSpPr>
          <p:cNvPr id="7" name="Group 109"/>
          <p:cNvGrpSpPr>
            <a:grpSpLocks noChangeAspect="1"/>
          </p:cNvGrpSpPr>
          <p:nvPr/>
        </p:nvGrpSpPr>
        <p:grpSpPr bwMode="auto">
          <a:xfrm>
            <a:off x="5046663" y="2722563"/>
            <a:ext cx="3721100" cy="701675"/>
            <a:chOff x="3179" y="1715"/>
            <a:chExt cx="2344" cy="442"/>
          </a:xfrm>
        </p:grpSpPr>
        <p:sp>
          <p:nvSpPr>
            <p:cNvPr id="132204" name="AutoShape 108"/>
            <p:cNvSpPr>
              <a:spLocks noChangeAspect="1" noChangeArrowheads="1" noTextEdit="1"/>
            </p:cNvSpPr>
            <p:nvPr/>
          </p:nvSpPr>
          <p:spPr bwMode="auto">
            <a:xfrm>
              <a:off x="3179" y="1715"/>
              <a:ext cx="234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2206" name="Rectangle 110"/>
            <p:cNvSpPr>
              <a:spLocks noChangeArrowheads="1"/>
            </p:cNvSpPr>
            <p:nvPr/>
          </p:nvSpPr>
          <p:spPr bwMode="auto">
            <a:xfrm>
              <a:off x="3230" y="1766"/>
              <a:ext cx="2291" cy="38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2207" name="Rectangle 111"/>
            <p:cNvSpPr>
              <a:spLocks noChangeArrowheads="1"/>
            </p:cNvSpPr>
            <p:nvPr/>
          </p:nvSpPr>
          <p:spPr bwMode="auto">
            <a:xfrm>
              <a:off x="3181" y="1717"/>
              <a:ext cx="2291" cy="389"/>
            </a:xfrm>
            <a:prstGeom prst="rect">
              <a:avLst/>
            </a:prstGeom>
            <a:solidFill>
              <a:srgbClr val="DBFF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2208" name="Rectangle 112"/>
            <p:cNvSpPr>
              <a:spLocks noChangeArrowheads="1"/>
            </p:cNvSpPr>
            <p:nvPr/>
          </p:nvSpPr>
          <p:spPr bwMode="auto">
            <a:xfrm>
              <a:off x="3256" y="1759"/>
              <a:ext cx="2154" cy="321"/>
            </a:xfrm>
            <a:prstGeom prst="rect">
              <a:avLst/>
            </a:prstGeom>
            <a:noFill/>
            <a:ln w="0">
              <a:solidFill>
                <a:srgbClr val="FFFF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8" name="Group 130"/>
            <p:cNvGrpSpPr>
              <a:grpSpLocks/>
            </p:cNvGrpSpPr>
            <p:nvPr/>
          </p:nvGrpSpPr>
          <p:grpSpPr bwMode="auto">
            <a:xfrm>
              <a:off x="3300" y="1747"/>
              <a:ext cx="2214" cy="380"/>
              <a:chOff x="3300" y="1747"/>
              <a:chExt cx="2214" cy="380"/>
            </a:xfrm>
          </p:grpSpPr>
          <p:sp>
            <p:nvSpPr>
              <p:cNvPr id="132209" name="Rectangle 113"/>
              <p:cNvSpPr>
                <a:spLocks noChangeArrowheads="1"/>
              </p:cNvSpPr>
              <p:nvPr/>
            </p:nvSpPr>
            <p:spPr bwMode="auto">
              <a:xfrm>
                <a:off x="3300" y="1766"/>
                <a:ext cx="291" cy="3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3000" i="1">
                    <a:solidFill>
                      <a:srgbClr val="000000"/>
                    </a:solidFill>
                    <a:latin typeface="Symbol" pitchFamily="18" charset="2"/>
                  </a:rPr>
                  <a:t>m</a:t>
                </a:r>
                <a:endParaRPr lang="en-US" altLang="ja-JP"/>
              </a:p>
            </p:txBody>
          </p:sp>
          <p:sp>
            <p:nvSpPr>
              <p:cNvPr id="132210" name="Rectangle 114"/>
              <p:cNvSpPr>
                <a:spLocks noChangeArrowheads="1"/>
              </p:cNvSpPr>
              <p:nvPr/>
            </p:nvSpPr>
            <p:spPr bwMode="auto">
              <a:xfrm>
                <a:off x="3440" y="1747"/>
                <a:ext cx="166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>
                    <a:solidFill>
                      <a:srgbClr val="000000"/>
                    </a:solidFill>
                    <a:latin typeface="Symbol" pitchFamily="18" charset="2"/>
                  </a:rPr>
                  <a:t>-</a:t>
                </a:r>
                <a:endParaRPr lang="en-US" altLang="ja-JP"/>
              </a:p>
            </p:txBody>
          </p:sp>
          <p:sp>
            <p:nvSpPr>
              <p:cNvPr id="132211" name="Rectangle 115"/>
              <p:cNvSpPr>
                <a:spLocks noChangeArrowheads="1"/>
              </p:cNvSpPr>
              <p:nvPr/>
            </p:nvSpPr>
            <p:spPr bwMode="auto">
              <a:xfrm>
                <a:off x="3562" y="1766"/>
                <a:ext cx="285" cy="3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3000">
                    <a:solidFill>
                      <a:srgbClr val="000000"/>
                    </a:solidFill>
                    <a:latin typeface="Symbol" pitchFamily="18" charset="2"/>
                  </a:rPr>
                  <a:t>+</a:t>
                </a:r>
                <a:endParaRPr lang="en-US" altLang="ja-JP"/>
              </a:p>
            </p:txBody>
          </p:sp>
          <p:sp>
            <p:nvSpPr>
              <p:cNvPr id="132212" name="Rectangle 116"/>
              <p:cNvSpPr>
                <a:spLocks noChangeArrowheads="1"/>
              </p:cNvSpPr>
              <p:nvPr/>
            </p:nvSpPr>
            <p:spPr bwMode="auto">
              <a:xfrm>
                <a:off x="3719" y="1793"/>
                <a:ext cx="183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3000">
                    <a:solidFill>
                      <a:srgbClr val="000000"/>
                    </a:solidFill>
                    <a:latin typeface="Times" pitchFamily="18" charset="0"/>
                  </a:rPr>
                  <a:t>(</a:t>
                </a:r>
                <a:endParaRPr lang="en-US" altLang="ja-JP"/>
              </a:p>
            </p:txBody>
          </p:sp>
          <p:sp>
            <p:nvSpPr>
              <p:cNvPr id="132213" name="Rectangle 117"/>
              <p:cNvSpPr>
                <a:spLocks noChangeArrowheads="1"/>
              </p:cNvSpPr>
              <p:nvPr/>
            </p:nvSpPr>
            <p:spPr bwMode="auto">
              <a:xfrm>
                <a:off x="3808" y="1794"/>
                <a:ext cx="252" cy="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3000" i="1">
                    <a:solidFill>
                      <a:srgbClr val="000000"/>
                    </a:solidFill>
                    <a:latin typeface="Times" pitchFamily="18" charset="0"/>
                  </a:rPr>
                  <a:t>A</a:t>
                </a:r>
                <a:endParaRPr lang="en-US" altLang="ja-JP"/>
              </a:p>
            </p:txBody>
          </p:sp>
          <p:sp>
            <p:nvSpPr>
              <p:cNvPr id="132214" name="Rectangle 118"/>
              <p:cNvSpPr>
                <a:spLocks noChangeArrowheads="1"/>
              </p:cNvSpPr>
              <p:nvPr/>
            </p:nvSpPr>
            <p:spPr bwMode="auto">
              <a:xfrm>
                <a:off x="3930" y="1793"/>
                <a:ext cx="161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3000">
                    <a:solidFill>
                      <a:srgbClr val="000000"/>
                    </a:solidFill>
                    <a:latin typeface="Times" pitchFamily="18" charset="0"/>
                  </a:rPr>
                  <a:t>,</a:t>
                </a:r>
                <a:endParaRPr lang="en-US" altLang="ja-JP"/>
              </a:p>
            </p:txBody>
          </p:sp>
          <p:sp>
            <p:nvSpPr>
              <p:cNvPr id="132215" name="Rectangle 119"/>
              <p:cNvSpPr>
                <a:spLocks noChangeArrowheads="1"/>
              </p:cNvSpPr>
              <p:nvPr/>
            </p:nvSpPr>
            <p:spPr bwMode="auto">
              <a:xfrm>
                <a:off x="4018" y="1794"/>
                <a:ext cx="238" cy="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3000" i="1">
                    <a:solidFill>
                      <a:srgbClr val="000000"/>
                    </a:solidFill>
                    <a:latin typeface="Times" pitchFamily="18" charset="0"/>
                  </a:rPr>
                  <a:t>Z</a:t>
                </a:r>
                <a:endParaRPr lang="en-US" altLang="ja-JP"/>
              </a:p>
            </p:txBody>
          </p:sp>
          <p:sp>
            <p:nvSpPr>
              <p:cNvPr id="132216" name="Rectangle 120"/>
              <p:cNvSpPr>
                <a:spLocks noChangeArrowheads="1"/>
              </p:cNvSpPr>
              <p:nvPr/>
            </p:nvSpPr>
            <p:spPr bwMode="auto">
              <a:xfrm>
                <a:off x="4140" y="1793"/>
                <a:ext cx="183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3000">
                    <a:solidFill>
                      <a:srgbClr val="000000"/>
                    </a:solidFill>
                    <a:latin typeface="Times" pitchFamily="18" charset="0"/>
                  </a:rPr>
                  <a:t>)</a:t>
                </a:r>
                <a:endParaRPr lang="en-US" altLang="ja-JP"/>
              </a:p>
            </p:txBody>
          </p:sp>
          <p:sp>
            <p:nvSpPr>
              <p:cNvPr id="132217" name="Rectangle 121"/>
              <p:cNvSpPr>
                <a:spLocks noChangeArrowheads="1"/>
              </p:cNvSpPr>
              <p:nvPr/>
            </p:nvSpPr>
            <p:spPr bwMode="auto">
              <a:xfrm>
                <a:off x="4263" y="1766"/>
                <a:ext cx="395" cy="3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3000">
                    <a:solidFill>
                      <a:srgbClr val="000000"/>
                    </a:solidFill>
                    <a:latin typeface="Symbol" pitchFamily="18" charset="2"/>
                  </a:rPr>
                  <a:t>®</a:t>
                </a:r>
                <a:endParaRPr lang="en-US" altLang="ja-JP"/>
              </a:p>
            </p:txBody>
          </p:sp>
          <p:sp>
            <p:nvSpPr>
              <p:cNvPr id="132218" name="Rectangle 122"/>
              <p:cNvSpPr>
                <a:spLocks noChangeArrowheads="1"/>
              </p:cNvSpPr>
              <p:nvPr/>
            </p:nvSpPr>
            <p:spPr bwMode="auto">
              <a:xfrm>
                <a:off x="4507" y="1794"/>
                <a:ext cx="210" cy="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3000" i="1">
                    <a:solidFill>
                      <a:srgbClr val="000000"/>
                    </a:solidFill>
                    <a:latin typeface="Times" pitchFamily="18" charset="0"/>
                  </a:rPr>
                  <a:t>e</a:t>
                </a:r>
                <a:endParaRPr lang="en-US" altLang="ja-JP"/>
              </a:p>
            </p:txBody>
          </p:sp>
          <p:sp>
            <p:nvSpPr>
              <p:cNvPr id="132219" name="Rectangle 123"/>
              <p:cNvSpPr>
                <a:spLocks noChangeArrowheads="1"/>
              </p:cNvSpPr>
              <p:nvPr/>
            </p:nvSpPr>
            <p:spPr bwMode="auto">
              <a:xfrm>
                <a:off x="4613" y="1747"/>
                <a:ext cx="166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>
                    <a:solidFill>
                      <a:srgbClr val="000000"/>
                    </a:solidFill>
                    <a:latin typeface="Symbol" pitchFamily="18" charset="2"/>
                  </a:rPr>
                  <a:t>-</a:t>
                </a:r>
                <a:endParaRPr lang="en-US" altLang="ja-JP"/>
              </a:p>
            </p:txBody>
          </p:sp>
          <p:sp>
            <p:nvSpPr>
              <p:cNvPr id="132220" name="Rectangle 124"/>
              <p:cNvSpPr>
                <a:spLocks noChangeArrowheads="1"/>
              </p:cNvSpPr>
              <p:nvPr/>
            </p:nvSpPr>
            <p:spPr bwMode="auto">
              <a:xfrm>
                <a:off x="4753" y="1766"/>
                <a:ext cx="285" cy="3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3000">
                    <a:solidFill>
                      <a:srgbClr val="000000"/>
                    </a:solidFill>
                    <a:latin typeface="Symbol" pitchFamily="18" charset="2"/>
                  </a:rPr>
                  <a:t>+</a:t>
                </a:r>
                <a:endParaRPr lang="en-US" altLang="ja-JP"/>
              </a:p>
            </p:txBody>
          </p:sp>
          <p:sp>
            <p:nvSpPr>
              <p:cNvPr id="132221" name="Rectangle 125"/>
              <p:cNvSpPr>
                <a:spLocks noChangeArrowheads="1"/>
              </p:cNvSpPr>
              <p:nvPr/>
            </p:nvSpPr>
            <p:spPr bwMode="auto">
              <a:xfrm>
                <a:off x="4911" y="1793"/>
                <a:ext cx="183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3000">
                    <a:solidFill>
                      <a:srgbClr val="000000"/>
                    </a:solidFill>
                    <a:latin typeface="Times" pitchFamily="18" charset="0"/>
                  </a:rPr>
                  <a:t>(</a:t>
                </a:r>
                <a:endParaRPr lang="en-US" altLang="ja-JP"/>
              </a:p>
            </p:txBody>
          </p:sp>
          <p:sp>
            <p:nvSpPr>
              <p:cNvPr id="132222" name="Rectangle 126"/>
              <p:cNvSpPr>
                <a:spLocks noChangeArrowheads="1"/>
              </p:cNvSpPr>
              <p:nvPr/>
            </p:nvSpPr>
            <p:spPr bwMode="auto">
              <a:xfrm>
                <a:off x="4998" y="1794"/>
                <a:ext cx="252" cy="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3000" i="1">
                    <a:solidFill>
                      <a:srgbClr val="000000"/>
                    </a:solidFill>
                    <a:latin typeface="Times" pitchFamily="18" charset="0"/>
                  </a:rPr>
                  <a:t>A</a:t>
                </a:r>
                <a:endParaRPr lang="en-US" altLang="ja-JP"/>
              </a:p>
            </p:txBody>
          </p:sp>
          <p:sp>
            <p:nvSpPr>
              <p:cNvPr id="132223" name="Rectangle 127"/>
              <p:cNvSpPr>
                <a:spLocks noChangeArrowheads="1"/>
              </p:cNvSpPr>
              <p:nvPr/>
            </p:nvSpPr>
            <p:spPr bwMode="auto">
              <a:xfrm>
                <a:off x="5121" y="1793"/>
                <a:ext cx="161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3000">
                    <a:solidFill>
                      <a:srgbClr val="000000"/>
                    </a:solidFill>
                    <a:latin typeface="Times" pitchFamily="18" charset="0"/>
                  </a:rPr>
                  <a:t>,</a:t>
                </a:r>
                <a:endParaRPr lang="en-US" altLang="ja-JP"/>
              </a:p>
            </p:txBody>
          </p:sp>
          <p:sp>
            <p:nvSpPr>
              <p:cNvPr id="132224" name="Rectangle 128"/>
              <p:cNvSpPr>
                <a:spLocks noChangeArrowheads="1"/>
              </p:cNvSpPr>
              <p:nvPr/>
            </p:nvSpPr>
            <p:spPr bwMode="auto">
              <a:xfrm>
                <a:off x="5191" y="1794"/>
                <a:ext cx="238" cy="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3000" i="1">
                    <a:solidFill>
                      <a:srgbClr val="000000"/>
                    </a:solidFill>
                    <a:latin typeface="Times" pitchFamily="18" charset="0"/>
                  </a:rPr>
                  <a:t>Z</a:t>
                </a:r>
                <a:endParaRPr lang="en-US" altLang="ja-JP"/>
              </a:p>
            </p:txBody>
          </p:sp>
          <p:sp>
            <p:nvSpPr>
              <p:cNvPr id="132225" name="Rectangle 129"/>
              <p:cNvSpPr>
                <a:spLocks noChangeArrowheads="1"/>
              </p:cNvSpPr>
              <p:nvPr/>
            </p:nvSpPr>
            <p:spPr bwMode="auto">
              <a:xfrm>
                <a:off x="5331" y="1793"/>
                <a:ext cx="183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3000">
                    <a:solidFill>
                      <a:srgbClr val="000000"/>
                    </a:solidFill>
                    <a:latin typeface="Times" pitchFamily="18" charset="0"/>
                  </a:rPr>
                  <a:t>)</a:t>
                </a:r>
                <a:endParaRPr lang="en-US" altLang="ja-JP"/>
              </a:p>
            </p:txBody>
          </p:sp>
        </p:grpSp>
      </p:grpSp>
      <p:sp>
        <p:nvSpPr>
          <p:cNvPr id="132228" name="AutoShape 132"/>
          <p:cNvSpPr>
            <a:spLocks noChangeAspect="1" noChangeArrowheads="1" noTextEdit="1"/>
          </p:cNvSpPr>
          <p:nvPr/>
        </p:nvSpPr>
        <p:spPr bwMode="auto">
          <a:xfrm>
            <a:off x="295275" y="5302250"/>
            <a:ext cx="257968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2232" name="Rectangle 136"/>
          <p:cNvSpPr>
            <a:spLocks noChangeArrowheads="1"/>
          </p:cNvSpPr>
          <p:nvPr/>
        </p:nvSpPr>
        <p:spPr bwMode="auto">
          <a:xfrm>
            <a:off x="404813" y="5399088"/>
            <a:ext cx="2209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>
                <a:solidFill>
                  <a:srgbClr val="F57B49"/>
                </a:solidFill>
                <a:ea typeface="System" charset="-128"/>
              </a:rPr>
              <a:t>nuclear muon capture</a:t>
            </a:r>
            <a:endParaRPr lang="en-US" altLang="ja-JP"/>
          </a:p>
        </p:txBody>
      </p:sp>
      <p:sp>
        <p:nvSpPr>
          <p:cNvPr id="132233" name="AutoShape 137"/>
          <p:cNvSpPr>
            <a:spLocks noChangeAspect="1" noChangeArrowheads="1" noTextEdit="1"/>
          </p:cNvSpPr>
          <p:nvPr/>
        </p:nvSpPr>
        <p:spPr bwMode="auto">
          <a:xfrm>
            <a:off x="2106613" y="4373563"/>
            <a:ext cx="23129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2235" name="Rectangle 139"/>
          <p:cNvSpPr>
            <a:spLocks noChangeArrowheads="1"/>
          </p:cNvSpPr>
          <p:nvPr/>
        </p:nvSpPr>
        <p:spPr bwMode="auto">
          <a:xfrm>
            <a:off x="2200275" y="4446588"/>
            <a:ext cx="69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>
                <a:solidFill>
                  <a:srgbClr val="F57B49"/>
                </a:solidFill>
                <a:latin typeface="System" charset="-128"/>
                <a:ea typeface="System" charset="-128"/>
              </a:rPr>
              <a:t> </a:t>
            </a:r>
            <a:endParaRPr lang="en-US" altLang="ja-JP"/>
          </a:p>
        </p:txBody>
      </p:sp>
      <p:sp>
        <p:nvSpPr>
          <p:cNvPr id="132236" name="Rectangle 140"/>
          <p:cNvSpPr>
            <a:spLocks noChangeArrowheads="1"/>
          </p:cNvSpPr>
          <p:nvPr/>
        </p:nvSpPr>
        <p:spPr bwMode="auto">
          <a:xfrm>
            <a:off x="2436813" y="4437063"/>
            <a:ext cx="1993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>
                <a:solidFill>
                  <a:srgbClr val="F57B49"/>
                </a:solidFill>
              </a:rPr>
              <a:t>muon</a:t>
            </a:r>
            <a:r>
              <a:rPr lang="en-US" altLang="ja-JP"/>
              <a:t> </a:t>
            </a:r>
            <a:r>
              <a:rPr lang="en-US" altLang="ja-JP">
                <a:solidFill>
                  <a:srgbClr val="F57B49"/>
                </a:solidFill>
                <a:ea typeface="System" charset="-128"/>
              </a:rPr>
              <a:t>decay in orbit</a:t>
            </a:r>
          </a:p>
        </p:txBody>
      </p:sp>
      <p:sp>
        <p:nvSpPr>
          <p:cNvPr id="132237" name="AutoShape 141"/>
          <p:cNvSpPr>
            <a:spLocks noChangeAspect="1" noChangeArrowheads="1" noTextEdit="1"/>
          </p:cNvSpPr>
          <p:nvPr/>
        </p:nvSpPr>
        <p:spPr bwMode="auto">
          <a:xfrm>
            <a:off x="5199063" y="3481388"/>
            <a:ext cx="3408362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2239" name="Freeform 143"/>
          <p:cNvSpPr>
            <a:spLocks/>
          </p:cNvSpPr>
          <p:nvPr/>
        </p:nvSpPr>
        <p:spPr bwMode="auto">
          <a:xfrm>
            <a:off x="5216525" y="4084638"/>
            <a:ext cx="3344863" cy="1057275"/>
          </a:xfrm>
          <a:custGeom>
            <a:avLst/>
            <a:gdLst/>
            <a:ahLst/>
            <a:cxnLst>
              <a:cxn ang="0">
                <a:pos x="82" y="240"/>
              </a:cxn>
              <a:cxn ang="0">
                <a:pos x="32" y="265"/>
              </a:cxn>
              <a:cxn ang="0">
                <a:pos x="4" y="295"/>
              </a:cxn>
              <a:cxn ang="0">
                <a:pos x="7" y="336"/>
              </a:cxn>
              <a:cxn ang="0">
                <a:pos x="61" y="377"/>
              </a:cxn>
              <a:cxn ang="0">
                <a:pos x="90" y="398"/>
              </a:cxn>
              <a:cxn ang="0">
                <a:pos x="54" y="427"/>
              </a:cxn>
              <a:cxn ang="0">
                <a:pos x="48" y="462"/>
              </a:cxn>
              <a:cxn ang="0">
                <a:pos x="72" y="497"/>
              </a:cxn>
              <a:cxn ang="0">
                <a:pos x="124" y="524"/>
              </a:cxn>
              <a:cxn ang="0">
                <a:pos x="216" y="542"/>
              </a:cxn>
              <a:cxn ang="0">
                <a:pos x="283" y="544"/>
              </a:cxn>
              <a:cxn ang="0">
                <a:pos x="343" y="578"/>
              </a:cxn>
              <a:cxn ang="0">
                <a:pos x="511" y="619"/>
              </a:cxn>
              <a:cxn ang="0">
                <a:pos x="710" y="619"/>
              </a:cxn>
              <a:cxn ang="0">
                <a:pos x="827" y="616"/>
              </a:cxn>
              <a:cxn ang="0">
                <a:pos x="958" y="657"/>
              </a:cxn>
              <a:cxn ang="0">
                <a:pos x="1130" y="663"/>
              </a:cxn>
              <a:cxn ang="0">
                <a:pos x="1273" y="637"/>
              </a:cxn>
              <a:cxn ang="0">
                <a:pos x="1345" y="606"/>
              </a:cxn>
              <a:cxn ang="0">
                <a:pos x="1391" y="564"/>
              </a:cxn>
              <a:cxn ang="0">
                <a:pos x="1502" y="582"/>
              </a:cxn>
              <a:cxn ang="0">
                <a:pos x="1625" y="578"/>
              </a:cxn>
              <a:cxn ang="0">
                <a:pos x="1720" y="556"/>
              </a:cxn>
              <a:cxn ang="0">
                <a:pos x="1788" y="522"/>
              </a:cxn>
              <a:cxn ang="0">
                <a:pos x="1822" y="477"/>
              </a:cxn>
              <a:cxn ang="0">
                <a:pos x="1882" y="457"/>
              </a:cxn>
              <a:cxn ang="0">
                <a:pos x="1984" y="433"/>
              </a:cxn>
              <a:cxn ang="0">
                <a:pos x="2059" y="395"/>
              </a:cxn>
              <a:cxn ang="0">
                <a:pos x="2101" y="349"/>
              </a:cxn>
              <a:cxn ang="0">
                <a:pos x="2102" y="300"/>
              </a:cxn>
              <a:cxn ang="0">
                <a:pos x="2067" y="256"/>
              </a:cxn>
              <a:cxn ang="0">
                <a:pos x="2046" y="226"/>
              </a:cxn>
              <a:cxn ang="0">
                <a:pos x="2057" y="183"/>
              </a:cxn>
              <a:cxn ang="0">
                <a:pos x="2037" y="148"/>
              </a:cxn>
              <a:cxn ang="0">
                <a:pos x="1992" y="117"/>
              </a:cxn>
              <a:cxn ang="0">
                <a:pos x="1908" y="90"/>
              </a:cxn>
              <a:cxn ang="0">
                <a:pos x="1856" y="67"/>
              </a:cxn>
              <a:cxn ang="0">
                <a:pos x="1815" y="36"/>
              </a:cxn>
              <a:cxn ang="0">
                <a:pos x="1716" y="7"/>
              </a:cxn>
              <a:cxn ang="0">
                <a:pos x="1583" y="3"/>
              </a:cxn>
              <a:cxn ang="0">
                <a:pos x="1491" y="22"/>
              </a:cxn>
              <a:cxn ang="0">
                <a:pos x="1438" y="29"/>
              </a:cxn>
              <a:cxn ang="0">
                <a:pos x="1357" y="6"/>
              </a:cxn>
              <a:cxn ang="0">
                <a:pos x="1255" y="2"/>
              </a:cxn>
              <a:cxn ang="0">
                <a:pos x="1149" y="21"/>
              </a:cxn>
              <a:cxn ang="0">
                <a:pos x="1095" y="52"/>
              </a:cxn>
              <a:cxn ang="0">
                <a:pos x="1012" y="29"/>
              </a:cxn>
              <a:cxn ang="0">
                <a:pos x="843" y="25"/>
              </a:cxn>
              <a:cxn ang="0">
                <a:pos x="725" y="56"/>
              </a:cxn>
              <a:cxn ang="0">
                <a:pos x="643" y="72"/>
              </a:cxn>
              <a:cxn ang="0">
                <a:pos x="482" y="62"/>
              </a:cxn>
              <a:cxn ang="0">
                <a:pos x="359" y="78"/>
              </a:cxn>
              <a:cxn ang="0">
                <a:pos x="262" y="113"/>
              </a:cxn>
              <a:cxn ang="0">
                <a:pos x="202" y="160"/>
              </a:cxn>
              <a:cxn ang="0">
                <a:pos x="188" y="212"/>
              </a:cxn>
            </a:cxnLst>
            <a:rect l="0" t="0" r="r" b="b"/>
            <a:pathLst>
              <a:path w="2107" h="666">
                <a:moveTo>
                  <a:pt x="190" y="221"/>
                </a:moveTo>
                <a:lnTo>
                  <a:pt x="151" y="224"/>
                </a:lnTo>
                <a:lnTo>
                  <a:pt x="115" y="231"/>
                </a:lnTo>
                <a:lnTo>
                  <a:pt x="82" y="240"/>
                </a:lnTo>
                <a:lnTo>
                  <a:pt x="68" y="246"/>
                </a:lnTo>
                <a:lnTo>
                  <a:pt x="55" y="251"/>
                </a:lnTo>
                <a:lnTo>
                  <a:pt x="43" y="258"/>
                </a:lnTo>
                <a:lnTo>
                  <a:pt x="32" y="265"/>
                </a:lnTo>
                <a:lnTo>
                  <a:pt x="23" y="272"/>
                </a:lnTo>
                <a:lnTo>
                  <a:pt x="15" y="280"/>
                </a:lnTo>
                <a:lnTo>
                  <a:pt x="8" y="287"/>
                </a:lnTo>
                <a:lnTo>
                  <a:pt x="4" y="295"/>
                </a:lnTo>
                <a:lnTo>
                  <a:pt x="1" y="303"/>
                </a:lnTo>
                <a:lnTo>
                  <a:pt x="0" y="312"/>
                </a:lnTo>
                <a:lnTo>
                  <a:pt x="3" y="325"/>
                </a:lnTo>
                <a:lnTo>
                  <a:pt x="7" y="336"/>
                </a:lnTo>
                <a:lnTo>
                  <a:pt x="16" y="347"/>
                </a:lnTo>
                <a:lnTo>
                  <a:pt x="28" y="358"/>
                </a:lnTo>
                <a:lnTo>
                  <a:pt x="43" y="368"/>
                </a:lnTo>
                <a:lnTo>
                  <a:pt x="61" y="377"/>
                </a:lnTo>
                <a:lnTo>
                  <a:pt x="81" y="385"/>
                </a:lnTo>
                <a:lnTo>
                  <a:pt x="105" y="392"/>
                </a:lnTo>
                <a:lnTo>
                  <a:pt x="104" y="391"/>
                </a:lnTo>
                <a:lnTo>
                  <a:pt x="90" y="398"/>
                </a:lnTo>
                <a:lnTo>
                  <a:pt x="79" y="404"/>
                </a:lnTo>
                <a:lnTo>
                  <a:pt x="69" y="411"/>
                </a:lnTo>
                <a:lnTo>
                  <a:pt x="61" y="419"/>
                </a:lnTo>
                <a:lnTo>
                  <a:pt x="54" y="427"/>
                </a:lnTo>
                <a:lnTo>
                  <a:pt x="50" y="436"/>
                </a:lnTo>
                <a:lnTo>
                  <a:pt x="48" y="444"/>
                </a:lnTo>
                <a:lnTo>
                  <a:pt x="46" y="453"/>
                </a:lnTo>
                <a:lnTo>
                  <a:pt x="48" y="462"/>
                </a:lnTo>
                <a:lnTo>
                  <a:pt x="51" y="471"/>
                </a:lnTo>
                <a:lnTo>
                  <a:pt x="57" y="480"/>
                </a:lnTo>
                <a:lnTo>
                  <a:pt x="63" y="489"/>
                </a:lnTo>
                <a:lnTo>
                  <a:pt x="72" y="497"/>
                </a:lnTo>
                <a:lnTo>
                  <a:pt x="82" y="504"/>
                </a:lnTo>
                <a:lnTo>
                  <a:pt x="95" y="511"/>
                </a:lnTo>
                <a:lnTo>
                  <a:pt x="109" y="517"/>
                </a:lnTo>
                <a:lnTo>
                  <a:pt x="124" y="524"/>
                </a:lnTo>
                <a:lnTo>
                  <a:pt x="141" y="528"/>
                </a:lnTo>
                <a:lnTo>
                  <a:pt x="158" y="533"/>
                </a:lnTo>
                <a:lnTo>
                  <a:pt x="177" y="537"/>
                </a:lnTo>
                <a:lnTo>
                  <a:pt x="216" y="542"/>
                </a:lnTo>
                <a:lnTo>
                  <a:pt x="259" y="544"/>
                </a:lnTo>
                <a:lnTo>
                  <a:pt x="271" y="544"/>
                </a:lnTo>
                <a:lnTo>
                  <a:pt x="284" y="543"/>
                </a:lnTo>
                <a:lnTo>
                  <a:pt x="283" y="544"/>
                </a:lnTo>
                <a:lnTo>
                  <a:pt x="296" y="553"/>
                </a:lnTo>
                <a:lnTo>
                  <a:pt x="311" y="562"/>
                </a:lnTo>
                <a:lnTo>
                  <a:pt x="327" y="570"/>
                </a:lnTo>
                <a:lnTo>
                  <a:pt x="343" y="578"/>
                </a:lnTo>
                <a:lnTo>
                  <a:pt x="381" y="592"/>
                </a:lnTo>
                <a:lnTo>
                  <a:pt x="421" y="604"/>
                </a:lnTo>
                <a:lnTo>
                  <a:pt x="464" y="613"/>
                </a:lnTo>
                <a:lnTo>
                  <a:pt x="511" y="619"/>
                </a:lnTo>
                <a:lnTo>
                  <a:pt x="560" y="624"/>
                </a:lnTo>
                <a:lnTo>
                  <a:pt x="609" y="625"/>
                </a:lnTo>
                <a:lnTo>
                  <a:pt x="660" y="624"/>
                </a:lnTo>
                <a:lnTo>
                  <a:pt x="710" y="619"/>
                </a:lnTo>
                <a:lnTo>
                  <a:pt x="759" y="613"/>
                </a:lnTo>
                <a:lnTo>
                  <a:pt x="804" y="603"/>
                </a:lnTo>
                <a:lnTo>
                  <a:pt x="803" y="603"/>
                </a:lnTo>
                <a:lnTo>
                  <a:pt x="827" y="616"/>
                </a:lnTo>
                <a:lnTo>
                  <a:pt x="855" y="630"/>
                </a:lnTo>
                <a:lnTo>
                  <a:pt x="887" y="640"/>
                </a:lnTo>
                <a:lnTo>
                  <a:pt x="921" y="649"/>
                </a:lnTo>
                <a:lnTo>
                  <a:pt x="958" y="657"/>
                </a:lnTo>
                <a:lnTo>
                  <a:pt x="996" y="661"/>
                </a:lnTo>
                <a:lnTo>
                  <a:pt x="1035" y="664"/>
                </a:lnTo>
                <a:lnTo>
                  <a:pt x="1076" y="666"/>
                </a:lnTo>
                <a:lnTo>
                  <a:pt x="1130" y="663"/>
                </a:lnTo>
                <a:lnTo>
                  <a:pt x="1181" y="659"/>
                </a:lnTo>
                <a:lnTo>
                  <a:pt x="1229" y="650"/>
                </a:lnTo>
                <a:lnTo>
                  <a:pt x="1252" y="644"/>
                </a:lnTo>
                <a:lnTo>
                  <a:pt x="1273" y="637"/>
                </a:lnTo>
                <a:lnTo>
                  <a:pt x="1292" y="631"/>
                </a:lnTo>
                <a:lnTo>
                  <a:pt x="1311" y="623"/>
                </a:lnTo>
                <a:lnTo>
                  <a:pt x="1329" y="615"/>
                </a:lnTo>
                <a:lnTo>
                  <a:pt x="1345" y="606"/>
                </a:lnTo>
                <a:lnTo>
                  <a:pt x="1360" y="596"/>
                </a:lnTo>
                <a:lnTo>
                  <a:pt x="1372" y="586"/>
                </a:lnTo>
                <a:lnTo>
                  <a:pt x="1382" y="576"/>
                </a:lnTo>
                <a:lnTo>
                  <a:pt x="1391" y="564"/>
                </a:lnTo>
                <a:lnTo>
                  <a:pt x="1392" y="565"/>
                </a:lnTo>
                <a:lnTo>
                  <a:pt x="1427" y="573"/>
                </a:lnTo>
                <a:lnTo>
                  <a:pt x="1464" y="579"/>
                </a:lnTo>
                <a:lnTo>
                  <a:pt x="1502" y="582"/>
                </a:lnTo>
                <a:lnTo>
                  <a:pt x="1542" y="583"/>
                </a:lnTo>
                <a:lnTo>
                  <a:pt x="1570" y="582"/>
                </a:lnTo>
                <a:lnTo>
                  <a:pt x="1598" y="581"/>
                </a:lnTo>
                <a:lnTo>
                  <a:pt x="1625" y="578"/>
                </a:lnTo>
                <a:lnTo>
                  <a:pt x="1651" y="574"/>
                </a:lnTo>
                <a:lnTo>
                  <a:pt x="1676" y="569"/>
                </a:lnTo>
                <a:lnTo>
                  <a:pt x="1698" y="563"/>
                </a:lnTo>
                <a:lnTo>
                  <a:pt x="1720" y="556"/>
                </a:lnTo>
                <a:lnTo>
                  <a:pt x="1740" y="549"/>
                </a:lnTo>
                <a:lnTo>
                  <a:pt x="1758" y="541"/>
                </a:lnTo>
                <a:lnTo>
                  <a:pt x="1775" y="531"/>
                </a:lnTo>
                <a:lnTo>
                  <a:pt x="1788" y="522"/>
                </a:lnTo>
                <a:lnTo>
                  <a:pt x="1801" y="510"/>
                </a:lnTo>
                <a:lnTo>
                  <a:pt x="1810" y="500"/>
                </a:lnTo>
                <a:lnTo>
                  <a:pt x="1818" y="489"/>
                </a:lnTo>
                <a:lnTo>
                  <a:pt x="1822" y="477"/>
                </a:lnTo>
                <a:lnTo>
                  <a:pt x="1823" y="464"/>
                </a:lnTo>
                <a:lnTo>
                  <a:pt x="1823" y="463"/>
                </a:lnTo>
                <a:lnTo>
                  <a:pt x="1854" y="461"/>
                </a:lnTo>
                <a:lnTo>
                  <a:pt x="1882" y="457"/>
                </a:lnTo>
                <a:lnTo>
                  <a:pt x="1910" y="453"/>
                </a:lnTo>
                <a:lnTo>
                  <a:pt x="1936" y="447"/>
                </a:lnTo>
                <a:lnTo>
                  <a:pt x="1960" y="441"/>
                </a:lnTo>
                <a:lnTo>
                  <a:pt x="1984" y="433"/>
                </a:lnTo>
                <a:lnTo>
                  <a:pt x="2005" y="425"/>
                </a:lnTo>
                <a:lnTo>
                  <a:pt x="2026" y="416"/>
                </a:lnTo>
                <a:lnTo>
                  <a:pt x="2044" y="406"/>
                </a:lnTo>
                <a:lnTo>
                  <a:pt x="2059" y="395"/>
                </a:lnTo>
                <a:lnTo>
                  <a:pt x="2074" y="384"/>
                </a:lnTo>
                <a:lnTo>
                  <a:pt x="2085" y="373"/>
                </a:lnTo>
                <a:lnTo>
                  <a:pt x="2094" y="362"/>
                </a:lnTo>
                <a:lnTo>
                  <a:pt x="2101" y="349"/>
                </a:lnTo>
                <a:lnTo>
                  <a:pt x="2106" y="337"/>
                </a:lnTo>
                <a:lnTo>
                  <a:pt x="2107" y="323"/>
                </a:lnTo>
                <a:lnTo>
                  <a:pt x="2106" y="312"/>
                </a:lnTo>
                <a:lnTo>
                  <a:pt x="2102" y="300"/>
                </a:lnTo>
                <a:lnTo>
                  <a:pt x="2097" y="289"/>
                </a:lnTo>
                <a:lnTo>
                  <a:pt x="2089" y="277"/>
                </a:lnTo>
                <a:lnTo>
                  <a:pt x="2079" y="267"/>
                </a:lnTo>
                <a:lnTo>
                  <a:pt x="2067" y="256"/>
                </a:lnTo>
                <a:lnTo>
                  <a:pt x="2054" y="247"/>
                </a:lnTo>
                <a:lnTo>
                  <a:pt x="2038" y="237"/>
                </a:lnTo>
                <a:lnTo>
                  <a:pt x="2037" y="237"/>
                </a:lnTo>
                <a:lnTo>
                  <a:pt x="2046" y="226"/>
                </a:lnTo>
                <a:lnTo>
                  <a:pt x="2053" y="214"/>
                </a:lnTo>
                <a:lnTo>
                  <a:pt x="2057" y="203"/>
                </a:lnTo>
                <a:lnTo>
                  <a:pt x="2058" y="192"/>
                </a:lnTo>
                <a:lnTo>
                  <a:pt x="2057" y="183"/>
                </a:lnTo>
                <a:lnTo>
                  <a:pt x="2055" y="174"/>
                </a:lnTo>
                <a:lnTo>
                  <a:pt x="2050" y="165"/>
                </a:lnTo>
                <a:lnTo>
                  <a:pt x="2045" y="156"/>
                </a:lnTo>
                <a:lnTo>
                  <a:pt x="2037" y="148"/>
                </a:lnTo>
                <a:lnTo>
                  <a:pt x="2028" y="139"/>
                </a:lnTo>
                <a:lnTo>
                  <a:pt x="2017" y="132"/>
                </a:lnTo>
                <a:lnTo>
                  <a:pt x="2005" y="124"/>
                </a:lnTo>
                <a:lnTo>
                  <a:pt x="1992" y="117"/>
                </a:lnTo>
                <a:lnTo>
                  <a:pt x="1977" y="111"/>
                </a:lnTo>
                <a:lnTo>
                  <a:pt x="1962" y="105"/>
                </a:lnTo>
                <a:lnTo>
                  <a:pt x="1945" y="99"/>
                </a:lnTo>
                <a:lnTo>
                  <a:pt x="1908" y="90"/>
                </a:lnTo>
                <a:lnTo>
                  <a:pt x="1867" y="84"/>
                </a:lnTo>
                <a:lnTo>
                  <a:pt x="1867" y="84"/>
                </a:lnTo>
                <a:lnTo>
                  <a:pt x="1863" y="75"/>
                </a:lnTo>
                <a:lnTo>
                  <a:pt x="1856" y="67"/>
                </a:lnTo>
                <a:lnTo>
                  <a:pt x="1848" y="58"/>
                </a:lnTo>
                <a:lnTo>
                  <a:pt x="1838" y="50"/>
                </a:lnTo>
                <a:lnTo>
                  <a:pt x="1828" y="43"/>
                </a:lnTo>
                <a:lnTo>
                  <a:pt x="1815" y="36"/>
                </a:lnTo>
                <a:lnTo>
                  <a:pt x="1801" y="30"/>
                </a:lnTo>
                <a:lnTo>
                  <a:pt x="1786" y="24"/>
                </a:lnTo>
                <a:lnTo>
                  <a:pt x="1753" y="14"/>
                </a:lnTo>
                <a:lnTo>
                  <a:pt x="1716" y="7"/>
                </a:lnTo>
                <a:lnTo>
                  <a:pt x="1676" y="2"/>
                </a:lnTo>
                <a:lnTo>
                  <a:pt x="1634" y="0"/>
                </a:lnTo>
                <a:lnTo>
                  <a:pt x="1608" y="2"/>
                </a:lnTo>
                <a:lnTo>
                  <a:pt x="1583" y="3"/>
                </a:lnTo>
                <a:lnTo>
                  <a:pt x="1559" y="6"/>
                </a:lnTo>
                <a:lnTo>
                  <a:pt x="1535" y="11"/>
                </a:lnTo>
                <a:lnTo>
                  <a:pt x="1513" y="15"/>
                </a:lnTo>
                <a:lnTo>
                  <a:pt x="1491" y="22"/>
                </a:lnTo>
                <a:lnTo>
                  <a:pt x="1472" y="29"/>
                </a:lnTo>
                <a:lnTo>
                  <a:pt x="1454" y="36"/>
                </a:lnTo>
                <a:lnTo>
                  <a:pt x="1454" y="36"/>
                </a:lnTo>
                <a:lnTo>
                  <a:pt x="1438" y="29"/>
                </a:lnTo>
                <a:lnTo>
                  <a:pt x="1420" y="22"/>
                </a:lnTo>
                <a:lnTo>
                  <a:pt x="1400" y="15"/>
                </a:lnTo>
                <a:lnTo>
                  <a:pt x="1380" y="11"/>
                </a:lnTo>
                <a:lnTo>
                  <a:pt x="1357" y="6"/>
                </a:lnTo>
                <a:lnTo>
                  <a:pt x="1334" y="3"/>
                </a:lnTo>
                <a:lnTo>
                  <a:pt x="1310" y="2"/>
                </a:lnTo>
                <a:lnTo>
                  <a:pt x="1285" y="0"/>
                </a:lnTo>
                <a:lnTo>
                  <a:pt x="1255" y="2"/>
                </a:lnTo>
                <a:lnTo>
                  <a:pt x="1227" y="4"/>
                </a:lnTo>
                <a:lnTo>
                  <a:pt x="1199" y="8"/>
                </a:lnTo>
                <a:lnTo>
                  <a:pt x="1173" y="14"/>
                </a:lnTo>
                <a:lnTo>
                  <a:pt x="1149" y="21"/>
                </a:lnTo>
                <a:lnTo>
                  <a:pt x="1128" y="30"/>
                </a:lnTo>
                <a:lnTo>
                  <a:pt x="1110" y="40"/>
                </a:lnTo>
                <a:lnTo>
                  <a:pt x="1094" y="51"/>
                </a:lnTo>
                <a:lnTo>
                  <a:pt x="1095" y="52"/>
                </a:lnTo>
                <a:lnTo>
                  <a:pt x="1076" y="45"/>
                </a:lnTo>
                <a:lnTo>
                  <a:pt x="1056" y="39"/>
                </a:lnTo>
                <a:lnTo>
                  <a:pt x="1034" y="33"/>
                </a:lnTo>
                <a:lnTo>
                  <a:pt x="1012" y="29"/>
                </a:lnTo>
                <a:lnTo>
                  <a:pt x="963" y="23"/>
                </a:lnTo>
                <a:lnTo>
                  <a:pt x="913" y="21"/>
                </a:lnTo>
                <a:lnTo>
                  <a:pt x="878" y="22"/>
                </a:lnTo>
                <a:lnTo>
                  <a:pt x="843" y="25"/>
                </a:lnTo>
                <a:lnTo>
                  <a:pt x="810" y="30"/>
                </a:lnTo>
                <a:lnTo>
                  <a:pt x="779" y="36"/>
                </a:lnTo>
                <a:lnTo>
                  <a:pt x="751" y="45"/>
                </a:lnTo>
                <a:lnTo>
                  <a:pt x="725" y="56"/>
                </a:lnTo>
                <a:lnTo>
                  <a:pt x="702" y="67"/>
                </a:lnTo>
                <a:lnTo>
                  <a:pt x="683" y="80"/>
                </a:lnTo>
                <a:lnTo>
                  <a:pt x="682" y="80"/>
                </a:lnTo>
                <a:lnTo>
                  <a:pt x="643" y="72"/>
                </a:lnTo>
                <a:lnTo>
                  <a:pt x="602" y="66"/>
                </a:lnTo>
                <a:lnTo>
                  <a:pt x="560" y="62"/>
                </a:lnTo>
                <a:lnTo>
                  <a:pt x="516" y="61"/>
                </a:lnTo>
                <a:lnTo>
                  <a:pt x="482" y="62"/>
                </a:lnTo>
                <a:lnTo>
                  <a:pt x="449" y="65"/>
                </a:lnTo>
                <a:lnTo>
                  <a:pt x="418" y="68"/>
                </a:lnTo>
                <a:lnTo>
                  <a:pt x="387" y="72"/>
                </a:lnTo>
                <a:lnTo>
                  <a:pt x="359" y="78"/>
                </a:lnTo>
                <a:lnTo>
                  <a:pt x="332" y="85"/>
                </a:lnTo>
                <a:lnTo>
                  <a:pt x="306" y="94"/>
                </a:lnTo>
                <a:lnTo>
                  <a:pt x="284" y="103"/>
                </a:lnTo>
                <a:lnTo>
                  <a:pt x="262" y="113"/>
                </a:lnTo>
                <a:lnTo>
                  <a:pt x="243" y="123"/>
                </a:lnTo>
                <a:lnTo>
                  <a:pt x="226" y="135"/>
                </a:lnTo>
                <a:lnTo>
                  <a:pt x="213" y="148"/>
                </a:lnTo>
                <a:lnTo>
                  <a:pt x="202" y="160"/>
                </a:lnTo>
                <a:lnTo>
                  <a:pt x="194" y="175"/>
                </a:lnTo>
                <a:lnTo>
                  <a:pt x="189" y="188"/>
                </a:lnTo>
                <a:lnTo>
                  <a:pt x="187" y="203"/>
                </a:lnTo>
                <a:lnTo>
                  <a:pt x="188" y="212"/>
                </a:lnTo>
                <a:lnTo>
                  <a:pt x="189" y="222"/>
                </a:lnTo>
                <a:lnTo>
                  <a:pt x="190" y="221"/>
                </a:lnTo>
                <a:close/>
              </a:path>
            </a:pathLst>
          </a:custGeom>
          <a:solidFill>
            <a:srgbClr val="FFFFC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2240" name="Freeform 144"/>
          <p:cNvSpPr>
            <a:spLocks/>
          </p:cNvSpPr>
          <p:nvPr/>
        </p:nvSpPr>
        <p:spPr bwMode="auto">
          <a:xfrm>
            <a:off x="5210175" y="4078288"/>
            <a:ext cx="3357563" cy="1069975"/>
          </a:xfrm>
          <a:custGeom>
            <a:avLst/>
            <a:gdLst/>
            <a:ahLst/>
            <a:cxnLst>
              <a:cxn ang="0">
                <a:pos x="23" y="272"/>
              </a:cxn>
              <a:cxn ang="0">
                <a:pos x="9" y="344"/>
              </a:cxn>
              <a:cxn ang="0">
                <a:pos x="80" y="405"/>
              </a:cxn>
              <a:cxn ang="0">
                <a:pos x="50" y="476"/>
              </a:cxn>
              <a:cxn ang="0">
                <a:pos x="128" y="532"/>
              </a:cxn>
              <a:cxn ang="0">
                <a:pos x="311" y="569"/>
              </a:cxn>
              <a:cxn ang="0">
                <a:pos x="613" y="634"/>
              </a:cxn>
              <a:cxn ang="0">
                <a:pos x="926" y="657"/>
              </a:cxn>
              <a:cxn ang="0">
                <a:pos x="1277" y="647"/>
              </a:cxn>
              <a:cxn ang="0">
                <a:pos x="1397" y="574"/>
              </a:cxn>
              <a:cxn ang="0">
                <a:pos x="1680" y="578"/>
              </a:cxn>
              <a:cxn ang="0">
                <a:pos x="1818" y="508"/>
              </a:cxn>
              <a:cxn ang="0">
                <a:pos x="1966" y="449"/>
              </a:cxn>
              <a:cxn ang="0">
                <a:pos x="2102" y="369"/>
              </a:cxn>
              <a:cxn ang="0">
                <a:pos x="2096" y="279"/>
              </a:cxn>
              <a:cxn ang="0">
                <a:pos x="2067" y="196"/>
              </a:cxn>
              <a:cxn ang="0">
                <a:pos x="2013" y="125"/>
              </a:cxn>
              <a:cxn ang="0">
                <a:pos x="1863" y="67"/>
              </a:cxn>
              <a:cxn ang="0">
                <a:pos x="1720" y="7"/>
              </a:cxn>
              <a:cxn ang="0">
                <a:pos x="1476" y="28"/>
              </a:cxn>
              <a:cxn ang="0">
                <a:pos x="1339" y="2"/>
              </a:cxn>
              <a:cxn ang="0">
                <a:pos x="1128" y="30"/>
              </a:cxn>
              <a:cxn ang="0">
                <a:pos x="917" y="20"/>
              </a:cxn>
              <a:cxn ang="0">
                <a:pos x="686" y="80"/>
              </a:cxn>
              <a:cxn ang="0">
                <a:pos x="363" y="78"/>
              </a:cxn>
              <a:cxn ang="0">
                <a:pos x="202" y="162"/>
              </a:cxn>
              <a:cxn ang="0">
                <a:pos x="108" y="401"/>
              </a:cxn>
              <a:cxn ang="0">
                <a:pos x="86" y="385"/>
              </a:cxn>
              <a:cxn ang="0">
                <a:pos x="10" y="308"/>
              </a:cxn>
              <a:cxn ang="0">
                <a:pos x="76" y="253"/>
              </a:cxn>
              <a:cxn ang="0">
                <a:pos x="198" y="228"/>
              </a:cxn>
              <a:cxn ang="0">
                <a:pos x="209" y="169"/>
              </a:cxn>
              <a:cxn ang="0">
                <a:pos x="363" y="87"/>
              </a:cxn>
              <a:cxn ang="0">
                <a:pos x="685" y="89"/>
              </a:cxn>
              <a:cxn ang="0">
                <a:pos x="783" y="45"/>
              </a:cxn>
              <a:cxn ang="0">
                <a:pos x="1079" y="53"/>
              </a:cxn>
              <a:cxn ang="0">
                <a:pos x="1135" y="37"/>
              </a:cxn>
              <a:cxn ang="0">
                <a:pos x="1339" y="11"/>
              </a:cxn>
              <a:cxn ang="0">
                <a:pos x="1460" y="45"/>
              </a:cxn>
              <a:cxn ang="0">
                <a:pos x="1638" y="9"/>
              </a:cxn>
              <a:cxn ang="0">
                <a:pos x="1840" y="58"/>
              </a:cxn>
              <a:cxn ang="0">
                <a:pos x="1966" y="114"/>
              </a:cxn>
              <a:cxn ang="0">
                <a:pos x="2051" y="172"/>
              </a:cxn>
              <a:cxn ang="0">
                <a:pos x="2038" y="237"/>
              </a:cxn>
              <a:cxn ang="0">
                <a:pos x="2103" y="307"/>
              </a:cxn>
              <a:cxn ang="0">
                <a:pos x="2044" y="407"/>
              </a:cxn>
              <a:cxn ang="0">
                <a:pos x="1858" y="460"/>
              </a:cxn>
              <a:cxn ang="0">
                <a:pos x="1811" y="501"/>
              </a:cxn>
              <a:cxn ang="0">
                <a:pos x="1680" y="569"/>
              </a:cxn>
              <a:cxn ang="0">
                <a:pos x="1400" y="566"/>
              </a:cxn>
              <a:cxn ang="0">
                <a:pos x="1346" y="607"/>
              </a:cxn>
              <a:cxn ang="0">
                <a:pos x="1134" y="664"/>
              </a:cxn>
              <a:cxn ang="0">
                <a:pos x="835" y="618"/>
              </a:cxn>
              <a:cxn ang="0">
                <a:pos x="665" y="623"/>
              </a:cxn>
              <a:cxn ang="0">
                <a:pos x="334" y="572"/>
              </a:cxn>
              <a:cxn ang="0">
                <a:pos x="220" y="542"/>
              </a:cxn>
              <a:cxn ang="0">
                <a:pos x="80" y="497"/>
              </a:cxn>
              <a:cxn ang="0">
                <a:pos x="63" y="436"/>
              </a:cxn>
            </a:cxnLst>
            <a:rect l="0" t="0" r="r" b="b"/>
            <a:pathLst>
              <a:path w="2115" h="674">
                <a:moveTo>
                  <a:pt x="155" y="225"/>
                </a:moveTo>
                <a:lnTo>
                  <a:pt x="119" y="231"/>
                </a:lnTo>
                <a:lnTo>
                  <a:pt x="88" y="240"/>
                </a:lnTo>
                <a:lnTo>
                  <a:pt x="73" y="245"/>
                </a:lnTo>
                <a:lnTo>
                  <a:pt x="70" y="246"/>
                </a:lnTo>
                <a:lnTo>
                  <a:pt x="56" y="252"/>
                </a:lnTo>
                <a:lnTo>
                  <a:pt x="44" y="259"/>
                </a:lnTo>
                <a:lnTo>
                  <a:pt x="32" y="266"/>
                </a:lnTo>
                <a:lnTo>
                  <a:pt x="23" y="272"/>
                </a:lnTo>
                <a:lnTo>
                  <a:pt x="16" y="280"/>
                </a:lnTo>
                <a:lnTo>
                  <a:pt x="10" y="288"/>
                </a:lnTo>
                <a:lnTo>
                  <a:pt x="5" y="296"/>
                </a:lnTo>
                <a:lnTo>
                  <a:pt x="4" y="299"/>
                </a:lnTo>
                <a:lnTo>
                  <a:pt x="1" y="308"/>
                </a:lnTo>
                <a:lnTo>
                  <a:pt x="0" y="316"/>
                </a:lnTo>
                <a:lnTo>
                  <a:pt x="2" y="329"/>
                </a:lnTo>
                <a:lnTo>
                  <a:pt x="3" y="332"/>
                </a:lnTo>
                <a:lnTo>
                  <a:pt x="9" y="344"/>
                </a:lnTo>
                <a:lnTo>
                  <a:pt x="17" y="356"/>
                </a:lnTo>
                <a:lnTo>
                  <a:pt x="29" y="366"/>
                </a:lnTo>
                <a:lnTo>
                  <a:pt x="44" y="376"/>
                </a:lnTo>
                <a:lnTo>
                  <a:pt x="62" y="385"/>
                </a:lnTo>
                <a:lnTo>
                  <a:pt x="65" y="386"/>
                </a:lnTo>
                <a:lnTo>
                  <a:pt x="86" y="394"/>
                </a:lnTo>
                <a:lnTo>
                  <a:pt x="95" y="396"/>
                </a:lnTo>
                <a:lnTo>
                  <a:pt x="92" y="398"/>
                </a:lnTo>
                <a:lnTo>
                  <a:pt x="80" y="405"/>
                </a:lnTo>
                <a:lnTo>
                  <a:pt x="71" y="413"/>
                </a:lnTo>
                <a:lnTo>
                  <a:pt x="62" y="421"/>
                </a:lnTo>
                <a:lnTo>
                  <a:pt x="56" y="429"/>
                </a:lnTo>
                <a:lnTo>
                  <a:pt x="52" y="437"/>
                </a:lnTo>
                <a:lnTo>
                  <a:pt x="50" y="440"/>
                </a:lnTo>
                <a:lnTo>
                  <a:pt x="47" y="449"/>
                </a:lnTo>
                <a:lnTo>
                  <a:pt x="46" y="457"/>
                </a:lnTo>
                <a:lnTo>
                  <a:pt x="47" y="467"/>
                </a:lnTo>
                <a:lnTo>
                  <a:pt x="50" y="476"/>
                </a:lnTo>
                <a:lnTo>
                  <a:pt x="52" y="479"/>
                </a:lnTo>
                <a:lnTo>
                  <a:pt x="57" y="487"/>
                </a:lnTo>
                <a:lnTo>
                  <a:pt x="64" y="496"/>
                </a:lnTo>
                <a:lnTo>
                  <a:pt x="73" y="504"/>
                </a:lnTo>
                <a:lnTo>
                  <a:pt x="84" y="512"/>
                </a:lnTo>
                <a:lnTo>
                  <a:pt x="97" y="519"/>
                </a:lnTo>
                <a:lnTo>
                  <a:pt x="110" y="526"/>
                </a:lnTo>
                <a:lnTo>
                  <a:pt x="113" y="527"/>
                </a:lnTo>
                <a:lnTo>
                  <a:pt x="128" y="532"/>
                </a:lnTo>
                <a:lnTo>
                  <a:pt x="145" y="538"/>
                </a:lnTo>
                <a:lnTo>
                  <a:pt x="162" y="542"/>
                </a:lnTo>
                <a:lnTo>
                  <a:pt x="181" y="546"/>
                </a:lnTo>
                <a:lnTo>
                  <a:pt x="220" y="551"/>
                </a:lnTo>
                <a:lnTo>
                  <a:pt x="263" y="553"/>
                </a:lnTo>
                <a:lnTo>
                  <a:pt x="275" y="553"/>
                </a:lnTo>
                <a:lnTo>
                  <a:pt x="284" y="553"/>
                </a:lnTo>
                <a:lnTo>
                  <a:pt x="297" y="562"/>
                </a:lnTo>
                <a:lnTo>
                  <a:pt x="311" y="569"/>
                </a:lnTo>
                <a:lnTo>
                  <a:pt x="327" y="578"/>
                </a:lnTo>
                <a:lnTo>
                  <a:pt x="344" y="586"/>
                </a:lnTo>
                <a:lnTo>
                  <a:pt x="347" y="587"/>
                </a:lnTo>
                <a:lnTo>
                  <a:pt x="385" y="601"/>
                </a:lnTo>
                <a:lnTo>
                  <a:pt x="425" y="612"/>
                </a:lnTo>
                <a:lnTo>
                  <a:pt x="469" y="621"/>
                </a:lnTo>
                <a:lnTo>
                  <a:pt x="515" y="628"/>
                </a:lnTo>
                <a:lnTo>
                  <a:pt x="564" y="632"/>
                </a:lnTo>
                <a:lnTo>
                  <a:pt x="613" y="634"/>
                </a:lnTo>
                <a:lnTo>
                  <a:pt x="665" y="632"/>
                </a:lnTo>
                <a:lnTo>
                  <a:pt x="714" y="628"/>
                </a:lnTo>
                <a:lnTo>
                  <a:pt x="763" y="621"/>
                </a:lnTo>
                <a:lnTo>
                  <a:pt x="807" y="611"/>
                </a:lnTo>
                <a:lnTo>
                  <a:pt x="828" y="625"/>
                </a:lnTo>
                <a:lnTo>
                  <a:pt x="856" y="637"/>
                </a:lnTo>
                <a:lnTo>
                  <a:pt x="859" y="638"/>
                </a:lnTo>
                <a:lnTo>
                  <a:pt x="891" y="648"/>
                </a:lnTo>
                <a:lnTo>
                  <a:pt x="926" y="657"/>
                </a:lnTo>
                <a:lnTo>
                  <a:pt x="962" y="665"/>
                </a:lnTo>
                <a:lnTo>
                  <a:pt x="1000" y="670"/>
                </a:lnTo>
                <a:lnTo>
                  <a:pt x="1039" y="673"/>
                </a:lnTo>
                <a:lnTo>
                  <a:pt x="1080" y="674"/>
                </a:lnTo>
                <a:lnTo>
                  <a:pt x="1134" y="673"/>
                </a:lnTo>
                <a:lnTo>
                  <a:pt x="1185" y="667"/>
                </a:lnTo>
                <a:lnTo>
                  <a:pt x="1233" y="658"/>
                </a:lnTo>
                <a:lnTo>
                  <a:pt x="1256" y="653"/>
                </a:lnTo>
                <a:lnTo>
                  <a:pt x="1277" y="647"/>
                </a:lnTo>
                <a:lnTo>
                  <a:pt x="1297" y="639"/>
                </a:lnTo>
                <a:lnTo>
                  <a:pt x="1315" y="631"/>
                </a:lnTo>
                <a:lnTo>
                  <a:pt x="1319" y="630"/>
                </a:lnTo>
                <a:lnTo>
                  <a:pt x="1337" y="622"/>
                </a:lnTo>
                <a:lnTo>
                  <a:pt x="1352" y="613"/>
                </a:lnTo>
                <a:lnTo>
                  <a:pt x="1367" y="604"/>
                </a:lnTo>
                <a:lnTo>
                  <a:pt x="1379" y="594"/>
                </a:lnTo>
                <a:lnTo>
                  <a:pt x="1389" y="583"/>
                </a:lnTo>
                <a:lnTo>
                  <a:pt x="1397" y="574"/>
                </a:lnTo>
                <a:lnTo>
                  <a:pt x="1431" y="582"/>
                </a:lnTo>
                <a:lnTo>
                  <a:pt x="1468" y="587"/>
                </a:lnTo>
                <a:lnTo>
                  <a:pt x="1506" y="591"/>
                </a:lnTo>
                <a:lnTo>
                  <a:pt x="1546" y="592"/>
                </a:lnTo>
                <a:lnTo>
                  <a:pt x="1575" y="592"/>
                </a:lnTo>
                <a:lnTo>
                  <a:pt x="1602" y="590"/>
                </a:lnTo>
                <a:lnTo>
                  <a:pt x="1629" y="587"/>
                </a:lnTo>
                <a:lnTo>
                  <a:pt x="1655" y="583"/>
                </a:lnTo>
                <a:lnTo>
                  <a:pt x="1680" y="578"/>
                </a:lnTo>
                <a:lnTo>
                  <a:pt x="1702" y="572"/>
                </a:lnTo>
                <a:lnTo>
                  <a:pt x="1725" y="565"/>
                </a:lnTo>
                <a:lnTo>
                  <a:pt x="1744" y="557"/>
                </a:lnTo>
                <a:lnTo>
                  <a:pt x="1747" y="556"/>
                </a:lnTo>
                <a:lnTo>
                  <a:pt x="1765" y="548"/>
                </a:lnTo>
                <a:lnTo>
                  <a:pt x="1782" y="539"/>
                </a:lnTo>
                <a:lnTo>
                  <a:pt x="1796" y="529"/>
                </a:lnTo>
                <a:lnTo>
                  <a:pt x="1808" y="519"/>
                </a:lnTo>
                <a:lnTo>
                  <a:pt x="1818" y="508"/>
                </a:lnTo>
                <a:lnTo>
                  <a:pt x="1825" y="496"/>
                </a:lnTo>
                <a:lnTo>
                  <a:pt x="1826" y="493"/>
                </a:lnTo>
                <a:lnTo>
                  <a:pt x="1831" y="481"/>
                </a:lnTo>
                <a:lnTo>
                  <a:pt x="1832" y="472"/>
                </a:lnTo>
                <a:lnTo>
                  <a:pt x="1858" y="469"/>
                </a:lnTo>
                <a:lnTo>
                  <a:pt x="1886" y="466"/>
                </a:lnTo>
                <a:lnTo>
                  <a:pt x="1914" y="461"/>
                </a:lnTo>
                <a:lnTo>
                  <a:pt x="1940" y="456"/>
                </a:lnTo>
                <a:lnTo>
                  <a:pt x="1966" y="449"/>
                </a:lnTo>
                <a:lnTo>
                  <a:pt x="1988" y="441"/>
                </a:lnTo>
                <a:lnTo>
                  <a:pt x="2011" y="433"/>
                </a:lnTo>
                <a:lnTo>
                  <a:pt x="2014" y="432"/>
                </a:lnTo>
                <a:lnTo>
                  <a:pt x="2033" y="423"/>
                </a:lnTo>
                <a:lnTo>
                  <a:pt x="2051" y="414"/>
                </a:lnTo>
                <a:lnTo>
                  <a:pt x="2068" y="403"/>
                </a:lnTo>
                <a:lnTo>
                  <a:pt x="2081" y="393"/>
                </a:lnTo>
                <a:lnTo>
                  <a:pt x="2093" y="381"/>
                </a:lnTo>
                <a:lnTo>
                  <a:pt x="2102" y="369"/>
                </a:lnTo>
                <a:lnTo>
                  <a:pt x="2108" y="357"/>
                </a:lnTo>
                <a:lnTo>
                  <a:pt x="2110" y="353"/>
                </a:lnTo>
                <a:lnTo>
                  <a:pt x="2114" y="341"/>
                </a:lnTo>
                <a:lnTo>
                  <a:pt x="2115" y="327"/>
                </a:lnTo>
                <a:lnTo>
                  <a:pt x="2114" y="316"/>
                </a:lnTo>
                <a:lnTo>
                  <a:pt x="2111" y="305"/>
                </a:lnTo>
                <a:lnTo>
                  <a:pt x="2110" y="302"/>
                </a:lnTo>
                <a:lnTo>
                  <a:pt x="2104" y="289"/>
                </a:lnTo>
                <a:lnTo>
                  <a:pt x="2096" y="279"/>
                </a:lnTo>
                <a:lnTo>
                  <a:pt x="2087" y="268"/>
                </a:lnTo>
                <a:lnTo>
                  <a:pt x="2075" y="258"/>
                </a:lnTo>
                <a:lnTo>
                  <a:pt x="2061" y="248"/>
                </a:lnTo>
                <a:lnTo>
                  <a:pt x="2049" y="240"/>
                </a:lnTo>
                <a:lnTo>
                  <a:pt x="2054" y="234"/>
                </a:lnTo>
                <a:lnTo>
                  <a:pt x="2061" y="223"/>
                </a:lnTo>
                <a:lnTo>
                  <a:pt x="2062" y="219"/>
                </a:lnTo>
                <a:lnTo>
                  <a:pt x="2066" y="208"/>
                </a:lnTo>
                <a:lnTo>
                  <a:pt x="2067" y="196"/>
                </a:lnTo>
                <a:lnTo>
                  <a:pt x="2066" y="187"/>
                </a:lnTo>
                <a:lnTo>
                  <a:pt x="2063" y="178"/>
                </a:lnTo>
                <a:lnTo>
                  <a:pt x="2062" y="174"/>
                </a:lnTo>
                <a:lnTo>
                  <a:pt x="2058" y="165"/>
                </a:lnTo>
                <a:lnTo>
                  <a:pt x="2052" y="156"/>
                </a:lnTo>
                <a:lnTo>
                  <a:pt x="2044" y="148"/>
                </a:lnTo>
                <a:lnTo>
                  <a:pt x="2035" y="141"/>
                </a:lnTo>
                <a:lnTo>
                  <a:pt x="2024" y="133"/>
                </a:lnTo>
                <a:lnTo>
                  <a:pt x="2013" y="125"/>
                </a:lnTo>
                <a:lnTo>
                  <a:pt x="1999" y="118"/>
                </a:lnTo>
                <a:lnTo>
                  <a:pt x="1985" y="111"/>
                </a:lnTo>
                <a:lnTo>
                  <a:pt x="1981" y="110"/>
                </a:lnTo>
                <a:lnTo>
                  <a:pt x="1966" y="105"/>
                </a:lnTo>
                <a:lnTo>
                  <a:pt x="1949" y="99"/>
                </a:lnTo>
                <a:lnTo>
                  <a:pt x="1912" y="90"/>
                </a:lnTo>
                <a:lnTo>
                  <a:pt x="1874" y="84"/>
                </a:lnTo>
                <a:lnTo>
                  <a:pt x="1870" y="75"/>
                </a:lnTo>
                <a:lnTo>
                  <a:pt x="1863" y="67"/>
                </a:lnTo>
                <a:lnTo>
                  <a:pt x="1855" y="58"/>
                </a:lnTo>
                <a:lnTo>
                  <a:pt x="1846" y="52"/>
                </a:lnTo>
                <a:lnTo>
                  <a:pt x="1835" y="44"/>
                </a:lnTo>
                <a:lnTo>
                  <a:pt x="1823" y="37"/>
                </a:lnTo>
                <a:lnTo>
                  <a:pt x="1809" y="30"/>
                </a:lnTo>
                <a:lnTo>
                  <a:pt x="1806" y="29"/>
                </a:lnTo>
                <a:lnTo>
                  <a:pt x="1790" y="24"/>
                </a:lnTo>
                <a:lnTo>
                  <a:pt x="1757" y="13"/>
                </a:lnTo>
                <a:lnTo>
                  <a:pt x="1720" y="7"/>
                </a:lnTo>
                <a:lnTo>
                  <a:pt x="1681" y="2"/>
                </a:lnTo>
                <a:lnTo>
                  <a:pt x="1638" y="0"/>
                </a:lnTo>
                <a:lnTo>
                  <a:pt x="1612" y="1"/>
                </a:lnTo>
                <a:lnTo>
                  <a:pt x="1587" y="2"/>
                </a:lnTo>
                <a:lnTo>
                  <a:pt x="1563" y="6"/>
                </a:lnTo>
                <a:lnTo>
                  <a:pt x="1539" y="10"/>
                </a:lnTo>
                <a:lnTo>
                  <a:pt x="1517" y="15"/>
                </a:lnTo>
                <a:lnTo>
                  <a:pt x="1495" y="21"/>
                </a:lnTo>
                <a:lnTo>
                  <a:pt x="1476" y="28"/>
                </a:lnTo>
                <a:lnTo>
                  <a:pt x="1473" y="29"/>
                </a:lnTo>
                <a:lnTo>
                  <a:pt x="1459" y="36"/>
                </a:lnTo>
                <a:lnTo>
                  <a:pt x="1446" y="29"/>
                </a:lnTo>
                <a:lnTo>
                  <a:pt x="1442" y="28"/>
                </a:lnTo>
                <a:lnTo>
                  <a:pt x="1424" y="21"/>
                </a:lnTo>
                <a:lnTo>
                  <a:pt x="1405" y="15"/>
                </a:lnTo>
                <a:lnTo>
                  <a:pt x="1384" y="10"/>
                </a:lnTo>
                <a:lnTo>
                  <a:pt x="1361" y="6"/>
                </a:lnTo>
                <a:lnTo>
                  <a:pt x="1339" y="2"/>
                </a:lnTo>
                <a:lnTo>
                  <a:pt x="1314" y="1"/>
                </a:lnTo>
                <a:lnTo>
                  <a:pt x="1289" y="0"/>
                </a:lnTo>
                <a:lnTo>
                  <a:pt x="1260" y="1"/>
                </a:lnTo>
                <a:lnTo>
                  <a:pt x="1231" y="3"/>
                </a:lnTo>
                <a:lnTo>
                  <a:pt x="1203" y="8"/>
                </a:lnTo>
                <a:lnTo>
                  <a:pt x="1177" y="13"/>
                </a:lnTo>
                <a:lnTo>
                  <a:pt x="1153" y="21"/>
                </a:lnTo>
                <a:lnTo>
                  <a:pt x="1132" y="29"/>
                </a:lnTo>
                <a:lnTo>
                  <a:pt x="1128" y="30"/>
                </a:lnTo>
                <a:lnTo>
                  <a:pt x="1110" y="40"/>
                </a:lnTo>
                <a:lnTo>
                  <a:pt x="1097" y="51"/>
                </a:lnTo>
                <a:lnTo>
                  <a:pt x="1083" y="46"/>
                </a:lnTo>
                <a:lnTo>
                  <a:pt x="1080" y="45"/>
                </a:lnTo>
                <a:lnTo>
                  <a:pt x="1060" y="38"/>
                </a:lnTo>
                <a:lnTo>
                  <a:pt x="1038" y="34"/>
                </a:lnTo>
                <a:lnTo>
                  <a:pt x="1016" y="29"/>
                </a:lnTo>
                <a:lnTo>
                  <a:pt x="967" y="22"/>
                </a:lnTo>
                <a:lnTo>
                  <a:pt x="917" y="20"/>
                </a:lnTo>
                <a:lnTo>
                  <a:pt x="882" y="21"/>
                </a:lnTo>
                <a:lnTo>
                  <a:pt x="847" y="25"/>
                </a:lnTo>
                <a:lnTo>
                  <a:pt x="814" y="29"/>
                </a:lnTo>
                <a:lnTo>
                  <a:pt x="783" y="36"/>
                </a:lnTo>
                <a:lnTo>
                  <a:pt x="755" y="45"/>
                </a:lnTo>
                <a:lnTo>
                  <a:pt x="729" y="55"/>
                </a:lnTo>
                <a:lnTo>
                  <a:pt x="726" y="56"/>
                </a:lnTo>
                <a:lnTo>
                  <a:pt x="703" y="69"/>
                </a:lnTo>
                <a:lnTo>
                  <a:pt x="686" y="80"/>
                </a:lnTo>
                <a:lnTo>
                  <a:pt x="647" y="72"/>
                </a:lnTo>
                <a:lnTo>
                  <a:pt x="606" y="66"/>
                </a:lnTo>
                <a:lnTo>
                  <a:pt x="564" y="62"/>
                </a:lnTo>
                <a:lnTo>
                  <a:pt x="520" y="61"/>
                </a:lnTo>
                <a:lnTo>
                  <a:pt x="486" y="62"/>
                </a:lnTo>
                <a:lnTo>
                  <a:pt x="454" y="64"/>
                </a:lnTo>
                <a:lnTo>
                  <a:pt x="423" y="67"/>
                </a:lnTo>
                <a:lnTo>
                  <a:pt x="392" y="72"/>
                </a:lnTo>
                <a:lnTo>
                  <a:pt x="363" y="78"/>
                </a:lnTo>
                <a:lnTo>
                  <a:pt x="336" y="85"/>
                </a:lnTo>
                <a:lnTo>
                  <a:pt x="311" y="93"/>
                </a:lnTo>
                <a:lnTo>
                  <a:pt x="288" y="102"/>
                </a:lnTo>
                <a:lnTo>
                  <a:pt x="284" y="103"/>
                </a:lnTo>
                <a:lnTo>
                  <a:pt x="263" y="114"/>
                </a:lnTo>
                <a:lnTo>
                  <a:pt x="244" y="125"/>
                </a:lnTo>
                <a:lnTo>
                  <a:pt x="228" y="136"/>
                </a:lnTo>
                <a:lnTo>
                  <a:pt x="214" y="148"/>
                </a:lnTo>
                <a:lnTo>
                  <a:pt x="202" y="162"/>
                </a:lnTo>
                <a:lnTo>
                  <a:pt x="194" y="176"/>
                </a:lnTo>
                <a:lnTo>
                  <a:pt x="193" y="179"/>
                </a:lnTo>
                <a:lnTo>
                  <a:pt x="189" y="192"/>
                </a:lnTo>
                <a:lnTo>
                  <a:pt x="187" y="207"/>
                </a:lnTo>
                <a:lnTo>
                  <a:pt x="188" y="216"/>
                </a:lnTo>
                <a:lnTo>
                  <a:pt x="189" y="222"/>
                </a:lnTo>
                <a:lnTo>
                  <a:pt x="155" y="225"/>
                </a:lnTo>
                <a:lnTo>
                  <a:pt x="108" y="401"/>
                </a:lnTo>
                <a:lnTo>
                  <a:pt x="108" y="401"/>
                </a:lnTo>
                <a:lnTo>
                  <a:pt x="109" y="401"/>
                </a:lnTo>
                <a:lnTo>
                  <a:pt x="112" y="399"/>
                </a:lnTo>
                <a:lnTo>
                  <a:pt x="113" y="396"/>
                </a:lnTo>
                <a:lnTo>
                  <a:pt x="112" y="393"/>
                </a:lnTo>
                <a:lnTo>
                  <a:pt x="111" y="392"/>
                </a:lnTo>
                <a:lnTo>
                  <a:pt x="111" y="392"/>
                </a:lnTo>
                <a:lnTo>
                  <a:pt x="108" y="390"/>
                </a:lnTo>
                <a:lnTo>
                  <a:pt x="107" y="392"/>
                </a:lnTo>
                <a:lnTo>
                  <a:pt x="86" y="385"/>
                </a:lnTo>
                <a:lnTo>
                  <a:pt x="68" y="378"/>
                </a:lnTo>
                <a:lnTo>
                  <a:pt x="68" y="378"/>
                </a:lnTo>
                <a:lnTo>
                  <a:pt x="50" y="369"/>
                </a:lnTo>
                <a:lnTo>
                  <a:pt x="36" y="359"/>
                </a:lnTo>
                <a:lnTo>
                  <a:pt x="23" y="349"/>
                </a:lnTo>
                <a:lnTo>
                  <a:pt x="16" y="338"/>
                </a:lnTo>
                <a:lnTo>
                  <a:pt x="11" y="327"/>
                </a:lnTo>
                <a:lnTo>
                  <a:pt x="9" y="316"/>
                </a:lnTo>
                <a:lnTo>
                  <a:pt x="10" y="308"/>
                </a:lnTo>
                <a:lnTo>
                  <a:pt x="12" y="303"/>
                </a:lnTo>
                <a:lnTo>
                  <a:pt x="12" y="303"/>
                </a:lnTo>
                <a:lnTo>
                  <a:pt x="17" y="295"/>
                </a:lnTo>
                <a:lnTo>
                  <a:pt x="22" y="287"/>
                </a:lnTo>
                <a:lnTo>
                  <a:pt x="30" y="279"/>
                </a:lnTo>
                <a:lnTo>
                  <a:pt x="39" y="272"/>
                </a:lnTo>
                <a:lnTo>
                  <a:pt x="50" y="266"/>
                </a:lnTo>
                <a:lnTo>
                  <a:pt x="63" y="259"/>
                </a:lnTo>
                <a:lnTo>
                  <a:pt x="76" y="253"/>
                </a:lnTo>
                <a:lnTo>
                  <a:pt x="76" y="253"/>
                </a:lnTo>
                <a:lnTo>
                  <a:pt x="88" y="249"/>
                </a:lnTo>
                <a:lnTo>
                  <a:pt x="119" y="240"/>
                </a:lnTo>
                <a:lnTo>
                  <a:pt x="155" y="234"/>
                </a:lnTo>
                <a:lnTo>
                  <a:pt x="191" y="231"/>
                </a:lnTo>
                <a:lnTo>
                  <a:pt x="193" y="231"/>
                </a:lnTo>
                <a:lnTo>
                  <a:pt x="197" y="230"/>
                </a:lnTo>
                <a:lnTo>
                  <a:pt x="198" y="228"/>
                </a:lnTo>
                <a:lnTo>
                  <a:pt x="198" y="228"/>
                </a:lnTo>
                <a:lnTo>
                  <a:pt x="199" y="225"/>
                </a:lnTo>
                <a:lnTo>
                  <a:pt x="198" y="222"/>
                </a:lnTo>
                <a:lnTo>
                  <a:pt x="198" y="222"/>
                </a:lnTo>
                <a:lnTo>
                  <a:pt x="197" y="216"/>
                </a:lnTo>
                <a:lnTo>
                  <a:pt x="196" y="207"/>
                </a:lnTo>
                <a:lnTo>
                  <a:pt x="198" y="192"/>
                </a:lnTo>
                <a:lnTo>
                  <a:pt x="201" y="182"/>
                </a:lnTo>
                <a:lnTo>
                  <a:pt x="201" y="182"/>
                </a:lnTo>
                <a:lnTo>
                  <a:pt x="209" y="169"/>
                </a:lnTo>
                <a:lnTo>
                  <a:pt x="220" y="155"/>
                </a:lnTo>
                <a:lnTo>
                  <a:pt x="235" y="143"/>
                </a:lnTo>
                <a:lnTo>
                  <a:pt x="251" y="132"/>
                </a:lnTo>
                <a:lnTo>
                  <a:pt x="270" y="120"/>
                </a:lnTo>
                <a:lnTo>
                  <a:pt x="291" y="110"/>
                </a:lnTo>
                <a:lnTo>
                  <a:pt x="291" y="110"/>
                </a:lnTo>
                <a:lnTo>
                  <a:pt x="311" y="102"/>
                </a:lnTo>
                <a:lnTo>
                  <a:pt x="336" y="94"/>
                </a:lnTo>
                <a:lnTo>
                  <a:pt x="363" y="87"/>
                </a:lnTo>
                <a:lnTo>
                  <a:pt x="392" y="81"/>
                </a:lnTo>
                <a:lnTo>
                  <a:pt x="423" y="76"/>
                </a:lnTo>
                <a:lnTo>
                  <a:pt x="454" y="73"/>
                </a:lnTo>
                <a:lnTo>
                  <a:pt x="486" y="71"/>
                </a:lnTo>
                <a:lnTo>
                  <a:pt x="520" y="70"/>
                </a:lnTo>
                <a:lnTo>
                  <a:pt x="564" y="71"/>
                </a:lnTo>
                <a:lnTo>
                  <a:pt x="606" y="75"/>
                </a:lnTo>
                <a:lnTo>
                  <a:pt x="647" y="81"/>
                </a:lnTo>
                <a:lnTo>
                  <a:pt x="685" y="89"/>
                </a:lnTo>
                <a:lnTo>
                  <a:pt x="686" y="89"/>
                </a:lnTo>
                <a:lnTo>
                  <a:pt x="687" y="89"/>
                </a:lnTo>
                <a:lnTo>
                  <a:pt x="687" y="89"/>
                </a:lnTo>
                <a:lnTo>
                  <a:pt x="691" y="88"/>
                </a:lnTo>
                <a:lnTo>
                  <a:pt x="710" y="75"/>
                </a:lnTo>
                <a:lnTo>
                  <a:pt x="732" y="63"/>
                </a:lnTo>
                <a:lnTo>
                  <a:pt x="732" y="63"/>
                </a:lnTo>
                <a:lnTo>
                  <a:pt x="755" y="54"/>
                </a:lnTo>
                <a:lnTo>
                  <a:pt x="783" y="45"/>
                </a:lnTo>
                <a:lnTo>
                  <a:pt x="814" y="38"/>
                </a:lnTo>
                <a:lnTo>
                  <a:pt x="847" y="34"/>
                </a:lnTo>
                <a:lnTo>
                  <a:pt x="882" y="30"/>
                </a:lnTo>
                <a:lnTo>
                  <a:pt x="917" y="29"/>
                </a:lnTo>
                <a:lnTo>
                  <a:pt x="967" y="31"/>
                </a:lnTo>
                <a:lnTo>
                  <a:pt x="1016" y="38"/>
                </a:lnTo>
                <a:lnTo>
                  <a:pt x="1038" y="43"/>
                </a:lnTo>
                <a:lnTo>
                  <a:pt x="1060" y="47"/>
                </a:lnTo>
                <a:lnTo>
                  <a:pt x="1079" y="53"/>
                </a:lnTo>
                <a:lnTo>
                  <a:pt x="1096" y="60"/>
                </a:lnTo>
                <a:lnTo>
                  <a:pt x="1096" y="60"/>
                </a:lnTo>
                <a:lnTo>
                  <a:pt x="1096" y="60"/>
                </a:lnTo>
                <a:lnTo>
                  <a:pt x="1098" y="61"/>
                </a:lnTo>
                <a:lnTo>
                  <a:pt x="1099" y="61"/>
                </a:lnTo>
                <a:lnTo>
                  <a:pt x="1103" y="60"/>
                </a:lnTo>
                <a:lnTo>
                  <a:pt x="1104" y="57"/>
                </a:lnTo>
                <a:lnTo>
                  <a:pt x="1117" y="47"/>
                </a:lnTo>
                <a:lnTo>
                  <a:pt x="1135" y="37"/>
                </a:lnTo>
                <a:lnTo>
                  <a:pt x="1135" y="37"/>
                </a:lnTo>
                <a:lnTo>
                  <a:pt x="1153" y="30"/>
                </a:lnTo>
                <a:lnTo>
                  <a:pt x="1177" y="22"/>
                </a:lnTo>
                <a:lnTo>
                  <a:pt x="1203" y="17"/>
                </a:lnTo>
                <a:lnTo>
                  <a:pt x="1231" y="12"/>
                </a:lnTo>
                <a:lnTo>
                  <a:pt x="1260" y="10"/>
                </a:lnTo>
                <a:lnTo>
                  <a:pt x="1289" y="9"/>
                </a:lnTo>
                <a:lnTo>
                  <a:pt x="1314" y="10"/>
                </a:lnTo>
                <a:lnTo>
                  <a:pt x="1339" y="11"/>
                </a:lnTo>
                <a:lnTo>
                  <a:pt x="1361" y="15"/>
                </a:lnTo>
                <a:lnTo>
                  <a:pt x="1384" y="19"/>
                </a:lnTo>
                <a:lnTo>
                  <a:pt x="1405" y="24"/>
                </a:lnTo>
                <a:lnTo>
                  <a:pt x="1424" y="30"/>
                </a:lnTo>
                <a:lnTo>
                  <a:pt x="1439" y="36"/>
                </a:lnTo>
                <a:lnTo>
                  <a:pt x="1439" y="36"/>
                </a:lnTo>
                <a:lnTo>
                  <a:pt x="1456" y="45"/>
                </a:lnTo>
                <a:lnTo>
                  <a:pt x="1458" y="45"/>
                </a:lnTo>
                <a:lnTo>
                  <a:pt x="1460" y="45"/>
                </a:lnTo>
                <a:lnTo>
                  <a:pt x="1479" y="36"/>
                </a:lnTo>
                <a:lnTo>
                  <a:pt x="1479" y="36"/>
                </a:lnTo>
                <a:lnTo>
                  <a:pt x="1495" y="30"/>
                </a:lnTo>
                <a:lnTo>
                  <a:pt x="1517" y="24"/>
                </a:lnTo>
                <a:lnTo>
                  <a:pt x="1539" y="19"/>
                </a:lnTo>
                <a:lnTo>
                  <a:pt x="1563" y="15"/>
                </a:lnTo>
                <a:lnTo>
                  <a:pt x="1587" y="11"/>
                </a:lnTo>
                <a:lnTo>
                  <a:pt x="1612" y="10"/>
                </a:lnTo>
                <a:lnTo>
                  <a:pt x="1638" y="9"/>
                </a:lnTo>
                <a:lnTo>
                  <a:pt x="1681" y="11"/>
                </a:lnTo>
                <a:lnTo>
                  <a:pt x="1720" y="16"/>
                </a:lnTo>
                <a:lnTo>
                  <a:pt x="1757" y="22"/>
                </a:lnTo>
                <a:lnTo>
                  <a:pt x="1790" y="33"/>
                </a:lnTo>
                <a:lnTo>
                  <a:pt x="1802" y="37"/>
                </a:lnTo>
                <a:lnTo>
                  <a:pt x="1802" y="37"/>
                </a:lnTo>
                <a:lnTo>
                  <a:pt x="1816" y="44"/>
                </a:lnTo>
                <a:lnTo>
                  <a:pt x="1828" y="51"/>
                </a:lnTo>
                <a:lnTo>
                  <a:pt x="1840" y="58"/>
                </a:lnTo>
                <a:lnTo>
                  <a:pt x="1849" y="65"/>
                </a:lnTo>
                <a:lnTo>
                  <a:pt x="1856" y="74"/>
                </a:lnTo>
                <a:lnTo>
                  <a:pt x="1863" y="82"/>
                </a:lnTo>
                <a:lnTo>
                  <a:pt x="1868" y="90"/>
                </a:lnTo>
                <a:lnTo>
                  <a:pt x="1868" y="91"/>
                </a:lnTo>
                <a:lnTo>
                  <a:pt x="1871" y="92"/>
                </a:lnTo>
                <a:lnTo>
                  <a:pt x="1912" y="99"/>
                </a:lnTo>
                <a:lnTo>
                  <a:pt x="1949" y="108"/>
                </a:lnTo>
                <a:lnTo>
                  <a:pt x="1966" y="114"/>
                </a:lnTo>
                <a:lnTo>
                  <a:pt x="1978" y="118"/>
                </a:lnTo>
                <a:lnTo>
                  <a:pt x="1978" y="118"/>
                </a:lnTo>
                <a:lnTo>
                  <a:pt x="1993" y="125"/>
                </a:lnTo>
                <a:lnTo>
                  <a:pt x="2006" y="132"/>
                </a:lnTo>
                <a:lnTo>
                  <a:pt x="2017" y="139"/>
                </a:lnTo>
                <a:lnTo>
                  <a:pt x="2029" y="147"/>
                </a:lnTo>
                <a:lnTo>
                  <a:pt x="2038" y="155"/>
                </a:lnTo>
                <a:lnTo>
                  <a:pt x="2045" y="163"/>
                </a:lnTo>
                <a:lnTo>
                  <a:pt x="2051" y="172"/>
                </a:lnTo>
                <a:lnTo>
                  <a:pt x="2056" y="180"/>
                </a:lnTo>
                <a:lnTo>
                  <a:pt x="2057" y="187"/>
                </a:lnTo>
                <a:lnTo>
                  <a:pt x="2058" y="196"/>
                </a:lnTo>
                <a:lnTo>
                  <a:pt x="2057" y="208"/>
                </a:lnTo>
                <a:lnTo>
                  <a:pt x="2054" y="216"/>
                </a:lnTo>
                <a:lnTo>
                  <a:pt x="2054" y="216"/>
                </a:lnTo>
                <a:lnTo>
                  <a:pt x="2048" y="227"/>
                </a:lnTo>
                <a:lnTo>
                  <a:pt x="2038" y="237"/>
                </a:lnTo>
                <a:lnTo>
                  <a:pt x="2038" y="237"/>
                </a:lnTo>
                <a:lnTo>
                  <a:pt x="2036" y="241"/>
                </a:lnTo>
                <a:lnTo>
                  <a:pt x="2038" y="244"/>
                </a:lnTo>
                <a:lnTo>
                  <a:pt x="2041" y="245"/>
                </a:lnTo>
                <a:lnTo>
                  <a:pt x="2054" y="254"/>
                </a:lnTo>
                <a:lnTo>
                  <a:pt x="2068" y="264"/>
                </a:lnTo>
                <a:lnTo>
                  <a:pt x="2080" y="275"/>
                </a:lnTo>
                <a:lnTo>
                  <a:pt x="2089" y="286"/>
                </a:lnTo>
                <a:lnTo>
                  <a:pt x="2097" y="296"/>
                </a:lnTo>
                <a:lnTo>
                  <a:pt x="2103" y="307"/>
                </a:lnTo>
                <a:lnTo>
                  <a:pt x="2105" y="316"/>
                </a:lnTo>
                <a:lnTo>
                  <a:pt x="2106" y="327"/>
                </a:lnTo>
                <a:lnTo>
                  <a:pt x="2105" y="341"/>
                </a:lnTo>
                <a:lnTo>
                  <a:pt x="2102" y="350"/>
                </a:lnTo>
                <a:lnTo>
                  <a:pt x="2095" y="362"/>
                </a:lnTo>
                <a:lnTo>
                  <a:pt x="2086" y="375"/>
                </a:lnTo>
                <a:lnTo>
                  <a:pt x="2075" y="386"/>
                </a:lnTo>
                <a:lnTo>
                  <a:pt x="2061" y="396"/>
                </a:lnTo>
                <a:lnTo>
                  <a:pt x="2044" y="407"/>
                </a:lnTo>
                <a:lnTo>
                  <a:pt x="2026" y="416"/>
                </a:lnTo>
                <a:lnTo>
                  <a:pt x="2007" y="425"/>
                </a:lnTo>
                <a:lnTo>
                  <a:pt x="2007" y="425"/>
                </a:lnTo>
                <a:lnTo>
                  <a:pt x="1988" y="432"/>
                </a:lnTo>
                <a:lnTo>
                  <a:pt x="1966" y="440"/>
                </a:lnTo>
                <a:lnTo>
                  <a:pt x="1940" y="447"/>
                </a:lnTo>
                <a:lnTo>
                  <a:pt x="1914" y="452"/>
                </a:lnTo>
                <a:lnTo>
                  <a:pt x="1886" y="457"/>
                </a:lnTo>
                <a:lnTo>
                  <a:pt x="1858" y="460"/>
                </a:lnTo>
                <a:lnTo>
                  <a:pt x="1827" y="463"/>
                </a:lnTo>
                <a:lnTo>
                  <a:pt x="1824" y="464"/>
                </a:lnTo>
                <a:lnTo>
                  <a:pt x="1823" y="467"/>
                </a:lnTo>
                <a:lnTo>
                  <a:pt x="1823" y="467"/>
                </a:lnTo>
                <a:lnTo>
                  <a:pt x="1823" y="468"/>
                </a:lnTo>
                <a:lnTo>
                  <a:pt x="1822" y="481"/>
                </a:lnTo>
                <a:lnTo>
                  <a:pt x="1818" y="490"/>
                </a:lnTo>
                <a:lnTo>
                  <a:pt x="1818" y="490"/>
                </a:lnTo>
                <a:lnTo>
                  <a:pt x="1811" y="501"/>
                </a:lnTo>
                <a:lnTo>
                  <a:pt x="1801" y="512"/>
                </a:lnTo>
                <a:lnTo>
                  <a:pt x="1789" y="522"/>
                </a:lnTo>
                <a:lnTo>
                  <a:pt x="1775" y="532"/>
                </a:lnTo>
                <a:lnTo>
                  <a:pt x="1759" y="541"/>
                </a:lnTo>
                <a:lnTo>
                  <a:pt x="1741" y="549"/>
                </a:lnTo>
                <a:lnTo>
                  <a:pt x="1741" y="549"/>
                </a:lnTo>
                <a:lnTo>
                  <a:pt x="1725" y="556"/>
                </a:lnTo>
                <a:lnTo>
                  <a:pt x="1702" y="563"/>
                </a:lnTo>
                <a:lnTo>
                  <a:pt x="1680" y="569"/>
                </a:lnTo>
                <a:lnTo>
                  <a:pt x="1655" y="574"/>
                </a:lnTo>
                <a:lnTo>
                  <a:pt x="1629" y="578"/>
                </a:lnTo>
                <a:lnTo>
                  <a:pt x="1602" y="581"/>
                </a:lnTo>
                <a:lnTo>
                  <a:pt x="1575" y="583"/>
                </a:lnTo>
                <a:lnTo>
                  <a:pt x="1546" y="583"/>
                </a:lnTo>
                <a:lnTo>
                  <a:pt x="1506" y="582"/>
                </a:lnTo>
                <a:lnTo>
                  <a:pt x="1468" y="578"/>
                </a:lnTo>
                <a:lnTo>
                  <a:pt x="1431" y="573"/>
                </a:lnTo>
                <a:lnTo>
                  <a:pt x="1400" y="566"/>
                </a:lnTo>
                <a:lnTo>
                  <a:pt x="1398" y="565"/>
                </a:lnTo>
                <a:lnTo>
                  <a:pt x="1398" y="565"/>
                </a:lnTo>
                <a:lnTo>
                  <a:pt x="1395" y="564"/>
                </a:lnTo>
                <a:lnTo>
                  <a:pt x="1392" y="565"/>
                </a:lnTo>
                <a:lnTo>
                  <a:pt x="1392" y="566"/>
                </a:lnTo>
                <a:lnTo>
                  <a:pt x="1383" y="576"/>
                </a:lnTo>
                <a:lnTo>
                  <a:pt x="1373" y="587"/>
                </a:lnTo>
                <a:lnTo>
                  <a:pt x="1360" y="598"/>
                </a:lnTo>
                <a:lnTo>
                  <a:pt x="1346" y="607"/>
                </a:lnTo>
                <a:lnTo>
                  <a:pt x="1330" y="616"/>
                </a:lnTo>
                <a:lnTo>
                  <a:pt x="1312" y="623"/>
                </a:lnTo>
                <a:lnTo>
                  <a:pt x="1313" y="625"/>
                </a:lnTo>
                <a:lnTo>
                  <a:pt x="1297" y="630"/>
                </a:lnTo>
                <a:lnTo>
                  <a:pt x="1277" y="638"/>
                </a:lnTo>
                <a:lnTo>
                  <a:pt x="1256" y="644"/>
                </a:lnTo>
                <a:lnTo>
                  <a:pt x="1233" y="649"/>
                </a:lnTo>
                <a:lnTo>
                  <a:pt x="1185" y="658"/>
                </a:lnTo>
                <a:lnTo>
                  <a:pt x="1134" y="664"/>
                </a:lnTo>
                <a:lnTo>
                  <a:pt x="1080" y="665"/>
                </a:lnTo>
                <a:lnTo>
                  <a:pt x="1039" y="664"/>
                </a:lnTo>
                <a:lnTo>
                  <a:pt x="1000" y="661"/>
                </a:lnTo>
                <a:lnTo>
                  <a:pt x="962" y="656"/>
                </a:lnTo>
                <a:lnTo>
                  <a:pt x="926" y="648"/>
                </a:lnTo>
                <a:lnTo>
                  <a:pt x="891" y="639"/>
                </a:lnTo>
                <a:lnTo>
                  <a:pt x="863" y="630"/>
                </a:lnTo>
                <a:lnTo>
                  <a:pt x="863" y="630"/>
                </a:lnTo>
                <a:lnTo>
                  <a:pt x="835" y="618"/>
                </a:lnTo>
                <a:lnTo>
                  <a:pt x="812" y="605"/>
                </a:lnTo>
                <a:lnTo>
                  <a:pt x="811" y="603"/>
                </a:lnTo>
                <a:lnTo>
                  <a:pt x="808" y="602"/>
                </a:lnTo>
                <a:lnTo>
                  <a:pt x="807" y="602"/>
                </a:lnTo>
                <a:lnTo>
                  <a:pt x="807" y="602"/>
                </a:lnTo>
                <a:lnTo>
                  <a:pt x="804" y="603"/>
                </a:lnTo>
                <a:lnTo>
                  <a:pt x="763" y="612"/>
                </a:lnTo>
                <a:lnTo>
                  <a:pt x="714" y="619"/>
                </a:lnTo>
                <a:lnTo>
                  <a:pt x="665" y="623"/>
                </a:lnTo>
                <a:lnTo>
                  <a:pt x="613" y="625"/>
                </a:lnTo>
                <a:lnTo>
                  <a:pt x="564" y="623"/>
                </a:lnTo>
                <a:lnTo>
                  <a:pt x="515" y="619"/>
                </a:lnTo>
                <a:lnTo>
                  <a:pt x="469" y="612"/>
                </a:lnTo>
                <a:lnTo>
                  <a:pt x="425" y="603"/>
                </a:lnTo>
                <a:lnTo>
                  <a:pt x="385" y="592"/>
                </a:lnTo>
                <a:lnTo>
                  <a:pt x="351" y="580"/>
                </a:lnTo>
                <a:lnTo>
                  <a:pt x="351" y="580"/>
                </a:lnTo>
                <a:lnTo>
                  <a:pt x="334" y="572"/>
                </a:lnTo>
                <a:lnTo>
                  <a:pt x="318" y="563"/>
                </a:lnTo>
                <a:lnTo>
                  <a:pt x="304" y="555"/>
                </a:lnTo>
                <a:lnTo>
                  <a:pt x="292" y="547"/>
                </a:lnTo>
                <a:lnTo>
                  <a:pt x="291" y="544"/>
                </a:lnTo>
                <a:lnTo>
                  <a:pt x="288" y="542"/>
                </a:lnTo>
                <a:lnTo>
                  <a:pt x="288" y="542"/>
                </a:lnTo>
                <a:lnTo>
                  <a:pt x="275" y="544"/>
                </a:lnTo>
                <a:lnTo>
                  <a:pt x="263" y="544"/>
                </a:lnTo>
                <a:lnTo>
                  <a:pt x="220" y="542"/>
                </a:lnTo>
                <a:lnTo>
                  <a:pt x="181" y="537"/>
                </a:lnTo>
                <a:lnTo>
                  <a:pt x="162" y="533"/>
                </a:lnTo>
                <a:lnTo>
                  <a:pt x="145" y="529"/>
                </a:lnTo>
                <a:lnTo>
                  <a:pt x="128" y="523"/>
                </a:lnTo>
                <a:lnTo>
                  <a:pt x="117" y="519"/>
                </a:lnTo>
                <a:lnTo>
                  <a:pt x="117" y="519"/>
                </a:lnTo>
                <a:lnTo>
                  <a:pt x="103" y="512"/>
                </a:lnTo>
                <a:lnTo>
                  <a:pt x="91" y="505"/>
                </a:lnTo>
                <a:lnTo>
                  <a:pt x="80" y="497"/>
                </a:lnTo>
                <a:lnTo>
                  <a:pt x="71" y="490"/>
                </a:lnTo>
                <a:lnTo>
                  <a:pt x="64" y="481"/>
                </a:lnTo>
                <a:lnTo>
                  <a:pt x="58" y="473"/>
                </a:lnTo>
                <a:lnTo>
                  <a:pt x="58" y="473"/>
                </a:lnTo>
                <a:lnTo>
                  <a:pt x="56" y="467"/>
                </a:lnTo>
                <a:lnTo>
                  <a:pt x="55" y="457"/>
                </a:lnTo>
                <a:lnTo>
                  <a:pt x="56" y="449"/>
                </a:lnTo>
                <a:lnTo>
                  <a:pt x="58" y="443"/>
                </a:lnTo>
                <a:lnTo>
                  <a:pt x="63" y="436"/>
                </a:lnTo>
                <a:lnTo>
                  <a:pt x="68" y="428"/>
                </a:lnTo>
                <a:lnTo>
                  <a:pt x="77" y="420"/>
                </a:lnTo>
                <a:lnTo>
                  <a:pt x="86" y="412"/>
                </a:lnTo>
                <a:lnTo>
                  <a:pt x="99" y="405"/>
                </a:lnTo>
                <a:lnTo>
                  <a:pt x="108" y="401"/>
                </a:lnTo>
                <a:lnTo>
                  <a:pt x="155" y="22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2241" name="Freeform 145"/>
          <p:cNvSpPr>
            <a:spLocks/>
          </p:cNvSpPr>
          <p:nvPr/>
        </p:nvSpPr>
        <p:spPr bwMode="auto">
          <a:xfrm>
            <a:off x="5381625" y="4702175"/>
            <a:ext cx="200025" cy="3175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8"/>
              </a:cxn>
              <a:cxn ang="0">
                <a:pos x="27" y="13"/>
              </a:cxn>
              <a:cxn ang="0">
                <a:pos x="53" y="17"/>
              </a:cxn>
              <a:cxn ang="0">
                <a:pos x="81" y="20"/>
              </a:cxn>
              <a:cxn ang="0">
                <a:pos x="108" y="20"/>
              </a:cxn>
              <a:cxn ang="0">
                <a:pos x="117" y="20"/>
              </a:cxn>
              <a:cxn ang="0">
                <a:pos x="126" y="19"/>
              </a:cxn>
              <a:cxn ang="0">
                <a:pos x="125" y="10"/>
              </a:cxn>
              <a:cxn ang="0">
                <a:pos x="117" y="11"/>
              </a:cxn>
              <a:cxn ang="0">
                <a:pos x="108" y="11"/>
              </a:cxn>
              <a:cxn ang="0">
                <a:pos x="81" y="11"/>
              </a:cxn>
              <a:cxn ang="0">
                <a:pos x="53" y="8"/>
              </a:cxn>
              <a:cxn ang="0">
                <a:pos x="27" y="4"/>
              </a:cxn>
              <a:cxn ang="0">
                <a:pos x="2" y="0"/>
              </a:cxn>
            </a:cxnLst>
            <a:rect l="0" t="0" r="r" b="b"/>
            <a:pathLst>
              <a:path w="126" h="20">
                <a:moveTo>
                  <a:pt x="2" y="0"/>
                </a:moveTo>
                <a:lnTo>
                  <a:pt x="0" y="8"/>
                </a:lnTo>
                <a:lnTo>
                  <a:pt x="27" y="13"/>
                </a:lnTo>
                <a:lnTo>
                  <a:pt x="53" y="17"/>
                </a:lnTo>
                <a:lnTo>
                  <a:pt x="81" y="20"/>
                </a:lnTo>
                <a:lnTo>
                  <a:pt x="108" y="20"/>
                </a:lnTo>
                <a:lnTo>
                  <a:pt x="117" y="20"/>
                </a:lnTo>
                <a:lnTo>
                  <a:pt x="126" y="19"/>
                </a:lnTo>
                <a:lnTo>
                  <a:pt x="125" y="10"/>
                </a:lnTo>
                <a:lnTo>
                  <a:pt x="117" y="11"/>
                </a:lnTo>
                <a:lnTo>
                  <a:pt x="108" y="11"/>
                </a:lnTo>
                <a:lnTo>
                  <a:pt x="81" y="11"/>
                </a:lnTo>
                <a:lnTo>
                  <a:pt x="53" y="8"/>
                </a:lnTo>
                <a:lnTo>
                  <a:pt x="27" y="4"/>
                </a:lnTo>
                <a:lnTo>
                  <a:pt x="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2242" name="Freeform 146"/>
          <p:cNvSpPr>
            <a:spLocks/>
          </p:cNvSpPr>
          <p:nvPr/>
        </p:nvSpPr>
        <p:spPr bwMode="auto">
          <a:xfrm>
            <a:off x="5667375" y="4930775"/>
            <a:ext cx="87313" cy="22225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0" y="14"/>
              </a:cxn>
              <a:cxn ang="0">
                <a:pos x="28" y="13"/>
              </a:cxn>
              <a:cxn ang="0">
                <a:pos x="55" y="9"/>
              </a:cxn>
              <a:cxn ang="0">
                <a:pos x="54" y="0"/>
              </a:cxn>
              <a:cxn ang="0">
                <a:pos x="28" y="4"/>
              </a:cxn>
              <a:cxn ang="0">
                <a:pos x="0" y="5"/>
              </a:cxn>
            </a:cxnLst>
            <a:rect l="0" t="0" r="r" b="b"/>
            <a:pathLst>
              <a:path w="55" h="14">
                <a:moveTo>
                  <a:pt x="0" y="5"/>
                </a:moveTo>
                <a:lnTo>
                  <a:pt x="0" y="14"/>
                </a:lnTo>
                <a:lnTo>
                  <a:pt x="28" y="13"/>
                </a:lnTo>
                <a:lnTo>
                  <a:pt x="55" y="9"/>
                </a:lnTo>
                <a:lnTo>
                  <a:pt x="54" y="0"/>
                </a:lnTo>
                <a:lnTo>
                  <a:pt x="28" y="4"/>
                </a:lnTo>
                <a:lnTo>
                  <a:pt x="0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2243" name="Freeform 147"/>
          <p:cNvSpPr>
            <a:spLocks/>
          </p:cNvSpPr>
          <p:nvPr/>
        </p:nvSpPr>
        <p:spPr bwMode="auto">
          <a:xfrm>
            <a:off x="6434138" y="4992688"/>
            <a:ext cx="61912" cy="5397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7"/>
              </a:cxn>
              <a:cxn ang="0">
                <a:pos x="15" y="20"/>
              </a:cxn>
              <a:cxn ang="0">
                <a:pos x="33" y="34"/>
              </a:cxn>
              <a:cxn ang="0">
                <a:pos x="39" y="27"/>
              </a:cxn>
              <a:cxn ang="0">
                <a:pos x="22" y="14"/>
              </a:cxn>
              <a:cxn ang="0">
                <a:pos x="6" y="0"/>
              </a:cxn>
            </a:cxnLst>
            <a:rect l="0" t="0" r="r" b="b"/>
            <a:pathLst>
              <a:path w="39" h="34">
                <a:moveTo>
                  <a:pt x="6" y="0"/>
                </a:moveTo>
                <a:lnTo>
                  <a:pt x="0" y="7"/>
                </a:lnTo>
                <a:lnTo>
                  <a:pt x="15" y="20"/>
                </a:lnTo>
                <a:lnTo>
                  <a:pt x="33" y="34"/>
                </a:lnTo>
                <a:lnTo>
                  <a:pt x="39" y="27"/>
                </a:lnTo>
                <a:lnTo>
                  <a:pt x="22" y="14"/>
                </a:ln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2244" name="Freeform 148"/>
          <p:cNvSpPr>
            <a:spLocks/>
          </p:cNvSpPr>
          <p:nvPr/>
        </p:nvSpPr>
        <p:spPr bwMode="auto">
          <a:xfrm>
            <a:off x="7419975" y="4932363"/>
            <a:ext cx="33338" cy="5397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" y="34"/>
              </a:cxn>
              <a:cxn ang="0">
                <a:pos x="15" y="20"/>
              </a:cxn>
              <a:cxn ang="0">
                <a:pos x="17" y="17"/>
              </a:cxn>
              <a:cxn ang="0">
                <a:pos x="21" y="2"/>
              </a:cxn>
              <a:cxn ang="0">
                <a:pos x="13" y="0"/>
              </a:cxn>
              <a:cxn ang="0">
                <a:pos x="9" y="13"/>
              </a:cxn>
              <a:cxn ang="0">
                <a:pos x="9" y="13"/>
              </a:cxn>
              <a:cxn ang="0">
                <a:pos x="0" y="28"/>
              </a:cxn>
            </a:cxnLst>
            <a:rect l="0" t="0" r="r" b="b"/>
            <a:pathLst>
              <a:path w="21" h="34">
                <a:moveTo>
                  <a:pt x="0" y="28"/>
                </a:moveTo>
                <a:lnTo>
                  <a:pt x="6" y="34"/>
                </a:lnTo>
                <a:lnTo>
                  <a:pt x="15" y="20"/>
                </a:lnTo>
                <a:lnTo>
                  <a:pt x="17" y="17"/>
                </a:lnTo>
                <a:lnTo>
                  <a:pt x="21" y="2"/>
                </a:lnTo>
                <a:lnTo>
                  <a:pt x="13" y="0"/>
                </a:lnTo>
                <a:lnTo>
                  <a:pt x="9" y="13"/>
                </a:lnTo>
                <a:lnTo>
                  <a:pt x="9" y="13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2245" name="Freeform 149"/>
          <p:cNvSpPr>
            <a:spLocks/>
          </p:cNvSpPr>
          <p:nvPr/>
        </p:nvSpPr>
        <p:spPr bwMode="auto">
          <a:xfrm>
            <a:off x="7859713" y="4638675"/>
            <a:ext cx="258762" cy="182563"/>
          </a:xfrm>
          <a:custGeom>
            <a:avLst/>
            <a:gdLst/>
            <a:ahLst/>
            <a:cxnLst>
              <a:cxn ang="0">
                <a:pos x="154" y="115"/>
              </a:cxn>
              <a:cxn ang="0">
                <a:pos x="163" y="115"/>
              </a:cxn>
              <a:cxn ang="0">
                <a:pos x="163" y="114"/>
              </a:cxn>
              <a:cxn ang="0">
                <a:pos x="163" y="114"/>
              </a:cxn>
              <a:cxn ang="0">
                <a:pos x="163" y="106"/>
              </a:cxn>
              <a:cxn ang="0">
                <a:pos x="160" y="97"/>
              </a:cxn>
              <a:cxn ang="0">
                <a:pos x="159" y="94"/>
              </a:cxn>
              <a:cxn ang="0">
                <a:pos x="156" y="86"/>
              </a:cxn>
              <a:cxn ang="0">
                <a:pos x="150" y="77"/>
              </a:cxn>
              <a:cxn ang="0">
                <a:pos x="145" y="69"/>
              </a:cxn>
              <a:cxn ang="0">
                <a:pos x="137" y="61"/>
              </a:cxn>
              <a:cxn ang="0">
                <a:pos x="129" y="54"/>
              </a:cxn>
              <a:cxn ang="0">
                <a:pos x="119" y="46"/>
              </a:cxn>
              <a:cxn ang="0">
                <a:pos x="108" y="40"/>
              </a:cxn>
              <a:cxn ang="0">
                <a:pos x="96" y="33"/>
              </a:cxn>
              <a:cxn ang="0">
                <a:pos x="69" y="21"/>
              </a:cxn>
              <a:cxn ang="0">
                <a:pos x="66" y="19"/>
              </a:cxn>
              <a:cxn ang="0">
                <a:pos x="34" y="9"/>
              </a:cxn>
              <a:cxn ang="0">
                <a:pos x="1" y="0"/>
              </a:cxn>
              <a:cxn ang="0">
                <a:pos x="0" y="9"/>
              </a:cxn>
              <a:cxn ang="0">
                <a:pos x="34" y="18"/>
              </a:cxn>
              <a:cxn ang="0">
                <a:pos x="63" y="27"/>
              </a:cxn>
              <a:cxn ang="0">
                <a:pos x="63" y="27"/>
              </a:cxn>
              <a:cxn ang="0">
                <a:pos x="90" y="40"/>
              </a:cxn>
              <a:cxn ang="0">
                <a:pos x="101" y="46"/>
              </a:cxn>
              <a:cxn ang="0">
                <a:pos x="112" y="53"/>
              </a:cxn>
              <a:cxn ang="0">
                <a:pos x="122" y="61"/>
              </a:cxn>
              <a:cxn ang="0">
                <a:pos x="130" y="68"/>
              </a:cxn>
              <a:cxn ang="0">
                <a:pos x="138" y="76"/>
              </a:cxn>
              <a:cxn ang="0">
                <a:pos x="144" y="84"/>
              </a:cxn>
              <a:cxn ang="0">
                <a:pos x="149" y="93"/>
              </a:cxn>
              <a:cxn ang="0">
                <a:pos x="151" y="99"/>
              </a:cxn>
              <a:cxn ang="0">
                <a:pos x="154" y="106"/>
              </a:cxn>
              <a:cxn ang="0">
                <a:pos x="154" y="114"/>
              </a:cxn>
              <a:cxn ang="0">
                <a:pos x="154" y="114"/>
              </a:cxn>
              <a:cxn ang="0">
                <a:pos x="154" y="115"/>
              </a:cxn>
            </a:cxnLst>
            <a:rect l="0" t="0" r="r" b="b"/>
            <a:pathLst>
              <a:path w="163" h="115">
                <a:moveTo>
                  <a:pt x="154" y="115"/>
                </a:moveTo>
                <a:lnTo>
                  <a:pt x="163" y="115"/>
                </a:lnTo>
                <a:lnTo>
                  <a:pt x="163" y="114"/>
                </a:lnTo>
                <a:lnTo>
                  <a:pt x="163" y="114"/>
                </a:lnTo>
                <a:lnTo>
                  <a:pt x="163" y="106"/>
                </a:lnTo>
                <a:lnTo>
                  <a:pt x="160" y="97"/>
                </a:lnTo>
                <a:lnTo>
                  <a:pt x="159" y="94"/>
                </a:lnTo>
                <a:lnTo>
                  <a:pt x="156" y="86"/>
                </a:lnTo>
                <a:lnTo>
                  <a:pt x="150" y="77"/>
                </a:lnTo>
                <a:lnTo>
                  <a:pt x="145" y="69"/>
                </a:lnTo>
                <a:lnTo>
                  <a:pt x="137" y="61"/>
                </a:lnTo>
                <a:lnTo>
                  <a:pt x="129" y="54"/>
                </a:lnTo>
                <a:lnTo>
                  <a:pt x="119" y="46"/>
                </a:lnTo>
                <a:lnTo>
                  <a:pt x="108" y="40"/>
                </a:lnTo>
                <a:lnTo>
                  <a:pt x="96" y="33"/>
                </a:lnTo>
                <a:lnTo>
                  <a:pt x="69" y="21"/>
                </a:lnTo>
                <a:lnTo>
                  <a:pt x="66" y="19"/>
                </a:lnTo>
                <a:lnTo>
                  <a:pt x="34" y="9"/>
                </a:lnTo>
                <a:lnTo>
                  <a:pt x="1" y="0"/>
                </a:lnTo>
                <a:lnTo>
                  <a:pt x="0" y="9"/>
                </a:lnTo>
                <a:lnTo>
                  <a:pt x="34" y="18"/>
                </a:lnTo>
                <a:lnTo>
                  <a:pt x="63" y="27"/>
                </a:lnTo>
                <a:lnTo>
                  <a:pt x="63" y="27"/>
                </a:lnTo>
                <a:lnTo>
                  <a:pt x="90" y="40"/>
                </a:lnTo>
                <a:lnTo>
                  <a:pt x="101" y="46"/>
                </a:lnTo>
                <a:lnTo>
                  <a:pt x="112" y="53"/>
                </a:lnTo>
                <a:lnTo>
                  <a:pt x="122" y="61"/>
                </a:lnTo>
                <a:lnTo>
                  <a:pt x="130" y="68"/>
                </a:lnTo>
                <a:lnTo>
                  <a:pt x="138" y="76"/>
                </a:lnTo>
                <a:lnTo>
                  <a:pt x="144" y="84"/>
                </a:lnTo>
                <a:lnTo>
                  <a:pt x="149" y="93"/>
                </a:lnTo>
                <a:lnTo>
                  <a:pt x="151" y="99"/>
                </a:lnTo>
                <a:lnTo>
                  <a:pt x="154" y="106"/>
                </a:lnTo>
                <a:lnTo>
                  <a:pt x="154" y="114"/>
                </a:lnTo>
                <a:lnTo>
                  <a:pt x="154" y="114"/>
                </a:lnTo>
                <a:lnTo>
                  <a:pt x="154" y="11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2246" name="Freeform 150"/>
          <p:cNvSpPr>
            <a:spLocks/>
          </p:cNvSpPr>
          <p:nvPr/>
        </p:nvSpPr>
        <p:spPr bwMode="auto">
          <a:xfrm>
            <a:off x="8337550" y="4454525"/>
            <a:ext cx="117475" cy="77788"/>
          </a:xfrm>
          <a:custGeom>
            <a:avLst/>
            <a:gdLst/>
            <a:ahLst/>
            <a:cxnLst>
              <a:cxn ang="0">
                <a:pos x="0" y="41"/>
              </a:cxn>
              <a:cxn ang="0">
                <a:pos x="3" y="49"/>
              </a:cxn>
              <a:cxn ang="0">
                <a:pos x="23" y="40"/>
              </a:cxn>
              <a:cxn ang="0">
                <a:pos x="26" y="39"/>
              </a:cxn>
              <a:cxn ang="0">
                <a:pos x="45" y="30"/>
              </a:cxn>
              <a:cxn ang="0">
                <a:pos x="61" y="18"/>
              </a:cxn>
              <a:cxn ang="0">
                <a:pos x="74" y="7"/>
              </a:cxn>
              <a:cxn ang="0">
                <a:pos x="68" y="0"/>
              </a:cxn>
              <a:cxn ang="0">
                <a:pos x="54" y="12"/>
              </a:cxn>
              <a:cxn ang="0">
                <a:pos x="38" y="23"/>
              </a:cxn>
              <a:cxn ang="0">
                <a:pos x="19" y="32"/>
              </a:cxn>
              <a:cxn ang="0">
                <a:pos x="20" y="33"/>
              </a:cxn>
              <a:cxn ang="0">
                <a:pos x="0" y="41"/>
              </a:cxn>
            </a:cxnLst>
            <a:rect l="0" t="0" r="r" b="b"/>
            <a:pathLst>
              <a:path w="74" h="49">
                <a:moveTo>
                  <a:pt x="0" y="41"/>
                </a:moveTo>
                <a:lnTo>
                  <a:pt x="3" y="49"/>
                </a:lnTo>
                <a:lnTo>
                  <a:pt x="23" y="40"/>
                </a:lnTo>
                <a:lnTo>
                  <a:pt x="26" y="39"/>
                </a:lnTo>
                <a:lnTo>
                  <a:pt x="45" y="30"/>
                </a:lnTo>
                <a:lnTo>
                  <a:pt x="61" y="18"/>
                </a:lnTo>
                <a:lnTo>
                  <a:pt x="74" y="7"/>
                </a:lnTo>
                <a:lnTo>
                  <a:pt x="68" y="0"/>
                </a:lnTo>
                <a:lnTo>
                  <a:pt x="54" y="12"/>
                </a:lnTo>
                <a:lnTo>
                  <a:pt x="38" y="23"/>
                </a:lnTo>
                <a:lnTo>
                  <a:pt x="19" y="32"/>
                </a:lnTo>
                <a:lnTo>
                  <a:pt x="20" y="33"/>
                </a:lnTo>
                <a:lnTo>
                  <a:pt x="0" y="4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2247" name="Freeform 151"/>
          <p:cNvSpPr>
            <a:spLocks/>
          </p:cNvSpPr>
          <p:nvPr/>
        </p:nvSpPr>
        <p:spPr bwMode="auto">
          <a:xfrm>
            <a:off x="8175625" y="4213225"/>
            <a:ext cx="19050" cy="34925"/>
          </a:xfrm>
          <a:custGeom>
            <a:avLst/>
            <a:gdLst/>
            <a:ahLst/>
            <a:cxnLst>
              <a:cxn ang="0">
                <a:pos x="3" y="22"/>
              </a:cxn>
              <a:cxn ang="0">
                <a:pos x="12" y="22"/>
              </a:cxn>
              <a:cxn ang="0">
                <a:pos x="12" y="22"/>
              </a:cxn>
              <a:cxn ang="0">
                <a:pos x="12" y="21"/>
              </a:cxn>
              <a:cxn ang="0">
                <a:pos x="11" y="12"/>
              </a:cxn>
              <a:cxn ang="0">
                <a:pos x="10" y="8"/>
              </a:cxn>
              <a:cxn ang="0">
                <a:pos x="6" y="0"/>
              </a:cxn>
              <a:cxn ang="0">
                <a:pos x="0" y="5"/>
              </a:cxn>
              <a:cxn ang="0">
                <a:pos x="2" y="12"/>
              </a:cxn>
              <a:cxn ang="0">
                <a:pos x="3" y="21"/>
              </a:cxn>
              <a:cxn ang="0">
                <a:pos x="3" y="22"/>
              </a:cxn>
              <a:cxn ang="0">
                <a:pos x="3" y="22"/>
              </a:cxn>
            </a:cxnLst>
            <a:rect l="0" t="0" r="r" b="b"/>
            <a:pathLst>
              <a:path w="12" h="22">
                <a:moveTo>
                  <a:pt x="3" y="22"/>
                </a:moveTo>
                <a:lnTo>
                  <a:pt x="12" y="22"/>
                </a:lnTo>
                <a:lnTo>
                  <a:pt x="12" y="22"/>
                </a:lnTo>
                <a:lnTo>
                  <a:pt x="12" y="21"/>
                </a:lnTo>
                <a:lnTo>
                  <a:pt x="11" y="12"/>
                </a:lnTo>
                <a:lnTo>
                  <a:pt x="10" y="8"/>
                </a:lnTo>
                <a:lnTo>
                  <a:pt x="6" y="0"/>
                </a:lnTo>
                <a:lnTo>
                  <a:pt x="0" y="5"/>
                </a:lnTo>
                <a:lnTo>
                  <a:pt x="2" y="12"/>
                </a:lnTo>
                <a:lnTo>
                  <a:pt x="3" y="21"/>
                </a:lnTo>
                <a:lnTo>
                  <a:pt x="3" y="22"/>
                </a:lnTo>
                <a:lnTo>
                  <a:pt x="3" y="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2248" name="Freeform 152"/>
          <p:cNvSpPr>
            <a:spLocks/>
          </p:cNvSpPr>
          <p:nvPr/>
        </p:nvSpPr>
        <p:spPr bwMode="auto">
          <a:xfrm>
            <a:off x="7462838" y="4137025"/>
            <a:ext cx="65087" cy="50800"/>
          </a:xfrm>
          <a:custGeom>
            <a:avLst/>
            <a:gdLst/>
            <a:ahLst/>
            <a:cxnLst>
              <a:cxn ang="0">
                <a:pos x="41" y="8"/>
              </a:cxn>
              <a:cxn ang="0">
                <a:pos x="37" y="0"/>
              </a:cxn>
              <a:cxn ang="0">
                <a:pos x="15" y="12"/>
              </a:cxn>
              <a:cxn ang="0">
                <a:pos x="8" y="18"/>
              </a:cxn>
              <a:cxn ang="0">
                <a:pos x="0" y="25"/>
              </a:cxn>
              <a:cxn ang="0">
                <a:pos x="6" y="32"/>
              </a:cxn>
              <a:cxn ang="0">
                <a:pos x="14" y="25"/>
              </a:cxn>
              <a:cxn ang="0">
                <a:pos x="22" y="19"/>
              </a:cxn>
              <a:cxn ang="0">
                <a:pos x="41" y="8"/>
              </a:cxn>
            </a:cxnLst>
            <a:rect l="0" t="0" r="r" b="b"/>
            <a:pathLst>
              <a:path w="41" h="32">
                <a:moveTo>
                  <a:pt x="41" y="8"/>
                </a:moveTo>
                <a:lnTo>
                  <a:pt x="37" y="0"/>
                </a:lnTo>
                <a:lnTo>
                  <a:pt x="15" y="12"/>
                </a:lnTo>
                <a:lnTo>
                  <a:pt x="8" y="18"/>
                </a:lnTo>
                <a:lnTo>
                  <a:pt x="0" y="25"/>
                </a:lnTo>
                <a:lnTo>
                  <a:pt x="6" y="32"/>
                </a:lnTo>
                <a:lnTo>
                  <a:pt x="14" y="25"/>
                </a:lnTo>
                <a:lnTo>
                  <a:pt x="22" y="19"/>
                </a:lnTo>
                <a:lnTo>
                  <a:pt x="41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2249" name="Freeform 153"/>
          <p:cNvSpPr>
            <a:spLocks/>
          </p:cNvSpPr>
          <p:nvPr/>
        </p:nvSpPr>
        <p:spPr bwMode="auto">
          <a:xfrm>
            <a:off x="6921500" y="4160838"/>
            <a:ext cx="36513" cy="42862"/>
          </a:xfrm>
          <a:custGeom>
            <a:avLst/>
            <a:gdLst/>
            <a:ahLst/>
            <a:cxnLst>
              <a:cxn ang="0">
                <a:pos x="23" y="6"/>
              </a:cxn>
              <a:cxn ang="0">
                <a:pos x="18" y="0"/>
              </a:cxn>
              <a:cxn ang="0">
                <a:pos x="7" y="10"/>
              </a:cxn>
              <a:cxn ang="0">
                <a:pos x="0" y="23"/>
              </a:cxn>
              <a:cxn ang="0">
                <a:pos x="8" y="27"/>
              </a:cxn>
              <a:cxn ang="0">
                <a:pos x="13" y="17"/>
              </a:cxn>
              <a:cxn ang="0">
                <a:pos x="23" y="6"/>
              </a:cxn>
            </a:cxnLst>
            <a:rect l="0" t="0" r="r" b="b"/>
            <a:pathLst>
              <a:path w="23" h="27">
                <a:moveTo>
                  <a:pt x="23" y="6"/>
                </a:moveTo>
                <a:lnTo>
                  <a:pt x="18" y="0"/>
                </a:lnTo>
                <a:lnTo>
                  <a:pt x="7" y="10"/>
                </a:lnTo>
                <a:lnTo>
                  <a:pt x="0" y="23"/>
                </a:lnTo>
                <a:lnTo>
                  <a:pt x="8" y="27"/>
                </a:lnTo>
                <a:lnTo>
                  <a:pt x="13" y="17"/>
                </a:lnTo>
                <a:lnTo>
                  <a:pt x="23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2250" name="Freeform 154"/>
          <p:cNvSpPr>
            <a:spLocks/>
          </p:cNvSpPr>
          <p:nvPr/>
        </p:nvSpPr>
        <p:spPr bwMode="auto">
          <a:xfrm>
            <a:off x="6297613" y="4206875"/>
            <a:ext cx="107950" cy="46038"/>
          </a:xfrm>
          <a:custGeom>
            <a:avLst/>
            <a:gdLst/>
            <a:ahLst/>
            <a:cxnLst>
              <a:cxn ang="0">
                <a:pos x="64" y="29"/>
              </a:cxn>
              <a:cxn ang="0">
                <a:pos x="68" y="21"/>
              </a:cxn>
              <a:cxn ang="0">
                <a:pos x="35" y="9"/>
              </a:cxn>
              <a:cxn ang="0">
                <a:pos x="2" y="0"/>
              </a:cxn>
              <a:cxn ang="0">
                <a:pos x="0" y="8"/>
              </a:cxn>
              <a:cxn ang="0">
                <a:pos x="35" y="18"/>
              </a:cxn>
              <a:cxn ang="0">
                <a:pos x="64" y="29"/>
              </a:cxn>
            </a:cxnLst>
            <a:rect l="0" t="0" r="r" b="b"/>
            <a:pathLst>
              <a:path w="68" h="29">
                <a:moveTo>
                  <a:pt x="64" y="29"/>
                </a:moveTo>
                <a:lnTo>
                  <a:pt x="68" y="21"/>
                </a:lnTo>
                <a:lnTo>
                  <a:pt x="35" y="9"/>
                </a:lnTo>
                <a:lnTo>
                  <a:pt x="2" y="0"/>
                </a:lnTo>
                <a:lnTo>
                  <a:pt x="0" y="8"/>
                </a:lnTo>
                <a:lnTo>
                  <a:pt x="35" y="18"/>
                </a:lnTo>
                <a:lnTo>
                  <a:pt x="64" y="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2251" name="Freeform 155"/>
          <p:cNvSpPr>
            <a:spLocks/>
          </p:cNvSpPr>
          <p:nvPr/>
        </p:nvSpPr>
        <p:spPr bwMode="auto">
          <a:xfrm>
            <a:off x="5511800" y="4435475"/>
            <a:ext cx="28575" cy="39688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0" y="2"/>
              </a:cxn>
              <a:cxn ang="0">
                <a:pos x="4" y="12"/>
              </a:cxn>
              <a:cxn ang="0">
                <a:pos x="6" y="16"/>
              </a:cxn>
              <a:cxn ang="0">
                <a:pos x="11" y="25"/>
              </a:cxn>
              <a:cxn ang="0">
                <a:pos x="18" y="20"/>
              </a:cxn>
              <a:cxn ang="0">
                <a:pos x="12" y="9"/>
              </a:cxn>
              <a:cxn ang="0">
                <a:pos x="11" y="9"/>
              </a:cxn>
              <a:cxn ang="0">
                <a:pos x="8" y="0"/>
              </a:cxn>
            </a:cxnLst>
            <a:rect l="0" t="0" r="r" b="b"/>
            <a:pathLst>
              <a:path w="18" h="25">
                <a:moveTo>
                  <a:pt x="8" y="0"/>
                </a:moveTo>
                <a:lnTo>
                  <a:pt x="0" y="2"/>
                </a:lnTo>
                <a:lnTo>
                  <a:pt x="4" y="12"/>
                </a:lnTo>
                <a:lnTo>
                  <a:pt x="6" y="16"/>
                </a:lnTo>
                <a:lnTo>
                  <a:pt x="11" y="25"/>
                </a:lnTo>
                <a:lnTo>
                  <a:pt x="18" y="20"/>
                </a:lnTo>
                <a:lnTo>
                  <a:pt x="12" y="9"/>
                </a:lnTo>
                <a:lnTo>
                  <a:pt x="11" y="9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2252" name="Oval 156"/>
          <p:cNvSpPr>
            <a:spLocks noChangeArrowheads="1"/>
          </p:cNvSpPr>
          <p:nvPr/>
        </p:nvSpPr>
        <p:spPr bwMode="auto">
          <a:xfrm>
            <a:off x="5807075" y="3860800"/>
            <a:ext cx="542925" cy="161925"/>
          </a:xfrm>
          <a:prstGeom prst="ellipse">
            <a:avLst/>
          </a:prstGeom>
          <a:solidFill>
            <a:srgbClr val="FFFFC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2253" name="Oval 157"/>
          <p:cNvSpPr>
            <a:spLocks noChangeArrowheads="1"/>
          </p:cNvSpPr>
          <p:nvPr/>
        </p:nvSpPr>
        <p:spPr bwMode="auto">
          <a:xfrm>
            <a:off x="5799138" y="3852863"/>
            <a:ext cx="558800" cy="177800"/>
          </a:xfrm>
          <a:prstGeom prst="ellips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2254" name="Oval 158"/>
          <p:cNvSpPr>
            <a:spLocks noChangeArrowheads="1"/>
          </p:cNvSpPr>
          <p:nvPr/>
        </p:nvSpPr>
        <p:spPr bwMode="auto">
          <a:xfrm>
            <a:off x="5616575" y="3656013"/>
            <a:ext cx="357188" cy="104775"/>
          </a:xfrm>
          <a:prstGeom prst="ellipse">
            <a:avLst/>
          </a:prstGeom>
          <a:solidFill>
            <a:srgbClr val="FFFFC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2255" name="Oval 159"/>
          <p:cNvSpPr>
            <a:spLocks noChangeArrowheads="1"/>
          </p:cNvSpPr>
          <p:nvPr/>
        </p:nvSpPr>
        <p:spPr bwMode="auto">
          <a:xfrm>
            <a:off x="5608638" y="3648075"/>
            <a:ext cx="373062" cy="120650"/>
          </a:xfrm>
          <a:prstGeom prst="ellips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2256" name="Oval 160"/>
          <p:cNvSpPr>
            <a:spLocks noChangeArrowheads="1"/>
          </p:cNvSpPr>
          <p:nvPr/>
        </p:nvSpPr>
        <p:spPr bwMode="auto">
          <a:xfrm>
            <a:off x="5494338" y="3508375"/>
            <a:ext cx="171450" cy="42863"/>
          </a:xfrm>
          <a:prstGeom prst="ellipse">
            <a:avLst/>
          </a:prstGeom>
          <a:solidFill>
            <a:srgbClr val="FFFFC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2257" name="Oval 161"/>
          <p:cNvSpPr>
            <a:spLocks noChangeArrowheads="1"/>
          </p:cNvSpPr>
          <p:nvPr/>
        </p:nvSpPr>
        <p:spPr bwMode="auto">
          <a:xfrm>
            <a:off x="5486400" y="3500438"/>
            <a:ext cx="187325" cy="58737"/>
          </a:xfrm>
          <a:prstGeom prst="ellips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2258" name="Rectangle 162"/>
          <p:cNvSpPr>
            <a:spLocks noChangeArrowheads="1"/>
          </p:cNvSpPr>
          <p:nvPr/>
        </p:nvSpPr>
        <p:spPr bwMode="auto">
          <a:xfrm>
            <a:off x="5641975" y="4292600"/>
            <a:ext cx="3556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ja-JP" altLang="en-US" sz="2300">
                <a:solidFill>
                  <a:srgbClr val="FFFFFF"/>
                </a:solidFill>
                <a:latin typeface="System" charset="-128"/>
                <a:ea typeface="System" charset="-128"/>
              </a:rPr>
              <a:t>    </a:t>
            </a:r>
            <a:endParaRPr lang="ja-JP" altLang="en-US"/>
          </a:p>
        </p:txBody>
      </p:sp>
      <p:sp>
        <p:nvSpPr>
          <p:cNvPr id="132259" name="Rectangle 163"/>
          <p:cNvSpPr>
            <a:spLocks noChangeArrowheads="1"/>
          </p:cNvSpPr>
          <p:nvPr/>
        </p:nvSpPr>
        <p:spPr bwMode="auto">
          <a:xfrm>
            <a:off x="5503863" y="4206875"/>
            <a:ext cx="26971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2300">
                <a:solidFill>
                  <a:srgbClr val="0066FF"/>
                </a:solidFill>
                <a:ea typeface="System" charset="-128"/>
              </a:rPr>
              <a:t>lepton flavors</a:t>
            </a:r>
          </a:p>
          <a:p>
            <a:pPr algn="ctr"/>
            <a:r>
              <a:rPr lang="en-US" altLang="ja-JP" sz="2300">
                <a:solidFill>
                  <a:srgbClr val="0066FF"/>
                </a:solidFill>
                <a:ea typeface="System" charset="-128"/>
              </a:rPr>
              <a:t>changes by one unit</a:t>
            </a:r>
            <a:r>
              <a:rPr lang="en-US" altLang="ja-JP" sz="2300">
                <a:solidFill>
                  <a:srgbClr val="0066FF"/>
                </a:solidFill>
                <a:latin typeface="System" charset="-128"/>
                <a:ea typeface="System" charset="-128"/>
              </a:rPr>
              <a:t> </a:t>
            </a:r>
            <a:endParaRPr lang="en-US" altLang="ja-JP"/>
          </a:p>
        </p:txBody>
      </p:sp>
      <p:sp>
        <p:nvSpPr>
          <p:cNvPr id="146" name="TextBox 145"/>
          <p:cNvSpPr txBox="1"/>
          <p:nvPr/>
        </p:nvSpPr>
        <p:spPr>
          <a:xfrm>
            <a:off x="6704797" y="972106"/>
            <a:ext cx="199311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Y.Kuno</a:t>
            </a:r>
            <a:r>
              <a:rPr lang="en-US" dirty="0" smtClean="0"/>
              <a:t> WG4 Oct 21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2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2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2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2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2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2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2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2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2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2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2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2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2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2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2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2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2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2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2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2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2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2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2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2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2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2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2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2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2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2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2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2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2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3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2" grpId="0"/>
      <p:bldP spid="132103" grpId="0"/>
      <p:bldP spid="132143" grpId="0" animBg="1"/>
      <p:bldP spid="132147" grpId="0"/>
      <p:bldP spid="132148" grpId="0"/>
      <p:bldP spid="132149" grpId="0"/>
      <p:bldP spid="132150" grpId="0"/>
      <p:bldP spid="132151" grpId="0"/>
      <p:bldP spid="132152" grpId="0"/>
      <p:bldP spid="132153" grpId="0"/>
      <p:bldP spid="132154" grpId="0"/>
      <p:bldP spid="132155" grpId="0"/>
      <p:bldP spid="132156" grpId="0"/>
      <p:bldP spid="132157" grpId="0"/>
      <p:bldP spid="132158" grpId="0"/>
      <p:bldP spid="132159" grpId="0"/>
      <p:bldP spid="132160" grpId="0"/>
      <p:bldP spid="132161" grpId="0"/>
      <p:bldP spid="132162" grpId="0"/>
      <p:bldP spid="132163" grpId="0"/>
      <p:bldP spid="132164" grpId="0"/>
      <p:bldP spid="13216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ja-JP" dirty="0" err="1" smtClean="0">
                <a:solidFill>
                  <a:srgbClr val="0000FF"/>
                </a:solidFill>
                <a:latin typeface="Symbol"/>
              </a:rPr>
              <a:t>m</a:t>
            </a:r>
            <a:r>
              <a:rPr lang="en-US" altLang="ja-JP" dirty="0" err="1" smtClean="0">
                <a:solidFill>
                  <a:srgbClr val="0000FF"/>
                </a:solidFill>
                <a:latin typeface="Comic Sans MS"/>
                <a:sym typeface="Wingdings" pitchFamily="2" charset="2"/>
              </a:rPr>
              <a:t>e</a:t>
            </a:r>
            <a:r>
              <a:rPr lang="en-US" altLang="ja-JP" dirty="0" err="1" smtClean="0">
                <a:solidFill>
                  <a:srgbClr val="0000FF"/>
                </a:solidFill>
                <a:latin typeface="Symbol"/>
                <a:sym typeface="Wingdings" pitchFamily="2" charset="2"/>
              </a:rPr>
              <a:t>g</a:t>
            </a:r>
            <a:r>
              <a:rPr lang="ja-JP" altLang="en-US" dirty="0" smtClean="0">
                <a:solidFill>
                  <a:srgbClr val="0000FF"/>
                </a:solidFill>
                <a:latin typeface="Comic Sans MS"/>
                <a:sym typeface="Wingdings" pitchFamily="2" charset="2"/>
              </a:rPr>
              <a:t> </a:t>
            </a:r>
            <a:r>
              <a:rPr lang="en-US" altLang="ja-JP" dirty="0" smtClean="0">
                <a:solidFill>
                  <a:srgbClr val="0000FF"/>
                </a:solidFill>
                <a:latin typeface="Comic Sans MS"/>
                <a:sym typeface="Wingdings" pitchFamily="2" charset="2"/>
              </a:rPr>
              <a:t>and </a:t>
            </a:r>
            <a:r>
              <a:rPr lang="en-US" altLang="ja-JP" dirty="0" err="1" smtClean="0">
                <a:solidFill>
                  <a:srgbClr val="0000FF"/>
                </a:solidFill>
                <a:latin typeface="Symbol"/>
              </a:rPr>
              <a:t>m</a:t>
            </a:r>
            <a:r>
              <a:rPr lang="en-US" altLang="ja-JP" dirty="0" err="1" smtClean="0">
                <a:solidFill>
                  <a:srgbClr val="0000FF"/>
                </a:solidFill>
                <a:latin typeface="Comic Sans MS"/>
              </a:rPr>
              <a:t>-e</a:t>
            </a:r>
            <a:r>
              <a:rPr lang="ja-JP" altLang="en-US" dirty="0" smtClean="0">
                <a:solidFill>
                  <a:srgbClr val="0000FF"/>
                </a:solidFill>
                <a:latin typeface="Comic Sans MS"/>
              </a:rPr>
              <a:t> </a:t>
            </a:r>
            <a:r>
              <a:rPr lang="en-US" altLang="ja-JP" dirty="0" smtClean="0">
                <a:solidFill>
                  <a:srgbClr val="0000FF"/>
                </a:solidFill>
                <a:latin typeface="Comic Sans MS"/>
              </a:rPr>
              <a:t>conversion</a:t>
            </a:r>
            <a:endParaRPr kumimoji="1" lang="ja-JP" altLang="en-US" dirty="0">
              <a:solidFill>
                <a:srgbClr val="0000FF"/>
              </a:solidFill>
              <a:latin typeface="Comic Sans MS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42910" y="5286388"/>
            <a:ext cx="8143932" cy="1357298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 If </a:t>
            </a:r>
            <a:r>
              <a:rPr lang="en-US" altLang="ja-JP" dirty="0" err="1" smtClean="0">
                <a:latin typeface="Symbol" pitchFamily="18" charset="2"/>
              </a:rPr>
              <a:t>m</a:t>
            </a:r>
            <a:r>
              <a:rPr lang="en-US" altLang="ja-JP" dirty="0" err="1" smtClean="0">
                <a:sym typeface="Wingdings" pitchFamily="2" charset="2"/>
              </a:rPr>
              <a:t>e</a:t>
            </a:r>
            <a:r>
              <a:rPr lang="en-US" altLang="ja-JP" dirty="0" err="1" smtClean="0">
                <a:latin typeface="Symbol" pitchFamily="18" charset="2"/>
                <a:sym typeface="Wingdings" pitchFamily="2" charset="2"/>
              </a:rPr>
              <a:t>g</a:t>
            </a:r>
            <a:r>
              <a:rPr lang="ja-JP" altLang="en-US" dirty="0" smtClean="0">
                <a:sym typeface="Wingdings" pitchFamily="2" charset="2"/>
              </a:rPr>
              <a:t> </a:t>
            </a:r>
            <a:r>
              <a:rPr lang="en-US" altLang="ja-JP" dirty="0" smtClean="0">
                <a:sym typeface="Wingdings" pitchFamily="2" charset="2"/>
              </a:rPr>
              <a:t>exits, </a:t>
            </a:r>
            <a:r>
              <a:rPr lang="en-US" altLang="ja-JP" dirty="0" smtClean="0">
                <a:latin typeface="Symbol" pitchFamily="18" charset="2"/>
              </a:rPr>
              <a:t>m</a:t>
            </a:r>
            <a:r>
              <a:rPr lang="en-US" altLang="ja-JP" dirty="0" smtClean="0"/>
              <a:t>-e</a:t>
            </a:r>
            <a:r>
              <a:rPr lang="ja-JP" altLang="en-US" dirty="0" smtClean="0"/>
              <a:t> </a:t>
            </a:r>
            <a:r>
              <a:rPr lang="en-US" altLang="ja-JP" dirty="0" err="1" smtClean="0"/>
              <a:t>conv</a:t>
            </a:r>
            <a:r>
              <a:rPr lang="ja-JP" altLang="en-US" dirty="0" smtClean="0"/>
              <a:t> </a:t>
            </a:r>
            <a:r>
              <a:rPr lang="en-US" altLang="ja-JP" dirty="0" smtClean="0"/>
              <a:t>must be</a:t>
            </a:r>
          </a:p>
          <a:p>
            <a:r>
              <a:rPr lang="en-US" altLang="ja-JP" dirty="0" smtClean="0"/>
              <a:t>Even if </a:t>
            </a:r>
            <a:r>
              <a:rPr lang="en-US" altLang="ja-JP" dirty="0" err="1" smtClean="0">
                <a:latin typeface="Symbol" pitchFamily="18" charset="2"/>
              </a:rPr>
              <a:t>m</a:t>
            </a:r>
            <a:r>
              <a:rPr lang="en-US" altLang="ja-JP" dirty="0" err="1" smtClean="0">
                <a:sym typeface="Wingdings" pitchFamily="2" charset="2"/>
              </a:rPr>
              <a:t>e</a:t>
            </a:r>
            <a:r>
              <a:rPr lang="en-US" altLang="ja-JP" dirty="0" err="1" smtClean="0">
                <a:latin typeface="Symbol" pitchFamily="18" charset="2"/>
                <a:sym typeface="Wingdings" pitchFamily="2" charset="2"/>
              </a:rPr>
              <a:t>g</a:t>
            </a:r>
            <a:r>
              <a:rPr lang="ja-JP" altLang="en-US" dirty="0" smtClean="0">
                <a:sym typeface="Wingdings" pitchFamily="2" charset="2"/>
              </a:rPr>
              <a:t> </a:t>
            </a:r>
            <a:r>
              <a:rPr lang="en-US" altLang="ja-JP" dirty="0" smtClean="0">
                <a:sym typeface="Wingdings" pitchFamily="2" charset="2"/>
              </a:rPr>
              <a:t>is not observed, </a:t>
            </a:r>
            <a:r>
              <a:rPr lang="en-US" altLang="ja-JP" dirty="0" smtClean="0">
                <a:latin typeface="Symbol" pitchFamily="18" charset="2"/>
              </a:rPr>
              <a:t>m</a:t>
            </a:r>
            <a:r>
              <a:rPr lang="en-US" altLang="ja-JP" dirty="0" smtClean="0"/>
              <a:t>-e</a:t>
            </a:r>
            <a:r>
              <a:rPr lang="ja-JP" altLang="en-US" dirty="0" smtClean="0"/>
              <a:t> </a:t>
            </a:r>
            <a:r>
              <a:rPr lang="en-US" altLang="ja-JP" dirty="0" err="1" smtClean="0"/>
              <a:t>conv</a:t>
            </a:r>
            <a:r>
              <a:rPr lang="ja-JP" altLang="en-US" dirty="0" smtClean="0"/>
              <a:t> </a:t>
            </a:r>
            <a:r>
              <a:rPr lang="en-US" altLang="ja-JP" dirty="0" smtClean="0"/>
              <a:t>may be</a:t>
            </a:r>
          </a:p>
          <a:p>
            <a:pPr lvl="1"/>
            <a:r>
              <a:rPr lang="en-US" altLang="ja-JP" dirty="0" smtClean="0"/>
              <a:t>Loop </a:t>
            </a:r>
            <a:r>
              <a:rPr lang="en-US" altLang="ja-JP" dirty="0" err="1" smtClean="0"/>
              <a:t>vs</a:t>
            </a:r>
            <a:r>
              <a:rPr lang="en-US" altLang="ja-JP" dirty="0" smtClean="0"/>
              <a:t> Tree</a:t>
            </a:r>
          </a:p>
          <a:p>
            <a:pPr lvl="1"/>
            <a:r>
              <a:rPr lang="en-US" altLang="ja-JP" dirty="0" smtClean="0"/>
              <a:t>Searches at LHC</a:t>
            </a:r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grpSp>
        <p:nvGrpSpPr>
          <p:cNvPr id="4" name="グループ化 60"/>
          <p:cNvGrpSpPr/>
          <p:nvPr/>
        </p:nvGrpSpPr>
        <p:grpSpPr>
          <a:xfrm>
            <a:off x="5000628" y="1433789"/>
            <a:ext cx="3500462" cy="3566847"/>
            <a:chOff x="5000628" y="1433789"/>
            <a:chExt cx="3500462" cy="3566847"/>
          </a:xfrm>
        </p:grpSpPr>
        <p:grpSp>
          <p:nvGrpSpPr>
            <p:cNvPr id="5" name="Group 105"/>
            <p:cNvGrpSpPr>
              <a:grpSpLocks/>
            </p:cNvGrpSpPr>
            <p:nvPr/>
          </p:nvGrpSpPr>
          <p:grpSpPr bwMode="auto">
            <a:xfrm>
              <a:off x="5000628" y="1433789"/>
              <a:ext cx="3500462" cy="3566847"/>
              <a:chOff x="0" y="0"/>
              <a:chExt cx="2160" cy="2202"/>
            </a:xfrm>
          </p:grpSpPr>
          <p:sp>
            <p:nvSpPr>
              <p:cNvPr id="29" name="Rectangle 106"/>
              <p:cNvSpPr>
                <a:spLocks/>
              </p:cNvSpPr>
              <p:nvPr/>
            </p:nvSpPr>
            <p:spPr bwMode="auto">
              <a:xfrm>
                <a:off x="0" y="0"/>
                <a:ext cx="2160" cy="2202"/>
              </a:xfrm>
              <a:prstGeom prst="rect">
                <a:avLst/>
              </a:prstGeom>
              <a:solidFill>
                <a:srgbClr val="0000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grpSp>
            <p:nvGrpSpPr>
              <p:cNvPr id="6" name="Group 107"/>
              <p:cNvGrpSpPr>
                <a:grpSpLocks/>
              </p:cNvGrpSpPr>
              <p:nvPr/>
            </p:nvGrpSpPr>
            <p:grpSpPr bwMode="auto">
              <a:xfrm>
                <a:off x="52" y="42"/>
                <a:ext cx="2054" cy="2121"/>
                <a:chOff x="0" y="0"/>
                <a:chExt cx="2054" cy="2121"/>
              </a:xfrm>
            </p:grpSpPr>
            <p:grpSp>
              <p:nvGrpSpPr>
                <p:cNvPr id="7" name="Group 108"/>
                <p:cNvGrpSpPr>
                  <a:grpSpLocks/>
                </p:cNvGrpSpPr>
                <p:nvPr/>
              </p:nvGrpSpPr>
              <p:grpSpPr bwMode="auto">
                <a:xfrm rot="720000">
                  <a:off x="54" y="396"/>
                  <a:ext cx="1016" cy="0"/>
                  <a:chOff x="0" y="0"/>
                  <a:chExt cx="1014" cy="0"/>
                </a:xfrm>
              </p:grpSpPr>
              <p:sp>
                <p:nvSpPr>
                  <p:cNvPr id="49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553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FFFF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50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1014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8" name="Group 111"/>
                <p:cNvGrpSpPr>
                  <a:grpSpLocks/>
                </p:cNvGrpSpPr>
                <p:nvPr/>
              </p:nvGrpSpPr>
              <p:grpSpPr bwMode="auto">
                <a:xfrm rot="10079999" flipH="1">
                  <a:off x="1034" y="402"/>
                  <a:ext cx="1014" cy="0"/>
                  <a:chOff x="0" y="0"/>
                  <a:chExt cx="1014" cy="0"/>
                </a:xfrm>
              </p:grpSpPr>
              <p:sp>
                <p:nvSpPr>
                  <p:cNvPr id="47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553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FFFF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48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1014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33" name="AutoShape 114"/>
                <p:cNvSpPr>
                  <a:spLocks/>
                </p:cNvSpPr>
                <p:nvPr/>
              </p:nvSpPr>
              <p:spPr bwMode="auto">
                <a:xfrm rot="-5400000">
                  <a:off x="490" y="1029"/>
                  <a:ext cx="1113" cy="9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21599"/>
                      </a:moveTo>
                      <a:cubicBezTo>
                        <a:pt x="600" y="10799"/>
                        <a:pt x="1200" y="0"/>
                        <a:pt x="1800" y="0"/>
                      </a:cubicBezTo>
                      <a:cubicBezTo>
                        <a:pt x="2400" y="0"/>
                        <a:pt x="3000" y="21599"/>
                        <a:pt x="3600" y="21599"/>
                      </a:cubicBezTo>
                      <a:cubicBezTo>
                        <a:pt x="4200" y="21599"/>
                        <a:pt x="4800" y="-1"/>
                        <a:pt x="5400" y="-1"/>
                      </a:cubicBezTo>
                      <a:cubicBezTo>
                        <a:pt x="6000" y="-1"/>
                        <a:pt x="6600" y="21599"/>
                        <a:pt x="7200" y="21599"/>
                      </a:cubicBezTo>
                      <a:cubicBezTo>
                        <a:pt x="7800" y="21599"/>
                        <a:pt x="8400" y="-1"/>
                        <a:pt x="9000" y="-1"/>
                      </a:cubicBezTo>
                      <a:cubicBezTo>
                        <a:pt x="9600" y="-1"/>
                        <a:pt x="10200" y="21599"/>
                        <a:pt x="10800" y="21599"/>
                      </a:cubicBezTo>
                      <a:cubicBezTo>
                        <a:pt x="11400" y="21599"/>
                        <a:pt x="12000" y="-1"/>
                        <a:pt x="12600" y="-1"/>
                      </a:cubicBezTo>
                      <a:cubicBezTo>
                        <a:pt x="13200" y="-1"/>
                        <a:pt x="13800" y="21599"/>
                        <a:pt x="14400" y="21599"/>
                      </a:cubicBezTo>
                      <a:cubicBezTo>
                        <a:pt x="15000" y="21599"/>
                        <a:pt x="15600" y="-1"/>
                        <a:pt x="16200" y="-1"/>
                      </a:cubicBezTo>
                      <a:cubicBezTo>
                        <a:pt x="16800" y="-1"/>
                        <a:pt x="17400" y="21598"/>
                        <a:pt x="18000" y="21598"/>
                      </a:cubicBezTo>
                      <a:cubicBezTo>
                        <a:pt x="18600" y="21598"/>
                        <a:pt x="19200" y="-1"/>
                        <a:pt x="19800" y="-1"/>
                      </a:cubicBezTo>
                      <a:cubicBezTo>
                        <a:pt x="20400" y="-1"/>
                        <a:pt x="21300" y="17998"/>
                        <a:pt x="21600" y="21598"/>
                      </a:cubicBezTo>
                    </a:path>
                  </a:pathLst>
                </a:custGeom>
                <a:noFill/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ja-JP" altLang="en-US"/>
                </a:p>
              </p:txBody>
            </p:sp>
            <p:grpSp>
              <p:nvGrpSpPr>
                <p:cNvPr id="9" name="Group 115"/>
                <p:cNvGrpSpPr>
                  <a:grpSpLocks/>
                </p:cNvGrpSpPr>
                <p:nvPr/>
              </p:nvGrpSpPr>
              <p:grpSpPr bwMode="auto">
                <a:xfrm rot="10079999" flipH="1">
                  <a:off x="48" y="1736"/>
                  <a:ext cx="1016" cy="0"/>
                  <a:chOff x="0" y="0"/>
                  <a:chExt cx="1014" cy="0"/>
                </a:xfrm>
              </p:grpSpPr>
              <p:sp>
                <p:nvSpPr>
                  <p:cNvPr id="45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553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FFFF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46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1014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10" name="Group 118"/>
                <p:cNvGrpSpPr>
                  <a:grpSpLocks/>
                </p:cNvGrpSpPr>
                <p:nvPr/>
              </p:nvGrpSpPr>
              <p:grpSpPr bwMode="auto">
                <a:xfrm rot="720000">
                  <a:off x="1040" y="1731"/>
                  <a:ext cx="1014" cy="0"/>
                  <a:chOff x="0" y="0"/>
                  <a:chExt cx="1014" cy="0"/>
                </a:xfrm>
              </p:grpSpPr>
              <p:sp>
                <p:nvSpPr>
                  <p:cNvPr id="43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553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FFFF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44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1014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pic>
              <p:nvPicPr>
                <p:cNvPr id="36" name="Picture 121"/>
                <p:cNvPicPr>
                  <a:picLocks noChangeAspect="1" noChangeArrowheads="1"/>
                </p:cNvPicPr>
                <p:nvPr/>
              </p:nvPicPr>
              <p:blipFill>
                <a:blip r:embed="rId3" cstate="screen"/>
                <a:srcRect/>
                <a:stretch>
                  <a:fillRect/>
                </a:stretch>
              </p:blipFill>
              <p:spPr bwMode="auto">
                <a:xfrm>
                  <a:off x="151" y="0"/>
                  <a:ext cx="225" cy="27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122"/>
                <p:cNvPicPr>
                  <a:picLocks noChangeAspect="1" noChangeArrowheads="1"/>
                </p:cNvPicPr>
                <p:nvPr/>
              </p:nvPicPr>
              <p:blipFill>
                <a:blip r:embed="rId4" cstate="screen"/>
                <a:srcRect/>
                <a:stretch>
                  <a:fillRect/>
                </a:stretch>
              </p:blipFill>
              <p:spPr bwMode="auto">
                <a:xfrm>
                  <a:off x="1820" y="13"/>
                  <a:ext cx="195" cy="24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123"/>
                <p:cNvPicPr>
                  <a:picLocks noChangeAspect="1" noChangeArrowheads="1"/>
                </p:cNvPicPr>
                <p:nvPr/>
              </p:nvPicPr>
              <p:blipFill>
                <a:blip r:embed="rId5" cstate="screen"/>
                <a:srcRect/>
                <a:stretch>
                  <a:fillRect/>
                </a:stretch>
              </p:blipFill>
              <p:spPr bwMode="auto">
                <a:xfrm>
                  <a:off x="0" y="1926"/>
                  <a:ext cx="150" cy="19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124"/>
                <p:cNvPicPr>
                  <a:picLocks noChangeAspect="1" noChangeArrowheads="1"/>
                </p:cNvPicPr>
                <p:nvPr/>
              </p:nvPicPr>
              <p:blipFill>
                <a:blip r:embed="rId6" cstate="screen"/>
                <a:srcRect/>
                <a:stretch>
                  <a:fillRect/>
                </a:stretch>
              </p:blipFill>
              <p:spPr bwMode="auto">
                <a:xfrm>
                  <a:off x="1710" y="1926"/>
                  <a:ext cx="151" cy="19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125"/>
                <p:cNvPicPr>
                  <a:picLocks noChangeAspect="1" noChangeArrowheads="1"/>
                </p:cNvPicPr>
                <p:nvPr/>
              </p:nvPicPr>
              <p:blipFill>
                <a:blip r:embed="rId7" cstate="screen"/>
                <a:srcRect/>
                <a:stretch>
                  <a:fillRect/>
                </a:stretch>
              </p:blipFill>
              <p:spPr bwMode="auto">
                <a:xfrm>
                  <a:off x="191" y="1946"/>
                  <a:ext cx="151" cy="15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" name="Picture 126"/>
                <p:cNvPicPr>
                  <a:picLocks noChangeAspect="1" noChangeArrowheads="1"/>
                </p:cNvPicPr>
                <p:nvPr/>
              </p:nvPicPr>
              <p:blipFill>
                <a:blip r:embed="rId7" cstate="screen"/>
                <a:srcRect/>
                <a:stretch>
                  <a:fillRect/>
                </a:stretch>
              </p:blipFill>
              <p:spPr bwMode="auto">
                <a:xfrm>
                  <a:off x="1881" y="1946"/>
                  <a:ext cx="151" cy="15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" name="Picture 127"/>
                <p:cNvPicPr>
                  <a:picLocks noChangeAspect="1" noChangeArrowheads="1"/>
                </p:cNvPicPr>
                <p:nvPr/>
              </p:nvPicPr>
              <p:blipFill>
                <a:blip r:embed="rId8" cstate="screen"/>
                <a:srcRect/>
                <a:stretch>
                  <a:fillRect/>
                </a:stretch>
              </p:blipFill>
              <p:spPr bwMode="auto">
                <a:xfrm>
                  <a:off x="1148" y="889"/>
                  <a:ext cx="255" cy="22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60" name="Oval 144"/>
            <p:cNvSpPr>
              <a:spLocks noChangeArrowheads="1"/>
            </p:cNvSpPr>
            <p:nvPr/>
          </p:nvSpPr>
          <p:spPr bwMode="auto">
            <a:xfrm>
              <a:off x="6643702" y="2143116"/>
              <a:ext cx="247651" cy="2540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8" name="Rectangle 79"/>
          <p:cNvSpPr>
            <a:spLocks/>
          </p:cNvSpPr>
          <p:nvPr/>
        </p:nvSpPr>
        <p:spPr bwMode="auto">
          <a:xfrm>
            <a:off x="1119213" y="1493811"/>
            <a:ext cx="3440057" cy="3505248"/>
          </a:xfrm>
          <a:prstGeom prst="rect">
            <a:avLst/>
          </a:prstGeom>
          <a:solidFill>
            <a:srgbClr val="0000FF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grpSp>
        <p:nvGrpSpPr>
          <p:cNvPr id="11" name="Group 81"/>
          <p:cNvGrpSpPr>
            <a:grpSpLocks/>
          </p:cNvGrpSpPr>
          <p:nvPr/>
        </p:nvGrpSpPr>
        <p:grpSpPr bwMode="auto">
          <a:xfrm rot="720000">
            <a:off x="1287203" y="2190849"/>
            <a:ext cx="1614721" cy="0"/>
            <a:chOff x="0" y="0"/>
            <a:chExt cx="1012" cy="0"/>
          </a:xfrm>
        </p:grpSpPr>
        <p:sp>
          <p:nvSpPr>
            <p:cNvPr id="110" name="Line 82"/>
            <p:cNvSpPr>
              <a:spLocks noChangeShapeType="1"/>
            </p:cNvSpPr>
            <p:nvPr/>
          </p:nvSpPr>
          <p:spPr bwMode="auto">
            <a:xfrm>
              <a:off x="0" y="0"/>
              <a:ext cx="552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" name="Line 83"/>
            <p:cNvSpPr>
              <a:spLocks noChangeShapeType="1"/>
            </p:cNvSpPr>
            <p:nvPr/>
          </p:nvSpPr>
          <p:spPr bwMode="auto">
            <a:xfrm>
              <a:off x="0" y="0"/>
              <a:ext cx="1012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" name="Group 84"/>
          <p:cNvGrpSpPr>
            <a:grpSpLocks/>
          </p:cNvGrpSpPr>
          <p:nvPr/>
        </p:nvGrpSpPr>
        <p:grpSpPr bwMode="auto">
          <a:xfrm rot="10080000" flipH="1">
            <a:off x="2846763" y="2198370"/>
            <a:ext cx="1612214" cy="2508"/>
            <a:chOff x="0" y="0"/>
            <a:chExt cx="1012" cy="0"/>
          </a:xfrm>
        </p:grpSpPr>
        <p:sp>
          <p:nvSpPr>
            <p:cNvPr id="113" name="Line 85"/>
            <p:cNvSpPr>
              <a:spLocks noChangeShapeType="1"/>
            </p:cNvSpPr>
            <p:nvPr/>
          </p:nvSpPr>
          <p:spPr bwMode="auto">
            <a:xfrm>
              <a:off x="0" y="0"/>
              <a:ext cx="552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" name="Line 86"/>
            <p:cNvSpPr>
              <a:spLocks noChangeShapeType="1"/>
            </p:cNvSpPr>
            <p:nvPr/>
          </p:nvSpPr>
          <p:spPr bwMode="auto">
            <a:xfrm>
              <a:off x="0" y="0"/>
              <a:ext cx="1012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15" name="AutoShape 87"/>
          <p:cNvSpPr>
            <a:spLocks/>
          </p:cNvSpPr>
          <p:nvPr/>
        </p:nvSpPr>
        <p:spPr bwMode="auto">
          <a:xfrm rot="16200000">
            <a:off x="1984241" y="3196289"/>
            <a:ext cx="1767667" cy="14793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21600"/>
                </a:moveTo>
                <a:cubicBezTo>
                  <a:pt x="600" y="10800"/>
                  <a:pt x="1200" y="0"/>
                  <a:pt x="1800" y="0"/>
                </a:cubicBezTo>
                <a:cubicBezTo>
                  <a:pt x="2400" y="0"/>
                  <a:pt x="3000" y="21600"/>
                  <a:pt x="3600" y="21600"/>
                </a:cubicBezTo>
                <a:cubicBezTo>
                  <a:pt x="4200" y="21600"/>
                  <a:pt x="4800" y="0"/>
                  <a:pt x="5400" y="0"/>
                </a:cubicBezTo>
                <a:cubicBezTo>
                  <a:pt x="6000" y="0"/>
                  <a:pt x="6600" y="21600"/>
                  <a:pt x="7200" y="21600"/>
                </a:cubicBezTo>
                <a:cubicBezTo>
                  <a:pt x="7800" y="21600"/>
                  <a:pt x="8400" y="0"/>
                  <a:pt x="9000" y="0"/>
                </a:cubicBezTo>
                <a:cubicBezTo>
                  <a:pt x="9600" y="0"/>
                  <a:pt x="10200" y="21600"/>
                  <a:pt x="10800" y="21600"/>
                </a:cubicBezTo>
                <a:cubicBezTo>
                  <a:pt x="11400" y="21600"/>
                  <a:pt x="12000" y="0"/>
                  <a:pt x="12600" y="0"/>
                </a:cubicBezTo>
                <a:cubicBezTo>
                  <a:pt x="13200" y="0"/>
                  <a:pt x="13800" y="21600"/>
                  <a:pt x="14400" y="21600"/>
                </a:cubicBezTo>
                <a:cubicBezTo>
                  <a:pt x="15000" y="21600"/>
                  <a:pt x="15600" y="0"/>
                  <a:pt x="16200" y="0"/>
                </a:cubicBezTo>
                <a:cubicBezTo>
                  <a:pt x="16800" y="0"/>
                  <a:pt x="17400" y="21600"/>
                  <a:pt x="18000" y="21600"/>
                </a:cubicBezTo>
                <a:cubicBezTo>
                  <a:pt x="18600" y="21600"/>
                  <a:pt x="19200" y="0"/>
                  <a:pt x="19800" y="0"/>
                </a:cubicBezTo>
                <a:cubicBezTo>
                  <a:pt x="20400" y="0"/>
                  <a:pt x="21300" y="18000"/>
                  <a:pt x="21600" y="21600"/>
                </a:cubicBezTo>
              </a:path>
            </a:pathLst>
          </a:cu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pic>
        <p:nvPicPr>
          <p:cNvPr id="122" name="Picture 94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442658" y="1561508"/>
            <a:ext cx="356041" cy="4287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23" name="Picture 9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95413" y="1581567"/>
            <a:ext cx="310909" cy="3836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24" name="Picture 96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039828" y="3116053"/>
            <a:ext cx="215630" cy="3084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13" name="グループ化 130"/>
          <p:cNvGrpSpPr/>
          <p:nvPr/>
        </p:nvGrpSpPr>
        <p:grpSpPr>
          <a:xfrm>
            <a:off x="1201954" y="4309542"/>
            <a:ext cx="3267052" cy="621818"/>
            <a:chOff x="1201954" y="4309542"/>
            <a:chExt cx="3267052" cy="621818"/>
          </a:xfrm>
        </p:grpSpPr>
        <p:grpSp>
          <p:nvGrpSpPr>
            <p:cNvPr id="16" name="Group 88"/>
            <p:cNvGrpSpPr>
              <a:grpSpLocks/>
            </p:cNvGrpSpPr>
            <p:nvPr/>
          </p:nvGrpSpPr>
          <p:grpSpPr bwMode="auto">
            <a:xfrm rot="10080000" flipH="1">
              <a:off x="1279682" y="4317065"/>
              <a:ext cx="1612213" cy="2507"/>
              <a:chOff x="0" y="0"/>
              <a:chExt cx="1012" cy="0"/>
            </a:xfrm>
          </p:grpSpPr>
          <p:sp>
            <p:nvSpPr>
              <p:cNvPr id="117" name="Line 89"/>
              <p:cNvSpPr>
                <a:spLocks noChangeShapeType="1"/>
              </p:cNvSpPr>
              <p:nvPr/>
            </p:nvSpPr>
            <p:spPr bwMode="auto">
              <a:xfrm>
                <a:off x="0" y="0"/>
                <a:ext cx="552" cy="0"/>
              </a:xfrm>
              <a:prstGeom prst="line">
                <a:avLst/>
              </a:prstGeom>
              <a:noFill/>
              <a:ln w="25400">
                <a:solidFill>
                  <a:srgbClr val="FFFF6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8" name="Line 90"/>
              <p:cNvSpPr>
                <a:spLocks noChangeShapeType="1"/>
              </p:cNvSpPr>
              <p:nvPr/>
            </p:nvSpPr>
            <p:spPr bwMode="auto">
              <a:xfrm>
                <a:off x="0" y="0"/>
                <a:ext cx="1012" cy="0"/>
              </a:xfrm>
              <a:prstGeom prst="line">
                <a:avLst/>
              </a:prstGeom>
              <a:noFill/>
              <a:ln w="25400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9" name="Group 91"/>
            <p:cNvGrpSpPr>
              <a:grpSpLocks/>
            </p:cNvGrpSpPr>
            <p:nvPr/>
          </p:nvGrpSpPr>
          <p:grpSpPr bwMode="auto">
            <a:xfrm rot="720000">
              <a:off x="2854285" y="4309542"/>
              <a:ext cx="1614721" cy="2508"/>
              <a:chOff x="0" y="0"/>
              <a:chExt cx="1012" cy="0"/>
            </a:xfrm>
          </p:grpSpPr>
          <p:sp>
            <p:nvSpPr>
              <p:cNvPr id="120" name="Line 92"/>
              <p:cNvSpPr>
                <a:spLocks noChangeShapeType="1"/>
              </p:cNvSpPr>
              <p:nvPr/>
            </p:nvSpPr>
            <p:spPr bwMode="auto">
              <a:xfrm>
                <a:off x="0" y="0"/>
                <a:ext cx="552" cy="0"/>
              </a:xfrm>
              <a:prstGeom prst="line">
                <a:avLst/>
              </a:prstGeom>
              <a:noFill/>
              <a:ln w="25400">
                <a:solidFill>
                  <a:srgbClr val="FFFF6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1" name="Line 93"/>
              <p:cNvSpPr>
                <a:spLocks noChangeShapeType="1"/>
              </p:cNvSpPr>
              <p:nvPr/>
            </p:nvSpPr>
            <p:spPr bwMode="auto">
              <a:xfrm>
                <a:off x="0" y="0"/>
                <a:ext cx="1012" cy="0"/>
              </a:xfrm>
              <a:prstGeom prst="line">
                <a:avLst/>
              </a:prstGeom>
              <a:noFill/>
              <a:ln w="25400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pic>
          <p:nvPicPr>
            <p:cNvPr id="125" name="Picture 97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201954" y="4620451"/>
              <a:ext cx="238197" cy="31090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26" name="Picture 98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922408" y="4620451"/>
              <a:ext cx="238196" cy="31090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27" name="Picture 99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1505342" y="4653047"/>
              <a:ext cx="240704" cy="2407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28" name="Picture 100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4193200" y="4653047"/>
              <a:ext cx="240704" cy="2407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29" name="Oval 142"/>
          <p:cNvSpPr>
            <a:spLocks noChangeArrowheads="1"/>
          </p:cNvSpPr>
          <p:nvPr/>
        </p:nvSpPr>
        <p:spPr bwMode="auto">
          <a:xfrm>
            <a:off x="2723904" y="2205893"/>
            <a:ext cx="278313" cy="288342"/>
          </a:xfrm>
          <a:prstGeom prst="ellipse">
            <a:avLst/>
          </a:prstGeom>
          <a:solidFill>
            <a:srgbClr val="FFFF66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20" name="Group 101"/>
          <p:cNvGrpSpPr>
            <a:grpSpLocks/>
          </p:cNvGrpSpPr>
          <p:nvPr/>
        </p:nvGrpSpPr>
        <p:grpSpPr bwMode="auto">
          <a:xfrm>
            <a:off x="6643334" y="5765711"/>
            <a:ext cx="2241550" cy="669925"/>
            <a:chOff x="0" y="0"/>
            <a:chExt cx="2224" cy="664"/>
          </a:xfrm>
        </p:grpSpPr>
        <p:sp>
          <p:nvSpPr>
            <p:cNvPr id="58" name="Rectangle 102"/>
            <p:cNvSpPr>
              <a:spLocks/>
            </p:cNvSpPr>
            <p:nvPr/>
          </p:nvSpPr>
          <p:spPr bwMode="auto">
            <a:xfrm>
              <a:off x="0" y="0"/>
              <a:ext cx="2224" cy="664"/>
            </a:xfrm>
            <a:prstGeom prst="rect">
              <a:avLst/>
            </a:prstGeom>
            <a:solidFill>
              <a:srgbClr val="666666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  <p:pic>
          <p:nvPicPr>
            <p:cNvPr id="59" name="Picture 103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8" y="79"/>
              <a:ext cx="2100" cy="4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</p:grpSp>
      <p:pic>
        <p:nvPicPr>
          <p:cNvPr id="55" name="Picture 129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993726" y="1358897"/>
            <a:ext cx="3715966" cy="378621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  <a:miter lim="800000"/>
            <a:headEnd/>
            <a:tailEnd/>
          </a:ln>
        </p:spPr>
      </p:pic>
      <p:grpSp>
        <p:nvGrpSpPr>
          <p:cNvPr id="21" name="グループ化 106"/>
          <p:cNvGrpSpPr/>
          <p:nvPr/>
        </p:nvGrpSpPr>
        <p:grpSpPr>
          <a:xfrm>
            <a:off x="1066752" y="1457298"/>
            <a:ext cx="3581424" cy="3581424"/>
            <a:chOff x="5562576" y="0"/>
            <a:chExt cx="3581424" cy="3581424"/>
          </a:xfrm>
        </p:grpSpPr>
        <p:grpSp>
          <p:nvGrpSpPr>
            <p:cNvPr id="27" name="グループ化 50"/>
            <p:cNvGrpSpPr/>
            <p:nvPr/>
          </p:nvGrpSpPr>
          <p:grpSpPr>
            <a:xfrm>
              <a:off x="5575332" y="2740449"/>
              <a:ext cx="3324419" cy="620968"/>
              <a:chOff x="1012856" y="5026441"/>
              <a:chExt cx="3324419" cy="620968"/>
            </a:xfrm>
          </p:grpSpPr>
          <p:grpSp>
            <p:nvGrpSpPr>
              <p:cNvPr id="28" name="Group 88"/>
              <p:cNvGrpSpPr>
                <a:grpSpLocks/>
              </p:cNvGrpSpPr>
              <p:nvPr/>
            </p:nvGrpSpPr>
            <p:grpSpPr bwMode="auto">
              <a:xfrm rot="10080000" flipH="1">
                <a:off x="1091949" y="5033953"/>
                <a:ext cx="1640522" cy="2503"/>
                <a:chOff x="0" y="0"/>
                <a:chExt cx="1012" cy="0"/>
              </a:xfrm>
            </p:grpSpPr>
            <p:sp>
              <p:nvSpPr>
                <p:cNvPr id="14" name="Line 89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552" cy="0"/>
                </a:xfrm>
                <a:prstGeom prst="line">
                  <a:avLst/>
                </a:prstGeom>
                <a:noFill/>
                <a:ln w="25400">
                  <a:solidFill>
                    <a:srgbClr val="FFFF66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5" name="Line 90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1012" cy="0"/>
                </a:xfrm>
                <a:prstGeom prst="line">
                  <a:avLst/>
                </a:prstGeom>
                <a:noFill/>
                <a:ln w="25400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30" name="Group 91"/>
              <p:cNvGrpSpPr>
                <a:grpSpLocks/>
              </p:cNvGrpSpPr>
              <p:nvPr/>
            </p:nvGrpSpPr>
            <p:grpSpPr bwMode="auto">
              <a:xfrm rot="720000">
                <a:off x="2694201" y="5026441"/>
                <a:ext cx="1643074" cy="2505"/>
                <a:chOff x="0" y="0"/>
                <a:chExt cx="1012" cy="0"/>
              </a:xfrm>
            </p:grpSpPr>
            <p:sp>
              <p:nvSpPr>
                <p:cNvPr id="17" name="Line 92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552" cy="0"/>
                </a:xfrm>
                <a:prstGeom prst="line">
                  <a:avLst/>
                </a:prstGeom>
                <a:noFill/>
                <a:ln w="25400">
                  <a:solidFill>
                    <a:srgbClr val="FFFF66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8" name="Line 93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1012" cy="0"/>
                </a:xfrm>
                <a:prstGeom prst="line">
                  <a:avLst/>
                </a:prstGeom>
                <a:noFill/>
                <a:ln w="25400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pic>
            <p:nvPicPr>
              <p:cNvPr id="22" name="Picture 97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1012856" y="5336925"/>
                <a:ext cx="242380" cy="31048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23" name="Picture 98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3781079" y="5336925"/>
                <a:ext cx="242378" cy="31048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24" name="Picture 99"/>
              <p:cNvPicPr>
                <a:picLocks noChangeAspect="1" noChangeArrowheads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1321571" y="5369477"/>
                <a:ext cx="244930" cy="2403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25" name="Picture 100"/>
              <p:cNvPicPr>
                <a:picLocks noChangeAspect="1" noChangeArrowheads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4056626" y="5369477"/>
                <a:ext cx="244930" cy="2403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sp>
          <p:nvSpPr>
            <p:cNvPr id="26" name="Oval 142"/>
            <p:cNvSpPr>
              <a:spLocks noChangeArrowheads="1"/>
            </p:cNvSpPr>
            <p:nvPr/>
          </p:nvSpPr>
          <p:spPr bwMode="auto">
            <a:xfrm>
              <a:off x="6983692" y="491945"/>
              <a:ext cx="574059" cy="56338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31" name="グループ化 90"/>
            <p:cNvGrpSpPr/>
            <p:nvPr/>
          </p:nvGrpSpPr>
          <p:grpSpPr>
            <a:xfrm>
              <a:off x="5562576" y="0"/>
              <a:ext cx="3581424" cy="3581424"/>
              <a:chOff x="928662" y="2205030"/>
              <a:chExt cx="3500462" cy="3500462"/>
            </a:xfrm>
          </p:grpSpPr>
          <p:sp>
            <p:nvSpPr>
              <p:cNvPr id="92" name="Rectangle 79"/>
              <p:cNvSpPr>
                <a:spLocks/>
              </p:cNvSpPr>
              <p:nvPr/>
            </p:nvSpPr>
            <p:spPr bwMode="auto">
              <a:xfrm>
                <a:off x="928662" y="2205030"/>
                <a:ext cx="3500462" cy="3500462"/>
              </a:xfrm>
              <a:prstGeom prst="rect">
                <a:avLst/>
              </a:prstGeom>
              <a:solidFill>
                <a:srgbClr val="7030A0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grpSp>
            <p:nvGrpSpPr>
              <p:cNvPr id="32" name="Group 81"/>
              <p:cNvGrpSpPr>
                <a:grpSpLocks/>
              </p:cNvGrpSpPr>
              <p:nvPr/>
            </p:nvGrpSpPr>
            <p:grpSpPr bwMode="auto">
              <a:xfrm rot="720000">
                <a:off x="1240916" y="2957906"/>
                <a:ext cx="1539164" cy="548411"/>
                <a:chOff x="127" y="21660"/>
                <a:chExt cx="948" cy="548411"/>
              </a:xfrm>
            </p:grpSpPr>
            <p:sp>
              <p:nvSpPr>
                <p:cNvPr id="101" name="Line 82"/>
                <p:cNvSpPr>
                  <a:spLocks noChangeShapeType="1"/>
                </p:cNvSpPr>
                <p:nvPr/>
              </p:nvSpPr>
              <p:spPr bwMode="auto">
                <a:xfrm>
                  <a:off x="127" y="21660"/>
                  <a:ext cx="390" cy="230360"/>
                </a:xfrm>
                <a:prstGeom prst="line">
                  <a:avLst/>
                </a:prstGeom>
                <a:noFill/>
                <a:ln w="25400">
                  <a:solidFill>
                    <a:srgbClr val="FFFF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2" name="Line 83"/>
                <p:cNvSpPr>
                  <a:spLocks noChangeShapeType="1"/>
                </p:cNvSpPr>
                <p:nvPr/>
              </p:nvSpPr>
              <p:spPr bwMode="auto">
                <a:xfrm>
                  <a:off x="127" y="21661"/>
                  <a:ext cx="948" cy="548410"/>
                </a:xfrm>
                <a:prstGeom prst="line">
                  <a:avLst/>
                </a:prstGeom>
                <a:solidFill>
                  <a:srgbClr val="7030A0"/>
                </a:solidFill>
                <a:ln w="254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34" name="Group 84"/>
              <p:cNvGrpSpPr>
                <a:grpSpLocks/>
              </p:cNvGrpSpPr>
              <p:nvPr/>
            </p:nvGrpSpPr>
            <p:grpSpPr bwMode="auto">
              <a:xfrm rot="10080000" flipH="1">
                <a:off x="2626851" y="2894785"/>
                <a:ext cx="1624313" cy="612019"/>
                <a:chOff x="-72" y="-565902"/>
                <a:chExt cx="1002" cy="612019"/>
              </a:xfrm>
            </p:grpSpPr>
            <p:sp>
              <p:nvSpPr>
                <p:cNvPr id="99" name="Line 85"/>
                <p:cNvSpPr>
                  <a:spLocks noChangeShapeType="1"/>
                </p:cNvSpPr>
                <p:nvPr/>
              </p:nvSpPr>
              <p:spPr bwMode="auto">
                <a:xfrm>
                  <a:off x="-66" y="-565902"/>
                  <a:ext cx="579" cy="354171"/>
                </a:xfrm>
                <a:prstGeom prst="line">
                  <a:avLst/>
                </a:prstGeom>
                <a:noFill/>
                <a:ln w="25400">
                  <a:solidFill>
                    <a:srgbClr val="FFFF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0" name="Line 86"/>
                <p:cNvSpPr>
                  <a:spLocks noChangeShapeType="1"/>
                </p:cNvSpPr>
                <p:nvPr/>
              </p:nvSpPr>
              <p:spPr bwMode="auto">
                <a:xfrm>
                  <a:off x="-72" y="-557269"/>
                  <a:ext cx="1002" cy="603386"/>
                </a:xfrm>
                <a:prstGeom prst="line">
                  <a:avLst/>
                </a:prstGeom>
                <a:solidFill>
                  <a:srgbClr val="7030A0"/>
                </a:solidFill>
                <a:ln w="254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95" name="AutoShape 87"/>
              <p:cNvSpPr>
                <a:spLocks/>
              </p:cNvSpPr>
              <p:nvPr/>
            </p:nvSpPr>
            <p:spPr bwMode="auto">
              <a:xfrm rot="16200000">
                <a:off x="1756700" y="4467811"/>
                <a:ext cx="1765254" cy="15052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600" y="10800"/>
                      <a:pt x="1200" y="0"/>
                      <a:pt x="1800" y="0"/>
                    </a:cubicBezTo>
                    <a:cubicBezTo>
                      <a:pt x="2400" y="0"/>
                      <a:pt x="3000" y="21600"/>
                      <a:pt x="3600" y="21600"/>
                    </a:cubicBezTo>
                    <a:cubicBezTo>
                      <a:pt x="4200" y="21600"/>
                      <a:pt x="4800" y="0"/>
                      <a:pt x="5400" y="0"/>
                    </a:cubicBezTo>
                    <a:cubicBezTo>
                      <a:pt x="6000" y="0"/>
                      <a:pt x="6600" y="21600"/>
                      <a:pt x="7200" y="21600"/>
                    </a:cubicBezTo>
                    <a:cubicBezTo>
                      <a:pt x="7800" y="21600"/>
                      <a:pt x="8400" y="0"/>
                      <a:pt x="9000" y="0"/>
                    </a:cubicBezTo>
                    <a:cubicBezTo>
                      <a:pt x="9600" y="0"/>
                      <a:pt x="10200" y="21600"/>
                      <a:pt x="10800" y="21600"/>
                    </a:cubicBezTo>
                    <a:cubicBezTo>
                      <a:pt x="11400" y="21600"/>
                      <a:pt x="12000" y="0"/>
                      <a:pt x="12600" y="0"/>
                    </a:cubicBezTo>
                    <a:cubicBezTo>
                      <a:pt x="13200" y="0"/>
                      <a:pt x="13800" y="21600"/>
                      <a:pt x="14400" y="21600"/>
                    </a:cubicBezTo>
                    <a:cubicBezTo>
                      <a:pt x="15000" y="21600"/>
                      <a:pt x="15600" y="0"/>
                      <a:pt x="16200" y="0"/>
                    </a:cubicBezTo>
                    <a:cubicBezTo>
                      <a:pt x="16800" y="0"/>
                      <a:pt x="17400" y="21600"/>
                      <a:pt x="18000" y="21600"/>
                    </a:cubicBezTo>
                    <a:cubicBezTo>
                      <a:pt x="18600" y="21600"/>
                      <a:pt x="19200" y="0"/>
                      <a:pt x="19800" y="0"/>
                    </a:cubicBezTo>
                    <a:cubicBezTo>
                      <a:pt x="20400" y="0"/>
                      <a:pt x="21300" y="18000"/>
                      <a:pt x="21600" y="21600"/>
                    </a:cubicBezTo>
                  </a:path>
                </a:pathLst>
              </a:custGeom>
              <a:noFill/>
              <a:ln w="254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pic>
            <p:nvPicPr>
              <p:cNvPr id="96" name="Picture 94"/>
              <p:cNvPicPr>
                <a:picLocks noChangeAspect="1" noChangeArrowheads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1257786" y="2340009"/>
                <a:ext cx="362293" cy="428169"/>
              </a:xfrm>
              <a:prstGeom prst="rect">
                <a:avLst/>
              </a:prstGeom>
              <a:solidFill>
                <a:srgbClr val="7030A0"/>
              </a:solidFill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97" name="Picture 95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3957122" y="2360040"/>
                <a:ext cx="316368" cy="383099"/>
              </a:xfrm>
              <a:prstGeom prst="rect">
                <a:avLst/>
              </a:prstGeom>
              <a:solidFill>
                <a:srgbClr val="7030A0"/>
              </a:solidFill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98" name="Picture 96"/>
              <p:cNvPicPr>
                <a:picLocks noChangeAspect="1" noChangeArrowheads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2813874" y="4195763"/>
                <a:ext cx="219417" cy="3079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sp>
          <p:nvSpPr>
            <p:cNvPr id="103" name="Oval 142"/>
            <p:cNvSpPr>
              <a:spLocks noChangeArrowheads="1"/>
            </p:cNvSpPr>
            <p:nvPr/>
          </p:nvSpPr>
          <p:spPr bwMode="auto">
            <a:xfrm>
              <a:off x="6615079" y="977900"/>
              <a:ext cx="176212" cy="182562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4" name="Oval 142"/>
            <p:cNvSpPr>
              <a:spLocks noChangeArrowheads="1"/>
            </p:cNvSpPr>
            <p:nvPr/>
          </p:nvSpPr>
          <p:spPr bwMode="auto">
            <a:xfrm>
              <a:off x="7966060" y="977900"/>
              <a:ext cx="176212" cy="182562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5" name="AutoShape 87"/>
            <p:cNvSpPr>
              <a:spLocks/>
            </p:cNvSpPr>
            <p:nvPr/>
          </p:nvSpPr>
          <p:spPr bwMode="auto">
            <a:xfrm>
              <a:off x="6761131" y="795335"/>
              <a:ext cx="1258387" cy="21907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600" y="10800"/>
                    <a:pt x="1200" y="0"/>
                    <a:pt x="1800" y="0"/>
                  </a:cubicBezTo>
                  <a:cubicBezTo>
                    <a:pt x="2400" y="0"/>
                    <a:pt x="3000" y="21600"/>
                    <a:pt x="3600" y="21600"/>
                  </a:cubicBezTo>
                  <a:cubicBezTo>
                    <a:pt x="4200" y="21600"/>
                    <a:pt x="4800" y="0"/>
                    <a:pt x="5400" y="0"/>
                  </a:cubicBezTo>
                  <a:cubicBezTo>
                    <a:pt x="6000" y="0"/>
                    <a:pt x="6600" y="21600"/>
                    <a:pt x="7200" y="21600"/>
                  </a:cubicBezTo>
                  <a:cubicBezTo>
                    <a:pt x="7800" y="21600"/>
                    <a:pt x="8400" y="0"/>
                    <a:pt x="9000" y="0"/>
                  </a:cubicBezTo>
                  <a:cubicBezTo>
                    <a:pt x="9600" y="0"/>
                    <a:pt x="10200" y="21600"/>
                    <a:pt x="10800" y="21600"/>
                  </a:cubicBezTo>
                  <a:cubicBezTo>
                    <a:pt x="11400" y="21600"/>
                    <a:pt x="12000" y="0"/>
                    <a:pt x="12600" y="0"/>
                  </a:cubicBezTo>
                  <a:cubicBezTo>
                    <a:pt x="13200" y="0"/>
                    <a:pt x="13800" y="21600"/>
                    <a:pt x="14400" y="21600"/>
                  </a:cubicBezTo>
                  <a:cubicBezTo>
                    <a:pt x="15000" y="21600"/>
                    <a:pt x="15600" y="0"/>
                    <a:pt x="16200" y="0"/>
                  </a:cubicBezTo>
                  <a:cubicBezTo>
                    <a:pt x="16800" y="0"/>
                    <a:pt x="17400" y="21600"/>
                    <a:pt x="18000" y="21600"/>
                  </a:cubicBezTo>
                  <a:cubicBezTo>
                    <a:pt x="18600" y="21600"/>
                    <a:pt x="19200" y="0"/>
                    <a:pt x="19800" y="0"/>
                  </a:cubicBezTo>
                  <a:cubicBezTo>
                    <a:pt x="20400" y="0"/>
                    <a:pt x="21300" y="18000"/>
                    <a:pt x="21600" y="21600"/>
                  </a:cubicBezTo>
                </a:path>
              </a:pathLst>
            </a:custGeom>
            <a:noFill/>
            <a:ln w="25400">
              <a:solidFill>
                <a:srgbClr val="FFFF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106" name="テキスト ボックス 105"/>
            <p:cNvSpPr txBox="1"/>
            <p:nvPr/>
          </p:nvSpPr>
          <p:spPr>
            <a:xfrm>
              <a:off x="7126261" y="174614"/>
              <a:ext cx="4748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FF00"/>
                  </a:solidFill>
                </a:rPr>
                <a:t>Z’</a:t>
              </a:r>
              <a:endParaRPr kumimoji="1" lang="ja-JP" alt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5" name="グループ化 132"/>
          <p:cNvGrpSpPr/>
          <p:nvPr/>
        </p:nvGrpSpPr>
        <p:grpSpPr>
          <a:xfrm>
            <a:off x="4937130" y="1420785"/>
            <a:ext cx="3578274" cy="3651300"/>
            <a:chOff x="4937130" y="1420785"/>
            <a:chExt cx="3578274" cy="3651300"/>
          </a:xfrm>
        </p:grpSpPr>
        <p:grpSp>
          <p:nvGrpSpPr>
            <p:cNvPr id="51" name="グループ化 88"/>
            <p:cNvGrpSpPr/>
            <p:nvPr/>
          </p:nvGrpSpPr>
          <p:grpSpPr>
            <a:xfrm>
              <a:off x="4937130" y="1420785"/>
              <a:ext cx="3578274" cy="3651300"/>
              <a:chOff x="5005490" y="1428736"/>
              <a:chExt cx="3500462" cy="3566847"/>
            </a:xfrm>
          </p:grpSpPr>
          <p:grpSp>
            <p:nvGrpSpPr>
              <p:cNvPr id="52" name="グループ化 62"/>
              <p:cNvGrpSpPr/>
              <p:nvPr/>
            </p:nvGrpSpPr>
            <p:grpSpPr>
              <a:xfrm>
                <a:off x="5005490" y="1428736"/>
                <a:ext cx="3500462" cy="3566847"/>
                <a:chOff x="5005490" y="1433789"/>
                <a:chExt cx="3500462" cy="3566847"/>
              </a:xfrm>
            </p:grpSpPr>
            <p:grpSp>
              <p:nvGrpSpPr>
                <p:cNvPr id="53" name="Group 105"/>
                <p:cNvGrpSpPr>
                  <a:grpSpLocks/>
                </p:cNvGrpSpPr>
                <p:nvPr/>
              </p:nvGrpSpPr>
              <p:grpSpPr bwMode="auto">
                <a:xfrm>
                  <a:off x="5005490" y="1433789"/>
                  <a:ext cx="3500462" cy="3566847"/>
                  <a:chOff x="3" y="0"/>
                  <a:chExt cx="2160" cy="2202"/>
                </a:xfrm>
              </p:grpSpPr>
              <p:sp>
                <p:nvSpPr>
                  <p:cNvPr id="66" name="Rectangle 106"/>
                  <p:cNvSpPr>
                    <a:spLocks/>
                  </p:cNvSpPr>
                  <p:nvPr/>
                </p:nvSpPr>
                <p:spPr bwMode="auto">
                  <a:xfrm>
                    <a:off x="3" y="0"/>
                    <a:ext cx="2160" cy="2202"/>
                  </a:xfrm>
                  <a:prstGeom prst="rect">
                    <a:avLst/>
                  </a:prstGeom>
                  <a:solidFill>
                    <a:srgbClr val="7030A0"/>
                  </a:solid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ja-JP" altLang="en-US"/>
                  </a:p>
                </p:txBody>
              </p:sp>
              <p:grpSp>
                <p:nvGrpSpPr>
                  <p:cNvPr id="54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52" y="42"/>
                    <a:ext cx="2054" cy="2121"/>
                    <a:chOff x="0" y="0"/>
                    <a:chExt cx="2054" cy="2121"/>
                  </a:xfrm>
                </p:grpSpPr>
                <p:grpSp>
                  <p:nvGrpSpPr>
                    <p:cNvPr id="56" name="Group 108"/>
                    <p:cNvGrpSpPr>
                      <a:grpSpLocks/>
                    </p:cNvGrpSpPr>
                    <p:nvPr/>
                  </p:nvGrpSpPr>
                  <p:grpSpPr bwMode="auto">
                    <a:xfrm rot="720000">
                      <a:off x="54" y="396"/>
                      <a:ext cx="1016" cy="0"/>
                      <a:chOff x="0" y="0"/>
                      <a:chExt cx="1014" cy="0"/>
                    </a:xfrm>
                  </p:grpSpPr>
                  <p:sp>
                    <p:nvSpPr>
                      <p:cNvPr id="86" name="Line 10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0" y="0"/>
                        <a:ext cx="553" cy="0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FFFF00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87" name="Line 11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0" y="0"/>
                        <a:ext cx="1014" cy="0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FFFF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</p:grpSp>
                <p:grpSp>
                  <p:nvGrpSpPr>
                    <p:cNvPr id="57" name="Group 111"/>
                    <p:cNvGrpSpPr>
                      <a:grpSpLocks/>
                    </p:cNvGrpSpPr>
                    <p:nvPr/>
                  </p:nvGrpSpPr>
                  <p:grpSpPr bwMode="auto">
                    <a:xfrm rot="10079999" flipH="1">
                      <a:off x="1034" y="402"/>
                      <a:ext cx="1014" cy="0"/>
                      <a:chOff x="0" y="0"/>
                      <a:chExt cx="1014" cy="0"/>
                    </a:xfrm>
                  </p:grpSpPr>
                  <p:sp>
                    <p:nvSpPr>
                      <p:cNvPr id="84" name="Line 1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0" y="0"/>
                        <a:ext cx="553" cy="0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FFFF00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85" name="Line 1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0" y="0"/>
                        <a:ext cx="1014" cy="0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FFFF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</p:grpSp>
                <p:sp>
                  <p:nvSpPr>
                    <p:cNvPr id="70" name="AutoShape 114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490" y="1029"/>
                      <a:ext cx="1113" cy="94"/>
                    </a:xfrm>
                    <a:custGeom>
                      <a:avLst/>
                      <a:gdLst/>
                      <a:ahLst/>
                      <a:cxnLst/>
                      <a:rect l="0" t="0" r="r" b="b"/>
                      <a:pathLst>
                        <a:path w="21600" h="21599">
                          <a:moveTo>
                            <a:pt x="0" y="21599"/>
                          </a:moveTo>
                          <a:cubicBezTo>
                            <a:pt x="600" y="10799"/>
                            <a:pt x="1200" y="0"/>
                            <a:pt x="1800" y="0"/>
                          </a:cubicBezTo>
                          <a:cubicBezTo>
                            <a:pt x="2400" y="0"/>
                            <a:pt x="3000" y="21599"/>
                            <a:pt x="3600" y="21599"/>
                          </a:cubicBezTo>
                          <a:cubicBezTo>
                            <a:pt x="4200" y="21599"/>
                            <a:pt x="4800" y="-1"/>
                            <a:pt x="5400" y="-1"/>
                          </a:cubicBezTo>
                          <a:cubicBezTo>
                            <a:pt x="6000" y="-1"/>
                            <a:pt x="6600" y="21599"/>
                            <a:pt x="7200" y="21599"/>
                          </a:cubicBezTo>
                          <a:cubicBezTo>
                            <a:pt x="7800" y="21599"/>
                            <a:pt x="8400" y="-1"/>
                            <a:pt x="9000" y="-1"/>
                          </a:cubicBezTo>
                          <a:cubicBezTo>
                            <a:pt x="9600" y="-1"/>
                            <a:pt x="10200" y="21599"/>
                            <a:pt x="10800" y="21599"/>
                          </a:cubicBezTo>
                          <a:cubicBezTo>
                            <a:pt x="11400" y="21599"/>
                            <a:pt x="12000" y="-1"/>
                            <a:pt x="12600" y="-1"/>
                          </a:cubicBezTo>
                          <a:cubicBezTo>
                            <a:pt x="13200" y="-1"/>
                            <a:pt x="13800" y="21599"/>
                            <a:pt x="14400" y="21599"/>
                          </a:cubicBezTo>
                          <a:cubicBezTo>
                            <a:pt x="15000" y="21599"/>
                            <a:pt x="15600" y="-1"/>
                            <a:pt x="16200" y="-1"/>
                          </a:cubicBezTo>
                          <a:cubicBezTo>
                            <a:pt x="16800" y="-1"/>
                            <a:pt x="17400" y="21598"/>
                            <a:pt x="18000" y="21598"/>
                          </a:cubicBezTo>
                          <a:cubicBezTo>
                            <a:pt x="18600" y="21598"/>
                            <a:pt x="19200" y="-1"/>
                            <a:pt x="19800" y="-1"/>
                          </a:cubicBezTo>
                          <a:cubicBezTo>
                            <a:pt x="20400" y="-1"/>
                            <a:pt x="21300" y="17998"/>
                            <a:pt x="21600" y="21598"/>
                          </a:cubicBezTo>
                        </a:path>
                      </a:pathLst>
                    </a:custGeom>
                    <a:noFill/>
                    <a:ln w="25400">
                      <a:solidFill>
                        <a:srgbClr val="FFFF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endParaRPr lang="ja-JP" altLang="en-US"/>
                    </a:p>
                  </p:txBody>
                </p:sp>
                <p:grpSp>
                  <p:nvGrpSpPr>
                    <p:cNvPr id="61" name="Group 115"/>
                    <p:cNvGrpSpPr>
                      <a:grpSpLocks/>
                    </p:cNvGrpSpPr>
                    <p:nvPr/>
                  </p:nvGrpSpPr>
                  <p:grpSpPr bwMode="auto">
                    <a:xfrm rot="10079999" flipH="1">
                      <a:off x="48" y="1736"/>
                      <a:ext cx="1016" cy="0"/>
                      <a:chOff x="0" y="0"/>
                      <a:chExt cx="1014" cy="0"/>
                    </a:xfrm>
                  </p:grpSpPr>
                  <p:sp>
                    <p:nvSpPr>
                      <p:cNvPr id="82" name="Line 11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0" y="0"/>
                        <a:ext cx="553" cy="0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FFFF00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83" name="Line 11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0" y="0"/>
                        <a:ext cx="1014" cy="0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FFFF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</p:grpSp>
                <p:grpSp>
                  <p:nvGrpSpPr>
                    <p:cNvPr id="62" name="Group 118"/>
                    <p:cNvGrpSpPr>
                      <a:grpSpLocks/>
                    </p:cNvGrpSpPr>
                    <p:nvPr/>
                  </p:nvGrpSpPr>
                  <p:grpSpPr bwMode="auto">
                    <a:xfrm rot="720000">
                      <a:off x="1040" y="1731"/>
                      <a:ext cx="1014" cy="0"/>
                      <a:chOff x="0" y="0"/>
                      <a:chExt cx="1014" cy="0"/>
                    </a:xfrm>
                  </p:grpSpPr>
                  <p:sp>
                    <p:nvSpPr>
                      <p:cNvPr id="80" name="Line 11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0" y="0"/>
                        <a:ext cx="553" cy="0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FFFF00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81" name="Line 12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0" y="0"/>
                        <a:ext cx="1014" cy="0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FFFF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</p:grpSp>
                <p:pic>
                  <p:nvPicPr>
                    <p:cNvPr id="73" name="Picture 12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screen"/>
                    <a:srcRect/>
                    <a:stretch>
                      <a:fillRect/>
                    </a:stretch>
                  </p:blipFill>
                  <p:spPr bwMode="auto">
                    <a:xfrm>
                      <a:off x="151" y="0"/>
                      <a:ext cx="225" cy="270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74" name="Picture 12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screen"/>
                    <a:srcRect/>
                    <a:stretch>
                      <a:fillRect/>
                    </a:stretch>
                  </p:blipFill>
                  <p:spPr bwMode="auto">
                    <a:xfrm>
                      <a:off x="1820" y="13"/>
                      <a:ext cx="195" cy="241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75" name="Picture 12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screen"/>
                    <a:srcRect/>
                    <a:stretch>
                      <a:fillRect/>
                    </a:stretch>
                  </p:blipFill>
                  <p:spPr bwMode="auto">
                    <a:xfrm>
                      <a:off x="0" y="1926"/>
                      <a:ext cx="150" cy="195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76" name="Picture 12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screen"/>
                    <a:srcRect/>
                    <a:stretch>
                      <a:fillRect/>
                    </a:stretch>
                  </p:blipFill>
                  <p:spPr bwMode="auto">
                    <a:xfrm>
                      <a:off x="1710" y="1926"/>
                      <a:ext cx="151" cy="195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77" name="Picture 12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screen"/>
                    <a:srcRect/>
                    <a:stretch>
                      <a:fillRect/>
                    </a:stretch>
                  </p:blipFill>
                  <p:spPr bwMode="auto">
                    <a:xfrm>
                      <a:off x="191" y="1946"/>
                      <a:ext cx="151" cy="151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78" name="Picture 12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screen"/>
                    <a:srcRect/>
                    <a:stretch>
                      <a:fillRect/>
                    </a:stretch>
                  </p:blipFill>
                  <p:spPr bwMode="auto">
                    <a:xfrm>
                      <a:off x="1881" y="1946"/>
                      <a:ext cx="151" cy="151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</p:pic>
              </p:grpSp>
            </p:grpSp>
            <p:sp>
              <p:nvSpPr>
                <p:cNvPr id="65" name="Oval 144"/>
                <p:cNvSpPr>
                  <a:spLocks noChangeArrowheads="1"/>
                </p:cNvSpPr>
                <p:nvPr/>
              </p:nvSpPr>
              <p:spPr bwMode="auto">
                <a:xfrm>
                  <a:off x="6643702" y="2143116"/>
                  <a:ext cx="247651" cy="254000"/>
                </a:xfrm>
                <a:prstGeom prst="ellipse">
                  <a:avLst/>
                </a:prstGeom>
                <a:solidFill>
                  <a:srgbClr val="FFFF66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88" name="テキスト ボックス 87"/>
              <p:cNvSpPr txBox="1"/>
              <p:nvPr/>
            </p:nvSpPr>
            <p:spPr>
              <a:xfrm>
                <a:off x="6929454" y="3000372"/>
                <a:ext cx="4748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FFFF00"/>
                    </a:solidFill>
                  </a:rPr>
                  <a:t>Z’</a:t>
                </a:r>
                <a:endParaRPr kumimoji="1" lang="ja-JP" altLang="en-US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32" name="Oval 144"/>
            <p:cNvSpPr>
              <a:spLocks noChangeArrowheads="1"/>
            </p:cNvSpPr>
            <p:nvPr/>
          </p:nvSpPr>
          <p:spPr bwMode="auto">
            <a:xfrm>
              <a:off x="6616728" y="4086234"/>
              <a:ext cx="253156" cy="26001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xit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1"/>
          <p:cNvSpPr>
            <a:spLocks/>
          </p:cNvSpPr>
          <p:nvPr/>
        </p:nvSpPr>
        <p:spPr bwMode="auto">
          <a:xfrm>
            <a:off x="169664" y="1946672"/>
            <a:ext cx="8760023" cy="3402211"/>
          </a:xfrm>
          <a:prstGeom prst="roundRect">
            <a:avLst>
              <a:gd name="adj" fmla="val 3935"/>
            </a:avLst>
          </a:prstGeom>
          <a:blipFill dpi="0" rotWithShape="0">
            <a:blip r:embed="rId2">
              <a:alphaModFix amt="49000"/>
            </a:blip>
            <a:srcRect/>
            <a:tile tx="0" ty="0" sx="100000" sy="100000" flip="none" algn="tl"/>
          </a:blip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46435" name="Rectangle 2"/>
          <p:cNvSpPr>
            <a:spLocks noGrp="1" noChangeArrowheads="1"/>
          </p:cNvSpPr>
          <p:nvPr>
            <p:ph type="title"/>
          </p:nvPr>
        </p:nvSpPr>
        <p:spPr>
          <a:xfrm>
            <a:off x="580430" y="178594"/>
            <a:ext cx="7947422" cy="1714500"/>
          </a:xfrm>
        </p:spPr>
        <p:txBody>
          <a:bodyPr/>
          <a:lstStyle/>
          <a:p>
            <a:pPr>
              <a:tabLst>
                <a:tab pos="857220" algn="l"/>
              </a:tabLst>
            </a:pPr>
            <a:r>
              <a:rPr kumimoji="0" lang="en-US" altLang="ja-JP" dirty="0" err="1">
                <a:latin typeface="Symbol" charset="2"/>
                <a:ea typeface="Symbol" charset="2"/>
                <a:cs typeface="Symbol" charset="2"/>
                <a:sym typeface="Symbol" charset="2"/>
              </a:rPr>
              <a:t>μ</a:t>
            </a:r>
            <a:r>
              <a:rPr kumimoji="0" lang="en-US" altLang="ja-JP" dirty="0" err="1">
                <a:latin typeface="Wingdings" charset="2"/>
                <a:ea typeface="Wingdings" charset="2"/>
                <a:cs typeface="Wingdings" charset="2"/>
                <a:sym typeface="Wingdings" charset="2"/>
              </a:rPr>
              <a:t></a:t>
            </a:r>
            <a:r>
              <a:rPr kumimoji="0" lang="en-US" altLang="ja-JP" dirty="0" err="1"/>
              <a:t>e</a:t>
            </a:r>
            <a:r>
              <a:rPr kumimoji="0" lang="en-US" altLang="ja-JP" dirty="0" err="1">
                <a:latin typeface="Symbol" charset="2"/>
                <a:ea typeface="Symbol" charset="2"/>
                <a:cs typeface="Symbol" charset="2"/>
                <a:sym typeface="Symbol" charset="2"/>
              </a:rPr>
              <a:t>γ</a:t>
            </a:r>
            <a:r>
              <a:rPr kumimoji="0" lang="en-US" altLang="ja-JP" dirty="0"/>
              <a:t> and </a:t>
            </a:r>
            <a:r>
              <a:rPr kumimoji="0" lang="en-US" altLang="ja-JP" dirty="0" err="1">
                <a:latin typeface="Symbol" charset="2"/>
                <a:ea typeface="Symbol" charset="2"/>
                <a:cs typeface="Symbol" charset="2"/>
                <a:sym typeface="Symbol" charset="2"/>
              </a:rPr>
              <a:t>μ</a:t>
            </a:r>
            <a:r>
              <a:rPr kumimoji="0" lang="en-US" altLang="ja-JP" dirty="0" err="1"/>
              <a:t>-e</a:t>
            </a:r>
            <a:r>
              <a:rPr kumimoji="0" lang="en-US" altLang="ja-JP" dirty="0"/>
              <a:t> conversion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  <a:tabLst>
                <a:tab pos="1160818" algn="l"/>
                <a:tab pos="1160818" algn="l"/>
                <a:tab pos="1160818" algn="l"/>
                <a:tab pos="1160818" algn="l"/>
                <a:tab pos="1160818" algn="l"/>
                <a:tab pos="1160818" algn="l"/>
                <a:tab pos="1160818" algn="l"/>
                <a:tab pos="1160818" algn="l"/>
                <a:tab pos="1160818" algn="l"/>
              </a:tabLst>
              <a:defRPr/>
            </a:pPr>
            <a:r>
              <a:rPr lang="en-US" altLang="ja-JP" sz="2000" dirty="0"/>
              <a:t>                    </a:t>
            </a:r>
            <a:r>
              <a:rPr lang="en-US" altLang="ja-JP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Higgs exchange          </a:t>
            </a:r>
            <a:r>
              <a:rPr lang="en-US" altLang="ja-JP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vs</a:t>
            </a:r>
            <a:r>
              <a:rPr lang="en-US" altLang="ja-JP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                SUSY 1-loop</a:t>
            </a:r>
            <a:endParaRPr lang="en-US" altLang="ja-JP" sz="2000" dirty="0"/>
          </a:p>
          <a:p>
            <a:pPr>
              <a:spcBef>
                <a:spcPts val="1222"/>
              </a:spcBef>
              <a:buSzPct val="125000"/>
              <a:tabLst>
                <a:tab pos="1160818" algn="l"/>
                <a:tab pos="1160818" algn="l"/>
                <a:tab pos="1160818" algn="l"/>
                <a:tab pos="1160818" algn="l"/>
                <a:tab pos="1160818" algn="l"/>
                <a:tab pos="1160818" algn="l"/>
                <a:tab pos="1160818" algn="l"/>
                <a:tab pos="1160818" algn="l"/>
                <a:tab pos="1160818" algn="l"/>
              </a:tabLst>
              <a:defRPr/>
            </a:pPr>
            <a:endParaRPr lang="en-US" altLang="ja-JP" sz="2000" dirty="0"/>
          </a:p>
          <a:p>
            <a:pPr>
              <a:spcBef>
                <a:spcPts val="1222"/>
              </a:spcBef>
              <a:buSzPct val="125000"/>
              <a:tabLst>
                <a:tab pos="1160818" algn="l"/>
                <a:tab pos="1160818" algn="l"/>
                <a:tab pos="1160818" algn="l"/>
                <a:tab pos="1160818" algn="l"/>
                <a:tab pos="1160818" algn="l"/>
                <a:tab pos="1160818" algn="l"/>
                <a:tab pos="1160818" algn="l"/>
                <a:tab pos="1160818" algn="l"/>
                <a:tab pos="1160818" algn="l"/>
              </a:tabLst>
              <a:defRPr/>
            </a:pPr>
            <a:endParaRPr lang="en-US" altLang="ja-JP" sz="2000" dirty="0"/>
          </a:p>
          <a:p>
            <a:pPr>
              <a:spcBef>
                <a:spcPts val="1222"/>
              </a:spcBef>
              <a:buSzPct val="125000"/>
              <a:tabLst>
                <a:tab pos="1160818" algn="l"/>
                <a:tab pos="1160818" algn="l"/>
                <a:tab pos="1160818" algn="l"/>
                <a:tab pos="1160818" algn="l"/>
                <a:tab pos="1160818" algn="l"/>
                <a:tab pos="1160818" algn="l"/>
                <a:tab pos="1160818" algn="l"/>
                <a:tab pos="1160818" algn="l"/>
                <a:tab pos="1160818" algn="l"/>
              </a:tabLst>
              <a:defRPr/>
            </a:pPr>
            <a:endParaRPr lang="en-US" altLang="ja-JP" sz="2000" dirty="0"/>
          </a:p>
          <a:p>
            <a:pPr>
              <a:spcBef>
                <a:spcPts val="1222"/>
              </a:spcBef>
              <a:buSzPct val="125000"/>
              <a:tabLst>
                <a:tab pos="1160818" algn="l"/>
                <a:tab pos="1160818" algn="l"/>
                <a:tab pos="1160818" algn="l"/>
                <a:tab pos="1160818" algn="l"/>
                <a:tab pos="1160818" algn="l"/>
                <a:tab pos="1160818" algn="l"/>
                <a:tab pos="1160818" algn="l"/>
                <a:tab pos="1160818" algn="l"/>
                <a:tab pos="1160818" algn="l"/>
              </a:tabLst>
              <a:defRPr/>
            </a:pPr>
            <a:endParaRPr lang="en-US" altLang="ja-JP" sz="2000" dirty="0"/>
          </a:p>
          <a:p>
            <a:pPr>
              <a:spcBef>
                <a:spcPts val="1222"/>
              </a:spcBef>
              <a:buSzPct val="125000"/>
              <a:tabLst>
                <a:tab pos="1160818" algn="l"/>
                <a:tab pos="1160818" algn="l"/>
                <a:tab pos="1160818" algn="l"/>
                <a:tab pos="1160818" algn="l"/>
                <a:tab pos="1160818" algn="l"/>
                <a:tab pos="1160818" algn="l"/>
                <a:tab pos="1160818" algn="l"/>
                <a:tab pos="1160818" algn="l"/>
                <a:tab pos="1160818" algn="l"/>
              </a:tabLst>
              <a:defRPr/>
            </a:pPr>
            <a:endParaRPr lang="en-US" altLang="ja-JP" sz="2000" dirty="0"/>
          </a:p>
          <a:p>
            <a:pPr>
              <a:spcBef>
                <a:spcPts val="1222"/>
              </a:spcBef>
              <a:buSzPct val="125000"/>
              <a:tabLst>
                <a:tab pos="1160818" algn="l"/>
                <a:tab pos="1160818" algn="l"/>
                <a:tab pos="1160818" algn="l"/>
                <a:tab pos="1160818" algn="l"/>
                <a:tab pos="1160818" algn="l"/>
                <a:tab pos="1160818" algn="l"/>
                <a:tab pos="1160818" algn="l"/>
                <a:tab pos="1160818" algn="l"/>
                <a:tab pos="1160818" algn="l"/>
              </a:tabLst>
              <a:defRPr/>
            </a:pPr>
            <a:endParaRPr lang="en-US" altLang="ja-JP" sz="2000" dirty="0"/>
          </a:p>
          <a:p>
            <a:pPr algn="r">
              <a:spcBef>
                <a:spcPts val="1222"/>
              </a:spcBef>
              <a:tabLst>
                <a:tab pos="1160818" algn="l"/>
                <a:tab pos="1160818" algn="l"/>
                <a:tab pos="1160818" algn="l"/>
                <a:tab pos="1160818" algn="l"/>
                <a:tab pos="1160818" algn="l"/>
                <a:tab pos="1160818" algn="l"/>
                <a:tab pos="1160818" algn="l"/>
                <a:tab pos="1160818" algn="l"/>
                <a:tab pos="1160818" algn="l"/>
              </a:tabLst>
              <a:defRPr/>
            </a:pPr>
            <a:r>
              <a:rPr lang="en-US" altLang="ja-JP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Hisano</a:t>
            </a:r>
            <a:r>
              <a:rPr lang="en-US" altLang="ja-JP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et al. ’10</a:t>
            </a:r>
            <a:endParaRPr lang="en-US" altLang="ja-JP" sz="2000" b="1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ea typeface="ヒラギノ明朝 ProN W6" charset="-128"/>
              <a:cs typeface="ヒラギノ明朝 ProN W6" charset="-128"/>
            </a:endParaRPr>
          </a:p>
          <a:p>
            <a:pPr>
              <a:spcBef>
                <a:spcPts val="1222"/>
              </a:spcBef>
              <a:buSzPct val="125000"/>
              <a:tabLst>
                <a:tab pos="1160818" algn="l"/>
                <a:tab pos="1160818" algn="l"/>
                <a:tab pos="1160818" algn="l"/>
                <a:tab pos="1160818" algn="l"/>
                <a:tab pos="1160818" algn="l"/>
                <a:tab pos="1160818" algn="l"/>
                <a:tab pos="1160818" algn="l"/>
                <a:tab pos="1160818" algn="l"/>
                <a:tab pos="1160818" algn="l"/>
              </a:tabLst>
              <a:defRPr/>
            </a:pPr>
            <a:r>
              <a:rPr lang="en-US" altLang="ja-JP" sz="2000" dirty="0"/>
              <a:t>Important to measure both </a:t>
            </a:r>
            <a:r>
              <a:rPr lang="en-US" altLang="ja-JP" sz="2000" dirty="0" err="1">
                <a:latin typeface="Symbol" charset="2"/>
                <a:ea typeface="Symbol" charset="2"/>
                <a:cs typeface="Symbol" charset="2"/>
                <a:sym typeface="Symbol" charset="2"/>
              </a:rPr>
              <a:t>μ</a:t>
            </a:r>
            <a:r>
              <a:rPr lang="en-US" altLang="ja-JP" sz="2000" dirty="0" err="1">
                <a:latin typeface="Wingdings" charset="2"/>
                <a:ea typeface="Wingdings" charset="2"/>
                <a:cs typeface="Wingdings" charset="2"/>
                <a:sym typeface="Wingdings" charset="2"/>
              </a:rPr>
              <a:t></a:t>
            </a:r>
            <a:r>
              <a:rPr lang="en-US" altLang="ja-JP" sz="2000" dirty="0" err="1"/>
              <a:t>e</a:t>
            </a:r>
            <a:r>
              <a:rPr lang="en-US" altLang="ja-JP" sz="2000" dirty="0" err="1">
                <a:latin typeface="Symbol" charset="2"/>
                <a:ea typeface="Symbol" charset="2"/>
                <a:cs typeface="Symbol" charset="2"/>
                <a:sym typeface="Symbol" charset="2"/>
              </a:rPr>
              <a:t>γ</a:t>
            </a:r>
            <a:r>
              <a:rPr lang="en-US" altLang="ja-JP" sz="2000" dirty="0"/>
              <a:t> and </a:t>
            </a:r>
            <a:r>
              <a:rPr lang="en-US" altLang="ja-JP" sz="2000" dirty="0" err="1">
                <a:latin typeface="Symbol" charset="2"/>
                <a:ea typeface="Symbol" charset="2"/>
                <a:cs typeface="Symbol" charset="2"/>
                <a:sym typeface="Symbol" charset="2"/>
              </a:rPr>
              <a:t>μ</a:t>
            </a:r>
            <a:r>
              <a:rPr lang="en-US" altLang="ja-JP" sz="2000" dirty="0" err="1"/>
              <a:t>-e</a:t>
            </a:r>
            <a:r>
              <a:rPr lang="en-US" altLang="ja-JP" sz="2000" dirty="0"/>
              <a:t> with similar sensitivity</a:t>
            </a:r>
          </a:p>
        </p:txBody>
      </p:sp>
      <p:pic>
        <p:nvPicPr>
          <p:cNvPr id="14643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8047" y="2432224"/>
            <a:ext cx="7322344" cy="254496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1"/>
          <p:cNvSpPr>
            <a:spLocks/>
          </p:cNvSpPr>
          <p:nvPr/>
        </p:nvSpPr>
        <p:spPr bwMode="auto">
          <a:xfrm>
            <a:off x="5116711" y="1518047"/>
            <a:ext cx="3670102" cy="4982766"/>
          </a:xfrm>
          <a:prstGeom prst="roundRect">
            <a:avLst>
              <a:gd name="adj" fmla="val 3648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47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784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 lIns="26788" tIns="26788" rIns="26788" bIns="26788"/>
          <a:lstStyle/>
          <a:p>
            <a:pPr>
              <a:tabLst>
                <a:tab pos="857220" algn="l"/>
              </a:tabLst>
            </a:pPr>
            <a:r>
              <a:rPr lang="en-US" altLang="ja-JP" sz="6500" dirty="0" err="1">
                <a:solidFill>
                  <a:srgbClr val="0000FF"/>
                </a:solidFill>
                <a:latin typeface="Comic Sans MS"/>
                <a:ea typeface="Symbol" charset="2"/>
                <a:cs typeface="Symbol" charset="2"/>
                <a:sym typeface="Symbol" charset="2"/>
              </a:rPr>
              <a:t>μ</a:t>
            </a:r>
            <a:r>
              <a:rPr lang="en-US" altLang="ja-JP" sz="6500" dirty="0" err="1">
                <a:solidFill>
                  <a:srgbClr val="0000FF"/>
                </a:solidFill>
                <a:latin typeface="Comic Sans MS"/>
              </a:rPr>
              <a:t>-e</a:t>
            </a:r>
            <a:r>
              <a:rPr lang="en-US" altLang="ja-JP" sz="6500" dirty="0">
                <a:solidFill>
                  <a:srgbClr val="0000FF"/>
                </a:solidFill>
                <a:latin typeface="Comic Sans MS"/>
              </a:rPr>
              <a:t> conversion signal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3182" y="1490142"/>
            <a:ext cx="4205883" cy="4982766"/>
          </a:xfrm>
        </p:spPr>
        <p:txBody>
          <a:bodyPr lIns="26788" tIns="26788" rIns="26788" bIns="26788" anchor="t">
            <a:normAutofit fontScale="92500" lnSpcReduction="20000"/>
          </a:bodyPr>
          <a:lstStyle/>
          <a:p>
            <a:pPr marL="214305" indent="-26788">
              <a:lnSpc>
                <a:spcPct val="80000"/>
              </a:lnSpc>
              <a:spcBef>
                <a:spcPct val="0"/>
              </a:spcBef>
              <a:buClr>
                <a:srgbClr val="000000"/>
              </a:buClr>
              <a:tabLst>
                <a:tab pos="1160818" algn="l"/>
                <a:tab pos="1482275" algn="l"/>
                <a:tab pos="1160818" algn="l"/>
                <a:tab pos="1160818" algn="l"/>
                <a:tab pos="1160818" algn="l"/>
                <a:tab pos="1160818" algn="l"/>
              </a:tabLst>
              <a:defRPr/>
            </a:pPr>
            <a:r>
              <a:rPr kumimoji="0" lang="en-US" altLang="ja-JP" dirty="0" err="1"/>
              <a:t>E</a:t>
            </a:r>
            <a:r>
              <a:rPr kumimoji="0" lang="en-US" altLang="ja-JP" baseline="-14000" dirty="0" err="1"/>
              <a:t>μe</a:t>
            </a:r>
            <a:r>
              <a:rPr kumimoji="0" lang="en-US" altLang="ja-JP" dirty="0"/>
              <a:t> ~ </a:t>
            </a:r>
            <a:r>
              <a:rPr kumimoji="0" lang="en-US" altLang="ja-JP" dirty="0" err="1"/>
              <a:t>m</a:t>
            </a:r>
            <a:r>
              <a:rPr kumimoji="0" lang="en-US" altLang="ja-JP" baseline="-14000" dirty="0" err="1"/>
              <a:t>μ</a:t>
            </a:r>
            <a:r>
              <a:rPr kumimoji="0" lang="en-US" altLang="ja-JP" dirty="0"/>
              <a:t>-B</a:t>
            </a:r>
            <a:r>
              <a:rPr kumimoji="0" lang="en-US" altLang="ja-JP" baseline="-14000" dirty="0"/>
              <a:t>μ</a:t>
            </a:r>
            <a:endParaRPr kumimoji="0" lang="en-US" altLang="ja-JP" dirty="0"/>
          </a:p>
          <a:p>
            <a:pPr marL="495580" lvl="1" indent="-200911">
              <a:lnSpc>
                <a:spcPct val="80000"/>
              </a:lnSpc>
              <a:spcBef>
                <a:spcPts val="352"/>
              </a:spcBef>
              <a:buClr>
                <a:srgbClr val="000000"/>
              </a:buClr>
              <a:tabLst>
                <a:tab pos="1160818" algn="l"/>
                <a:tab pos="1482275" algn="l"/>
                <a:tab pos="1160818" algn="l"/>
                <a:tab pos="1160818" algn="l"/>
                <a:tab pos="1160818" algn="l"/>
                <a:tab pos="1160818" algn="l"/>
              </a:tabLst>
              <a:defRPr/>
            </a:pPr>
            <a:r>
              <a:rPr kumimoji="0" lang="en-US" altLang="ja-JP" dirty="0"/>
              <a:t>B</a:t>
            </a:r>
            <a:r>
              <a:rPr kumimoji="0" lang="en-US" altLang="ja-JP" baseline="-13000" dirty="0"/>
              <a:t>μ</a:t>
            </a:r>
            <a:r>
              <a:rPr kumimoji="0" lang="en-US" altLang="ja-JP" dirty="0"/>
              <a:t>: binding energy of the 1s </a:t>
            </a:r>
            <a:r>
              <a:rPr kumimoji="0" lang="en-US" altLang="ja-JP" dirty="0" err="1"/>
              <a:t>muonic</a:t>
            </a:r>
            <a:r>
              <a:rPr kumimoji="0" lang="en-US" altLang="ja-JP" dirty="0"/>
              <a:t> atom</a:t>
            </a:r>
          </a:p>
          <a:p>
            <a:pPr marL="214305" indent="-26788">
              <a:lnSpc>
                <a:spcPct val="80000"/>
              </a:lnSpc>
              <a:spcBef>
                <a:spcPts val="352"/>
              </a:spcBef>
              <a:buClr>
                <a:srgbClr val="000000"/>
              </a:buClr>
              <a:tabLst>
                <a:tab pos="1160818" algn="l"/>
                <a:tab pos="1482275" algn="l"/>
                <a:tab pos="1160818" algn="l"/>
                <a:tab pos="1160818" algn="l"/>
                <a:tab pos="1160818" algn="l"/>
                <a:tab pos="1160818" algn="l"/>
              </a:tabLst>
              <a:defRPr/>
            </a:pPr>
            <a:endParaRPr kumimoji="0" lang="en-US" altLang="ja-JP" dirty="0"/>
          </a:p>
          <a:p>
            <a:pPr marL="214305" indent="-26788">
              <a:lnSpc>
                <a:spcPct val="80000"/>
              </a:lnSpc>
              <a:spcBef>
                <a:spcPts val="352"/>
              </a:spcBef>
              <a:buClr>
                <a:srgbClr val="000000"/>
              </a:buClr>
              <a:tabLst>
                <a:tab pos="1160818" algn="l"/>
                <a:tab pos="1482275" algn="l"/>
                <a:tab pos="1160818" algn="l"/>
                <a:tab pos="1160818" algn="l"/>
                <a:tab pos="1160818" algn="l"/>
                <a:tab pos="1160818" algn="l"/>
              </a:tabLst>
              <a:defRPr/>
            </a:pPr>
            <a:r>
              <a:rPr kumimoji="0" lang="en-US" altLang="ja-JP" dirty="0"/>
              <a:t>Improvement of a </a:t>
            </a:r>
            <a:r>
              <a:rPr kumimoji="0" lang="en-US" altLang="ja-JP" dirty="0" err="1"/>
              <a:t>muon</a:t>
            </a:r>
            <a:r>
              <a:rPr kumimoji="0" lang="en-US" altLang="ja-JP" dirty="0"/>
              <a:t> beam is possible, both in purity (no </a:t>
            </a:r>
            <a:r>
              <a:rPr kumimoji="0" lang="en-US" altLang="ja-JP" dirty="0" err="1"/>
              <a:t>pions</a:t>
            </a:r>
            <a:r>
              <a:rPr kumimoji="0" lang="en-US" altLang="ja-JP" dirty="0"/>
              <a:t>) and in intensity (</a:t>
            </a:r>
            <a:r>
              <a:rPr kumimoji="0" lang="en-US" altLang="ja-JP" b="1" i="1" dirty="0">
                <a:solidFill>
                  <a:srgbClr val="800000"/>
                </a:solidFill>
              </a:rPr>
              <a:t>thanks to </a:t>
            </a:r>
            <a:r>
              <a:rPr kumimoji="0" lang="en-US" altLang="ja-JP" b="1" i="1" dirty="0" err="1">
                <a:solidFill>
                  <a:srgbClr val="800000"/>
                </a:solidFill>
              </a:rPr>
              <a:t>muon</a:t>
            </a:r>
            <a:r>
              <a:rPr kumimoji="0" lang="en-US" altLang="ja-JP" b="1" i="1" dirty="0">
                <a:solidFill>
                  <a:srgbClr val="800000"/>
                </a:solidFill>
              </a:rPr>
              <a:t> collider R&amp;D</a:t>
            </a:r>
            <a:r>
              <a:rPr kumimoji="0" lang="en-US" altLang="ja-JP" dirty="0"/>
              <a:t>). A higher beam intensity can be taken because of no accidentals.</a:t>
            </a:r>
          </a:p>
          <a:p>
            <a:pPr marL="214305" indent="-26788">
              <a:lnSpc>
                <a:spcPct val="80000"/>
              </a:lnSpc>
              <a:spcBef>
                <a:spcPts val="352"/>
              </a:spcBef>
              <a:buClr>
                <a:srgbClr val="000000"/>
              </a:buClr>
              <a:tabLst>
                <a:tab pos="1160818" algn="l"/>
                <a:tab pos="1482275" algn="l"/>
                <a:tab pos="1160818" algn="l"/>
                <a:tab pos="1160818" algn="l"/>
                <a:tab pos="1160818" algn="l"/>
                <a:tab pos="1160818" algn="l"/>
              </a:tabLst>
              <a:defRPr/>
            </a:pPr>
            <a:endParaRPr kumimoji="0" lang="en-US" altLang="ja-JP" dirty="0"/>
          </a:p>
          <a:p>
            <a:pPr marL="214305" indent="-26788">
              <a:lnSpc>
                <a:spcPct val="80000"/>
              </a:lnSpc>
              <a:spcBef>
                <a:spcPts val="352"/>
              </a:spcBef>
              <a:buClr>
                <a:srgbClr val="000000"/>
              </a:buClr>
              <a:tabLst>
                <a:tab pos="1160818" algn="l"/>
                <a:tab pos="1482275" algn="l"/>
                <a:tab pos="1160818" algn="l"/>
                <a:tab pos="1160818" algn="l"/>
                <a:tab pos="1160818" algn="l"/>
                <a:tab pos="1160818" algn="l"/>
              </a:tabLst>
              <a:defRPr/>
            </a:pPr>
            <a:r>
              <a:rPr kumimoji="0" lang="en-US" altLang="ja-JP" dirty="0"/>
              <a:t>Potential to discriminate different models through studying the Z dependence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9067" y="1708919"/>
            <a:ext cx="3109764" cy="211187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5855" y="4143375"/>
            <a:ext cx="3081859" cy="215205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147463" name="Rectangle 6"/>
          <p:cNvSpPr>
            <a:spLocks/>
          </p:cNvSpPr>
          <p:nvPr/>
        </p:nvSpPr>
        <p:spPr bwMode="auto">
          <a:xfrm>
            <a:off x="6383611" y="5575474"/>
            <a:ext cx="1580252" cy="392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6788" tIns="26788" rIns="26788" bIns="26788">
            <a:prstTxWarp prst="textNoShape">
              <a:avLst/>
            </a:prstTxWarp>
            <a:spAutoFit/>
          </a:bodyPr>
          <a:lstStyle/>
          <a:p>
            <a:pPr>
              <a:tabLst>
                <a:tab pos="750067" algn="l"/>
              </a:tabLst>
            </a:pPr>
            <a:r>
              <a:rPr lang="en-US" altLang="ja-JP" sz="1100" dirty="0" err="1">
                <a:ea typeface="Cochin" charset="0"/>
                <a:cs typeface="Cochin" charset="0"/>
              </a:rPr>
              <a:t>R.Kitano</a:t>
            </a:r>
            <a:r>
              <a:rPr lang="en-US" altLang="ja-JP" sz="1100" dirty="0">
                <a:ea typeface="Cochin" charset="0"/>
                <a:cs typeface="Cochin" charset="0"/>
              </a:rPr>
              <a:t>, </a:t>
            </a:r>
            <a:r>
              <a:rPr lang="en-US" altLang="ja-JP" sz="1100" dirty="0" err="1">
                <a:ea typeface="Cochin" charset="0"/>
                <a:cs typeface="Cochin" charset="0"/>
              </a:rPr>
              <a:t>M.Koike</a:t>
            </a:r>
            <a:r>
              <a:rPr lang="en-US" altLang="ja-JP" sz="1100" dirty="0">
                <a:ea typeface="Cochin" charset="0"/>
                <a:cs typeface="Cochin" charset="0"/>
              </a:rPr>
              <a:t>, </a:t>
            </a:r>
            <a:r>
              <a:rPr lang="en-US" altLang="ja-JP" sz="1100" dirty="0" err="1">
                <a:ea typeface="Cochin" charset="0"/>
                <a:cs typeface="Cochin" charset="0"/>
              </a:rPr>
              <a:t>Y.Okada</a:t>
            </a:r>
            <a:endParaRPr lang="en-US" altLang="ja-JP" dirty="0">
              <a:ea typeface="Cochin" charset="0"/>
              <a:cs typeface="Cochin" charset="0"/>
            </a:endParaRPr>
          </a:p>
          <a:p>
            <a:pPr>
              <a:tabLst>
                <a:tab pos="750067" algn="l"/>
              </a:tabLst>
            </a:pPr>
            <a:r>
              <a:rPr lang="en-US" altLang="ja-JP" sz="1100" dirty="0">
                <a:ea typeface="Cochin" charset="0"/>
                <a:cs typeface="Cochin" charset="0"/>
              </a:rPr>
              <a:t>P.R. D66, 096002(2002)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History of </a:t>
            </a:r>
            <a:r>
              <a:rPr kumimoji="1" lang="en-US" altLang="ja-JP" dirty="0" smtClean="0">
                <a:latin typeface="Symbol" pitchFamily="18" charset="2"/>
              </a:rPr>
              <a:t>m</a:t>
            </a:r>
            <a:r>
              <a:rPr kumimoji="1" lang="en-US" altLang="ja-JP" dirty="0" smtClean="0"/>
              <a:t>-e conversion search</a:t>
            </a:r>
            <a:endParaRPr kumimoji="1" lang="ja-JP" altLang="en-US" dirty="0"/>
          </a:p>
        </p:txBody>
      </p:sp>
      <p:graphicFrame>
        <p:nvGraphicFramePr>
          <p:cNvPr id="6" name="コンテンツ プレースホルダ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930236"/>
                <a:gridCol w="1184564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Year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Muon source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Target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Upper bound 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1952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Cosmic rays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Cu, </a:t>
                      </a:r>
                      <a:r>
                        <a:rPr kumimoji="1" lang="en-US" altLang="ja-JP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Sn</a:t>
                      </a:r>
                      <a:r>
                        <a:rPr kumimoji="1" lang="en-US" altLang="ja-JP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4×10</a:t>
                      </a:r>
                      <a:r>
                        <a:rPr kumimoji="1" lang="en-US" altLang="ja-JP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−2</a:t>
                      </a:r>
                      <a:endParaRPr kumimoji="1" lang="ja-JP" alt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1955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Nevis </a:t>
                      </a:r>
                      <a:r>
                        <a:rPr kumimoji="1" lang="en-US" altLang="ja-JP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cycl</a:t>
                      </a:r>
                      <a:r>
                        <a:rPr kumimoji="1" lang="en-US" altLang="ja-JP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5×10</a:t>
                      </a:r>
                      <a:r>
                        <a:rPr kumimoji="1" lang="en-US" altLang="ja-JP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−4</a:t>
                      </a:r>
                      <a:endParaRPr kumimoji="1" lang="ja-JP" alt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Berkeley </a:t>
                      </a:r>
                      <a:r>
                        <a:rPr kumimoji="1" lang="en-US" altLang="ja-JP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synchroc</a:t>
                      </a:r>
                      <a:r>
                        <a:rPr kumimoji="1" lang="en-US" altLang="ja-JP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4×10</a:t>
                      </a:r>
                      <a:r>
                        <a:rPr kumimoji="1" lang="en-US" altLang="ja-JP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−6</a:t>
                      </a:r>
                      <a:endParaRPr kumimoji="1" lang="ja-JP" altLang="en-US" baseline="30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1961-62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CERN </a:t>
                      </a:r>
                      <a:r>
                        <a:rPr kumimoji="1" lang="en-US" altLang="ja-JP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synchroc</a:t>
                      </a:r>
                      <a:r>
                        <a:rPr kumimoji="1" lang="en-US" altLang="ja-JP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2.2×10</a:t>
                      </a:r>
                      <a:r>
                        <a:rPr kumimoji="1" lang="en-US" altLang="ja-JP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−7</a:t>
                      </a:r>
                      <a:endParaRPr kumimoji="1" lang="ja-JP" alt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Virginia SREL </a:t>
                      </a:r>
                      <a:r>
                        <a:rPr kumimoji="1" lang="en-US" altLang="ja-JP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synchroc</a:t>
                      </a:r>
                      <a:r>
                        <a:rPr kumimoji="1" lang="en-US" altLang="ja-JP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1.6×10</a:t>
                      </a:r>
                      <a:r>
                        <a:rPr kumimoji="1" lang="en-US" altLang="ja-JP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−8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7×10</a:t>
                      </a:r>
                      <a:r>
                        <a:rPr kumimoji="1" lang="en-US" altLang="ja-JP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−11</a:t>
                      </a:r>
                      <a:endParaRPr kumimoji="1" lang="ja-JP" alt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sv-SE" altLang="ja-JP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sv-SE" altLang="ja-JP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TRIUMF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sv-SE" altLang="ja-JP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  <a:p>
                      <a:r>
                        <a:rPr kumimoji="1" lang="en-US" altLang="ja-JP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sv-SE" altLang="ja-JP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4.9×10</a:t>
                      </a:r>
                      <a:r>
                        <a:rPr kumimoji="1" lang="sv-SE" altLang="ja-JP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−10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4.6×10</a:t>
                      </a:r>
                      <a:r>
                        <a:rPr kumimoji="1" lang="en-US" altLang="ja-JP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−12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fi-FI" altLang="ja-JP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fi-FI" altLang="ja-JP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PSI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fi-FI" altLang="ja-JP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fi-FI" altLang="ja-JP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4.6×10</a:t>
                      </a:r>
                      <a:r>
                        <a:rPr kumimoji="1" lang="fi-FI" altLang="ja-JP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−11</a:t>
                      </a:r>
                      <a:endParaRPr kumimoji="1" lang="ja-JP" alt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1993-97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(only</a:t>
                      </a:r>
                      <a:r>
                        <a:rPr kumimoji="1" lang="en-US" altLang="ja-JP" baseline="0" dirty="0" smtClean="0"/>
                        <a:t> in conference proc.)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6.1×10</a:t>
                      </a:r>
                      <a:r>
                        <a:rPr kumimoji="1" lang="en-US" altLang="ja-JP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−13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2006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Au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</a:t>
                      </a:r>
                      <a:r>
                        <a:rPr kumimoji="1" lang="en-US" altLang="ja-JP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×10</a:t>
                      </a:r>
                      <a:r>
                        <a:rPr kumimoji="1" lang="en-US" altLang="ja-JP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−13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20/May/2010</a:t>
            </a:r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Rome Seminar 2010</a:t>
            </a:r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5962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tabLst>
                <a:tab pos="857220" algn="l"/>
              </a:tabLst>
            </a:pPr>
            <a:r>
              <a:rPr kumimoji="0" lang="en-US" altLang="ja-JP" sz="3200" dirty="0" smtClean="0">
                <a:latin typeface="Comic Sans MS"/>
              </a:rPr>
              <a:t> </a:t>
            </a:r>
            <a:r>
              <a:rPr kumimoji="0" lang="en-US" altLang="ja-JP" sz="3200" dirty="0" smtClean="0">
                <a:solidFill>
                  <a:srgbClr val="0000FF"/>
                </a:solidFill>
                <a:latin typeface="Comic Sans MS"/>
              </a:rPr>
              <a:t>Mu2e (</a:t>
            </a:r>
            <a:r>
              <a:rPr kumimoji="0" lang="en-US" altLang="ja-JP" sz="3200" dirty="0" err="1" smtClean="0">
                <a:solidFill>
                  <a:srgbClr val="0000FF"/>
                </a:solidFill>
                <a:latin typeface="Comic Sans MS"/>
              </a:rPr>
              <a:t>Fermilab</a:t>
            </a:r>
            <a:r>
              <a:rPr kumimoji="0" lang="en-US" altLang="ja-JP" sz="3200" dirty="0" smtClean="0">
                <a:solidFill>
                  <a:srgbClr val="0000FF"/>
                </a:solidFill>
                <a:latin typeface="Comic Sans MS"/>
              </a:rPr>
              <a:t>) </a:t>
            </a:r>
            <a:r>
              <a:rPr kumimoji="0" lang="en-US" altLang="ja-JP" sz="3200" dirty="0" err="1" smtClean="0">
                <a:solidFill>
                  <a:srgbClr val="0000FF"/>
                </a:solidFill>
                <a:latin typeface="Comic Sans MS"/>
              </a:rPr>
              <a:t>vs</a:t>
            </a:r>
            <a:r>
              <a:rPr kumimoji="0" lang="en-US" altLang="ja-JP" sz="3200" dirty="0" smtClean="0">
                <a:solidFill>
                  <a:srgbClr val="0000FF"/>
                </a:solidFill>
                <a:latin typeface="Comic Sans MS"/>
              </a:rPr>
              <a:t> COMET(J-</a:t>
            </a:r>
            <a:r>
              <a:rPr kumimoji="0" lang="en-US" altLang="ja-JP" sz="3200" dirty="0" err="1" smtClean="0">
                <a:solidFill>
                  <a:srgbClr val="0000FF"/>
                </a:solidFill>
                <a:latin typeface="Comic Sans MS"/>
              </a:rPr>
              <a:t>Parc</a:t>
            </a:r>
            <a:r>
              <a:rPr kumimoji="0" lang="en-US" altLang="ja-JP" sz="3200" dirty="0" smtClean="0">
                <a:solidFill>
                  <a:srgbClr val="0000FF"/>
                </a:solidFill>
                <a:latin typeface="Comic Sans MS"/>
              </a:rPr>
              <a:t>)</a:t>
            </a:r>
            <a:br>
              <a:rPr kumimoji="0" lang="en-US" altLang="ja-JP" sz="3200" dirty="0" smtClean="0">
                <a:solidFill>
                  <a:srgbClr val="0000FF"/>
                </a:solidFill>
                <a:latin typeface="Comic Sans MS"/>
              </a:rPr>
            </a:br>
            <a:endParaRPr kumimoji="0" lang="en-US" altLang="ja-JP" sz="2400" dirty="0">
              <a:solidFill>
                <a:schemeClr val="tx2">
                  <a:lumMod val="40000"/>
                  <a:lumOff val="60000"/>
                </a:schemeClr>
              </a:solidFill>
              <a:latin typeface="Comic Sans MS"/>
            </a:endParaRPr>
          </a:p>
        </p:txBody>
      </p:sp>
      <p:graphicFrame>
        <p:nvGraphicFramePr>
          <p:cNvPr id="38914" name="Group 2"/>
          <p:cNvGraphicFramePr>
            <a:graphicFrameLocks noGrp="1"/>
          </p:cNvGraphicFramePr>
          <p:nvPr/>
        </p:nvGraphicFramePr>
        <p:xfrm>
          <a:off x="130597" y="1140298"/>
          <a:ext cx="8881690" cy="5585422"/>
        </p:xfrm>
        <a:graphic>
          <a:graphicData uri="http://schemas.openxmlformats.org/drawingml/2006/table">
            <a:tbl>
              <a:tblPr/>
              <a:tblGrid>
                <a:gridCol w="2166565"/>
                <a:gridCol w="3345285"/>
                <a:gridCol w="3369840"/>
              </a:tblGrid>
              <a:tr h="6465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Cochin" charset="0"/>
                        <a:buNone/>
                        <a:tabLst>
                          <a:tab pos="1066800" algn="l"/>
                        </a:tabLst>
                      </a:pPr>
                      <a:endParaRPr kumimoji="0" lang="ja-JP" alt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Cochin" charset="0"/>
                        <a:ea typeface="ヒラギノ明朝 ProN W3" charset="-128"/>
                        <a:cs typeface="ヒラギノ明朝 ProN W3" charset="-128"/>
                        <a:sym typeface="Cochin" charset="0"/>
                      </a:endParaRPr>
                    </a:p>
                  </a:txBody>
                  <a:tcPr marL="17859" marR="17859" marT="17859" marB="1785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Cochin" charset="0"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altLang="ja-JP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Cochin" charset="0"/>
                          <a:ea typeface="ヒラギノ明朝 ProN W3" charset="-128"/>
                          <a:cs typeface="ヒラギノ明朝 ProN W3" charset="-128"/>
                          <a:sym typeface="Cochin" charset="0"/>
                        </a:rPr>
                        <a:t>Mu2e</a:t>
                      </a:r>
                    </a:p>
                  </a:txBody>
                  <a:tcPr marL="17859" marR="17859" marT="17859" marB="1785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Cochin" charset="0"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altLang="ja-JP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Cochin" charset="0"/>
                          <a:ea typeface="ヒラギノ明朝 ProN W3" charset="-128"/>
                          <a:cs typeface="ヒラギノ明朝 ProN W3" charset="-128"/>
                          <a:sym typeface="Cochin" charset="0"/>
                        </a:rPr>
                        <a:t>COMET</a:t>
                      </a:r>
                    </a:p>
                  </a:txBody>
                  <a:tcPr marL="17859" marR="17859" marT="17859" marB="1785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8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Cochin" charset="0"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altLang="ja-JP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Cochin" charset="0"/>
                          <a:ea typeface="ヒラギノ明朝 ProN W3" charset="-128"/>
                          <a:cs typeface="ヒラギノ明朝 ProN W3" charset="-128"/>
                          <a:sym typeface="Cochin" charset="0"/>
                        </a:rPr>
                        <a:t>Proton Beam</a:t>
                      </a:r>
                    </a:p>
                  </a:txBody>
                  <a:tcPr marL="17859" marR="17859" marT="17859" marB="1785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Cochin" charset="0"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chin" charset="0"/>
                          <a:ea typeface="ヒラギノ明朝 ProN W3" charset="-128"/>
                          <a:cs typeface="ヒラギノ明朝 ProN W3" charset="-128"/>
                          <a:sym typeface="Cochin" charset="0"/>
                        </a:rPr>
                        <a:t>8GeV, 20kW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Cochin" charset="0"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chin" charset="0"/>
                          <a:ea typeface="ヒラギノ明朝 ProN W3" charset="-128"/>
                          <a:cs typeface="ヒラギノ明朝 ProN W3" charset="-128"/>
                          <a:sym typeface="Cochin" charset="0"/>
                        </a:rPr>
                        <a:t>bunch-bunch spacing 1.69 </a:t>
                      </a:r>
                      <a:r>
                        <a:rPr kumimoji="0" lang="en-US" altLang="ja-JP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chin" charset="0"/>
                          <a:ea typeface="ヒラギノ明朝 ProN W3" charset="-128"/>
                          <a:cs typeface="ヒラギノ明朝 ProN W3" charset="-128"/>
                          <a:sym typeface="Cochin" charset="0"/>
                        </a:rPr>
                        <a:t>μsec</a:t>
                      </a:r>
                      <a:endParaRPr kumimoji="0" lang="en-US" altLang="ja-JP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chin" charset="0"/>
                        <a:ea typeface="ヒラギノ明朝 ProN W3" charset="-128"/>
                        <a:cs typeface="ヒラギノ明朝 ProN W3" charset="-128"/>
                        <a:sym typeface="Cochi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Cochin" charset="0"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altLang="ja-JP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chin" charset="0"/>
                          <a:ea typeface="ヒラギノ明朝 ProN W3" charset="-128"/>
                          <a:cs typeface="ヒラギノ明朝 ProN W3" charset="-128"/>
                          <a:sym typeface="Cochin" charset="0"/>
                        </a:rPr>
                        <a:t>rebunching</a:t>
                      </a:r>
                      <a:endParaRPr kumimoji="0" lang="en-US" altLang="ja-JP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chin" charset="0"/>
                        <a:ea typeface="ヒラギノ明朝 ProN W3" charset="-128"/>
                        <a:cs typeface="ヒラギノ明朝 ProN W3" charset="-128"/>
                        <a:sym typeface="Cochi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Cochin" charset="0"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chin" charset="0"/>
                          <a:ea typeface="ヒラギノ明朝 ProN W3" charset="-128"/>
                          <a:cs typeface="ヒラギノ明朝 ProN W3" charset="-128"/>
                          <a:sym typeface="Cochin" charset="0"/>
                        </a:rPr>
                        <a:t>Extinction: 10</a:t>
                      </a:r>
                      <a:r>
                        <a:rPr kumimoji="0" lang="en-US" altLang="ja-JP" sz="1700" b="0" i="0" u="none" strike="noStrike" cap="none" normalizeH="0" baseline="3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chin" charset="0"/>
                          <a:ea typeface="ヒラギノ明朝 ProN W3" charset="-128"/>
                          <a:cs typeface="ヒラギノ明朝 ProN W3" charset="-128"/>
                          <a:sym typeface="Cochin" charset="0"/>
                        </a:rPr>
                        <a:t>-9</a:t>
                      </a:r>
                    </a:p>
                  </a:txBody>
                  <a:tcPr marL="26789" marR="26789" marT="26789" marB="2678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Cochin" charset="0"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chin" charset="0"/>
                          <a:ea typeface="ヒラギノ明朝 ProN W3" charset="-128"/>
                          <a:cs typeface="ヒラギノ明朝 ProN W3" charset="-128"/>
                          <a:sym typeface="Cochin" charset="0"/>
                        </a:rPr>
                        <a:t>8GeV, 50kW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Cochin" charset="0"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chin" charset="0"/>
                          <a:ea typeface="ヒラギノ明朝 ProN W3" charset="-128"/>
                          <a:cs typeface="ヒラギノ明朝 ProN W3" charset="-128"/>
                          <a:sym typeface="Cochin" charset="0"/>
                        </a:rPr>
                        <a:t>bunch-bunch spacing 1.18-1.76 μsec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Cochin" charset="0"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chin" charset="0"/>
                          <a:ea typeface="ヒラギノ明朝 ProN W3" charset="-128"/>
                          <a:cs typeface="ヒラギノ明朝 ProN W3" charset="-128"/>
                          <a:sym typeface="Cochin" charset="0"/>
                        </a:rPr>
                        <a:t>empty buckets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Cochin" charset="0"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chin" charset="0"/>
                          <a:ea typeface="ヒラギノ明朝 ProN W3" charset="-128"/>
                          <a:cs typeface="ヒラギノ明朝 ProN W3" charset="-128"/>
                          <a:sym typeface="Cochin" charset="0"/>
                        </a:rPr>
                        <a:t>Extinction: 10</a:t>
                      </a:r>
                      <a:r>
                        <a:rPr kumimoji="0" lang="en-US" altLang="ja-JP" sz="1700" b="0" i="0" u="none" strike="noStrike" cap="none" normalizeH="0" baseline="32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chin" charset="0"/>
                          <a:ea typeface="ヒラギノ明朝 ProN W3" charset="-128"/>
                          <a:cs typeface="ヒラギノ明朝 ProN W3" charset="-128"/>
                          <a:sym typeface="Cochin" charset="0"/>
                        </a:rPr>
                        <a:t>-9</a:t>
                      </a:r>
                    </a:p>
                  </a:txBody>
                  <a:tcPr marL="26789" marR="26789" marT="26789" marB="2678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6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Cochin" charset="0"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altLang="ja-JP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Cochin" charset="0"/>
                          <a:ea typeface="ヒラギノ明朝 ProN W3" charset="-128"/>
                          <a:cs typeface="ヒラギノ明朝 ProN W3" charset="-128"/>
                          <a:sym typeface="Cochin" charset="0"/>
                        </a:rPr>
                        <a:t>Mu </a:t>
                      </a:r>
                      <a:r>
                        <a:rPr kumimoji="0" lang="en-US" altLang="ja-JP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Cochin" charset="0"/>
                          <a:ea typeface="ヒラギノ明朝 ProN W3" charset="-128"/>
                          <a:cs typeface="ヒラギノ明朝 ProN W3" charset="-128"/>
                          <a:sym typeface="Cochin" charset="0"/>
                        </a:rPr>
                        <a:t>Transport</a:t>
                      </a:r>
                    </a:p>
                  </a:txBody>
                  <a:tcPr marL="17859" marR="17859" marT="17859" marB="1785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Cochin" charset="0"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chin" charset="0"/>
                          <a:ea typeface="ヒラギノ明朝 ProN W3" charset="-128"/>
                          <a:cs typeface="ヒラギノ明朝 ProN W3" charset="-128"/>
                          <a:sym typeface="Cochin" charset="0"/>
                        </a:rPr>
                        <a:t>S-shape Solenoid</a:t>
                      </a:r>
                    </a:p>
                  </a:txBody>
                  <a:tcPr marL="26789" marR="26789" marT="26789" marB="267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Cochin" charset="0"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chin" charset="0"/>
                          <a:ea typeface="ヒラギノ明朝 ProN W3" charset="-128"/>
                          <a:cs typeface="ヒラギノ明朝 ProN W3" charset="-128"/>
                          <a:sym typeface="Cochin" charset="0"/>
                        </a:rPr>
                        <a:t>U-shape solenoid</a:t>
                      </a:r>
                    </a:p>
                  </a:txBody>
                  <a:tcPr marL="26789" marR="26789" marT="26789" marB="267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10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Cochin" charset="0"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altLang="ja-JP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Cochin" charset="0"/>
                          <a:ea typeface="ヒラギノ明朝 ProN W3" charset="-128"/>
                          <a:cs typeface="ヒラギノ明朝 ProN W3" charset="-128"/>
                          <a:sym typeface="Cochin" charset="0"/>
                        </a:rPr>
                        <a:t>Detector</a:t>
                      </a:r>
                    </a:p>
                  </a:txBody>
                  <a:tcPr marL="17859" marR="17859" marT="17859" marB="1785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Cochin" charset="0"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chin" charset="0"/>
                          <a:ea typeface="ヒラギノ明朝 ProN W3" charset="-128"/>
                          <a:cs typeface="ヒラギノ明朝 ProN W3" charset="-128"/>
                          <a:sym typeface="Cochin" charset="0"/>
                        </a:rPr>
                        <a:t>Straight Solenoid with gradient field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Cochin" charset="0"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chin" charset="0"/>
                          <a:ea typeface="ヒラギノ明朝 ProN W3" charset="-128"/>
                          <a:cs typeface="ヒラギノ明朝 ProN W3" charset="-128"/>
                          <a:sym typeface="Cochin" charset="0"/>
                        </a:rPr>
                        <a:t>Tracker and </a:t>
                      </a:r>
                      <a:r>
                        <a:rPr kumimoji="0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chin" charset="0"/>
                          <a:ea typeface="ヒラギノ明朝 ProN W3" charset="-128"/>
                          <a:cs typeface="ヒラギノ明朝 ProN W3" charset="-128"/>
                          <a:sym typeface="Cochin" charset="0"/>
                        </a:rPr>
                        <a:t>Calorimeter – 500 kHz DAQ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Cochin" charset="0"/>
                        <a:buNone/>
                        <a:tabLst>
                          <a:tab pos="1066800" algn="l"/>
                        </a:tabLst>
                      </a:pPr>
                      <a:endParaRPr kumimoji="0" lang="en-US" altLang="ja-JP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chin" charset="0"/>
                        <a:ea typeface="ヒラギノ明朝 ProN W3" charset="-128"/>
                        <a:cs typeface="ヒラギノ明朝 ProN W3" charset="-128"/>
                        <a:sym typeface="Cochin" charset="0"/>
                      </a:endParaRPr>
                    </a:p>
                  </a:txBody>
                  <a:tcPr marL="26789" marR="26789" marT="26789" marB="2678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Cochin" charset="0"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chin" charset="0"/>
                          <a:ea typeface="ヒラギノ明朝 ProN W3" charset="-128"/>
                          <a:cs typeface="ヒラギノ明朝 ProN W3" charset="-128"/>
                          <a:sym typeface="Cochin" charset="0"/>
                        </a:rPr>
                        <a:t>U-shape Solenoid with gradient field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Cochin" charset="0"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chin" charset="0"/>
                          <a:ea typeface="ヒラギノ明朝 ProN W3" charset="-128"/>
                          <a:cs typeface="ヒラギノ明朝 ProN W3" charset="-128"/>
                          <a:sym typeface="Cochin" charset="0"/>
                        </a:rPr>
                        <a:t>Tracker and </a:t>
                      </a:r>
                      <a:r>
                        <a:rPr kumimoji="0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chin" charset="0"/>
                          <a:ea typeface="ヒラギノ明朝 ProN W3" charset="-128"/>
                          <a:cs typeface="ヒラギノ明朝 ProN W3" charset="-128"/>
                          <a:sym typeface="Cochin" charset="0"/>
                        </a:rPr>
                        <a:t>Calorimeter- 1 kHz DAQ</a:t>
                      </a:r>
                      <a:endParaRPr kumimoji="0" lang="en-US" altLang="ja-JP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chin" charset="0"/>
                        <a:ea typeface="ヒラギノ明朝 ProN W3" charset="-128"/>
                        <a:cs typeface="ヒラギノ明朝 ProN W3" charset="-128"/>
                        <a:sym typeface="Cochin" charset="0"/>
                      </a:endParaRPr>
                    </a:p>
                  </a:txBody>
                  <a:tcPr marL="26789" marR="26789" marT="26789" marB="2678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</a:tr>
              <a:tr h="11052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Cochin" charset="0"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altLang="ja-JP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Cochin" charset="0"/>
                          <a:ea typeface="ヒラギノ明朝 ProN W3" charset="-128"/>
                          <a:cs typeface="ヒラギノ明朝 ProN W3" charset="-128"/>
                          <a:sym typeface="Cochin" charset="0"/>
                        </a:rPr>
                        <a:t>Sensitivity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Cochin" charset="0"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altLang="ja-JP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Cochin" charset="0"/>
                          <a:ea typeface="ヒラギノ明朝 ProN W3" charset="-128"/>
                          <a:cs typeface="ヒラギノ明朝 ProN W3" charset="-128"/>
                          <a:sym typeface="Cochin" charset="0"/>
                        </a:rPr>
                        <a:t>Approval status</a:t>
                      </a:r>
                      <a:endParaRPr kumimoji="0" lang="en-US" altLang="ja-JP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Cochin" charset="0"/>
                        <a:ea typeface="ヒラギノ明朝 ProN W3" charset="-128"/>
                        <a:cs typeface="ヒラギノ明朝 ProN W3" charset="-128"/>
                        <a:sym typeface="Cochin" charset="0"/>
                      </a:endParaRPr>
                    </a:p>
                  </a:txBody>
                  <a:tcPr marL="17859" marR="17859" marT="17859" marB="1785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Cochin" charset="0"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chin" charset="0"/>
                          <a:ea typeface="ヒラギノ明朝 ProN W3" charset="-128"/>
                          <a:cs typeface="ヒラギノ明朝 ProN W3" charset="-128"/>
                          <a:sym typeface="Cochin" charset="0"/>
                        </a:rPr>
                        <a:t>SES: 2.5×10</a:t>
                      </a:r>
                      <a:r>
                        <a:rPr kumimoji="0" lang="en-US" altLang="ja-JP" sz="1700" b="0" i="0" u="none" strike="noStrike" cap="none" normalizeH="0" baseline="3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chin" charset="0"/>
                          <a:ea typeface="ヒラギノ明朝 ProN W3" charset="-128"/>
                          <a:cs typeface="ヒラギノ明朝 ProN W3" charset="-128"/>
                          <a:sym typeface="Cochin" charset="0"/>
                        </a:rPr>
                        <a:t>-17</a:t>
                      </a:r>
                      <a:endParaRPr kumimoji="0" lang="en-US" altLang="ja-JP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chin" charset="0"/>
                        <a:ea typeface="ヒラギノ明朝 ProN W3" charset="-128"/>
                        <a:cs typeface="ヒラギノ明朝 ProN W3" charset="-128"/>
                        <a:sym typeface="Cochi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Cochin" charset="0"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chin" charset="0"/>
                          <a:ea typeface="ヒラギノ明朝 ProN W3" charset="-128"/>
                          <a:cs typeface="ヒラギノ明朝 ProN W3" charset="-128"/>
                          <a:sym typeface="Cochin" charset="0"/>
                        </a:rPr>
                        <a:t>90% CL UL: 6×10</a:t>
                      </a:r>
                      <a:r>
                        <a:rPr kumimoji="0" lang="en-US" altLang="ja-JP" sz="1700" b="0" i="0" u="none" strike="noStrike" cap="none" normalizeH="0" baseline="3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chin" charset="0"/>
                          <a:ea typeface="ヒラギノ明朝 ProN W3" charset="-128"/>
                          <a:cs typeface="ヒラギノ明朝 ProN W3" charset="-128"/>
                          <a:sym typeface="Cochin" charset="0"/>
                        </a:rPr>
                        <a:t>-</a:t>
                      </a:r>
                      <a:r>
                        <a:rPr kumimoji="0" lang="en-US" altLang="ja-JP" sz="1700" b="0" i="0" u="none" strike="noStrike" cap="none" normalizeH="0" baseline="32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chin" charset="0"/>
                          <a:ea typeface="ヒラギノ明朝 ProN W3" charset="-128"/>
                          <a:cs typeface="ヒラギノ明朝 ProN W3" charset="-128"/>
                          <a:sym typeface="Cochin" charset="0"/>
                        </a:rPr>
                        <a:t>17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Cochin" charset="0"/>
                        <a:buNone/>
                        <a:tabLst>
                          <a:tab pos="1066800" algn="l"/>
                        </a:tabLst>
                      </a:pPr>
                      <a:endParaRPr kumimoji="0" lang="en-US" altLang="ja-JP" sz="1700" b="0" i="0" u="none" strike="noStrike" cap="none" normalizeH="0" baseline="32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chin" charset="0"/>
                        <a:ea typeface="ヒラギノ明朝 ProN W3" charset="-128"/>
                        <a:cs typeface="ヒラギノ明朝 ProN W3" charset="-128"/>
                        <a:sym typeface="Cochi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Cochin" charset="0"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altLang="ja-JP" sz="2800" b="0" i="0" u="none" strike="noStrike" cap="none" normalizeH="0" baseline="32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chin" charset="0"/>
                          <a:ea typeface="ヒラギノ明朝 ProN W3" charset="-128"/>
                          <a:cs typeface="ヒラギノ明朝 ProN W3" charset="-128"/>
                          <a:sym typeface="Cochin" charset="0"/>
                        </a:rPr>
                        <a:t>CD-0 (of 4) </a:t>
                      </a:r>
                      <a:endParaRPr kumimoji="0" lang="en-US" altLang="ja-JP" sz="2800" b="0" i="0" u="none" strike="noStrike" cap="none" normalizeH="0" baseline="32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chin" charset="0"/>
                        <a:ea typeface="ヒラギノ明朝 ProN W3" charset="-128"/>
                        <a:cs typeface="ヒラギノ明朝 ProN W3" charset="-128"/>
                        <a:sym typeface="Cochin" charset="0"/>
                      </a:endParaRPr>
                    </a:p>
                  </a:txBody>
                  <a:tcPr marL="26789" marR="26789" marT="26789" marB="2678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Cochin" charset="0"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chin" charset="0"/>
                          <a:ea typeface="ヒラギノ明朝 ProN W3" charset="-128"/>
                          <a:cs typeface="ヒラギノ明朝 ProN W3" charset="-128"/>
                          <a:sym typeface="Cochin" charset="0"/>
                        </a:rPr>
                        <a:t>SES: 2.6×10</a:t>
                      </a:r>
                      <a:r>
                        <a:rPr kumimoji="0" lang="en-US" altLang="ja-JP" sz="1700" b="0" i="0" u="none" strike="noStrike" cap="none" normalizeH="0" baseline="3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chin" charset="0"/>
                          <a:ea typeface="ヒラギノ明朝 ProN W3" charset="-128"/>
                          <a:cs typeface="ヒラギノ明朝 ProN W3" charset="-128"/>
                          <a:sym typeface="Cochin" charset="0"/>
                        </a:rPr>
                        <a:t>-17</a:t>
                      </a:r>
                      <a:endParaRPr kumimoji="0" lang="en-US" altLang="ja-JP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chin" charset="0"/>
                        <a:ea typeface="ヒラギノ明朝 ProN W3" charset="-128"/>
                        <a:cs typeface="ヒラギノ明朝 ProN W3" charset="-128"/>
                        <a:sym typeface="Cochi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Cochin" charset="0"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chin" charset="0"/>
                          <a:ea typeface="ヒラギノ明朝 ProN W3" charset="-128"/>
                          <a:cs typeface="ヒラギノ明朝 ProN W3" charset="-128"/>
                          <a:sym typeface="Cochin" charset="0"/>
                        </a:rPr>
                        <a:t>90% CL UL: 6×10</a:t>
                      </a:r>
                      <a:r>
                        <a:rPr kumimoji="0" lang="en-US" altLang="ja-JP" sz="1700" b="0" i="0" u="none" strike="noStrike" cap="none" normalizeH="0" baseline="3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chin" charset="0"/>
                          <a:ea typeface="ヒラギノ明朝 ProN W3" charset="-128"/>
                          <a:cs typeface="ヒラギノ明朝 ProN W3" charset="-128"/>
                          <a:sym typeface="Cochin" charset="0"/>
                        </a:rPr>
                        <a:t>-</a:t>
                      </a:r>
                      <a:r>
                        <a:rPr kumimoji="0" lang="en-US" altLang="ja-JP" sz="1700" b="0" i="0" u="none" strike="noStrike" cap="none" normalizeH="0" baseline="32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chin" charset="0"/>
                          <a:ea typeface="ヒラギノ明朝 ProN W3" charset="-128"/>
                          <a:cs typeface="ヒラギノ明朝 ProN W3" charset="-128"/>
                          <a:sym typeface="Cochin" charset="0"/>
                        </a:rPr>
                        <a:t>17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Cochin" charset="0"/>
                        <a:buNone/>
                        <a:tabLst>
                          <a:tab pos="1066800" algn="l"/>
                        </a:tabLst>
                      </a:pPr>
                      <a:endParaRPr kumimoji="0" lang="en-US" altLang="ja-JP" sz="2400" b="0" i="0" u="none" strike="noStrike" cap="none" normalizeH="0" baseline="32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chin" charset="0"/>
                        <a:ea typeface="ヒラギノ明朝 ProN W3" charset="-128"/>
                        <a:cs typeface="ヒラギノ明朝 ProN W3" charset="-128"/>
                        <a:sym typeface="Cochi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Cochin" charset="0"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altLang="ja-JP" sz="2400" b="0" i="0" u="none" strike="noStrike" cap="none" normalizeH="0" baseline="32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chin" charset="0"/>
                          <a:ea typeface="ヒラギノ明朝 ProN W3" charset="-128"/>
                          <a:cs typeface="ヒラギノ明朝 ProN W3" charset="-128"/>
                          <a:sym typeface="Cochin" charset="0"/>
                        </a:rPr>
                        <a:t>Stage 1 (of 2)</a:t>
                      </a:r>
                      <a:endParaRPr kumimoji="0" lang="en-US" altLang="ja-JP" sz="2400" b="0" i="0" u="none" strike="noStrike" cap="none" normalizeH="0" baseline="32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chin" charset="0"/>
                        <a:ea typeface="ヒラギノ明朝 ProN W3" charset="-128"/>
                        <a:cs typeface="ヒラギノ明朝 ProN W3" charset="-128"/>
                        <a:sym typeface="Cochin" charset="0"/>
                      </a:endParaRPr>
                    </a:p>
                  </a:txBody>
                  <a:tcPr marL="26789" marR="26789" marT="26789" marB="2678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892969" y="1516807"/>
            <a:ext cx="7358063" cy="5294161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  <a:buSzPct val="125000"/>
              <a:tabLst>
                <a:tab pos="857220" algn="l"/>
              </a:tabLst>
            </a:pPr>
            <a:r>
              <a:rPr lang="en-US" altLang="ja-JP" sz="4400" dirty="0" err="1"/>
              <a:t>Muon</a:t>
            </a:r>
            <a:r>
              <a:rPr lang="en-US" altLang="ja-JP" sz="4400" dirty="0"/>
              <a:t> played an important role to establish the SM</a:t>
            </a:r>
            <a:r>
              <a:rPr lang="en-US" altLang="ja-JP" sz="4400" dirty="0" smtClean="0"/>
              <a:t> </a:t>
            </a:r>
          </a:p>
          <a:p>
            <a:pPr>
              <a:spcBef>
                <a:spcPct val="0"/>
              </a:spcBef>
              <a:buSzPct val="125000"/>
              <a:tabLst>
                <a:tab pos="857220" algn="l"/>
              </a:tabLst>
            </a:pPr>
            <a:r>
              <a:rPr lang="en-US" altLang="ja-JP" sz="4400" dirty="0" smtClean="0"/>
              <a:t>We believe that could  </a:t>
            </a:r>
            <a:r>
              <a:rPr lang="en-US" altLang="ja-JP" sz="4400" dirty="0"/>
              <a:t>be same </a:t>
            </a:r>
            <a:r>
              <a:rPr lang="en-US" altLang="ja-JP" sz="4400" dirty="0" smtClean="0"/>
              <a:t>in going beyond the SM</a:t>
            </a:r>
          </a:p>
          <a:p>
            <a:pPr>
              <a:spcBef>
                <a:spcPts val="105"/>
              </a:spcBef>
              <a:buSzPct val="125000"/>
              <a:tabLst>
                <a:tab pos="857220" algn="l"/>
              </a:tabLst>
            </a:pPr>
            <a:r>
              <a:rPr lang="en-US" altLang="ja-JP" sz="4400" dirty="0" smtClean="0"/>
              <a:t>Thanks to  the intense </a:t>
            </a:r>
            <a:r>
              <a:rPr lang="en-US" altLang="ja-JP" sz="4400" dirty="0" err="1" smtClean="0"/>
              <a:t>muon</a:t>
            </a:r>
            <a:r>
              <a:rPr lang="en-US" altLang="ja-JP" sz="4400" dirty="0" smtClean="0"/>
              <a:t> beam described  in this conference</a:t>
            </a:r>
          </a:p>
          <a:p>
            <a:pPr>
              <a:spcBef>
                <a:spcPts val="105"/>
              </a:spcBef>
              <a:buSzPct val="125000"/>
              <a:tabLst>
                <a:tab pos="857220" algn="l"/>
              </a:tabLst>
            </a:pPr>
            <a:r>
              <a:rPr lang="en-US" altLang="ja-JP" sz="4400" dirty="0" smtClean="0"/>
              <a:t> very well designed  and conducted. Many thanks to the Organizers!</a:t>
            </a:r>
          </a:p>
          <a:p>
            <a:pPr>
              <a:spcBef>
                <a:spcPts val="105"/>
              </a:spcBef>
              <a:buSzPct val="125000"/>
              <a:tabLst>
                <a:tab pos="857220" algn="l"/>
              </a:tabLst>
            </a:pPr>
            <a:endParaRPr lang="en-US" altLang="ja-JP" sz="4400" dirty="0" smtClean="0"/>
          </a:p>
          <a:p>
            <a:pPr>
              <a:spcBef>
                <a:spcPts val="105"/>
              </a:spcBef>
              <a:buSzPct val="125000"/>
              <a:tabLst>
                <a:tab pos="857220" algn="l"/>
              </a:tabLst>
            </a:pPr>
            <a:endParaRPr lang="en-US" altLang="ja-JP" sz="4400" dirty="0" smtClean="0"/>
          </a:p>
          <a:p>
            <a:pPr>
              <a:spcBef>
                <a:spcPts val="105"/>
              </a:spcBef>
              <a:buSzPct val="125000"/>
              <a:tabLst>
                <a:tab pos="857220" algn="l"/>
              </a:tabLst>
            </a:pPr>
            <a:endParaRPr lang="en-US" altLang="ja-JP" sz="4400" dirty="0" smtClean="0"/>
          </a:p>
          <a:p>
            <a:pPr>
              <a:spcBef>
                <a:spcPts val="105"/>
              </a:spcBef>
              <a:buSzPct val="125000"/>
              <a:tabLst>
                <a:tab pos="857220" algn="l"/>
              </a:tabLst>
            </a:pPr>
            <a:endParaRPr lang="en-US" altLang="ja-JP" sz="4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23837"/>
            <a:ext cx="7772400" cy="14700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solidFill>
                  <a:srgbClr val="0000FF"/>
                </a:solidFill>
                <a:latin typeface="Comic Sans MS"/>
                <a:ea typeface="+mj-ea"/>
                <a:cs typeface="+mj-cs"/>
              </a:rPr>
              <a:t>Conclusions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build="p" bldLvl="5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ja-JP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ＭＳ Ｐゴシック" pitchFamily="-109" charset="-128"/>
              </a:rPr>
              <a:t>Particle Dipole Moments</a:t>
            </a:r>
            <a:endParaRPr lang="ja-JP" altLang="en-US" dirty="0" smtClean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/>
              <a:cs typeface="ＭＳ Ｐゴシック" pitchFamily="-109" charset="-128"/>
            </a:endParaRPr>
          </a:p>
        </p:txBody>
      </p:sp>
      <p:sp>
        <p:nvSpPr>
          <p:cNvPr id="16391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2F3E36-E13D-204C-855C-29A33C65B776}" type="slidenum">
              <a:rPr lang="en-US" altLang="ja-JP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4</a:t>
            </a:fld>
            <a:endParaRPr lang="en-US" altLang="ja-JP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16386" name="コンテンツ プレースホルダ 32"/>
          <p:cNvGraphicFramePr>
            <a:graphicFrameLocks noChangeAspect="1"/>
          </p:cNvGraphicFramePr>
          <p:nvPr/>
        </p:nvGraphicFramePr>
        <p:xfrm>
          <a:off x="2009775" y="1860550"/>
          <a:ext cx="2181225" cy="1165225"/>
        </p:xfrm>
        <a:graphic>
          <a:graphicData uri="http://schemas.openxmlformats.org/presentationml/2006/ole">
            <p:oleObj spid="_x0000_s59394" name="数式" r:id="rId3" imgW="762000" imgH="406400" progId="Equation.3">
              <p:embed/>
            </p:oleObj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4419600" y="1882775"/>
          <a:ext cx="2436813" cy="1165225"/>
        </p:xfrm>
        <a:graphic>
          <a:graphicData uri="http://schemas.openxmlformats.org/presentationml/2006/ole">
            <p:oleObj spid="_x0000_s59395" name="数式" r:id="rId4" imgW="850900" imgH="406400" progId="Equation.3">
              <p:embed/>
            </p:oleObj>
          </a:graphicData>
        </a:graphic>
      </p:graphicFrame>
      <p:sp>
        <p:nvSpPr>
          <p:cNvPr id="20" name="上矢印 19"/>
          <p:cNvSpPr/>
          <p:nvPr/>
        </p:nvSpPr>
        <p:spPr>
          <a:xfrm>
            <a:off x="7145338" y="1524000"/>
            <a:ext cx="474662" cy="1920875"/>
          </a:xfrm>
          <a:prstGeom prst="upArrow">
            <a:avLst/>
          </a:prstGeom>
          <a:effectLst>
            <a:outerShdw blurRad="40000" dist="1143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FFFFFF"/>
              </a:solidFill>
              <a:cs typeface="ＭＳ Ｐゴシック" charset="-128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6934200" y="2048451"/>
            <a:ext cx="854722" cy="783649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8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36525" dist="1905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FFFFFF"/>
              </a:solidFill>
              <a:cs typeface="ＭＳ Ｐゴシック" charset="-128"/>
            </a:endParaRPr>
          </a:p>
        </p:txBody>
      </p:sp>
      <p:sp>
        <p:nvSpPr>
          <p:cNvPr id="16396" name="テキスト ボックス 21"/>
          <p:cNvSpPr txBox="1">
            <a:spLocks noChangeArrowheads="1"/>
          </p:cNvSpPr>
          <p:nvPr/>
        </p:nvSpPr>
        <p:spPr bwMode="auto">
          <a:xfrm>
            <a:off x="7148513" y="1946275"/>
            <a:ext cx="4238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320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endParaRPr lang="ja-JP" altLang="en-US" sz="32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397" name="テキスト ボックス 22"/>
          <p:cNvSpPr txBox="1">
            <a:spLocks noChangeArrowheads="1"/>
          </p:cNvSpPr>
          <p:nvPr/>
        </p:nvSpPr>
        <p:spPr bwMode="auto">
          <a:xfrm>
            <a:off x="7200900" y="2403475"/>
            <a:ext cx="32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320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endParaRPr lang="ja-JP" altLang="en-US" sz="32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4" name="上矢印 23"/>
          <p:cNvSpPr/>
          <p:nvPr/>
        </p:nvSpPr>
        <p:spPr>
          <a:xfrm rot="10800000">
            <a:off x="8402638" y="1584325"/>
            <a:ext cx="474662" cy="1920875"/>
          </a:xfrm>
          <a:prstGeom prst="upArrow">
            <a:avLst/>
          </a:prstGeom>
          <a:effectLst>
            <a:outerShdw blurRad="40000" dist="1143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FFFFFF"/>
              </a:solidFill>
              <a:cs typeface="ＭＳ Ｐゴシック" charset="-128"/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8208022" y="2083952"/>
            <a:ext cx="854722" cy="783649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8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36525" dist="1905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FFFFFF"/>
              </a:solidFill>
              <a:cs typeface="ＭＳ Ｐゴシック" charset="-128"/>
            </a:endParaRPr>
          </a:p>
        </p:txBody>
      </p:sp>
      <p:sp>
        <p:nvSpPr>
          <p:cNvPr id="16402" name="テキスト ボックス 30"/>
          <p:cNvSpPr txBox="1">
            <a:spLocks noChangeArrowheads="1"/>
          </p:cNvSpPr>
          <p:nvPr/>
        </p:nvSpPr>
        <p:spPr bwMode="auto">
          <a:xfrm>
            <a:off x="8423275" y="1981200"/>
            <a:ext cx="4238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320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endParaRPr lang="ja-JP" altLang="en-US" sz="32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403" name="テキスト ボックス 31"/>
          <p:cNvSpPr txBox="1">
            <a:spLocks noChangeArrowheads="1"/>
          </p:cNvSpPr>
          <p:nvPr/>
        </p:nvSpPr>
        <p:spPr bwMode="auto">
          <a:xfrm>
            <a:off x="8474075" y="2438400"/>
            <a:ext cx="32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320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endParaRPr lang="ja-JP" altLang="en-US" sz="32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674622" y="1447800"/>
            <a:ext cx="66927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ja-JP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endParaRPr lang="ja-JP" alt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2895600" y="3200400"/>
          <a:ext cx="2743200" cy="547688"/>
        </p:xfrm>
        <a:graphic>
          <a:graphicData uri="http://schemas.openxmlformats.org/presentationml/2006/ole">
            <p:oleObj spid="_x0000_s59396" name="数式" r:id="rId5" imgW="1079500" imgH="215900" progId="Equation.3">
              <p:embed/>
            </p:oleObj>
          </a:graphicData>
        </a:graphic>
      </p:graphicFrame>
      <p:sp>
        <p:nvSpPr>
          <p:cNvPr id="32" name="上矢印 31"/>
          <p:cNvSpPr/>
          <p:nvPr/>
        </p:nvSpPr>
        <p:spPr>
          <a:xfrm>
            <a:off x="5676900" y="2987675"/>
            <a:ext cx="533400" cy="1158875"/>
          </a:xfrm>
          <a:prstGeom prst="upArrow">
            <a:avLst/>
          </a:prstGeom>
          <a:gradFill>
            <a:gsLst>
              <a:gs pos="0">
                <a:srgbClr val="008000"/>
              </a:gs>
              <a:gs pos="80000">
                <a:srgbClr val="9FCA7C"/>
              </a:gs>
              <a:gs pos="100000">
                <a:srgbClr val="D0F099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FFFFFF"/>
              </a:solidFill>
              <a:cs typeface="ＭＳ Ｐゴシック" charset="-128"/>
            </a:endParaRPr>
          </a:p>
        </p:txBody>
      </p:sp>
      <p:sp>
        <p:nvSpPr>
          <p:cNvPr id="31" name="上矢印 30"/>
          <p:cNvSpPr/>
          <p:nvPr/>
        </p:nvSpPr>
        <p:spPr>
          <a:xfrm>
            <a:off x="2362200" y="2971799"/>
            <a:ext cx="533400" cy="1158875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FFFFFF"/>
              </a:solidFill>
              <a:cs typeface="ＭＳ Ｐゴシック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81000" y="3790414"/>
            <a:ext cx="4038600" cy="3600986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ja-JP" dirty="0"/>
              <a:t>MDM (</a:t>
            </a:r>
            <a:r>
              <a:rPr lang="en-US" altLang="ja-JP" sz="2000" dirty="0"/>
              <a:t>Magnetic Dipole Moment</a:t>
            </a:r>
            <a:r>
              <a:rPr lang="en-US" altLang="ja-JP" dirty="0"/>
              <a:t>)</a:t>
            </a:r>
          </a:p>
          <a:p>
            <a:pPr>
              <a:defRPr/>
            </a:pPr>
            <a:r>
              <a:rPr lang="en-US" altLang="ja-JP" dirty="0"/>
              <a:t>Contains contributions from ALL PHYSICS! </a:t>
            </a:r>
          </a:p>
          <a:p>
            <a:pPr>
              <a:defRPr/>
            </a:pPr>
            <a:r>
              <a:rPr lang="en-US" altLang="ja-JP" dirty="0"/>
              <a:t>- EW, QCD, and N</a:t>
            </a:r>
            <a:r>
              <a:rPr lang="en-US" altLang="ja-JP" sz="2000" dirty="0"/>
              <a:t>ew</a:t>
            </a:r>
            <a:r>
              <a:rPr lang="en-US" altLang="ja-JP" dirty="0"/>
              <a:t> P</a:t>
            </a:r>
            <a:r>
              <a:rPr lang="en-US" altLang="ja-JP" sz="2000" dirty="0"/>
              <a:t>hysics</a:t>
            </a:r>
            <a:endParaRPr lang="en-US" altLang="ja-JP" dirty="0"/>
          </a:p>
          <a:p>
            <a:pPr>
              <a:defRPr/>
            </a:pPr>
            <a:r>
              <a:rPr lang="en-US" altLang="ja-JP" dirty="0"/>
              <a:t>⇒ precision test of the SM</a:t>
            </a:r>
          </a:p>
          <a:p>
            <a:pPr>
              <a:defRPr/>
            </a:pPr>
            <a:r>
              <a:rPr lang="en-US" altLang="ja-JP" dirty="0"/>
              <a:t>⇒ the most precise determination of </a:t>
            </a:r>
            <a:r>
              <a:rPr lang="en-US" altLang="ja-JP" dirty="0" err="1">
                <a:latin typeface="Symbol" charset="2"/>
                <a:cs typeface="Symbol" charset="2"/>
              </a:rPr>
              <a:t>a</a:t>
            </a:r>
            <a:r>
              <a:rPr lang="en-US" altLang="ja-JP" baseline="-25000" dirty="0" err="1"/>
              <a:t>EM</a:t>
            </a:r>
            <a:r>
              <a:rPr lang="en-US" altLang="ja-JP" dirty="0"/>
              <a:t> from electron g-2 (0.37 ppb)</a:t>
            </a:r>
          </a:p>
          <a:p>
            <a:pPr>
              <a:defRPr/>
            </a:pPr>
            <a:endParaRPr lang="en-US" altLang="ja-JP" sz="1800" dirty="0"/>
          </a:p>
          <a:p>
            <a:pPr>
              <a:defRPr/>
            </a:pPr>
            <a:endParaRPr lang="ja-JP" altLang="en-US" sz="18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648199" y="3810000"/>
            <a:ext cx="4229747" cy="3231654"/>
          </a:xfrm>
          <a:prstGeom prst="rect">
            <a:avLst/>
          </a:prstGeom>
          <a:solidFill>
            <a:srgbClr val="88AD6B"/>
          </a:solidFill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sz="2800">
                <a:solidFill>
                  <a:srgbClr val="FFFFFF"/>
                </a:solidFill>
                <a:cs typeface="ＭＳ Ｐゴシック" charset="-128"/>
              </a:rPr>
              <a:t>EDM (</a:t>
            </a:r>
            <a:r>
              <a:rPr lang="en-US" altLang="ja-JP" sz="2000">
                <a:solidFill>
                  <a:srgbClr val="FFFFFF"/>
                </a:solidFill>
                <a:cs typeface="ＭＳ Ｐゴシック" charset="-128"/>
              </a:rPr>
              <a:t>Electric Dipole Moment</a:t>
            </a:r>
            <a:r>
              <a:rPr lang="en-US" altLang="ja-JP" sz="2800">
                <a:solidFill>
                  <a:srgbClr val="FFFFFF"/>
                </a:solidFill>
                <a:cs typeface="ＭＳ Ｐゴシック" charset="-128"/>
              </a:rPr>
              <a:t>)</a:t>
            </a:r>
          </a:p>
          <a:p>
            <a:pPr>
              <a:defRPr/>
            </a:pPr>
            <a:r>
              <a:rPr lang="en-US" altLang="ja-JP">
                <a:solidFill>
                  <a:srgbClr val="FFFFFF"/>
                </a:solidFill>
                <a:cs typeface="ＭＳ Ｐゴシック" charset="-128"/>
              </a:rPr>
              <a:t>If EDM nonzero, T is violated</a:t>
            </a:r>
          </a:p>
          <a:p>
            <a:pPr>
              <a:defRPr/>
            </a:pPr>
            <a:r>
              <a:rPr lang="en-US" altLang="ja-JP">
                <a:solidFill>
                  <a:srgbClr val="FFFFFF"/>
                </a:solidFill>
                <a:cs typeface="ＭＳ Ｐゴシック" charset="-128"/>
              </a:rPr>
              <a:t>⇒ CP violation in the lepton</a:t>
            </a:r>
          </a:p>
          <a:p>
            <a:pPr>
              <a:defRPr/>
            </a:pPr>
            <a:r>
              <a:rPr lang="en-US" altLang="ja-JP">
                <a:solidFill>
                  <a:srgbClr val="FFFFFF"/>
                </a:solidFill>
                <a:cs typeface="ＭＳ Ｐゴシック" charset="-128"/>
              </a:rPr>
              <a:t>     sector (under CPT) </a:t>
            </a:r>
          </a:p>
          <a:p>
            <a:pPr>
              <a:defRPr/>
            </a:pPr>
            <a:r>
              <a:rPr lang="en-US" altLang="ja-JP">
                <a:solidFill>
                  <a:srgbClr val="FFFFFF"/>
                </a:solidFill>
                <a:cs typeface="ＭＳ Ｐゴシック" charset="-128"/>
              </a:rPr>
              <a:t>⇒ leptogenesis?</a:t>
            </a:r>
          </a:p>
          <a:p>
            <a:pPr>
              <a:defRPr/>
            </a:pPr>
            <a:r>
              <a:rPr lang="en-US" altLang="ja-JP">
                <a:solidFill>
                  <a:srgbClr val="FFFFFF"/>
                </a:solidFill>
                <a:cs typeface="ＭＳ Ｐゴシック" charset="-128"/>
              </a:rPr>
              <a:t>⇒ Baryon Asymmetry in the</a:t>
            </a:r>
          </a:p>
          <a:p>
            <a:pPr>
              <a:defRPr/>
            </a:pPr>
            <a:r>
              <a:rPr lang="en-US" altLang="ja-JP">
                <a:solidFill>
                  <a:srgbClr val="FFFFFF"/>
                </a:solidFill>
                <a:cs typeface="ＭＳ Ｐゴシック" charset="-128"/>
              </a:rPr>
              <a:t>    Universe</a:t>
            </a:r>
            <a:endParaRPr lang="en-US" altLang="ja-JP" sz="2800">
              <a:solidFill>
                <a:srgbClr val="FFFFFF"/>
              </a:solidFill>
              <a:cs typeface="ＭＳ Ｐゴシック" charset="-128"/>
            </a:endParaRPr>
          </a:p>
          <a:p>
            <a:pPr>
              <a:defRPr/>
            </a:pPr>
            <a:endParaRPr lang="ja-JP" altLang="en-US" sz="2800">
              <a:solidFill>
                <a:srgbClr val="FFFFFF"/>
              </a:solidFill>
              <a:cs typeface="ＭＳ Ｐゴシック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533400" y="2827727"/>
            <a:ext cx="1628775" cy="92075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FFFFFF"/>
              </a:solidFill>
              <a:cs typeface="ＭＳ Ｐゴシック" charset="-128"/>
            </a:endParaRPr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581025" y="2827338"/>
          <a:ext cx="1428750" cy="920750"/>
        </p:xfrm>
        <a:graphic>
          <a:graphicData uri="http://schemas.openxmlformats.org/presentationml/2006/ole">
            <p:oleObj spid="_x0000_s59397" name="数式" r:id="rId6" imgW="571500" imgH="368300" progId="Equation.3">
              <p:embed/>
            </p:oleObj>
          </a:graphicData>
        </a:graphic>
      </p:graphicFrame>
      <p:sp>
        <p:nvSpPr>
          <p:cNvPr id="16420" name="コンテンツ プレースホルダ 2"/>
          <p:cNvSpPr>
            <a:spLocks noGrp="1"/>
          </p:cNvSpPr>
          <p:nvPr>
            <p:ph idx="1"/>
          </p:nvPr>
        </p:nvSpPr>
        <p:spPr>
          <a:xfrm>
            <a:off x="136525" y="914400"/>
            <a:ext cx="8915400" cy="946150"/>
          </a:xfrm>
        </p:spPr>
        <p:txBody>
          <a:bodyPr/>
          <a:lstStyle/>
          <a:p>
            <a:r>
              <a:rPr lang="en-US" altLang="ja-JP" sz="2800" smtClean="0"/>
              <a:t>Magnetic and Electric Dipole Moments are related to Spin of the Particle: axial vector </a:t>
            </a:r>
          </a:p>
          <a:p>
            <a:endParaRPr lang="en-US" altLang="ja-JP" sz="2800" smtClean="0"/>
          </a:p>
          <a:p>
            <a:endParaRPr lang="en-US" altLang="ja-JP" sz="2800" smtClean="0"/>
          </a:p>
          <a:p>
            <a:endParaRPr lang="en-US" altLang="ja-JP" sz="2800" smtClean="0"/>
          </a:p>
          <a:p>
            <a:endParaRPr lang="en-US" altLang="ja-JP" sz="2800" smtClean="0"/>
          </a:p>
          <a:p>
            <a:endParaRPr lang="en-US" altLang="ja-JP" sz="2800" smtClean="0"/>
          </a:p>
          <a:p>
            <a:endParaRPr lang="en-US" altLang="ja-JP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8229600" cy="48498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867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0" y="1119188"/>
            <a:ext cx="7334250" cy="547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6331BD-CFA1-9D4D-B3B3-C667CFA0B540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2867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G.Piredda</a:t>
            </a:r>
          </a:p>
        </p:txBody>
      </p:sp>
      <p:sp>
        <p:nvSpPr>
          <p:cNvPr id="28678" name="Rectangle 12"/>
          <p:cNvSpPr>
            <a:spLocks noGrp="1" noChangeArrowheads="1"/>
          </p:cNvSpPr>
          <p:nvPr>
            <p:ph type="title"/>
          </p:nvPr>
        </p:nvSpPr>
        <p:spPr>
          <a:xfrm>
            <a:off x="708025" y="133350"/>
            <a:ext cx="7743825" cy="1143000"/>
          </a:xfrm>
          <a:solidFill>
            <a:srgbClr val="CCFFFF"/>
          </a:solidFill>
        </p:spPr>
        <p:txBody>
          <a:bodyPr anchor="t"/>
          <a:lstStyle/>
          <a:p>
            <a:r>
              <a:rPr lang="it-IT" b="1" smtClean="0">
                <a:solidFill>
                  <a:srgbClr val="0000FF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The Advantage of COBRA</a:t>
            </a:r>
            <a:endParaRPr lang="en-GB" b="1" smtClean="0">
              <a:solidFill>
                <a:srgbClr val="0000FF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5C16E3-6E28-7549-962D-8FE654E2FB4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45059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-34563"/>
            <a:ext cx="8709120" cy="826647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>
                <a:solidFill>
                  <a:srgbClr val="0000FF"/>
                </a:solidFill>
                <a:latin typeface="Comic Sans MS"/>
              </a:rPr>
              <a:t>The </a:t>
            </a:r>
            <a:r>
              <a:rPr lang="en-US" dirty="0">
                <a:solidFill>
                  <a:srgbClr val="0000FF"/>
                </a:solidFill>
                <a:latin typeface="Symbol"/>
              </a:rPr>
              <a:t>p</a:t>
            </a:r>
            <a:r>
              <a:rPr lang="en-US" dirty="0">
                <a:solidFill>
                  <a:srgbClr val="0000FF"/>
                </a:solidFill>
                <a:latin typeface="Comic Sans MS"/>
              </a:rPr>
              <a:t>E5 Beam @ PSI</a:t>
            </a:r>
          </a:p>
        </p:txBody>
      </p:sp>
      <p:sp>
        <p:nvSpPr>
          <p:cNvPr id="45060" name="AutoShape 2"/>
          <p:cNvSpPr>
            <a:spLocks noChangeArrowheads="1"/>
          </p:cNvSpPr>
          <p:nvPr/>
        </p:nvSpPr>
        <p:spPr bwMode="auto">
          <a:xfrm>
            <a:off x="1306081" y="3987779"/>
            <a:ext cx="7076160" cy="2056536"/>
          </a:xfrm>
          <a:prstGeom prst="roundRect">
            <a:avLst>
              <a:gd name="adj" fmla="val 69"/>
            </a:avLst>
          </a:prstGeom>
          <a:solidFill>
            <a:srgbClr val="FFFF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840" y="1082994"/>
            <a:ext cx="4227840" cy="2802534"/>
          </a:xfrm>
        </p:spPr>
        <p:txBody>
          <a:bodyPr>
            <a:normAutofit fontScale="92500" lnSpcReduction="20000"/>
          </a:bodyPr>
          <a:lstStyle/>
          <a:p>
            <a:pPr marL="391686" indent="-293764">
              <a:buClr>
                <a:srgbClr val="000080"/>
              </a:buClr>
              <a:buSzPct val="70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dirty="0"/>
              <a:t>The most intense DC </a:t>
            </a:r>
            <a:r>
              <a:rPr lang="en-US" dirty="0" err="1"/>
              <a:t>muon</a:t>
            </a:r>
            <a:r>
              <a:rPr lang="en-US" dirty="0"/>
              <a:t> beam in the world:</a:t>
            </a:r>
          </a:p>
          <a:p>
            <a:pPr marL="783372" lvl="1" indent="-293764">
              <a:buClr>
                <a:srgbClr val="000080"/>
              </a:buClr>
              <a:buSzPct val="70000"/>
              <a:buFont typeface="Lucida Grande" charset="0"/>
              <a:buChar char="−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dirty="0"/>
              <a:t>up to 10</a:t>
            </a:r>
            <a:r>
              <a:rPr lang="en-US" baseline="33000" dirty="0"/>
              <a:t>8</a:t>
            </a:r>
            <a:r>
              <a:rPr lang="en-US" dirty="0"/>
              <a:t> </a:t>
            </a:r>
            <a:r>
              <a:rPr lang="en-US" dirty="0" err="1">
                <a:latin typeface="Symbol"/>
              </a:rPr>
              <a:t>m</a:t>
            </a:r>
            <a:r>
              <a:rPr lang="en-US" dirty="0" err="1"/>
              <a:t>/s</a:t>
            </a:r>
            <a:r>
              <a:rPr lang="en-US" dirty="0"/>
              <a:t>;</a:t>
            </a:r>
          </a:p>
          <a:p>
            <a:pPr marL="783372" lvl="1" indent="-293764">
              <a:buClr>
                <a:srgbClr val="000080"/>
              </a:buClr>
              <a:buSzPct val="70000"/>
              <a:buFont typeface="Lucida Grande" charset="0"/>
              <a:buChar char="−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dirty="0"/>
              <a:t>only 3 </a:t>
            </a:r>
            <a:r>
              <a:rPr lang="en-US" dirty="0" err="1"/>
              <a:t>x</a:t>
            </a:r>
            <a:r>
              <a:rPr lang="en-US" dirty="0"/>
              <a:t> 10</a:t>
            </a:r>
            <a:r>
              <a:rPr lang="en-US" baseline="33000" dirty="0"/>
              <a:t>7</a:t>
            </a:r>
            <a:r>
              <a:rPr lang="en-US" dirty="0" smtClean="0"/>
              <a:t> </a:t>
            </a:r>
            <a:r>
              <a:rPr lang="en-US" dirty="0" err="1" smtClean="0">
                <a:latin typeface="Symbol"/>
              </a:rPr>
              <a:t>m</a:t>
            </a:r>
            <a:r>
              <a:rPr lang="en-US" dirty="0" err="1" smtClean="0"/>
              <a:t>/</a:t>
            </a:r>
            <a:r>
              <a:rPr lang="en-US" dirty="0" err="1"/>
              <a:t>s</a:t>
            </a:r>
            <a:r>
              <a:rPr lang="en-US" dirty="0"/>
              <a:t> for the MEG running (reduced accidental rate);</a:t>
            </a:r>
          </a:p>
        </p:txBody>
      </p:sp>
      <p:pic>
        <p:nvPicPr>
          <p:cNvPr id="4506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2801" y="1288936"/>
            <a:ext cx="4390560" cy="24266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5063" name="AutoShape 5"/>
          <p:cNvSpPr>
            <a:spLocks noChangeArrowheads="1"/>
          </p:cNvSpPr>
          <p:nvPr/>
        </p:nvSpPr>
        <p:spPr bwMode="auto">
          <a:xfrm>
            <a:off x="4651200" y="1206847"/>
            <a:ext cx="4407840" cy="2551948"/>
          </a:xfrm>
          <a:prstGeom prst="roundRect">
            <a:avLst>
              <a:gd name="adj" fmla="val 56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4" name="Line 6"/>
          <p:cNvSpPr>
            <a:spLocks noChangeShapeType="1"/>
          </p:cNvSpPr>
          <p:nvPr/>
        </p:nvSpPr>
        <p:spPr bwMode="auto">
          <a:xfrm flipV="1">
            <a:off x="4790881" y="1326380"/>
            <a:ext cx="1440" cy="2292721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5" name="Text Box 7"/>
          <p:cNvSpPr txBox="1">
            <a:spLocks noChangeArrowheads="1"/>
          </p:cNvSpPr>
          <p:nvPr/>
        </p:nvSpPr>
        <p:spPr bwMode="auto">
          <a:xfrm>
            <a:off x="1435680" y="4091471"/>
            <a:ext cx="6831360" cy="18563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87452" rIns="81639" bIns="40820">
            <a:prstTxWarp prst="textNoShape">
              <a:avLst/>
            </a:prstTxWarp>
          </a:bodyPr>
          <a:lstStyle/>
          <a:p>
            <a:pPr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sz="2200" dirty="0">
                <a:solidFill>
                  <a:srgbClr val="7E0021"/>
                </a:solidFill>
                <a:latin typeface="Courier New" charset="0"/>
              </a:rPr>
              <a:t>Proton beam current : ~ 2.2 </a:t>
            </a:r>
            <a:r>
              <a:rPr lang="en-US" sz="2200" dirty="0" err="1">
                <a:solidFill>
                  <a:srgbClr val="7E0021"/>
                </a:solidFill>
                <a:latin typeface="Courier New" charset="0"/>
              </a:rPr>
              <a:t>mA</a:t>
            </a:r>
            <a:endParaRPr lang="en-US" sz="2200" dirty="0">
              <a:solidFill>
                <a:srgbClr val="7E0021"/>
              </a:solidFill>
              <a:latin typeface="Courier New" charset="0"/>
            </a:endParaRPr>
          </a:p>
          <a:p>
            <a:pPr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en-US" sz="1400" dirty="0">
              <a:solidFill>
                <a:srgbClr val="7E0021"/>
              </a:solidFill>
              <a:latin typeface="Courier New" charset="0"/>
            </a:endParaRPr>
          </a:p>
          <a:p>
            <a:pPr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sz="2200" dirty="0" err="1">
                <a:solidFill>
                  <a:srgbClr val="7E0021"/>
                </a:solidFill>
                <a:latin typeface="Courier New" charset="0"/>
              </a:rPr>
              <a:t>Muon</a:t>
            </a:r>
            <a:r>
              <a:rPr lang="en-US" sz="2200" dirty="0">
                <a:solidFill>
                  <a:srgbClr val="7E0021"/>
                </a:solidFill>
                <a:latin typeface="Courier New" charset="0"/>
              </a:rPr>
              <a:t> production     : from </a:t>
            </a:r>
            <a:r>
              <a:rPr lang="en-US" sz="2200" dirty="0" err="1">
                <a:solidFill>
                  <a:srgbClr val="7E0021"/>
                </a:solidFill>
                <a:latin typeface="Symbol"/>
              </a:rPr>
              <a:t>p</a:t>
            </a:r>
            <a:r>
              <a:rPr lang="en-US" sz="2200" dirty="0">
                <a:solidFill>
                  <a:srgbClr val="7E0021"/>
                </a:solidFill>
                <a:latin typeface="Courier New" charset="0"/>
              </a:rPr>
              <a:t> </a:t>
            </a:r>
            <a:r>
              <a:rPr lang="en-US" sz="2200" dirty="0" smtClean="0">
                <a:solidFill>
                  <a:srgbClr val="7E0021"/>
                </a:solidFill>
                <a:latin typeface="Courier New" charset="0"/>
              </a:rPr>
              <a:t>decaying 						in target proton 						surface                         </a:t>
            </a:r>
          </a:p>
          <a:p>
            <a:pPr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en-US" sz="1400" dirty="0">
              <a:solidFill>
                <a:srgbClr val="7E0021"/>
              </a:solidFill>
              <a:latin typeface="Courier New" charset="0"/>
            </a:endParaRPr>
          </a:p>
          <a:p>
            <a:pPr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sz="2200" dirty="0" err="1">
                <a:solidFill>
                  <a:srgbClr val="7E0021"/>
                </a:solidFill>
                <a:latin typeface="Courier New" charset="0"/>
              </a:rPr>
              <a:t>Muon</a:t>
            </a:r>
            <a:r>
              <a:rPr lang="en-US" sz="2200" dirty="0">
                <a:solidFill>
                  <a:srgbClr val="7E0021"/>
                </a:solidFill>
                <a:latin typeface="Courier New" charset="0"/>
              </a:rPr>
              <a:t> Momentum       : 28 </a:t>
            </a:r>
            <a:r>
              <a:rPr lang="en-US" sz="2200" dirty="0" err="1">
                <a:solidFill>
                  <a:srgbClr val="7E0021"/>
                </a:solidFill>
                <a:latin typeface="Courier New" charset="0"/>
              </a:rPr>
              <a:t>MeV/c</a:t>
            </a:r>
            <a:r>
              <a:rPr lang="en-US" sz="2200" dirty="0">
                <a:solidFill>
                  <a:srgbClr val="7E0021"/>
                </a:solidFill>
                <a:latin typeface="Courier New" charset="0"/>
              </a:rPr>
              <a:t> ± 3%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C641CE-5339-FC43-95A9-6EE3B027A45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63491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-7201"/>
            <a:ext cx="8709120" cy="771922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/>
              <a:t>Data Sets</a:t>
            </a: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0" y="1082994"/>
            <a:ext cx="8334720" cy="4598403"/>
          </a:xfrm>
        </p:spPr>
        <p:txBody>
          <a:bodyPr>
            <a:normAutofit fontScale="92500"/>
          </a:bodyPr>
          <a:lstStyle/>
          <a:p>
            <a:pPr marL="391686" indent="-293764">
              <a:buClr>
                <a:srgbClr val="000080"/>
              </a:buClr>
              <a:buSzPct val="70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2008:</a:t>
            </a:r>
          </a:p>
          <a:p>
            <a:pPr marL="783372" lvl="1" indent="-293764">
              <a:buClr>
                <a:srgbClr val="000080"/>
              </a:buClr>
              <a:buSzPct val="70000"/>
              <a:buFont typeface="Lucida Grande" charset="0"/>
              <a:buChar char="−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... days of data taking</a:t>
            </a:r>
          </a:p>
          <a:p>
            <a:pPr marL="783372" lvl="1" indent="-293764">
              <a:buClr>
                <a:srgbClr val="000080"/>
              </a:buClr>
              <a:buSzPct val="70000"/>
              <a:buFont typeface="Lucida Grande" charset="0"/>
              <a:buChar char="−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~ ... stopped </a:t>
            </a:r>
            <a:r>
              <a:rPr lang="en-US" dirty="0" err="1"/>
              <a:t>muons</a:t>
            </a:r>
            <a:r>
              <a:rPr lang="en-US" dirty="0"/>
              <a:t>;</a:t>
            </a:r>
          </a:p>
          <a:p>
            <a:pPr marL="783372" lvl="1" indent="-293764">
              <a:buClr>
                <a:srgbClr val="000080"/>
              </a:buClr>
              <a:buSzPct val="70000"/>
              <a:buFont typeface="Lucida Grande" charset="0"/>
              <a:buChar char="−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Sensitivity ~ 1.3 </a:t>
            </a:r>
            <a:r>
              <a:rPr lang="en-US" dirty="0" err="1"/>
              <a:t>x</a:t>
            </a:r>
            <a:r>
              <a:rPr lang="en-US" dirty="0"/>
              <a:t> 10</a:t>
            </a:r>
            <a:r>
              <a:rPr lang="en-US" baseline="33000" dirty="0"/>
              <a:t>-11 </a:t>
            </a:r>
            <a:r>
              <a:rPr lang="en-US" dirty="0"/>
              <a:t>;</a:t>
            </a:r>
          </a:p>
          <a:p>
            <a:pPr marL="783372" lvl="1" indent="-293764">
              <a:buClr>
                <a:srgbClr val="000080"/>
              </a:buClr>
              <a:buSzPct val="70000"/>
              <a:buFont typeface="Lucida Grande" charset="0"/>
              <a:buChar char="−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BR(</a:t>
            </a:r>
            <a:r>
              <a:rPr lang="en-US" dirty="0" err="1">
                <a:latin typeface="Athenian" charset="0"/>
              </a:rPr>
              <a:t>m</a:t>
            </a:r>
            <a:r>
              <a:rPr lang="en-US" dirty="0"/>
              <a:t> → </a:t>
            </a:r>
            <a:r>
              <a:rPr lang="en-US" dirty="0" err="1"/>
              <a:t>e</a:t>
            </a:r>
            <a:r>
              <a:rPr lang="en-US" dirty="0"/>
              <a:t> </a:t>
            </a:r>
            <a:r>
              <a:rPr lang="en-US" dirty="0" err="1">
                <a:latin typeface="Athenian" charset="0"/>
              </a:rPr>
              <a:t>g</a:t>
            </a:r>
            <a:r>
              <a:rPr lang="en-US" dirty="0"/>
              <a:t>) &lt; 2.8 </a:t>
            </a:r>
            <a:r>
              <a:rPr lang="en-US" dirty="0" err="1"/>
              <a:t>x</a:t>
            </a:r>
            <a:r>
              <a:rPr lang="en-US" dirty="0"/>
              <a:t> 10</a:t>
            </a:r>
            <a:r>
              <a:rPr lang="en-US" baseline="33000" dirty="0"/>
              <a:t>-11</a:t>
            </a:r>
            <a:r>
              <a:rPr lang="en-US" dirty="0"/>
              <a:t>      </a:t>
            </a:r>
            <a:r>
              <a:rPr lang="en-US" i="1" dirty="0" err="1">
                <a:solidFill>
                  <a:srgbClr val="008000"/>
                </a:solidFill>
              </a:rPr>
              <a:t>Nucl</a:t>
            </a:r>
            <a:r>
              <a:rPr lang="en-US" i="1" dirty="0">
                <a:solidFill>
                  <a:srgbClr val="008000"/>
                </a:solidFill>
              </a:rPr>
              <a:t>. Phys. B </a:t>
            </a:r>
            <a:r>
              <a:rPr lang="en-US" b="1" i="1" dirty="0">
                <a:solidFill>
                  <a:srgbClr val="008000"/>
                </a:solidFill>
                <a:ea typeface="ArialMT" pitchFamily="32" charset="0"/>
                <a:cs typeface="ArialMT" pitchFamily="32" charset="0"/>
              </a:rPr>
              <a:t>834</a:t>
            </a:r>
            <a:r>
              <a:rPr lang="en-US" i="1" dirty="0">
                <a:solidFill>
                  <a:srgbClr val="008000"/>
                </a:solidFill>
                <a:ea typeface="ArialMT" pitchFamily="32" charset="0"/>
                <a:cs typeface="ArialMT" pitchFamily="32" charset="0"/>
              </a:rPr>
              <a:t> (2010) 1</a:t>
            </a:r>
          </a:p>
          <a:p>
            <a:pPr marL="391686" indent="-293764">
              <a:buClr>
                <a:srgbClr val="000080"/>
              </a:buClr>
              <a:buSzPct val="70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2009:</a:t>
            </a:r>
          </a:p>
          <a:p>
            <a:pPr marL="783372" lvl="1" indent="-293764">
              <a:buClr>
                <a:srgbClr val="000080"/>
              </a:buClr>
              <a:buSzPct val="70000"/>
              <a:buFont typeface="Lucida Grande" charset="0"/>
              <a:buChar char="−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Significant hardware upgrades (DCH, electronics);</a:t>
            </a:r>
          </a:p>
          <a:p>
            <a:pPr marL="783372" lvl="1" indent="-293764">
              <a:buClr>
                <a:srgbClr val="000080"/>
              </a:buClr>
              <a:buSzPct val="70000"/>
              <a:buFont typeface="Lucida Grande" charset="0"/>
              <a:buChar char="−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46 days of data taking;</a:t>
            </a:r>
          </a:p>
          <a:p>
            <a:pPr marL="783372" lvl="1" indent="-293764">
              <a:buClr>
                <a:srgbClr val="000080"/>
              </a:buClr>
              <a:buSzPct val="70000"/>
              <a:buFont typeface="Lucida Grande" charset="0"/>
              <a:buChar char="−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~ 6.5 </a:t>
            </a:r>
            <a:r>
              <a:rPr lang="en-US" dirty="0" err="1"/>
              <a:t>x</a:t>
            </a:r>
            <a:r>
              <a:rPr lang="en-US" dirty="0"/>
              <a:t> 10</a:t>
            </a:r>
            <a:r>
              <a:rPr lang="en-US" baseline="33000" dirty="0"/>
              <a:t>13</a:t>
            </a:r>
            <a:r>
              <a:rPr lang="en-US" dirty="0"/>
              <a:t> stopped </a:t>
            </a:r>
            <a:r>
              <a:rPr lang="en-US" dirty="0" err="1"/>
              <a:t>muons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BCE2BF-641F-4F49-88C2-B0136987B847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65539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0"/>
            <a:ext cx="8709120" cy="771921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/>
              <a:t>Efficiencies</a:t>
            </a:r>
          </a:p>
        </p:txBody>
      </p:sp>
      <p:graphicFrame>
        <p:nvGraphicFramePr>
          <p:cNvPr id="28674" name="Group 2"/>
          <p:cNvGraphicFramePr>
            <a:graphicFrameLocks noGrp="1"/>
          </p:cNvGraphicFramePr>
          <p:nvPr/>
        </p:nvGraphicFramePr>
        <p:xfrm>
          <a:off x="547200" y="1885159"/>
          <a:ext cx="8046720" cy="3045920"/>
        </p:xfrm>
        <a:graphic>
          <a:graphicData uri="http://schemas.openxmlformats.org/drawingml/2006/table">
            <a:tbl>
              <a:tblPr/>
              <a:tblGrid>
                <a:gridCol w="2681280"/>
                <a:gridCol w="2682720"/>
                <a:gridCol w="2682720"/>
              </a:tblGrid>
              <a:tr h="60918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CONTRIBUTION</a:t>
                      </a:r>
                    </a:p>
                  </a:txBody>
                  <a:tcPr marL="81638" marR="81638" marT="89093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2008</a:t>
                      </a:r>
                    </a:p>
                  </a:txBody>
                  <a:tcPr marL="81638" marR="81638" marT="89093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2009</a:t>
                      </a:r>
                    </a:p>
                  </a:txBody>
                  <a:tcPr marL="81638" marR="81638" marT="89093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60918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Gamma</a:t>
                      </a:r>
                    </a:p>
                  </a:txBody>
                  <a:tcPr marL="81638" marR="81638" marT="89093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63%</a:t>
                      </a:r>
                    </a:p>
                  </a:txBody>
                  <a:tcPr marL="81638" marR="81638" marT="89093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58%</a:t>
                      </a:r>
                    </a:p>
                  </a:txBody>
                  <a:tcPr marL="81638" marR="81638" marT="89093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60918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Positron</a:t>
                      </a:r>
                    </a:p>
                  </a:txBody>
                  <a:tcPr marL="81638" marR="81638" marT="89093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14%</a:t>
                      </a:r>
                    </a:p>
                  </a:txBody>
                  <a:tcPr marL="81638" marR="81638" marT="89093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40%</a:t>
                      </a:r>
                    </a:p>
                  </a:txBody>
                  <a:tcPr marL="81638" marR="81638" marT="89093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60918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Trigger</a:t>
                      </a:r>
                    </a:p>
                  </a:txBody>
                  <a:tcPr marL="81638" marR="81638" marT="89093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66%</a:t>
                      </a:r>
                    </a:p>
                  </a:txBody>
                  <a:tcPr marL="81638" marR="81638" marT="89093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84%</a:t>
                      </a:r>
                    </a:p>
                  </a:txBody>
                  <a:tcPr marL="81638" marR="81638" marT="89093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60918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DAQ</a:t>
                      </a:r>
                    </a:p>
                  </a:txBody>
                  <a:tcPr marL="81638" marR="81638" marT="89093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62%</a:t>
                      </a:r>
                    </a:p>
                  </a:txBody>
                  <a:tcPr marL="81638" marR="81638" marT="89093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Arial Unicode MS" charset="0"/>
                          <a:cs typeface="Arial Unicode MS" charset="0"/>
                        </a:rPr>
                        <a:t>81%</a:t>
                      </a:r>
                    </a:p>
                  </a:txBody>
                  <a:tcPr marL="81638" marR="81638" marT="89093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65566" name="Text Box 56"/>
          <p:cNvSpPr txBox="1">
            <a:spLocks noChangeArrowheads="1"/>
          </p:cNvSpPr>
          <p:nvPr/>
        </p:nvSpPr>
        <p:spPr bwMode="auto">
          <a:xfrm>
            <a:off x="151201" y="953380"/>
            <a:ext cx="2962080" cy="4666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>
              <a:lnSpc>
                <a:spcPct val="116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2200" dirty="0">
                <a:solidFill>
                  <a:srgbClr val="800000"/>
                </a:solidFill>
                <a:latin typeface="Comic Sans MS" charset="0"/>
              </a:rPr>
              <a:t>EFFICIENCIES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1E36E5-52C5-3745-A987-1D4B3A38CD1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59395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0"/>
            <a:ext cx="8709120" cy="771921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/>
              <a:t>DAQ &amp; Trigger</a:t>
            </a:r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4161" y="1044110"/>
            <a:ext cx="8591040" cy="2245195"/>
          </a:xfrm>
        </p:spPr>
        <p:txBody>
          <a:bodyPr>
            <a:normAutofit fontScale="92500" lnSpcReduction="10000"/>
          </a:bodyPr>
          <a:lstStyle/>
          <a:p>
            <a:pPr marL="391686" indent="-293764">
              <a:buClr>
                <a:srgbClr val="000080"/>
              </a:buClr>
              <a:buSzPct val="70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it-IT" dirty="0"/>
              <a:t>High </a:t>
            </a:r>
            <a:r>
              <a:rPr lang="it-IT" dirty="0" err="1"/>
              <a:t>accidental</a:t>
            </a:r>
            <a:r>
              <a:rPr lang="it-IT" dirty="0"/>
              <a:t> background </a:t>
            </a:r>
            <a:r>
              <a:rPr lang="it-IT" dirty="0" err="1"/>
              <a:t>rejection</a:t>
            </a:r>
            <a:r>
              <a:rPr lang="it-IT" dirty="0"/>
              <a:t> (~ 10</a:t>
            </a:r>
            <a:r>
              <a:rPr lang="it-IT" baseline="33000" dirty="0"/>
              <a:t>7</a:t>
            </a:r>
            <a:r>
              <a:rPr lang="it-IT" dirty="0"/>
              <a:t>) </a:t>
            </a:r>
            <a:r>
              <a:rPr lang="it-IT" dirty="0" err="1"/>
              <a:t>with</a:t>
            </a:r>
            <a:r>
              <a:rPr lang="it-IT" dirty="0"/>
              <a:t> ~100% </a:t>
            </a:r>
            <a:r>
              <a:rPr lang="it-IT" dirty="0" err="1"/>
              <a:t>signal</a:t>
            </a:r>
            <a:r>
              <a:rPr lang="it-IT" dirty="0"/>
              <a:t> </a:t>
            </a:r>
            <a:r>
              <a:rPr lang="it-IT" dirty="0" err="1"/>
              <a:t>efficiency</a:t>
            </a:r>
            <a:r>
              <a:rPr lang="it-IT" dirty="0"/>
              <a:t> </a:t>
            </a:r>
            <a:r>
              <a:rPr lang="it-IT" dirty="0" err="1"/>
              <a:t>required</a:t>
            </a:r>
            <a:r>
              <a:rPr lang="it-IT" dirty="0"/>
              <a:t> at the trigger </a:t>
            </a:r>
            <a:r>
              <a:rPr lang="it-IT" dirty="0" err="1"/>
              <a:t>level</a:t>
            </a:r>
            <a:r>
              <a:rPr lang="it-IT" dirty="0"/>
              <a:t>:</a:t>
            </a:r>
          </a:p>
          <a:p>
            <a:pPr marL="783372" lvl="1" indent="-293764">
              <a:buClr>
                <a:srgbClr val="000080"/>
              </a:buClr>
              <a:buSzPct val="70000"/>
              <a:buFont typeface="Lucida Grande" charset="0"/>
              <a:buChar char="−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it-IT" dirty="0"/>
              <a:t>online </a:t>
            </a:r>
            <a:r>
              <a:rPr lang="it-IT" dirty="0" err="1"/>
              <a:t>determination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>
                <a:solidFill>
                  <a:srgbClr val="0000FF"/>
                </a:solidFill>
                <a:latin typeface="Athenian" charset="0"/>
              </a:rPr>
              <a:t>g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energy</a:t>
            </a:r>
            <a:r>
              <a:rPr lang="it-IT" dirty="0">
                <a:solidFill>
                  <a:srgbClr val="0000FF"/>
                </a:solidFill>
              </a:rPr>
              <a:t>, e </a:t>
            </a:r>
            <a:r>
              <a:rPr lang="it-IT" dirty="0" err="1">
                <a:solidFill>
                  <a:srgbClr val="0000FF"/>
                </a:solidFill>
              </a:rPr>
              <a:t>–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Athenian" charset="0"/>
              </a:rPr>
              <a:t>g</a:t>
            </a:r>
            <a:r>
              <a:rPr lang="it-IT" dirty="0">
                <a:solidFill>
                  <a:srgbClr val="0000FF"/>
                </a:solidFill>
              </a:rPr>
              <a:t> timing and  e </a:t>
            </a:r>
            <a:r>
              <a:rPr lang="it-IT" dirty="0" err="1">
                <a:solidFill>
                  <a:srgbClr val="0000FF"/>
                </a:solidFill>
              </a:rPr>
              <a:t>–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Athenian" charset="0"/>
              </a:rPr>
              <a:t>g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collinearity</a:t>
            </a:r>
            <a:r>
              <a:rPr lang="it-IT" dirty="0"/>
              <a:t> (</a:t>
            </a:r>
            <a:r>
              <a:rPr lang="it-IT" dirty="0" err="1"/>
              <a:t>fully</a:t>
            </a:r>
            <a:r>
              <a:rPr lang="it-IT" dirty="0"/>
              <a:t> </a:t>
            </a:r>
            <a:r>
              <a:rPr lang="it-IT" dirty="0" err="1"/>
              <a:t>digital</a:t>
            </a:r>
            <a:r>
              <a:rPr lang="it-IT" dirty="0"/>
              <a:t> </a:t>
            </a:r>
            <a:r>
              <a:rPr lang="it-IT" dirty="0" err="1"/>
              <a:t>implementation</a:t>
            </a:r>
            <a:r>
              <a:rPr lang="it-IT" dirty="0"/>
              <a:t>);</a:t>
            </a:r>
          </a:p>
          <a:p>
            <a:pPr marL="783372" lvl="1" indent="-293764">
              <a:buClr>
                <a:srgbClr val="000080"/>
              </a:buClr>
              <a:buSzPct val="70000"/>
              <a:buFont typeface="Lucida Grande" charset="0"/>
              <a:buChar char="−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it-IT" dirty="0"/>
              <a:t>~ </a:t>
            </a:r>
            <a:r>
              <a:rPr lang="it-IT" dirty="0" err="1"/>
              <a:t>5</a:t>
            </a:r>
            <a:r>
              <a:rPr lang="it-IT" dirty="0"/>
              <a:t> </a:t>
            </a:r>
            <a:r>
              <a:rPr lang="it-IT" dirty="0" err="1"/>
              <a:t>–</a:t>
            </a:r>
            <a:r>
              <a:rPr lang="it-IT" dirty="0"/>
              <a:t> 10 Hz trigger rate </a:t>
            </a:r>
            <a:r>
              <a:rPr lang="it-IT" dirty="0" err="1"/>
              <a:t>during</a:t>
            </a:r>
            <a:r>
              <a:rPr lang="it-IT" dirty="0"/>
              <a:t> </a:t>
            </a:r>
            <a:r>
              <a:rPr lang="it-IT" dirty="0" err="1"/>
              <a:t>normal</a:t>
            </a:r>
            <a:r>
              <a:rPr lang="it-IT" dirty="0"/>
              <a:t> data </a:t>
            </a:r>
            <a:r>
              <a:rPr lang="it-IT" dirty="0" err="1"/>
              <a:t>acquisition</a:t>
            </a:r>
            <a:r>
              <a:rPr lang="it-IT" dirty="0"/>
              <a:t>;</a:t>
            </a:r>
          </a:p>
        </p:txBody>
      </p:sp>
      <p:pic>
        <p:nvPicPr>
          <p:cNvPr id="5939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1281" y="4995885"/>
            <a:ext cx="1850400" cy="1718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9398" name="Text Box 4"/>
          <p:cNvSpPr txBox="1">
            <a:spLocks noChangeArrowheads="1"/>
          </p:cNvSpPr>
          <p:nvPr/>
        </p:nvSpPr>
        <p:spPr bwMode="auto">
          <a:xfrm>
            <a:off x="347040" y="3518291"/>
            <a:ext cx="8350560" cy="23474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391686" indent="-293764">
              <a:lnSpc>
                <a:spcPct val="116000"/>
              </a:lnSpc>
              <a:spcAft>
                <a:spcPts val="1293"/>
              </a:spcAft>
              <a:buClr>
                <a:srgbClr val="000080"/>
              </a:buClr>
              <a:buSzPct val="70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200" dirty="0">
                <a:solidFill>
                  <a:srgbClr val="000000"/>
                </a:solidFill>
                <a:latin typeface="Comic Sans MS" charset="0"/>
              </a:rPr>
              <a:t>Very </a:t>
            </a:r>
            <a:r>
              <a:rPr lang="en-US" sz="2200" dirty="0">
                <a:solidFill>
                  <a:srgbClr val="0000FF"/>
                </a:solidFill>
                <a:latin typeface="Comic Sans MS" charset="0"/>
              </a:rPr>
              <a:t>fast waveform digitalization</a:t>
            </a:r>
            <a:r>
              <a:rPr lang="en-US" sz="2200" dirty="0">
                <a:solidFill>
                  <a:srgbClr val="000000"/>
                </a:solidFill>
                <a:latin typeface="Comic Sans MS" charset="0"/>
              </a:rPr>
              <a:t> (0.5 - 4.5 GHz) for offline analysis:</a:t>
            </a:r>
          </a:p>
          <a:p>
            <a:pPr marL="783372" lvl="1" indent="-293764">
              <a:lnSpc>
                <a:spcPct val="116000"/>
              </a:lnSpc>
              <a:spcAft>
                <a:spcPts val="1032"/>
              </a:spcAft>
              <a:buClr>
                <a:srgbClr val="000080"/>
              </a:buClr>
              <a:buSzPct val="70000"/>
              <a:buFont typeface="Lucida Grande" charset="0"/>
              <a:buChar char="−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200" dirty="0">
                <a:solidFill>
                  <a:srgbClr val="000000"/>
                </a:solidFill>
                <a:latin typeface="Comic Sans MS" charset="0"/>
              </a:rPr>
              <a:t>custom chip (Domino Ring Sampling, DRS) designed @ PSI;</a:t>
            </a:r>
          </a:p>
          <a:p>
            <a:pPr marL="783372" lvl="1" indent="-293764">
              <a:lnSpc>
                <a:spcPct val="116000"/>
              </a:lnSpc>
              <a:spcAft>
                <a:spcPts val="1032"/>
              </a:spcAft>
              <a:buClr>
                <a:srgbClr val="000080"/>
              </a:buClr>
              <a:buSzPct val="70000"/>
              <a:buFont typeface="Lucida Grande" charset="0"/>
              <a:buChar char="−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200" dirty="0">
                <a:solidFill>
                  <a:srgbClr val="000000"/>
                </a:solidFill>
                <a:latin typeface="Comic Sans MS" charset="0"/>
              </a:rPr>
              <a:t>10 channels </a:t>
            </a:r>
            <a:r>
              <a:rPr lang="en-US" sz="2200" dirty="0" err="1">
                <a:solidFill>
                  <a:srgbClr val="000000"/>
                </a:solidFill>
                <a:latin typeface="Comic Sans MS" charset="0"/>
              </a:rPr>
              <a:t>x</a:t>
            </a:r>
            <a:r>
              <a:rPr lang="en-US" sz="2200" dirty="0">
                <a:solidFill>
                  <a:srgbClr val="000000"/>
                </a:solidFill>
                <a:latin typeface="Comic Sans MS" charset="0"/>
              </a:rPr>
              <a:t> 1024 bins per chip;</a:t>
            </a:r>
          </a:p>
          <a:p>
            <a:pPr marL="783372" lvl="1" indent="-293764">
              <a:lnSpc>
                <a:spcPct val="116000"/>
              </a:lnSpc>
              <a:spcAft>
                <a:spcPts val="1032"/>
              </a:spcAft>
              <a:buClr>
                <a:srgbClr val="000080"/>
              </a:buClr>
              <a:buSzPct val="70000"/>
              <a:buFont typeface="Lucida Grande" charset="0"/>
              <a:buChar char="−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200" dirty="0">
                <a:solidFill>
                  <a:srgbClr val="000000"/>
                </a:solidFill>
                <a:latin typeface="Comic Sans MS" charset="0"/>
              </a:rPr>
              <a:t>40 </a:t>
            </a:r>
            <a:r>
              <a:rPr lang="en-US" sz="2200" dirty="0" err="1">
                <a:solidFill>
                  <a:srgbClr val="000000"/>
                </a:solidFill>
                <a:latin typeface="Comic Sans MS" charset="0"/>
              </a:rPr>
              <a:t>ps</a:t>
            </a:r>
            <a:r>
              <a:rPr lang="en-US" sz="2200" dirty="0">
                <a:solidFill>
                  <a:srgbClr val="000000"/>
                </a:solidFill>
                <a:latin typeface="Comic Sans MS" charset="0"/>
              </a:rPr>
              <a:t> time accuracy at 2.5 GHz.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pitchFamily="-109" charset="-128"/>
              </a:rPr>
              <a:t>Proposal for g-2@Fermilab</a:t>
            </a:r>
            <a:endParaRPr lang="ja-JP" altLang="en-US" smtClean="0">
              <a:effectLst>
                <a:outerShdw blurRad="38100" dist="38100" dir="2700000" algn="tl">
                  <a:srgbClr val="DDDDDD"/>
                </a:outerShdw>
              </a:effectLst>
              <a:cs typeface="ＭＳ Ｐゴシック" pitchFamily="-109" charset="-128"/>
            </a:endParaRPr>
          </a:p>
        </p:txBody>
      </p:sp>
      <p:sp>
        <p:nvSpPr>
          <p:cNvPr id="57347" name="コンテンツ プレースホルダ 8"/>
          <p:cNvSpPr>
            <a:spLocks noGrp="1"/>
          </p:cNvSpPr>
          <p:nvPr>
            <p:ph idx="1"/>
          </p:nvPr>
        </p:nvSpPr>
        <p:spPr>
          <a:xfrm>
            <a:off x="0" y="1127125"/>
            <a:ext cx="8229600" cy="5273675"/>
          </a:xfrm>
        </p:spPr>
        <p:txBody>
          <a:bodyPr/>
          <a:lstStyle/>
          <a:p>
            <a:r>
              <a:rPr lang="en-US" altLang="ja-JP" sz="2800" smtClean="0"/>
              <a:t>Submitted to Fermilab PAC</a:t>
            </a:r>
          </a:p>
          <a:p>
            <a:pPr lvl="1"/>
            <a:r>
              <a:rPr lang="en-US" altLang="ja-JP" sz="2400" smtClean="0"/>
              <a:t>Contact persons: Lee Roberts (Boston U)</a:t>
            </a:r>
          </a:p>
          <a:p>
            <a:pPr lvl="1">
              <a:buFont typeface="Wingdings" charset="2"/>
              <a:buNone/>
            </a:pPr>
            <a:r>
              <a:rPr lang="en-US" altLang="ja-JP" sz="2400" smtClean="0"/>
              <a:t>					        Dave Hertzog (UIUC) </a:t>
            </a:r>
          </a:p>
          <a:p>
            <a:pPr lvl="1"/>
            <a:r>
              <a:rPr lang="en-US" altLang="ja-JP" sz="2400" smtClean="0"/>
              <a:t>Cost Estimate: ~$30 M (w/ contingency) </a:t>
            </a:r>
          </a:p>
          <a:p>
            <a:pPr lvl="1"/>
            <a:r>
              <a:rPr lang="en-US" altLang="ja-JP" sz="2400" smtClean="0"/>
              <a:t>The PAC </a:t>
            </a:r>
          </a:p>
          <a:p>
            <a:pPr lvl="1">
              <a:buFont typeface="Wingdings" charset="2"/>
              <a:buNone/>
            </a:pPr>
            <a:r>
              <a:rPr lang="en-US" altLang="ja-JP" sz="2400" smtClean="0"/>
              <a:t>   endorsed the </a:t>
            </a:r>
          </a:p>
          <a:p>
            <a:pPr lvl="1">
              <a:buFont typeface="Wingdings" charset="2"/>
              <a:buNone/>
            </a:pPr>
            <a:r>
              <a:rPr lang="en-US" altLang="ja-JP" sz="2400" smtClean="0"/>
              <a:t>   experiment</a:t>
            </a:r>
          </a:p>
          <a:p>
            <a:pPr lvl="1"/>
            <a:r>
              <a:rPr lang="en-US" altLang="ja-JP" sz="2400" smtClean="0"/>
              <a:t>Subject to DOE</a:t>
            </a:r>
          </a:p>
          <a:p>
            <a:pPr lvl="1">
              <a:buFont typeface="Wingdings" charset="2"/>
              <a:buNone/>
            </a:pPr>
            <a:r>
              <a:rPr lang="en-US" altLang="ja-JP" sz="2400" smtClean="0"/>
              <a:t>   review in August</a:t>
            </a:r>
          </a:p>
          <a:p>
            <a:pPr lvl="1">
              <a:buFont typeface="Wingdings" charset="2"/>
              <a:buNone/>
            </a:pPr>
            <a:endParaRPr lang="en-US" altLang="ja-JP" sz="2400" smtClean="0"/>
          </a:p>
          <a:p>
            <a:endParaRPr lang="en-US" altLang="ja-JP" sz="2800" smtClean="0"/>
          </a:p>
          <a:p>
            <a:endParaRPr lang="ja-JP" altLang="en-US" sz="2800" smtClean="0"/>
          </a:p>
        </p:txBody>
      </p:sp>
      <p:sp>
        <p:nvSpPr>
          <p:cNvPr id="57348" name="スライド番号プレースホル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ED21AE-2652-1341-8AA0-C05B421CA85B}" type="slidenum">
              <a:rPr lang="en-US" altLang="ja-JP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46</a:t>
            </a:fld>
            <a:endParaRPr lang="en-US" altLang="ja-JP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7349" name="図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3151188"/>
            <a:ext cx="5062537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800" y="17410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ja-JP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ＭＳ Ｐゴシック" pitchFamily="-109" charset="-128"/>
              </a:rPr>
              <a:t>Muon</a:t>
            </a:r>
            <a:r>
              <a:rPr lang="en-US" altLang="ja-JP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ＭＳ Ｐゴシック" pitchFamily="-109" charset="-128"/>
              </a:rPr>
              <a:t> magnetic moment</a:t>
            </a:r>
            <a:endParaRPr lang="ja-JP" altLang="en-US" dirty="0" smtClean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/>
              <a:cs typeface="ＭＳ Ｐゴシック" pitchFamily="-109" charset="-128"/>
            </a:endParaRPr>
          </a:p>
        </p:txBody>
      </p:sp>
      <p:sp>
        <p:nvSpPr>
          <p:cNvPr id="17420" name="コンテンツ プレースホルダ 2"/>
          <p:cNvSpPr>
            <a:spLocks noGrp="1"/>
          </p:cNvSpPr>
          <p:nvPr>
            <p:ph idx="1"/>
          </p:nvPr>
        </p:nvSpPr>
        <p:spPr>
          <a:xfrm>
            <a:off x="152400" y="1219200"/>
            <a:ext cx="8915400" cy="49037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3000" smtClean="0"/>
              <a:t>Magnetic moment and spin can be related as</a:t>
            </a:r>
          </a:p>
          <a:p>
            <a:pPr>
              <a:lnSpc>
                <a:spcPct val="80000"/>
              </a:lnSpc>
            </a:pPr>
            <a:endParaRPr lang="en-US" altLang="ja-JP" sz="3000" smtClean="0"/>
          </a:p>
          <a:p>
            <a:pPr>
              <a:lnSpc>
                <a:spcPct val="80000"/>
              </a:lnSpc>
            </a:pPr>
            <a:endParaRPr lang="en-US" altLang="ja-JP" sz="3000" smtClean="0"/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US" altLang="ja-JP" sz="3000" smtClean="0"/>
          </a:p>
          <a:p>
            <a:pPr>
              <a:lnSpc>
                <a:spcPct val="80000"/>
              </a:lnSpc>
            </a:pPr>
            <a:r>
              <a:rPr lang="en-US" altLang="ja-JP" sz="3000" smtClean="0"/>
              <a:t>Dirac equation predicts g=2 </a:t>
            </a:r>
          </a:p>
          <a:p>
            <a:pPr>
              <a:lnSpc>
                <a:spcPct val="80000"/>
              </a:lnSpc>
            </a:pPr>
            <a:endParaRPr lang="en-US" altLang="ja-JP" sz="3000" smtClean="0"/>
          </a:p>
          <a:p>
            <a:pPr>
              <a:lnSpc>
                <a:spcPct val="80000"/>
              </a:lnSpc>
            </a:pPr>
            <a:endParaRPr lang="en-US" altLang="ja-JP" sz="3000" smtClean="0"/>
          </a:p>
          <a:p>
            <a:pPr>
              <a:lnSpc>
                <a:spcPct val="80000"/>
              </a:lnSpc>
            </a:pPr>
            <a:endParaRPr lang="en-US" altLang="ja-JP" sz="3000" smtClean="0"/>
          </a:p>
          <a:p>
            <a:pPr>
              <a:lnSpc>
                <a:spcPct val="80000"/>
              </a:lnSpc>
            </a:pPr>
            <a:r>
              <a:rPr lang="en-US" altLang="ja-JP" sz="3000" smtClean="0"/>
              <a:t>Radiative corrections (including NEW PHYSICS) would make g≠2 </a:t>
            </a:r>
            <a:endParaRPr lang="ja-JP" altLang="en-US" sz="3000" smtClean="0"/>
          </a:p>
        </p:txBody>
      </p:sp>
      <p:graphicFrame>
        <p:nvGraphicFramePr>
          <p:cNvPr id="17410" name="コンテンツ プレースホルダ 32"/>
          <p:cNvGraphicFramePr>
            <a:graphicFrameLocks noChangeAspect="1"/>
          </p:cNvGraphicFramePr>
          <p:nvPr/>
        </p:nvGraphicFramePr>
        <p:xfrm>
          <a:off x="1247775" y="1752600"/>
          <a:ext cx="2181225" cy="1165225"/>
        </p:xfrm>
        <a:graphic>
          <a:graphicData uri="http://schemas.openxmlformats.org/presentationml/2006/ole">
            <p:oleObj spid="_x0000_s60418" name="数式" r:id="rId3" imgW="762000" imgH="406400" progId="Equation.3">
              <p:embed/>
            </p:oleObj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4200525" y="1752600"/>
          <a:ext cx="3590925" cy="469900"/>
        </p:xfrm>
        <a:graphic>
          <a:graphicData uri="http://schemas.openxmlformats.org/presentationml/2006/ole">
            <p:oleObj spid="_x0000_s60419" name="数式" r:id="rId4" imgW="1358900" imgH="177800" progId="Equation.3">
              <p:embed/>
            </p:oleObj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4264025" y="2209800"/>
          <a:ext cx="1308100" cy="469900"/>
        </p:xfrm>
        <a:graphic>
          <a:graphicData uri="http://schemas.openxmlformats.org/presentationml/2006/ole">
            <p:oleObj spid="_x0000_s60420" name="数式" r:id="rId5" imgW="495300" imgH="177800" progId="Equation.3">
              <p:embed/>
            </p:oleObj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4310063" y="2667000"/>
          <a:ext cx="3690937" cy="469900"/>
        </p:xfrm>
        <a:graphic>
          <a:graphicData uri="http://schemas.openxmlformats.org/presentationml/2006/ole">
            <p:oleObj spid="_x0000_s60421" name="数式" r:id="rId6" imgW="1397000" imgH="177800" progId="Equation.3">
              <p:embed/>
            </p:oleObj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3733800" y="3733800"/>
          <a:ext cx="1428750" cy="920750"/>
        </p:xfrm>
        <a:graphic>
          <a:graphicData uri="http://schemas.openxmlformats.org/presentationml/2006/ole">
            <p:oleObj spid="_x0000_s60422" name="数式" r:id="rId7" imgW="571500" imgH="368300" progId="Equation.3">
              <p:embed/>
            </p:oleObj>
          </a:graphicData>
        </a:graphic>
      </p:graphicFrame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914400" y="3733800"/>
          <a:ext cx="2444750" cy="1016000"/>
        </p:xfrm>
        <a:graphic>
          <a:graphicData uri="http://schemas.openxmlformats.org/presentationml/2006/ole">
            <p:oleObj spid="_x0000_s60423" name="数式" r:id="rId8" imgW="977900" imgH="406400" progId="Equation.3">
              <p:embed/>
            </p:oleObj>
          </a:graphicData>
        </a:graphic>
      </p:graphicFrame>
      <p:sp>
        <p:nvSpPr>
          <p:cNvPr id="17421" name="TextBox 9"/>
          <p:cNvSpPr txBox="1">
            <a:spLocks noChangeArrowheads="1"/>
          </p:cNvSpPr>
          <p:nvPr/>
        </p:nvSpPr>
        <p:spPr bwMode="auto">
          <a:xfrm>
            <a:off x="6508750" y="2971800"/>
            <a:ext cx="882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3200">
                <a:solidFill>
                  <a:srgbClr val="4E3B30"/>
                </a:solidFill>
              </a:rPr>
              <a:t>a=0</a:t>
            </a:r>
            <a:endParaRPr lang="ja-JP" altLang="en-US" sz="1800"/>
          </a:p>
        </p:txBody>
      </p:sp>
      <p:sp>
        <p:nvSpPr>
          <p:cNvPr id="17422" name="TextBox 10"/>
          <p:cNvSpPr txBox="1">
            <a:spLocks noChangeArrowheads="1"/>
          </p:cNvSpPr>
          <p:nvPr/>
        </p:nvSpPr>
        <p:spPr bwMode="auto">
          <a:xfrm>
            <a:off x="6600825" y="5334000"/>
            <a:ext cx="866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3200">
                <a:solidFill>
                  <a:srgbClr val="4E3B30"/>
                </a:solidFill>
              </a:rPr>
              <a:t>a≠0 </a:t>
            </a:r>
            <a:endParaRPr lang="ja-JP" altLang="en-US" sz="1800"/>
          </a:p>
        </p:txBody>
      </p:sp>
      <p:sp>
        <p:nvSpPr>
          <p:cNvPr id="12" name="右矢印 11"/>
          <p:cNvSpPr/>
          <p:nvPr/>
        </p:nvSpPr>
        <p:spPr>
          <a:xfrm>
            <a:off x="5867400" y="3048000"/>
            <a:ext cx="523875" cy="5207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FFFFFF"/>
              </a:solidFill>
              <a:cs typeface="ＭＳ Ｐゴシック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5867400" y="5399088"/>
            <a:ext cx="523875" cy="5207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FFFFFF"/>
              </a:solidFill>
              <a:cs typeface="ＭＳ Ｐゴシック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48325" y="3657600"/>
            <a:ext cx="3157535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sz="2800" dirty="0">
                <a:solidFill>
                  <a:srgbClr val="FFFFFF"/>
                </a:solidFill>
                <a:cs typeface="ＭＳ Ｐゴシック" pitchFamily="-109" charset="-128"/>
              </a:rPr>
              <a:t>a=1.2e-3 for </a:t>
            </a:r>
            <a:r>
              <a:rPr lang="en-US" altLang="ja-JP" sz="2800" i="1" dirty="0" err="1">
                <a:solidFill>
                  <a:srgbClr val="FFFFFF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e</a:t>
            </a:r>
            <a:r>
              <a:rPr lang="en-US" altLang="ja-JP" sz="2800" dirty="0">
                <a:solidFill>
                  <a:srgbClr val="FFFFFF"/>
                </a:solidFill>
                <a:cs typeface="ＭＳ Ｐゴシック" pitchFamily="-109" charset="-128"/>
              </a:rPr>
              <a:t>, </a:t>
            </a:r>
            <a:r>
              <a:rPr lang="en-US" altLang="ja-JP" sz="2800" dirty="0" err="1">
                <a:solidFill>
                  <a:srgbClr val="FFFFFF"/>
                </a:solidFill>
                <a:latin typeface="Symbol" pitchFamily="-109" charset="2"/>
                <a:ea typeface="Symbol" pitchFamily="-109" charset="2"/>
                <a:cs typeface="Symbol" pitchFamily="-109" charset="2"/>
              </a:rPr>
              <a:t>m</a:t>
            </a:r>
            <a:r>
              <a:rPr lang="en-US" altLang="ja-JP" sz="2800" dirty="0">
                <a:solidFill>
                  <a:srgbClr val="FFFFFF"/>
                </a:solidFill>
                <a:cs typeface="ＭＳ Ｐゴシック" pitchFamily="-109" charset="-128"/>
              </a:rPr>
              <a:t>, …</a:t>
            </a:r>
          </a:p>
          <a:p>
            <a:pPr>
              <a:defRPr/>
            </a:pPr>
            <a:r>
              <a:rPr lang="en-US" altLang="ja-JP" sz="2800" dirty="0">
                <a:solidFill>
                  <a:srgbClr val="FFFFFF"/>
                </a:solidFill>
                <a:cs typeface="ＭＳ Ｐゴシック" pitchFamily="-109" charset="-128"/>
              </a:rPr>
              <a:t>a=1.8  for proton</a:t>
            </a:r>
            <a:endParaRPr lang="ja-JP" altLang="en-US" sz="2800" dirty="0">
              <a:solidFill>
                <a:srgbClr val="FFFFFF"/>
              </a:solidFill>
              <a:cs typeface="ＭＳ Ｐゴシック" pitchFamily="-109" charset="-128"/>
            </a:endParaRPr>
          </a:p>
        </p:txBody>
      </p:sp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p:oleObj spid="_x0000_s60424" name="数式" r:id="rId9" imgW="101600" imgH="177800" progId="Equation.3">
              <p:embed/>
            </p:oleObj>
          </a:graphicData>
        </a:graphic>
      </p:graphicFrame>
      <p:graphicFrame>
        <p:nvGraphicFramePr>
          <p:cNvPr id="17417" name="Object 9"/>
          <p:cNvGraphicFramePr>
            <a:graphicFrameLocks noChangeAspect="1"/>
          </p:cNvGraphicFramePr>
          <p:nvPr/>
        </p:nvGraphicFramePr>
        <p:xfrm>
          <a:off x="609600" y="5715000"/>
          <a:ext cx="2286000" cy="1100138"/>
        </p:xfrm>
        <a:graphic>
          <a:graphicData uri="http://schemas.openxmlformats.org/presentationml/2006/ole">
            <p:oleObj spid="_x0000_s60425" name="数式" r:id="rId10" imgW="1003300" imgH="482600" progId="Equation.3">
              <p:embed/>
            </p:oleObj>
          </a:graphicData>
        </a:graphic>
      </p:graphicFrame>
      <p:graphicFrame>
        <p:nvGraphicFramePr>
          <p:cNvPr id="17418" name="Object 10"/>
          <p:cNvGraphicFramePr>
            <a:graphicFrameLocks noChangeAspect="1"/>
          </p:cNvGraphicFramePr>
          <p:nvPr/>
        </p:nvGraphicFramePr>
        <p:xfrm>
          <a:off x="3340100" y="5700713"/>
          <a:ext cx="1852613" cy="1157287"/>
        </p:xfrm>
        <a:graphic>
          <a:graphicData uri="http://schemas.openxmlformats.org/presentationml/2006/ole">
            <p:oleObj spid="_x0000_s60426" name="数式" r:id="rId11" imgW="812800" imgH="508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コンテンツ プレースホルダ 2"/>
          <p:cNvSpPr>
            <a:spLocks noGrp="1"/>
          </p:cNvSpPr>
          <p:nvPr>
            <p:ph idx="1"/>
          </p:nvPr>
        </p:nvSpPr>
        <p:spPr>
          <a:xfrm>
            <a:off x="152400" y="1012825"/>
            <a:ext cx="8915400" cy="1273175"/>
          </a:xfrm>
        </p:spPr>
        <p:txBody>
          <a:bodyPr/>
          <a:lstStyle/>
          <a:p>
            <a:r>
              <a:rPr lang="en-US" altLang="ja-JP" sz="3000" smtClean="0"/>
              <a:t>Any particle which couples to muon/photon would contribute : QED &gt;&gt; Hadron &gt; Weak</a:t>
            </a:r>
            <a:endParaRPr lang="ja-JP" altLang="en-US" sz="3000" smtClean="0"/>
          </a:p>
        </p:txBody>
      </p:sp>
      <p:pic>
        <p:nvPicPr>
          <p:cNvPr id="4" name="Picture 3" descr="theory_all_lsv5"/>
          <p:cNvPicPr>
            <a:picLocks noChangeAspect="1" noChangeArrowheads="1"/>
          </p:cNvPicPr>
          <p:nvPr/>
        </p:nvPicPr>
        <p:blipFill>
          <a:blip r:embed="rId2"/>
          <a:srcRect t="1132" r="864"/>
          <a:stretch>
            <a:fillRect/>
          </a:stretch>
        </p:blipFill>
        <p:spPr bwMode="auto">
          <a:xfrm>
            <a:off x="304800" y="2209800"/>
            <a:ext cx="7620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8438" name="テキスト ボックス 5"/>
          <p:cNvSpPr txBox="1">
            <a:spLocks noChangeArrowheads="1"/>
          </p:cNvSpPr>
          <p:nvPr/>
        </p:nvSpPr>
        <p:spPr bwMode="auto">
          <a:xfrm>
            <a:off x="5557838" y="6151563"/>
            <a:ext cx="2044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800">
                <a:solidFill>
                  <a:schemeClr val="accent1"/>
                </a:solidFill>
              </a:rPr>
              <a:t>From Lee Roberts</a:t>
            </a:r>
            <a:endParaRPr lang="ja-JP" altLang="en-US" sz="1800">
              <a:solidFill>
                <a:schemeClr val="accent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38800" y="2743200"/>
            <a:ext cx="34290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sz="2800">
                <a:solidFill>
                  <a:srgbClr val="DCE6F2"/>
                </a:solidFill>
                <a:cs typeface="ＭＳ Ｐゴシック" pitchFamily="-111" charset="-128"/>
              </a:rPr>
              <a:t>~1.2 x 10</a:t>
            </a:r>
            <a:r>
              <a:rPr lang="en-US" altLang="ja-JP" sz="2800" baseline="30000">
                <a:solidFill>
                  <a:srgbClr val="DCE6F2"/>
                </a:solidFill>
                <a:cs typeface="ＭＳ Ｐゴシック" pitchFamily="-111" charset="-128"/>
              </a:rPr>
              <a:t>-3 </a:t>
            </a:r>
            <a:r>
              <a:rPr lang="en-US" altLang="ja-JP" sz="2800">
                <a:solidFill>
                  <a:srgbClr val="DCE6F2"/>
                </a:solidFill>
                <a:cs typeface="ＭＳ Ｐゴシック" pitchFamily="-111" charset="-128"/>
              </a:rPr>
              <a:t>(</a:t>
            </a:r>
            <a:r>
              <a:rPr lang="en-US" altLang="ja-JP" sz="2800">
                <a:solidFill>
                  <a:srgbClr val="DCE6F2"/>
                </a:solidFill>
                <a:latin typeface="Symbol" pitchFamily="-111" charset="2"/>
                <a:ea typeface="Symbol" pitchFamily="-111" charset="2"/>
                <a:cs typeface="Symbol" pitchFamily="-111" charset="2"/>
              </a:rPr>
              <a:t>s</a:t>
            </a:r>
            <a:r>
              <a:rPr lang="en-US" altLang="ja-JP" sz="2800">
                <a:solidFill>
                  <a:srgbClr val="DCE6F2"/>
                </a:solidFill>
                <a:cs typeface="ＭＳ Ｐゴシック" pitchFamily="-111" charset="-128"/>
              </a:rPr>
              <a:t>~1ppb)</a:t>
            </a:r>
            <a:endParaRPr lang="ja-JP" altLang="en-US" sz="2800">
              <a:solidFill>
                <a:srgbClr val="DCE6F2"/>
              </a:solidFill>
              <a:cs typeface="ＭＳ Ｐゴシック" pitchFamily="-111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53000" y="4048780"/>
            <a:ext cx="4114801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sz="2800">
                <a:solidFill>
                  <a:srgbClr val="DCE6F2"/>
                </a:solidFill>
                <a:cs typeface="ＭＳ Ｐゴシック" pitchFamily="-111" charset="-128"/>
              </a:rPr>
              <a:t>~6.9 x10</a:t>
            </a:r>
            <a:r>
              <a:rPr lang="en-US" altLang="ja-JP" sz="2800" baseline="30000">
                <a:solidFill>
                  <a:srgbClr val="DCE6F2"/>
                </a:solidFill>
                <a:cs typeface="ＭＳ Ｐゴシック" pitchFamily="-111" charset="-128"/>
              </a:rPr>
              <a:t>-8</a:t>
            </a:r>
            <a:r>
              <a:rPr lang="en-US" altLang="ja-JP" sz="2800">
                <a:solidFill>
                  <a:srgbClr val="DCE6F2"/>
                </a:solidFill>
                <a:cs typeface="ＭＳ Ｐゴシック" pitchFamily="-111" charset="-128"/>
              </a:rPr>
              <a:t>(</a:t>
            </a:r>
            <a:r>
              <a:rPr lang="en-US" altLang="ja-JP" sz="2800">
                <a:solidFill>
                  <a:srgbClr val="DCE6F2"/>
                </a:solidFill>
                <a:latin typeface="Symbol" pitchFamily="-111" charset="2"/>
                <a:ea typeface="Symbol" pitchFamily="-111" charset="2"/>
                <a:cs typeface="Symbol" pitchFamily="-111" charset="2"/>
              </a:rPr>
              <a:t>s</a:t>
            </a:r>
            <a:r>
              <a:rPr lang="en-US" altLang="ja-JP" sz="2800">
                <a:solidFill>
                  <a:srgbClr val="DCE6F2"/>
                </a:solidFill>
                <a:cs typeface="ＭＳ Ｐゴシック" pitchFamily="-111" charset="-128"/>
              </a:rPr>
              <a:t>~0.41ppm)</a:t>
            </a:r>
            <a:endParaRPr lang="ja-JP" altLang="en-US" sz="2800" baseline="30000">
              <a:solidFill>
                <a:srgbClr val="DCE6F2"/>
              </a:solidFill>
              <a:cs typeface="ＭＳ Ｐゴシック" pitchFamily="-111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53000" y="5486400"/>
            <a:ext cx="41148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sz="2800">
                <a:solidFill>
                  <a:srgbClr val="DCE6F2"/>
                </a:solidFill>
                <a:cs typeface="ＭＳ Ｐゴシック" pitchFamily="-111" charset="-128"/>
              </a:rPr>
              <a:t>~1.5 x 10</a:t>
            </a:r>
            <a:r>
              <a:rPr lang="en-US" altLang="ja-JP" sz="2800" baseline="30000">
                <a:solidFill>
                  <a:srgbClr val="DCE6F2"/>
                </a:solidFill>
                <a:cs typeface="ＭＳ Ｐゴシック" pitchFamily="-111" charset="-128"/>
              </a:rPr>
              <a:t>-9</a:t>
            </a:r>
            <a:r>
              <a:rPr lang="en-US" altLang="ja-JP" sz="2800">
                <a:solidFill>
                  <a:srgbClr val="DCE6F2"/>
                </a:solidFill>
                <a:cs typeface="ＭＳ Ｐゴシック" pitchFamily="-111" charset="-128"/>
              </a:rPr>
              <a:t>(</a:t>
            </a:r>
            <a:r>
              <a:rPr lang="en-US" altLang="ja-JP" sz="2800">
                <a:solidFill>
                  <a:srgbClr val="DCE6F2"/>
                </a:solidFill>
                <a:latin typeface="Symbol" pitchFamily="-111" charset="2"/>
                <a:ea typeface="Symbol" pitchFamily="-111" charset="2"/>
                <a:cs typeface="Symbol" pitchFamily="-111" charset="2"/>
              </a:rPr>
              <a:t>s</a:t>
            </a:r>
            <a:r>
              <a:rPr lang="en-US" altLang="ja-JP" sz="2800">
                <a:solidFill>
                  <a:srgbClr val="DCE6F2"/>
                </a:solidFill>
                <a:cs typeface="ＭＳ Ｐゴシック" pitchFamily="-111" charset="-128"/>
              </a:rPr>
              <a:t>~0.02ppm)</a:t>
            </a:r>
            <a:endParaRPr lang="ja-JP" altLang="en-US" sz="2800" baseline="30000">
              <a:solidFill>
                <a:srgbClr val="DCE6F2"/>
              </a:solidFill>
              <a:cs typeface="ＭＳ Ｐゴシック" pitchFamily="-111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3999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Comic Sans MS"/>
              </a:rPr>
              <a:t>             SM Contributions to a </a:t>
            </a:r>
            <a:r>
              <a:rPr lang="en-US" altLang="ja-JP" sz="3600" dirty="0" smtClean="0">
                <a:solidFill>
                  <a:srgbClr val="0000FF"/>
                </a:solidFill>
                <a:latin typeface="Comic Sans MS"/>
              </a:rPr>
              <a:t>≠0</a:t>
            </a:r>
            <a:r>
              <a:rPr lang="en-US" sz="3600" dirty="0" smtClean="0">
                <a:solidFill>
                  <a:srgbClr val="0000FF"/>
                </a:solidFill>
                <a:latin typeface="Comic Sans MS"/>
              </a:rPr>
              <a:t> </a:t>
            </a:r>
            <a:endParaRPr lang="en-US" sz="3600" dirty="0">
              <a:solidFill>
                <a:srgbClr val="0000FF"/>
              </a:solidFill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ja-JP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ＭＳ Ｐゴシック" pitchFamily="-109" charset="-128"/>
              </a:rPr>
              <a:t>Muon</a:t>
            </a:r>
            <a:r>
              <a:rPr lang="en-US" altLang="ja-JP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ＭＳ Ｐゴシック" pitchFamily="-109" charset="-128"/>
              </a:rPr>
              <a:t> Spin precession</a:t>
            </a:r>
            <a:endParaRPr lang="ja-JP" altLang="en-US" dirty="0" smtClean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/>
              <a:cs typeface="ＭＳ Ｐゴシック" pitchFamily="-109" charset="-128"/>
            </a:endParaRPr>
          </a:p>
        </p:txBody>
      </p:sp>
      <p:graphicFrame>
        <p:nvGraphicFramePr>
          <p:cNvPr id="23554" name="コンテンツ プレースホルダ 4"/>
          <p:cNvGraphicFramePr>
            <a:graphicFrameLocks noChangeAspect="1"/>
          </p:cNvGraphicFramePr>
          <p:nvPr>
            <p:ph idx="1"/>
          </p:nvPr>
        </p:nvGraphicFramePr>
        <p:xfrm>
          <a:off x="679450" y="1143000"/>
          <a:ext cx="7877175" cy="1231900"/>
        </p:xfrm>
        <a:graphic>
          <a:graphicData uri="http://schemas.openxmlformats.org/presentationml/2006/ole">
            <p:oleObj spid="_x0000_s62466" name="数式" r:id="rId3" imgW="3086100" imgH="482600" progId="Equation.3">
              <p:embed/>
            </p:oleObj>
          </a:graphicData>
        </a:graphic>
      </p:graphicFrame>
      <p:pic>
        <p:nvPicPr>
          <p:cNvPr id="23564" name="Picture 5" descr="spin_prec_ls_ppt"/>
          <p:cNvPicPr>
            <a:picLocks noChangeAspect="1" noChangeArrowheads="1"/>
          </p:cNvPicPr>
          <p:nvPr/>
        </p:nvPicPr>
        <p:blipFill>
          <a:blip r:embed="rId4"/>
          <a:srcRect t="1578" r="48616" b="1578"/>
          <a:stretch>
            <a:fillRect/>
          </a:stretch>
        </p:blipFill>
        <p:spPr bwMode="auto">
          <a:xfrm>
            <a:off x="7424738" y="5187950"/>
            <a:ext cx="1512887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図形グループ 19"/>
          <p:cNvGrpSpPr>
            <a:grpSpLocks/>
          </p:cNvGrpSpPr>
          <p:nvPr/>
        </p:nvGrpSpPr>
        <p:grpSpPr bwMode="auto">
          <a:xfrm>
            <a:off x="152400" y="5264150"/>
            <a:ext cx="3429000" cy="1441450"/>
            <a:chOff x="381000" y="5035550"/>
            <a:chExt cx="3429000" cy="1441450"/>
          </a:xfrm>
        </p:grpSpPr>
        <p:sp>
          <p:nvSpPr>
            <p:cNvPr id="18" name="角丸四角形 17"/>
            <p:cNvSpPr/>
            <p:nvPr/>
          </p:nvSpPr>
          <p:spPr>
            <a:xfrm>
              <a:off x="381000" y="5035550"/>
              <a:ext cx="3429000" cy="1441450"/>
            </a:xfrm>
            <a:prstGeom prst="roundRect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ja-JP" altLang="en-US" sz="1800">
                <a:solidFill>
                  <a:srgbClr val="FFFFFF"/>
                </a:solidFill>
                <a:cs typeface="ＭＳ Ｐゴシック" charset="-128"/>
              </a:endParaRPr>
            </a:p>
          </p:txBody>
        </p:sp>
        <p:graphicFrame>
          <p:nvGraphicFramePr>
            <p:cNvPr id="23561" name="Object 9"/>
            <p:cNvGraphicFramePr>
              <a:graphicFrameLocks noChangeAspect="1"/>
            </p:cNvGraphicFramePr>
            <p:nvPr/>
          </p:nvGraphicFramePr>
          <p:xfrm>
            <a:off x="581025" y="5181600"/>
            <a:ext cx="1933575" cy="533400"/>
          </p:xfrm>
          <a:graphic>
            <a:graphicData uri="http://schemas.openxmlformats.org/presentationml/2006/ole">
              <p:oleObj spid="_x0000_s62473" name="数式" r:id="rId5" imgW="736600" imgH="203200" progId="Equation.3">
                <p:embed/>
              </p:oleObj>
            </a:graphicData>
          </a:graphic>
        </p:graphicFrame>
        <p:graphicFrame>
          <p:nvGraphicFramePr>
            <p:cNvPr id="23562" name="Object 10"/>
            <p:cNvGraphicFramePr>
              <a:graphicFrameLocks noChangeAspect="1"/>
            </p:cNvGraphicFramePr>
            <p:nvPr/>
          </p:nvGraphicFramePr>
          <p:xfrm>
            <a:off x="533400" y="5867400"/>
            <a:ext cx="3200400" cy="533400"/>
          </p:xfrm>
          <a:graphic>
            <a:graphicData uri="http://schemas.openxmlformats.org/presentationml/2006/ole">
              <p:oleObj spid="_x0000_s62474" name="数式" r:id="rId6" imgW="1219200" imgH="203200" progId="Equation.3">
                <p:embed/>
              </p:oleObj>
            </a:graphicData>
          </a:graphic>
        </p:graphicFrame>
      </p:grpSp>
      <p:sp>
        <p:nvSpPr>
          <p:cNvPr id="8" name="円/楕円 7"/>
          <p:cNvSpPr/>
          <p:nvPr/>
        </p:nvSpPr>
        <p:spPr>
          <a:xfrm>
            <a:off x="6172200" y="1371600"/>
            <a:ext cx="609600" cy="838200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FFFFFF"/>
              </a:solidFill>
              <a:cs typeface="ＭＳ Ｐゴシック" charset="-128"/>
            </a:endParaRPr>
          </a:p>
        </p:txBody>
      </p:sp>
      <p:grpSp>
        <p:nvGrpSpPr>
          <p:cNvPr id="4" name="図形グループ 14"/>
          <p:cNvGrpSpPr>
            <a:grpSpLocks/>
          </p:cNvGrpSpPr>
          <p:nvPr/>
        </p:nvGrpSpPr>
        <p:grpSpPr bwMode="auto">
          <a:xfrm>
            <a:off x="3505200" y="2362200"/>
            <a:ext cx="5486400" cy="2513013"/>
            <a:chOff x="3581400" y="2516187"/>
            <a:chExt cx="5486400" cy="2513013"/>
          </a:xfrm>
        </p:grpSpPr>
        <p:sp>
          <p:nvSpPr>
            <p:cNvPr id="14" name="角丸四角形 13"/>
            <p:cNvSpPr/>
            <p:nvPr/>
          </p:nvSpPr>
          <p:spPr>
            <a:xfrm>
              <a:off x="3581400" y="2516187"/>
              <a:ext cx="5486400" cy="251301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ja-JP" altLang="en-US" sz="1800">
                <a:solidFill>
                  <a:srgbClr val="FFFFFF"/>
                </a:solidFill>
                <a:cs typeface="ＭＳ Ｐゴシック" charset="-128"/>
              </a:endParaRPr>
            </a:p>
          </p:txBody>
        </p:sp>
        <p:graphicFrame>
          <p:nvGraphicFramePr>
            <p:cNvPr id="23557" name="Object 5"/>
            <p:cNvGraphicFramePr>
              <a:graphicFrameLocks noChangeAspect="1"/>
            </p:cNvGraphicFramePr>
            <p:nvPr/>
          </p:nvGraphicFramePr>
          <p:xfrm>
            <a:off x="3911600" y="2516187"/>
            <a:ext cx="5080000" cy="812800"/>
          </p:xfrm>
          <a:graphic>
            <a:graphicData uri="http://schemas.openxmlformats.org/presentationml/2006/ole">
              <p:oleObj spid="_x0000_s62469" name="数式" r:id="rId7" imgW="2540000" imgH="406400" progId="Equation.3">
                <p:embed/>
              </p:oleObj>
            </a:graphicData>
          </a:graphic>
        </p:graphicFrame>
        <p:graphicFrame>
          <p:nvGraphicFramePr>
            <p:cNvPr id="23558" name="Object 6"/>
            <p:cNvGraphicFramePr>
              <a:graphicFrameLocks noChangeAspect="1"/>
            </p:cNvGraphicFramePr>
            <p:nvPr/>
          </p:nvGraphicFramePr>
          <p:xfrm>
            <a:off x="4648200" y="3328987"/>
            <a:ext cx="3429000" cy="406400"/>
          </p:xfrm>
          <a:graphic>
            <a:graphicData uri="http://schemas.openxmlformats.org/presentationml/2006/ole">
              <p:oleObj spid="_x0000_s62470" name="数式" r:id="rId8" imgW="1714500" imgH="203200" progId="Equation.3">
                <p:embed/>
              </p:oleObj>
            </a:graphicData>
          </a:graphic>
        </p:graphicFrame>
        <p:graphicFrame>
          <p:nvGraphicFramePr>
            <p:cNvPr id="23559" name="Object 7"/>
            <p:cNvGraphicFramePr>
              <a:graphicFrameLocks noChangeAspect="1"/>
            </p:cNvGraphicFramePr>
            <p:nvPr/>
          </p:nvGraphicFramePr>
          <p:xfrm>
            <a:off x="5196839" y="3955525"/>
            <a:ext cx="3429000" cy="464075"/>
          </p:xfrm>
          <a:graphic>
            <a:graphicData uri="http://schemas.openxmlformats.org/presentationml/2006/ole">
              <p:oleObj spid="_x0000_s62471" name="数式" r:id="rId9" imgW="1689100" imgH="228600" progId="Equation.3">
                <p:embed/>
              </p:oleObj>
            </a:graphicData>
          </a:graphic>
        </p:graphicFrame>
        <p:graphicFrame>
          <p:nvGraphicFramePr>
            <p:cNvPr id="23560" name="Object 8"/>
            <p:cNvGraphicFramePr>
              <a:graphicFrameLocks noChangeAspect="1"/>
            </p:cNvGraphicFramePr>
            <p:nvPr/>
          </p:nvGraphicFramePr>
          <p:xfrm>
            <a:off x="5222875" y="4565650"/>
            <a:ext cx="3454400" cy="463550"/>
          </p:xfrm>
          <a:graphic>
            <a:graphicData uri="http://schemas.openxmlformats.org/presentationml/2006/ole">
              <p:oleObj spid="_x0000_s62472" name="数式" r:id="rId10" imgW="1701800" imgH="228600" progId="Equation.3">
                <p:embed/>
              </p:oleObj>
            </a:graphicData>
          </a:graphic>
        </p:graphicFrame>
        <p:sp>
          <p:nvSpPr>
            <p:cNvPr id="23573" name="TextBox 11"/>
            <p:cNvSpPr txBox="1">
              <a:spLocks noChangeArrowheads="1"/>
            </p:cNvSpPr>
            <p:nvPr/>
          </p:nvSpPr>
          <p:spPr bwMode="auto">
            <a:xfrm>
              <a:off x="4534920" y="4278868"/>
              <a:ext cx="17134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800"/>
                <a:t>Measured to be </a:t>
              </a:r>
              <a:endParaRPr lang="ja-JP" altLang="en-US" sz="1800"/>
            </a:p>
          </p:txBody>
        </p:sp>
        <p:sp>
          <p:nvSpPr>
            <p:cNvPr id="23574" name="TextBox 12"/>
            <p:cNvSpPr txBox="1">
              <a:spLocks noChangeArrowheads="1"/>
            </p:cNvSpPr>
            <p:nvPr/>
          </p:nvSpPr>
          <p:spPr bwMode="auto">
            <a:xfrm>
              <a:off x="4495800" y="3657600"/>
              <a:ext cx="16184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800"/>
                <a:t>Expected to be </a:t>
              </a:r>
              <a:endParaRPr lang="ja-JP" altLang="en-US" sz="1800"/>
            </a:p>
          </p:txBody>
        </p:sp>
      </p:grpSp>
      <p:grpSp>
        <p:nvGrpSpPr>
          <p:cNvPr id="5" name="図形グループ 18"/>
          <p:cNvGrpSpPr>
            <a:grpSpLocks/>
          </p:cNvGrpSpPr>
          <p:nvPr/>
        </p:nvGrpSpPr>
        <p:grpSpPr bwMode="auto">
          <a:xfrm>
            <a:off x="304800" y="3098800"/>
            <a:ext cx="3048000" cy="1179513"/>
            <a:chOff x="304800" y="3099062"/>
            <a:chExt cx="3048000" cy="1179806"/>
          </a:xfrm>
        </p:grpSpPr>
        <p:sp>
          <p:nvSpPr>
            <p:cNvPr id="17" name="角丸四角形 16"/>
            <p:cNvSpPr/>
            <p:nvPr/>
          </p:nvSpPr>
          <p:spPr>
            <a:xfrm>
              <a:off x="304800" y="3099062"/>
              <a:ext cx="3048000" cy="1179806"/>
            </a:xfrm>
            <a:prstGeom prst="roundRect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ja-JP" altLang="en-US" sz="1800">
                <a:solidFill>
                  <a:srgbClr val="FFFFFF"/>
                </a:solidFill>
                <a:cs typeface="ＭＳ Ｐゴシック" charset="-128"/>
              </a:endParaRPr>
            </a:p>
          </p:txBody>
        </p:sp>
        <p:graphicFrame>
          <p:nvGraphicFramePr>
            <p:cNvPr id="23556" name="Object 4"/>
            <p:cNvGraphicFramePr>
              <a:graphicFrameLocks noChangeAspect="1"/>
            </p:cNvGraphicFramePr>
            <p:nvPr/>
          </p:nvGraphicFramePr>
          <p:xfrm>
            <a:off x="533400" y="3099062"/>
            <a:ext cx="2522428" cy="1117075"/>
          </p:xfrm>
          <a:graphic>
            <a:graphicData uri="http://schemas.openxmlformats.org/presentationml/2006/ole">
              <p:oleObj spid="_x0000_s62468" name="数式" r:id="rId11" imgW="889000" imgH="393700" progId="Equation.3">
                <p:embed/>
              </p:oleObj>
            </a:graphicData>
          </a:graphic>
        </p:graphicFrame>
      </p:grpSp>
      <p:sp>
        <p:nvSpPr>
          <p:cNvPr id="21" name="下矢印 20"/>
          <p:cNvSpPr/>
          <p:nvPr/>
        </p:nvSpPr>
        <p:spPr>
          <a:xfrm>
            <a:off x="1371600" y="4419600"/>
            <a:ext cx="762000" cy="692150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FFFFFF"/>
              </a:solidFill>
              <a:cs typeface="ＭＳ Ｐゴシック" charset="-128"/>
            </a:endParaRP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3910013" y="5330825"/>
          <a:ext cx="2947987" cy="1298575"/>
        </p:xfrm>
        <a:graphic>
          <a:graphicData uri="http://schemas.openxmlformats.org/presentationml/2006/ole">
            <p:oleObj spid="_x0000_s62467" name="数式" r:id="rId12" imgW="838200" imgH="368300" progId="Equation.3">
              <p:embed/>
            </p:oleObj>
          </a:graphicData>
        </a:graphic>
      </p:graphicFrame>
      <p:sp>
        <p:nvSpPr>
          <p:cNvPr id="23570" name="テキスト ボックス 22"/>
          <p:cNvSpPr txBox="1">
            <a:spLocks noChangeArrowheads="1"/>
          </p:cNvSpPr>
          <p:nvPr/>
        </p:nvSpPr>
        <p:spPr bwMode="auto">
          <a:xfrm>
            <a:off x="3962400" y="4811713"/>
            <a:ext cx="5005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800" b="1"/>
              <a:t>G.W.Benett et al. Phys.Rev.D80:052008,2009</a:t>
            </a:r>
            <a:endParaRPr lang="ja-JP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19"/>
            <a:ext cx="8229600" cy="1406787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</a:rPr>
              <a:t>BNL E821</a:t>
            </a:r>
            <a:br>
              <a:rPr lang="en-US" dirty="0" smtClean="0">
                <a:solidFill>
                  <a:srgbClr val="0000FF"/>
                </a:solidFill>
                <a:latin typeface="Comic Sans MS"/>
              </a:rPr>
            </a:br>
            <a:r>
              <a:rPr lang="en-US" sz="2222" dirty="0" smtClean="0">
                <a:solidFill>
                  <a:srgbClr val="0000FF"/>
                </a:solidFill>
                <a:latin typeface="Comic Sans MS"/>
              </a:rPr>
              <a:t>proposal to move  to </a:t>
            </a:r>
            <a:r>
              <a:rPr lang="en-US" sz="2222" dirty="0" err="1" smtClean="0">
                <a:solidFill>
                  <a:srgbClr val="0000FF"/>
                </a:solidFill>
                <a:latin typeface="Comic Sans MS"/>
              </a:rPr>
              <a:t>Fermilab</a:t>
            </a:r>
            <a:r>
              <a:rPr lang="en-US" sz="2222" dirty="0" smtClean="0">
                <a:solidFill>
                  <a:srgbClr val="0000FF"/>
                </a:solidFill>
                <a:latin typeface="Comic Sans MS"/>
              </a:rPr>
              <a:t> </a:t>
            </a:r>
            <a:endParaRPr lang="en-US" sz="2222" dirty="0">
              <a:solidFill>
                <a:srgbClr val="0000FF"/>
              </a:solidFill>
              <a:latin typeface="Comic Sans MS"/>
            </a:endParaRPr>
          </a:p>
        </p:txBody>
      </p:sp>
      <p:pic>
        <p:nvPicPr>
          <p:cNvPr id="6" name="Content Placeholder 5" descr="g-2_detector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3035" r="-13035"/>
          <a:stretch>
            <a:fillRect/>
          </a:stretch>
        </p:blipFill>
        <p:spPr/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1199342"/>
            <a:ext cx="8128000" cy="54558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" y="1199342"/>
            <a:ext cx="8128000" cy="5150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フッター プレースホルダ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Comic Sans MS" charset="0"/>
                <a:ea typeface="Arial" charset="0"/>
                <a:cs typeface="Arial" charset="0"/>
              </a:rPr>
              <a:t>B. Lee Roberts,  KEK– 10 January 2008</a:t>
            </a:r>
            <a:r>
              <a:rPr lang="en-US" altLang="ja-JP" sz="1400">
                <a:latin typeface="Comic Sans MS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26631" name="スライド番号プレースホル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Comic Sans MS" charset="0"/>
                <a:ea typeface="Arial" charset="0"/>
                <a:cs typeface="Arial" charset="0"/>
              </a:rPr>
              <a:t>- p. </a:t>
            </a:r>
            <a:fld id="{18F36D7E-F768-9F4D-A433-C60F3D7A1872}" type="slidenum">
              <a:rPr lang="en-US" altLang="ja-JP">
                <a:latin typeface="Comic Sans MS" charset="0"/>
                <a:ea typeface="Arial" charset="0"/>
                <a:cs typeface="Arial" charset="0"/>
              </a:rPr>
              <a:pPr/>
              <a:t>9</a:t>
            </a:fld>
            <a:r>
              <a:rPr lang="en-US" altLang="ja-JP">
                <a:latin typeface="Comic Sans MS" charset="0"/>
                <a:ea typeface="Arial" charset="0"/>
                <a:cs typeface="Arial" charset="0"/>
              </a:rPr>
              <a:t>/52</a:t>
            </a:r>
          </a:p>
        </p:txBody>
      </p:sp>
      <p:sp>
        <p:nvSpPr>
          <p:cNvPr id="2663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 sz="1800"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26633" name="AutoShape 3"/>
          <p:cNvSpPr>
            <a:spLocks noChangeArrowheads="1"/>
          </p:cNvSpPr>
          <p:nvPr/>
        </p:nvSpPr>
        <p:spPr bwMode="auto">
          <a:xfrm>
            <a:off x="4645025" y="2490788"/>
            <a:ext cx="4110038" cy="41481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320" y="10800"/>
                </a:moveTo>
                <a:cubicBezTo>
                  <a:pt x="1320" y="16036"/>
                  <a:pt x="5564" y="20280"/>
                  <a:pt x="10800" y="20280"/>
                </a:cubicBezTo>
                <a:cubicBezTo>
                  <a:pt x="16036" y="20280"/>
                  <a:pt x="20280" y="16036"/>
                  <a:pt x="20280" y="10800"/>
                </a:cubicBezTo>
                <a:cubicBezTo>
                  <a:pt x="20280" y="5564"/>
                  <a:pt x="16036" y="1320"/>
                  <a:pt x="10800" y="1320"/>
                </a:cubicBezTo>
                <a:cubicBezTo>
                  <a:pt x="5564" y="1320"/>
                  <a:pt x="1320" y="5564"/>
                  <a:pt x="1320" y="10800"/>
                </a:cubicBezTo>
                <a:close/>
              </a:path>
            </a:pathLst>
          </a:cu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 sz="1800"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374788" name="Oval 4"/>
          <p:cNvSpPr>
            <a:spLocks noChangeArrowheads="1"/>
          </p:cNvSpPr>
          <p:nvPr/>
        </p:nvSpPr>
        <p:spPr bwMode="auto">
          <a:xfrm>
            <a:off x="4759325" y="2490788"/>
            <a:ext cx="3916363" cy="3878262"/>
          </a:xfrm>
          <a:prstGeom prst="ellipse">
            <a:avLst/>
          </a:prstGeom>
          <a:noFill/>
          <a:ln w="25400">
            <a:solidFill>
              <a:srgbClr val="FF66CC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ja-JP" altLang="en-US" sz="1800">
              <a:latin typeface="Comic Sans MS" charset="0"/>
              <a:ea typeface="SimSun" pitchFamily="2" charset="-122"/>
              <a:cs typeface="SimSun" pitchFamily="2" charset="-122"/>
            </a:endParaRPr>
          </a:p>
        </p:txBody>
      </p:sp>
      <p:sp>
        <p:nvSpPr>
          <p:cNvPr id="26635" name="Rectangle 5" descr="Light upward diagonal"/>
          <p:cNvSpPr>
            <a:spLocks noChangeArrowheads="1"/>
          </p:cNvSpPr>
          <p:nvPr/>
        </p:nvSpPr>
        <p:spPr bwMode="auto">
          <a:xfrm>
            <a:off x="5715000" y="2438400"/>
            <a:ext cx="1152525" cy="115888"/>
          </a:xfrm>
          <a:prstGeom prst="rect">
            <a:avLst/>
          </a:prstGeom>
          <a:pattFill prst="ltUpDiag">
            <a:fgClr>
              <a:srgbClr val="00FF00"/>
            </a:fgClr>
            <a:bgClr>
              <a:schemeClr val="tx1"/>
            </a:bgClr>
          </a:patt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ja-JP" altLang="en-US" sz="1800">
              <a:latin typeface="Comic Sans MS" charset="0"/>
              <a:ea typeface="SimSun" pitchFamily="2" charset="-122"/>
              <a:cs typeface="SimSun" pitchFamily="2" charset="-122"/>
            </a:endParaRPr>
          </a:p>
        </p:txBody>
      </p:sp>
      <p:sp>
        <p:nvSpPr>
          <p:cNvPr id="374790" name="Line 6"/>
          <p:cNvSpPr>
            <a:spLocks noChangeShapeType="1"/>
          </p:cNvSpPr>
          <p:nvPr/>
        </p:nvSpPr>
        <p:spPr bwMode="auto">
          <a:xfrm>
            <a:off x="5715000" y="2514600"/>
            <a:ext cx="1112838" cy="0"/>
          </a:xfrm>
          <a:prstGeom prst="line">
            <a:avLst/>
          </a:prstGeom>
          <a:noFill/>
          <a:ln w="28575">
            <a:solidFill>
              <a:srgbClr val="FF66CC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7" name="Text Box 7"/>
          <p:cNvSpPr txBox="1">
            <a:spLocks noChangeArrowheads="1"/>
          </p:cNvSpPr>
          <p:nvPr/>
        </p:nvSpPr>
        <p:spPr bwMode="auto">
          <a:xfrm>
            <a:off x="5715000" y="2057400"/>
            <a:ext cx="1349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zh-CN" sz="1800">
                <a:solidFill>
                  <a:srgbClr val="00FF00"/>
                </a:solidFill>
                <a:latin typeface="Comic Sans MS" charset="0"/>
                <a:ea typeface="SimSun" pitchFamily="2" charset="-122"/>
                <a:cs typeface="SimSun" pitchFamily="2" charset="-122"/>
              </a:rPr>
              <a:t>Inflector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718300" y="4025900"/>
            <a:ext cx="1651000" cy="1027113"/>
            <a:chOff x="4232" y="2536"/>
            <a:chExt cx="1040" cy="647"/>
          </a:xfrm>
        </p:grpSpPr>
        <p:sp>
          <p:nvSpPr>
            <p:cNvPr id="26723" name="Rectangle 9"/>
            <p:cNvSpPr>
              <a:spLocks noChangeArrowheads="1"/>
            </p:cNvSpPr>
            <p:nvPr/>
          </p:nvSpPr>
          <p:spPr bwMode="auto">
            <a:xfrm>
              <a:off x="4813" y="2730"/>
              <a:ext cx="459" cy="73"/>
            </a:xfrm>
            <a:prstGeom prst="rect">
              <a:avLst/>
            </a:prstGeom>
            <a:pattFill prst="wdDnDiag">
              <a:fgClr>
                <a:srgbClr val="FFFF00"/>
              </a:fgClr>
              <a:bgClr>
                <a:srgbClr val="00FF00"/>
              </a:bgClr>
            </a:patt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ja-JP" altLang="en-US" sz="1800">
                <a:latin typeface="Comic Sans MS" charset="0"/>
                <a:ea typeface="SimSun" pitchFamily="2" charset="-122"/>
                <a:cs typeface="SimSun" pitchFamily="2" charset="-122"/>
              </a:endParaRPr>
            </a:p>
          </p:txBody>
        </p:sp>
        <p:sp>
          <p:nvSpPr>
            <p:cNvPr id="26724" name="Rectangle 10"/>
            <p:cNvSpPr>
              <a:spLocks noChangeArrowheads="1"/>
            </p:cNvSpPr>
            <p:nvPr/>
          </p:nvSpPr>
          <p:spPr bwMode="auto">
            <a:xfrm rot="645551">
              <a:off x="4813" y="2924"/>
              <a:ext cx="459" cy="73"/>
            </a:xfrm>
            <a:prstGeom prst="rect">
              <a:avLst/>
            </a:prstGeom>
            <a:pattFill prst="wdDnDiag">
              <a:fgClr>
                <a:srgbClr val="FFFF00"/>
              </a:fgClr>
              <a:bgClr>
                <a:srgbClr val="00FF00"/>
              </a:bgClr>
            </a:patt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ja-JP" altLang="en-US" sz="1800">
                <a:latin typeface="Comic Sans MS" charset="0"/>
                <a:ea typeface="SimSun" pitchFamily="2" charset="-122"/>
                <a:cs typeface="SimSun" pitchFamily="2" charset="-122"/>
              </a:endParaRPr>
            </a:p>
          </p:txBody>
        </p:sp>
        <p:sp>
          <p:nvSpPr>
            <p:cNvPr id="26725" name="Rectangle 11"/>
            <p:cNvSpPr>
              <a:spLocks noChangeArrowheads="1"/>
            </p:cNvSpPr>
            <p:nvPr/>
          </p:nvSpPr>
          <p:spPr bwMode="auto">
            <a:xfrm rot="-926560">
              <a:off x="4789" y="2536"/>
              <a:ext cx="459" cy="73"/>
            </a:xfrm>
            <a:prstGeom prst="rect">
              <a:avLst/>
            </a:prstGeom>
            <a:pattFill prst="wdDnDiag">
              <a:fgClr>
                <a:srgbClr val="FFFF00"/>
              </a:fgClr>
              <a:bgClr>
                <a:srgbClr val="00FF00"/>
              </a:bgClr>
            </a:patt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ja-JP" altLang="en-US" sz="1800">
                <a:latin typeface="Comic Sans MS" charset="0"/>
                <a:ea typeface="SimSun" pitchFamily="2" charset="-122"/>
                <a:cs typeface="SimSun" pitchFamily="2" charset="-122"/>
              </a:endParaRPr>
            </a:p>
          </p:txBody>
        </p:sp>
        <p:sp>
          <p:nvSpPr>
            <p:cNvPr id="26726" name="Text Box 12"/>
            <p:cNvSpPr txBox="1">
              <a:spLocks noChangeArrowheads="1"/>
            </p:cNvSpPr>
            <p:nvPr/>
          </p:nvSpPr>
          <p:spPr bwMode="auto">
            <a:xfrm>
              <a:off x="4232" y="2779"/>
              <a:ext cx="6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zh-CN" sz="1800">
                  <a:solidFill>
                    <a:srgbClr val="FFFF00"/>
                  </a:solidFill>
                  <a:latin typeface="Comic Sans MS" charset="0"/>
                  <a:ea typeface="SimSun" pitchFamily="2" charset="-122"/>
                  <a:cs typeface="SimSun" pitchFamily="2" charset="-122"/>
                </a:rPr>
                <a:t>Kicker </a:t>
              </a:r>
            </a:p>
            <a:p>
              <a:r>
                <a:rPr lang="en-US" altLang="zh-CN" sz="1800">
                  <a:solidFill>
                    <a:srgbClr val="FFFF00"/>
                  </a:solidFill>
                  <a:latin typeface="Comic Sans MS" charset="0"/>
                  <a:ea typeface="SimSun" pitchFamily="2" charset="-122"/>
                  <a:cs typeface="SimSun" pitchFamily="2" charset="-122"/>
                </a:rPr>
                <a:t>Modules</a:t>
              </a:r>
            </a:p>
          </p:txBody>
        </p:sp>
      </p:grpSp>
      <p:sp>
        <p:nvSpPr>
          <p:cNvPr id="374797" name="Arc 13"/>
          <p:cNvSpPr>
            <a:spLocks/>
          </p:cNvSpPr>
          <p:nvPr/>
        </p:nvSpPr>
        <p:spPr bwMode="auto">
          <a:xfrm>
            <a:off x="6794500" y="2516188"/>
            <a:ext cx="1884363" cy="2003425"/>
          </a:xfrm>
          <a:custGeom>
            <a:avLst/>
            <a:gdLst>
              <a:gd name="T0" fmla="*/ 0 w 22075"/>
              <a:gd name="T1" fmla="*/ 2147483647 h 21882"/>
              <a:gd name="T2" fmla="*/ 2147483647 w 22075"/>
              <a:gd name="T3" fmla="*/ 2147483647 h 21882"/>
              <a:gd name="T4" fmla="*/ 2147483647 w 22075"/>
              <a:gd name="T5" fmla="*/ 2147483647 h 21882"/>
              <a:gd name="T6" fmla="*/ 0 60000 65536"/>
              <a:gd name="T7" fmla="*/ 0 60000 65536"/>
              <a:gd name="T8" fmla="*/ 0 60000 65536"/>
              <a:gd name="T9" fmla="*/ 0 w 22075"/>
              <a:gd name="T10" fmla="*/ 0 h 21882"/>
              <a:gd name="T11" fmla="*/ 22075 w 22075"/>
              <a:gd name="T12" fmla="*/ 21882 h 218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75" h="21882" fill="none" extrusionOk="0">
                <a:moveTo>
                  <a:pt x="0" y="5"/>
                </a:moveTo>
                <a:cubicBezTo>
                  <a:pt x="158" y="1"/>
                  <a:pt x="316" y="-1"/>
                  <a:pt x="475" y="0"/>
                </a:cubicBezTo>
                <a:cubicBezTo>
                  <a:pt x="12404" y="0"/>
                  <a:pt x="22075" y="9670"/>
                  <a:pt x="22075" y="21600"/>
                </a:cubicBezTo>
                <a:cubicBezTo>
                  <a:pt x="22075" y="21694"/>
                  <a:pt x="22074" y="21788"/>
                  <a:pt x="22073" y="21882"/>
                </a:cubicBezTo>
              </a:path>
              <a:path w="22075" h="21882" stroke="0" extrusionOk="0">
                <a:moveTo>
                  <a:pt x="0" y="5"/>
                </a:moveTo>
                <a:cubicBezTo>
                  <a:pt x="158" y="1"/>
                  <a:pt x="316" y="-1"/>
                  <a:pt x="475" y="0"/>
                </a:cubicBezTo>
                <a:cubicBezTo>
                  <a:pt x="12404" y="0"/>
                  <a:pt x="22075" y="9670"/>
                  <a:pt x="22075" y="21600"/>
                </a:cubicBezTo>
                <a:cubicBezTo>
                  <a:pt x="22075" y="21694"/>
                  <a:pt x="22074" y="21788"/>
                  <a:pt x="22073" y="21882"/>
                </a:cubicBezTo>
                <a:lnTo>
                  <a:pt x="475" y="21600"/>
                </a:lnTo>
                <a:close/>
              </a:path>
            </a:pathLst>
          </a:custGeom>
          <a:noFill/>
          <a:ln w="28575">
            <a:solidFill>
              <a:srgbClr val="FF66CC"/>
            </a:solidFill>
            <a:round/>
            <a:headEnd/>
            <a:tailEnd type="triangl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 sz="1800"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374798" name="Arc 14"/>
          <p:cNvSpPr>
            <a:spLocks/>
          </p:cNvSpPr>
          <p:nvPr/>
        </p:nvSpPr>
        <p:spPr bwMode="auto">
          <a:xfrm flipV="1">
            <a:off x="4759325" y="2605088"/>
            <a:ext cx="3917950" cy="3916362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5498" y="42845"/>
                </a:moveTo>
                <a:cubicBezTo>
                  <a:pt x="24212" y="43081"/>
                  <a:pt x="22907" y="43199"/>
                  <a:pt x="21600" y="43199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199" y="21987"/>
                  <a:pt x="43189" y="22375"/>
                  <a:pt x="43168" y="22761"/>
                </a:cubicBezTo>
              </a:path>
              <a:path w="43200" h="43200" stroke="0" extrusionOk="0">
                <a:moveTo>
                  <a:pt x="25498" y="42845"/>
                </a:moveTo>
                <a:cubicBezTo>
                  <a:pt x="24212" y="43081"/>
                  <a:pt x="22907" y="43199"/>
                  <a:pt x="21600" y="43199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199" y="21987"/>
                  <a:pt x="43189" y="22375"/>
                  <a:pt x="43168" y="22761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endParaRPr lang="ja-JP" altLang="en-US" sz="1800">
              <a:solidFill>
                <a:srgbClr val="FF3300"/>
              </a:solidFill>
              <a:latin typeface="Comic Sans MS" charset="0"/>
              <a:ea typeface="SimSun" pitchFamily="2" charset="-122"/>
              <a:cs typeface="SimSun" pitchFamily="2" charset="-122"/>
            </a:endParaRPr>
          </a:p>
        </p:txBody>
      </p:sp>
      <p:sp>
        <p:nvSpPr>
          <p:cNvPr id="26641" name="Text Box 15"/>
          <p:cNvSpPr txBox="1">
            <a:spLocks noChangeArrowheads="1"/>
          </p:cNvSpPr>
          <p:nvPr/>
        </p:nvSpPr>
        <p:spPr bwMode="auto">
          <a:xfrm>
            <a:off x="4876800" y="4419600"/>
            <a:ext cx="10366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1800">
                <a:solidFill>
                  <a:schemeClr val="folHlink"/>
                </a:solidFill>
                <a:latin typeface="Comic Sans MS" charset="0"/>
                <a:ea typeface="SimSun" pitchFamily="2" charset="-122"/>
                <a:cs typeface="SimSun" pitchFamily="2" charset="-122"/>
              </a:rPr>
              <a:t>Storage</a:t>
            </a:r>
          </a:p>
          <a:p>
            <a:pPr algn="ctr"/>
            <a:r>
              <a:rPr lang="en-US" altLang="zh-CN" sz="1800">
                <a:solidFill>
                  <a:schemeClr val="folHlink"/>
                </a:solidFill>
                <a:latin typeface="Comic Sans MS" charset="0"/>
                <a:ea typeface="SimSun" pitchFamily="2" charset="-122"/>
                <a:cs typeface="SimSun" pitchFamily="2" charset="-122"/>
              </a:rPr>
              <a:t>ring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065713" y="3552825"/>
            <a:ext cx="2030412" cy="404813"/>
            <a:chOff x="3216" y="2246"/>
            <a:chExt cx="1279" cy="255"/>
          </a:xfrm>
        </p:grpSpPr>
        <p:sp>
          <p:nvSpPr>
            <p:cNvPr id="26721" name="Line 17"/>
            <p:cNvSpPr>
              <a:spLocks noChangeShapeType="1"/>
            </p:cNvSpPr>
            <p:nvPr/>
          </p:nvSpPr>
          <p:spPr bwMode="auto">
            <a:xfrm>
              <a:off x="3216" y="2246"/>
              <a:ext cx="338" cy="16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22" name="Text Box 18"/>
            <p:cNvSpPr txBox="1">
              <a:spLocks noChangeArrowheads="1"/>
            </p:cNvSpPr>
            <p:nvPr/>
          </p:nvSpPr>
          <p:spPr bwMode="auto">
            <a:xfrm>
              <a:off x="3555" y="2270"/>
              <a:ext cx="9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zh-CN" sz="1800">
                  <a:solidFill>
                    <a:srgbClr val="FF0066"/>
                  </a:solidFill>
                  <a:latin typeface="Comic Sans MS" charset="0"/>
                  <a:ea typeface="SimSun" pitchFamily="2" charset="-122"/>
                  <a:cs typeface="SimSun" pitchFamily="2" charset="-122"/>
                </a:rPr>
                <a:t>Central  orbit</a:t>
              </a:r>
            </a:p>
          </p:txBody>
        </p:sp>
      </p:grpSp>
      <p:sp>
        <p:nvSpPr>
          <p:cNvPr id="374803" name="Line 19"/>
          <p:cNvSpPr>
            <a:spLocks noChangeShapeType="1"/>
          </p:cNvSpPr>
          <p:nvPr/>
        </p:nvSpPr>
        <p:spPr bwMode="auto">
          <a:xfrm flipV="1">
            <a:off x="7200900" y="2951163"/>
            <a:ext cx="746125" cy="477837"/>
          </a:xfrm>
          <a:prstGeom prst="line">
            <a:avLst/>
          </a:prstGeom>
          <a:noFill/>
          <a:ln w="9525">
            <a:solidFill>
              <a:srgbClr val="FF66CC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4804" name="Text Box 20"/>
          <p:cNvSpPr txBox="1">
            <a:spLocks noChangeArrowheads="1"/>
          </p:cNvSpPr>
          <p:nvPr/>
        </p:nvSpPr>
        <p:spPr bwMode="auto">
          <a:xfrm>
            <a:off x="5689600" y="327660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 sz="1800">
                <a:solidFill>
                  <a:srgbClr val="FF66CC"/>
                </a:solidFill>
                <a:latin typeface="Comic Sans MS" charset="0"/>
                <a:ea typeface="SimSun" pitchFamily="2" charset="-122"/>
                <a:cs typeface="SimSun" pitchFamily="2" charset="-122"/>
              </a:rPr>
              <a:t>Injection orbit</a:t>
            </a:r>
          </a:p>
        </p:txBody>
      </p:sp>
      <p:sp>
        <p:nvSpPr>
          <p:cNvPr id="374805" name="Line 21"/>
          <p:cNvSpPr>
            <a:spLocks noChangeShapeType="1"/>
          </p:cNvSpPr>
          <p:nvPr/>
        </p:nvSpPr>
        <p:spPr bwMode="auto">
          <a:xfrm>
            <a:off x="4729163" y="2490788"/>
            <a:ext cx="960437" cy="0"/>
          </a:xfrm>
          <a:prstGeom prst="line">
            <a:avLst/>
          </a:prstGeom>
          <a:noFill/>
          <a:ln w="38100">
            <a:solidFill>
              <a:srgbClr val="FF66CC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4806" name="Line 22"/>
          <p:cNvSpPr>
            <a:spLocks noChangeShapeType="1"/>
          </p:cNvSpPr>
          <p:nvPr/>
        </p:nvSpPr>
        <p:spPr bwMode="auto">
          <a:xfrm>
            <a:off x="2417763" y="2490788"/>
            <a:ext cx="2265362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74807" name="Object 2"/>
          <p:cNvGraphicFramePr>
            <a:graphicFrameLocks noChangeAspect="1"/>
          </p:cNvGraphicFramePr>
          <p:nvPr/>
        </p:nvGraphicFramePr>
        <p:xfrm>
          <a:off x="4735513" y="1951038"/>
          <a:ext cx="739775" cy="490537"/>
        </p:xfrm>
        <a:graphic>
          <a:graphicData uri="http://schemas.openxmlformats.org/presentationml/2006/ole">
            <p:oleObj spid="_x0000_s63490" name="Equation" r:id="rId5" imgW="7315200" imgH="5219700" progId="Equation.3">
              <p:embed/>
            </p:oleObj>
          </a:graphicData>
        </a:graphic>
      </p:graphicFrame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514600" y="1112838"/>
            <a:ext cx="2130425" cy="1768475"/>
            <a:chOff x="1584" y="701"/>
            <a:chExt cx="1342" cy="1114"/>
          </a:xfrm>
        </p:grpSpPr>
        <p:sp>
          <p:nvSpPr>
            <p:cNvPr id="26718" name="Line 25"/>
            <p:cNvSpPr>
              <a:spLocks noChangeShapeType="1"/>
            </p:cNvSpPr>
            <p:nvPr/>
          </p:nvSpPr>
          <p:spPr bwMode="auto">
            <a:xfrm>
              <a:off x="2781" y="1375"/>
              <a:ext cx="145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19" name="Text Box 26"/>
            <p:cNvSpPr txBox="1">
              <a:spLocks noChangeArrowheads="1"/>
            </p:cNvSpPr>
            <p:nvPr/>
          </p:nvSpPr>
          <p:spPr bwMode="auto">
            <a:xfrm>
              <a:off x="1584" y="1248"/>
              <a:ext cx="9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altLang="zh-CN">
                  <a:solidFill>
                    <a:srgbClr val="00FF00"/>
                  </a:solidFill>
                  <a:latin typeface="Comic Sans MS" charset="0"/>
                  <a:ea typeface="SimSun" pitchFamily="2" charset="-122"/>
                  <a:cs typeface="SimSun" pitchFamily="2" charset="-122"/>
                </a:rPr>
                <a:t>Pions</a:t>
              </a:r>
              <a:endParaRPr lang="en-US" altLang="zh-CN" sz="1800">
                <a:solidFill>
                  <a:srgbClr val="00FF00"/>
                </a:solidFill>
                <a:latin typeface="Comic Sans MS" charset="0"/>
                <a:ea typeface="SimSun" pitchFamily="2" charset="-122"/>
                <a:cs typeface="SimSun" pitchFamily="2" charset="-122"/>
              </a:endParaRPr>
            </a:p>
          </p:txBody>
        </p:sp>
        <p:graphicFrame>
          <p:nvGraphicFramePr>
            <p:cNvPr id="26629" name="Object 5"/>
            <p:cNvGraphicFramePr>
              <a:graphicFrameLocks noChangeAspect="1"/>
            </p:cNvGraphicFramePr>
            <p:nvPr/>
          </p:nvGraphicFramePr>
          <p:xfrm>
            <a:off x="2491" y="701"/>
            <a:ext cx="318" cy="387"/>
          </p:xfrm>
          <a:graphic>
            <a:graphicData uri="http://schemas.openxmlformats.org/presentationml/2006/ole">
              <p:oleObj spid="_x0000_s63493" name="数式" r:id="rId6" imgW="6908800" imgH="7315200" progId="Equation.3">
                <p:embed/>
              </p:oleObj>
            </a:graphicData>
          </a:graphic>
        </p:graphicFrame>
        <p:sp>
          <p:nvSpPr>
            <p:cNvPr id="26720" name="Text Box 28"/>
            <p:cNvSpPr txBox="1">
              <a:spLocks noChangeArrowheads="1"/>
            </p:cNvSpPr>
            <p:nvPr/>
          </p:nvSpPr>
          <p:spPr bwMode="auto">
            <a:xfrm>
              <a:off x="1728" y="1584"/>
              <a:ext cx="8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zh-CN" sz="1800">
                  <a:solidFill>
                    <a:srgbClr val="66FF33"/>
                  </a:solidFill>
                  <a:latin typeface="Comic Sans MS" charset="0"/>
                  <a:ea typeface="SimSun" pitchFamily="2" charset="-122"/>
                  <a:cs typeface="SimSun" pitchFamily="2" charset="-122"/>
                </a:rPr>
                <a:t>p=3.1GeV/c</a:t>
              </a:r>
            </a:p>
          </p:txBody>
        </p:sp>
      </p:grpSp>
      <p:sp>
        <p:nvSpPr>
          <p:cNvPr id="26648" name="Text Box 29"/>
          <p:cNvSpPr txBox="1">
            <a:spLocks noChangeArrowheads="1"/>
          </p:cNvSpPr>
          <p:nvPr/>
        </p:nvSpPr>
        <p:spPr bwMode="auto">
          <a:xfrm>
            <a:off x="533400" y="0"/>
            <a:ext cx="8385175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zh-CN" sz="3200">
                <a:solidFill>
                  <a:srgbClr val="FF9933"/>
                </a:solidFill>
                <a:latin typeface="Arial Unicode MS" charset="0"/>
                <a:ea typeface="SimSun" pitchFamily="2" charset="-122"/>
                <a:cs typeface="SimSun" pitchFamily="2" charset="-122"/>
              </a:rPr>
              <a:t>Experimental Technique:</a:t>
            </a:r>
            <a:r>
              <a:rPr lang="en-US" altLang="zh-CN" sz="3600">
                <a:solidFill>
                  <a:srgbClr val="FF9933"/>
                </a:solidFill>
                <a:latin typeface="Arial Unicode MS" charset="0"/>
                <a:ea typeface="SimSun" pitchFamily="2" charset="-122"/>
                <a:cs typeface="SimSun" pitchFamily="2" charset="-122"/>
              </a:rPr>
              <a:t> </a:t>
            </a:r>
            <a:r>
              <a:rPr lang="en-US" altLang="zh-CN" sz="3200">
                <a:solidFill>
                  <a:srgbClr val="FF9933"/>
                </a:solidFill>
                <a:latin typeface="Arial Unicode MS" charset="0"/>
                <a:ea typeface="SimSun" pitchFamily="2" charset="-122"/>
                <a:cs typeface="SimSun" pitchFamily="2" charset="-122"/>
              </a:rPr>
              <a:t>fill ring, count until all muons are gone; do it again</a:t>
            </a:r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4572000" y="2449513"/>
            <a:ext cx="4225925" cy="4214812"/>
            <a:chOff x="2880" y="1543"/>
            <a:chExt cx="2662" cy="2655"/>
          </a:xfrm>
        </p:grpSpPr>
        <p:grpSp>
          <p:nvGrpSpPr>
            <p:cNvPr id="6" name="Group 31"/>
            <p:cNvGrpSpPr>
              <a:grpSpLocks/>
            </p:cNvGrpSpPr>
            <p:nvPr/>
          </p:nvGrpSpPr>
          <p:grpSpPr bwMode="auto">
            <a:xfrm>
              <a:off x="4176" y="1543"/>
              <a:ext cx="1255" cy="1750"/>
              <a:chOff x="4176" y="1543"/>
              <a:chExt cx="1255" cy="1750"/>
            </a:xfrm>
          </p:grpSpPr>
          <p:sp>
            <p:nvSpPr>
              <p:cNvPr id="26716" name="Arc 32"/>
              <p:cNvSpPr>
                <a:spLocks/>
              </p:cNvSpPr>
              <p:nvPr/>
            </p:nvSpPr>
            <p:spPr bwMode="auto">
              <a:xfrm rot="-440998">
                <a:off x="4321" y="1543"/>
                <a:ext cx="1110" cy="1507"/>
              </a:xfrm>
              <a:custGeom>
                <a:avLst/>
                <a:gdLst>
                  <a:gd name="T0" fmla="*/ 0 w 19202"/>
                  <a:gd name="T1" fmla="*/ 0 h 20486"/>
                  <a:gd name="T2" fmla="*/ 0 w 19202"/>
                  <a:gd name="T3" fmla="*/ 0 h 20486"/>
                  <a:gd name="T4" fmla="*/ 0 w 19202"/>
                  <a:gd name="T5" fmla="*/ 0 h 20486"/>
                  <a:gd name="T6" fmla="*/ 0 60000 65536"/>
                  <a:gd name="T7" fmla="*/ 0 60000 65536"/>
                  <a:gd name="T8" fmla="*/ 0 60000 65536"/>
                  <a:gd name="T9" fmla="*/ 0 w 19202"/>
                  <a:gd name="T10" fmla="*/ 0 h 20486"/>
                  <a:gd name="T11" fmla="*/ 19202 w 19202"/>
                  <a:gd name="T12" fmla="*/ 20486 h 204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02" h="20486" fill="none" extrusionOk="0">
                    <a:moveTo>
                      <a:pt x="6847" y="0"/>
                    </a:moveTo>
                    <a:cubicBezTo>
                      <a:pt x="12189" y="1785"/>
                      <a:pt x="16622" y="5587"/>
                      <a:pt x="19202" y="10594"/>
                    </a:cubicBezTo>
                  </a:path>
                  <a:path w="19202" h="20486" stroke="0" extrusionOk="0">
                    <a:moveTo>
                      <a:pt x="6847" y="0"/>
                    </a:moveTo>
                    <a:cubicBezTo>
                      <a:pt x="12189" y="1785"/>
                      <a:pt x="16622" y="5587"/>
                      <a:pt x="19202" y="10594"/>
                    </a:cubicBezTo>
                    <a:lnTo>
                      <a:pt x="0" y="20486"/>
                    </a:lnTo>
                    <a:close/>
                  </a:path>
                </a:pathLst>
              </a:custGeom>
              <a:noFill/>
              <a:ln w="2857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800">
                  <a:latin typeface="Comic Sans MS" charset="0"/>
                  <a:ea typeface="SimSun" pitchFamily="2" charset="-122"/>
                  <a:cs typeface="SimSun" pitchFamily="2" charset="-122"/>
                </a:endParaRPr>
              </a:p>
            </p:txBody>
          </p:sp>
          <p:sp>
            <p:nvSpPr>
              <p:cNvPr id="26717" name="Arc 33"/>
              <p:cNvSpPr>
                <a:spLocks/>
              </p:cNvSpPr>
              <p:nvPr/>
            </p:nvSpPr>
            <p:spPr bwMode="auto">
              <a:xfrm rot="-299128">
                <a:off x="4176" y="1824"/>
                <a:ext cx="1033" cy="1469"/>
              </a:xfrm>
              <a:custGeom>
                <a:avLst/>
                <a:gdLst>
                  <a:gd name="T0" fmla="*/ 0 w 17863"/>
                  <a:gd name="T1" fmla="*/ 0 h 19967"/>
                  <a:gd name="T2" fmla="*/ 0 w 17863"/>
                  <a:gd name="T3" fmla="*/ 0 h 19967"/>
                  <a:gd name="T4" fmla="*/ 0 w 17863"/>
                  <a:gd name="T5" fmla="*/ 0 h 19967"/>
                  <a:gd name="T6" fmla="*/ 0 60000 65536"/>
                  <a:gd name="T7" fmla="*/ 0 60000 65536"/>
                  <a:gd name="T8" fmla="*/ 0 60000 65536"/>
                  <a:gd name="T9" fmla="*/ 0 w 17863"/>
                  <a:gd name="T10" fmla="*/ 0 h 19967"/>
                  <a:gd name="T11" fmla="*/ 17863 w 17863"/>
                  <a:gd name="T12" fmla="*/ 19967 h 199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863" h="19967" fill="none" extrusionOk="0">
                    <a:moveTo>
                      <a:pt x="8238" y="0"/>
                    </a:moveTo>
                    <a:cubicBezTo>
                      <a:pt x="12142" y="1610"/>
                      <a:pt x="15488" y="4330"/>
                      <a:pt x="17862" y="7823"/>
                    </a:cubicBezTo>
                  </a:path>
                  <a:path w="17863" h="19967" stroke="0" extrusionOk="0">
                    <a:moveTo>
                      <a:pt x="8238" y="0"/>
                    </a:moveTo>
                    <a:cubicBezTo>
                      <a:pt x="12142" y="1610"/>
                      <a:pt x="15488" y="4330"/>
                      <a:pt x="17862" y="7823"/>
                    </a:cubicBezTo>
                    <a:lnTo>
                      <a:pt x="0" y="19967"/>
                    </a:lnTo>
                    <a:close/>
                  </a:path>
                </a:pathLst>
              </a:custGeom>
              <a:noFill/>
              <a:ln w="2857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800">
                  <a:latin typeface="Comic Sans MS" charset="0"/>
                  <a:ea typeface="SimSun" pitchFamily="2" charset="-122"/>
                  <a:cs typeface="SimSun" pitchFamily="2" charset="-122"/>
                </a:endParaRPr>
              </a:p>
            </p:txBody>
          </p:sp>
        </p:grpSp>
        <p:grpSp>
          <p:nvGrpSpPr>
            <p:cNvPr id="7" name="Group 34"/>
            <p:cNvGrpSpPr>
              <a:grpSpLocks/>
            </p:cNvGrpSpPr>
            <p:nvPr/>
          </p:nvGrpSpPr>
          <p:grpSpPr bwMode="auto">
            <a:xfrm rot="5400000">
              <a:off x="4039" y="2585"/>
              <a:ext cx="1255" cy="1750"/>
              <a:chOff x="4176" y="1543"/>
              <a:chExt cx="1255" cy="1750"/>
            </a:xfrm>
          </p:grpSpPr>
          <p:sp>
            <p:nvSpPr>
              <p:cNvPr id="26714" name="Arc 35"/>
              <p:cNvSpPr>
                <a:spLocks/>
              </p:cNvSpPr>
              <p:nvPr/>
            </p:nvSpPr>
            <p:spPr bwMode="auto">
              <a:xfrm rot="-440998">
                <a:off x="4321" y="1543"/>
                <a:ext cx="1110" cy="1507"/>
              </a:xfrm>
              <a:custGeom>
                <a:avLst/>
                <a:gdLst>
                  <a:gd name="T0" fmla="*/ 0 w 19202"/>
                  <a:gd name="T1" fmla="*/ 0 h 20486"/>
                  <a:gd name="T2" fmla="*/ 0 w 19202"/>
                  <a:gd name="T3" fmla="*/ 0 h 20486"/>
                  <a:gd name="T4" fmla="*/ 0 w 19202"/>
                  <a:gd name="T5" fmla="*/ 0 h 20486"/>
                  <a:gd name="T6" fmla="*/ 0 60000 65536"/>
                  <a:gd name="T7" fmla="*/ 0 60000 65536"/>
                  <a:gd name="T8" fmla="*/ 0 60000 65536"/>
                  <a:gd name="T9" fmla="*/ 0 w 19202"/>
                  <a:gd name="T10" fmla="*/ 0 h 20486"/>
                  <a:gd name="T11" fmla="*/ 19202 w 19202"/>
                  <a:gd name="T12" fmla="*/ 20486 h 204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02" h="20486" fill="none" extrusionOk="0">
                    <a:moveTo>
                      <a:pt x="6847" y="0"/>
                    </a:moveTo>
                    <a:cubicBezTo>
                      <a:pt x="12189" y="1785"/>
                      <a:pt x="16622" y="5587"/>
                      <a:pt x="19202" y="10594"/>
                    </a:cubicBezTo>
                  </a:path>
                  <a:path w="19202" h="20486" stroke="0" extrusionOk="0">
                    <a:moveTo>
                      <a:pt x="6847" y="0"/>
                    </a:moveTo>
                    <a:cubicBezTo>
                      <a:pt x="12189" y="1785"/>
                      <a:pt x="16622" y="5587"/>
                      <a:pt x="19202" y="10594"/>
                    </a:cubicBezTo>
                    <a:lnTo>
                      <a:pt x="0" y="20486"/>
                    </a:lnTo>
                    <a:close/>
                  </a:path>
                </a:pathLst>
              </a:custGeom>
              <a:noFill/>
              <a:ln w="2857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800">
                  <a:latin typeface="Comic Sans MS" charset="0"/>
                  <a:ea typeface="SimSun" pitchFamily="2" charset="-122"/>
                  <a:cs typeface="SimSun" pitchFamily="2" charset="-122"/>
                </a:endParaRPr>
              </a:p>
            </p:txBody>
          </p:sp>
          <p:sp>
            <p:nvSpPr>
              <p:cNvPr id="26715" name="Arc 36"/>
              <p:cNvSpPr>
                <a:spLocks/>
              </p:cNvSpPr>
              <p:nvPr/>
            </p:nvSpPr>
            <p:spPr bwMode="auto">
              <a:xfrm rot="-299128">
                <a:off x="4176" y="1824"/>
                <a:ext cx="1033" cy="1469"/>
              </a:xfrm>
              <a:custGeom>
                <a:avLst/>
                <a:gdLst>
                  <a:gd name="T0" fmla="*/ 0 w 17863"/>
                  <a:gd name="T1" fmla="*/ 0 h 19967"/>
                  <a:gd name="T2" fmla="*/ 0 w 17863"/>
                  <a:gd name="T3" fmla="*/ 0 h 19967"/>
                  <a:gd name="T4" fmla="*/ 0 w 17863"/>
                  <a:gd name="T5" fmla="*/ 0 h 19967"/>
                  <a:gd name="T6" fmla="*/ 0 60000 65536"/>
                  <a:gd name="T7" fmla="*/ 0 60000 65536"/>
                  <a:gd name="T8" fmla="*/ 0 60000 65536"/>
                  <a:gd name="T9" fmla="*/ 0 w 17863"/>
                  <a:gd name="T10" fmla="*/ 0 h 19967"/>
                  <a:gd name="T11" fmla="*/ 17863 w 17863"/>
                  <a:gd name="T12" fmla="*/ 19967 h 199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863" h="19967" fill="none" extrusionOk="0">
                    <a:moveTo>
                      <a:pt x="8238" y="0"/>
                    </a:moveTo>
                    <a:cubicBezTo>
                      <a:pt x="12142" y="1610"/>
                      <a:pt x="15488" y="4330"/>
                      <a:pt x="17862" y="7823"/>
                    </a:cubicBezTo>
                  </a:path>
                  <a:path w="17863" h="19967" stroke="0" extrusionOk="0">
                    <a:moveTo>
                      <a:pt x="8238" y="0"/>
                    </a:moveTo>
                    <a:cubicBezTo>
                      <a:pt x="12142" y="1610"/>
                      <a:pt x="15488" y="4330"/>
                      <a:pt x="17862" y="7823"/>
                    </a:cubicBezTo>
                    <a:lnTo>
                      <a:pt x="0" y="19967"/>
                    </a:lnTo>
                    <a:close/>
                  </a:path>
                </a:pathLst>
              </a:custGeom>
              <a:noFill/>
              <a:ln w="2857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800">
                  <a:latin typeface="Comic Sans MS" charset="0"/>
                  <a:ea typeface="SimSun" pitchFamily="2" charset="-122"/>
                  <a:cs typeface="SimSun" pitchFamily="2" charset="-122"/>
                </a:endParaRPr>
              </a:p>
            </p:txBody>
          </p:sp>
        </p:grpSp>
        <p:grpSp>
          <p:nvGrpSpPr>
            <p:cNvPr id="8" name="Group 37"/>
            <p:cNvGrpSpPr>
              <a:grpSpLocks/>
            </p:cNvGrpSpPr>
            <p:nvPr/>
          </p:nvGrpSpPr>
          <p:grpSpPr bwMode="auto">
            <a:xfrm rot="10800000">
              <a:off x="3024" y="2448"/>
              <a:ext cx="1255" cy="1750"/>
              <a:chOff x="4176" y="1543"/>
              <a:chExt cx="1255" cy="1750"/>
            </a:xfrm>
          </p:grpSpPr>
          <p:sp>
            <p:nvSpPr>
              <p:cNvPr id="26712" name="Arc 38"/>
              <p:cNvSpPr>
                <a:spLocks/>
              </p:cNvSpPr>
              <p:nvPr/>
            </p:nvSpPr>
            <p:spPr bwMode="auto">
              <a:xfrm rot="-440998">
                <a:off x="4321" y="1543"/>
                <a:ext cx="1110" cy="1507"/>
              </a:xfrm>
              <a:custGeom>
                <a:avLst/>
                <a:gdLst>
                  <a:gd name="T0" fmla="*/ 0 w 19202"/>
                  <a:gd name="T1" fmla="*/ 0 h 20486"/>
                  <a:gd name="T2" fmla="*/ 0 w 19202"/>
                  <a:gd name="T3" fmla="*/ 0 h 20486"/>
                  <a:gd name="T4" fmla="*/ 0 w 19202"/>
                  <a:gd name="T5" fmla="*/ 0 h 20486"/>
                  <a:gd name="T6" fmla="*/ 0 60000 65536"/>
                  <a:gd name="T7" fmla="*/ 0 60000 65536"/>
                  <a:gd name="T8" fmla="*/ 0 60000 65536"/>
                  <a:gd name="T9" fmla="*/ 0 w 19202"/>
                  <a:gd name="T10" fmla="*/ 0 h 20486"/>
                  <a:gd name="T11" fmla="*/ 19202 w 19202"/>
                  <a:gd name="T12" fmla="*/ 20486 h 204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02" h="20486" fill="none" extrusionOk="0">
                    <a:moveTo>
                      <a:pt x="6847" y="0"/>
                    </a:moveTo>
                    <a:cubicBezTo>
                      <a:pt x="12189" y="1785"/>
                      <a:pt x="16622" y="5587"/>
                      <a:pt x="19202" y="10594"/>
                    </a:cubicBezTo>
                  </a:path>
                  <a:path w="19202" h="20486" stroke="0" extrusionOk="0">
                    <a:moveTo>
                      <a:pt x="6847" y="0"/>
                    </a:moveTo>
                    <a:cubicBezTo>
                      <a:pt x="12189" y="1785"/>
                      <a:pt x="16622" y="5587"/>
                      <a:pt x="19202" y="10594"/>
                    </a:cubicBezTo>
                    <a:lnTo>
                      <a:pt x="0" y="20486"/>
                    </a:lnTo>
                    <a:close/>
                  </a:path>
                </a:pathLst>
              </a:custGeom>
              <a:noFill/>
              <a:ln w="2857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rot="10800000"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800">
                  <a:latin typeface="Comic Sans MS" charset="0"/>
                  <a:ea typeface="SimSun" pitchFamily="2" charset="-122"/>
                  <a:cs typeface="SimSun" pitchFamily="2" charset="-122"/>
                </a:endParaRPr>
              </a:p>
            </p:txBody>
          </p:sp>
          <p:sp>
            <p:nvSpPr>
              <p:cNvPr id="26713" name="Arc 39"/>
              <p:cNvSpPr>
                <a:spLocks/>
              </p:cNvSpPr>
              <p:nvPr/>
            </p:nvSpPr>
            <p:spPr bwMode="auto">
              <a:xfrm rot="-299128">
                <a:off x="4176" y="1824"/>
                <a:ext cx="1033" cy="1469"/>
              </a:xfrm>
              <a:custGeom>
                <a:avLst/>
                <a:gdLst>
                  <a:gd name="T0" fmla="*/ 0 w 17863"/>
                  <a:gd name="T1" fmla="*/ 0 h 19967"/>
                  <a:gd name="T2" fmla="*/ 0 w 17863"/>
                  <a:gd name="T3" fmla="*/ 0 h 19967"/>
                  <a:gd name="T4" fmla="*/ 0 w 17863"/>
                  <a:gd name="T5" fmla="*/ 0 h 19967"/>
                  <a:gd name="T6" fmla="*/ 0 60000 65536"/>
                  <a:gd name="T7" fmla="*/ 0 60000 65536"/>
                  <a:gd name="T8" fmla="*/ 0 60000 65536"/>
                  <a:gd name="T9" fmla="*/ 0 w 17863"/>
                  <a:gd name="T10" fmla="*/ 0 h 19967"/>
                  <a:gd name="T11" fmla="*/ 17863 w 17863"/>
                  <a:gd name="T12" fmla="*/ 19967 h 199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863" h="19967" fill="none" extrusionOk="0">
                    <a:moveTo>
                      <a:pt x="8238" y="0"/>
                    </a:moveTo>
                    <a:cubicBezTo>
                      <a:pt x="12142" y="1610"/>
                      <a:pt x="15488" y="4330"/>
                      <a:pt x="17862" y="7823"/>
                    </a:cubicBezTo>
                  </a:path>
                  <a:path w="17863" h="19967" stroke="0" extrusionOk="0">
                    <a:moveTo>
                      <a:pt x="8238" y="0"/>
                    </a:moveTo>
                    <a:cubicBezTo>
                      <a:pt x="12142" y="1610"/>
                      <a:pt x="15488" y="4330"/>
                      <a:pt x="17862" y="7823"/>
                    </a:cubicBezTo>
                    <a:lnTo>
                      <a:pt x="0" y="19967"/>
                    </a:lnTo>
                    <a:close/>
                  </a:path>
                </a:pathLst>
              </a:custGeom>
              <a:noFill/>
              <a:ln w="2857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rot="10800000"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800">
                  <a:latin typeface="Comic Sans MS" charset="0"/>
                  <a:ea typeface="SimSun" pitchFamily="2" charset="-122"/>
                  <a:cs typeface="SimSun" pitchFamily="2" charset="-122"/>
                </a:endParaRPr>
              </a:p>
            </p:txBody>
          </p:sp>
        </p:grpSp>
        <p:grpSp>
          <p:nvGrpSpPr>
            <p:cNvPr id="9" name="Group 40"/>
            <p:cNvGrpSpPr>
              <a:grpSpLocks/>
            </p:cNvGrpSpPr>
            <p:nvPr/>
          </p:nvGrpSpPr>
          <p:grpSpPr bwMode="auto">
            <a:xfrm rot="-5652832">
              <a:off x="3127" y="1433"/>
              <a:ext cx="1255" cy="1750"/>
              <a:chOff x="4176" y="1543"/>
              <a:chExt cx="1255" cy="1750"/>
            </a:xfrm>
          </p:grpSpPr>
          <p:sp>
            <p:nvSpPr>
              <p:cNvPr id="26710" name="Arc 41"/>
              <p:cNvSpPr>
                <a:spLocks/>
              </p:cNvSpPr>
              <p:nvPr/>
            </p:nvSpPr>
            <p:spPr bwMode="auto">
              <a:xfrm rot="-440998">
                <a:off x="4321" y="1543"/>
                <a:ext cx="1110" cy="1507"/>
              </a:xfrm>
              <a:custGeom>
                <a:avLst/>
                <a:gdLst>
                  <a:gd name="T0" fmla="*/ 0 w 19202"/>
                  <a:gd name="T1" fmla="*/ 0 h 20486"/>
                  <a:gd name="T2" fmla="*/ 0 w 19202"/>
                  <a:gd name="T3" fmla="*/ 0 h 20486"/>
                  <a:gd name="T4" fmla="*/ 0 w 19202"/>
                  <a:gd name="T5" fmla="*/ 0 h 20486"/>
                  <a:gd name="T6" fmla="*/ 0 60000 65536"/>
                  <a:gd name="T7" fmla="*/ 0 60000 65536"/>
                  <a:gd name="T8" fmla="*/ 0 60000 65536"/>
                  <a:gd name="T9" fmla="*/ 0 w 19202"/>
                  <a:gd name="T10" fmla="*/ 0 h 20486"/>
                  <a:gd name="T11" fmla="*/ 19202 w 19202"/>
                  <a:gd name="T12" fmla="*/ 20486 h 204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02" h="20486" fill="none" extrusionOk="0">
                    <a:moveTo>
                      <a:pt x="6847" y="0"/>
                    </a:moveTo>
                    <a:cubicBezTo>
                      <a:pt x="12189" y="1785"/>
                      <a:pt x="16622" y="5587"/>
                      <a:pt x="19202" y="10594"/>
                    </a:cubicBezTo>
                  </a:path>
                  <a:path w="19202" h="20486" stroke="0" extrusionOk="0">
                    <a:moveTo>
                      <a:pt x="6847" y="0"/>
                    </a:moveTo>
                    <a:cubicBezTo>
                      <a:pt x="12189" y="1785"/>
                      <a:pt x="16622" y="5587"/>
                      <a:pt x="19202" y="10594"/>
                    </a:cubicBezTo>
                    <a:lnTo>
                      <a:pt x="0" y="20486"/>
                    </a:lnTo>
                    <a:close/>
                  </a:path>
                </a:pathLst>
              </a:custGeom>
              <a:noFill/>
              <a:ln w="2857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800">
                  <a:latin typeface="Comic Sans MS" charset="0"/>
                  <a:ea typeface="SimSun" pitchFamily="2" charset="-122"/>
                  <a:cs typeface="SimSun" pitchFamily="2" charset="-122"/>
                </a:endParaRPr>
              </a:p>
            </p:txBody>
          </p:sp>
          <p:sp>
            <p:nvSpPr>
              <p:cNvPr id="26711" name="Arc 42"/>
              <p:cNvSpPr>
                <a:spLocks/>
              </p:cNvSpPr>
              <p:nvPr/>
            </p:nvSpPr>
            <p:spPr bwMode="auto">
              <a:xfrm rot="-299128">
                <a:off x="4176" y="1824"/>
                <a:ext cx="1033" cy="1469"/>
              </a:xfrm>
              <a:custGeom>
                <a:avLst/>
                <a:gdLst>
                  <a:gd name="T0" fmla="*/ 0 w 17863"/>
                  <a:gd name="T1" fmla="*/ 0 h 19967"/>
                  <a:gd name="T2" fmla="*/ 0 w 17863"/>
                  <a:gd name="T3" fmla="*/ 0 h 19967"/>
                  <a:gd name="T4" fmla="*/ 0 w 17863"/>
                  <a:gd name="T5" fmla="*/ 0 h 19967"/>
                  <a:gd name="T6" fmla="*/ 0 60000 65536"/>
                  <a:gd name="T7" fmla="*/ 0 60000 65536"/>
                  <a:gd name="T8" fmla="*/ 0 60000 65536"/>
                  <a:gd name="T9" fmla="*/ 0 w 17863"/>
                  <a:gd name="T10" fmla="*/ 0 h 19967"/>
                  <a:gd name="T11" fmla="*/ 17863 w 17863"/>
                  <a:gd name="T12" fmla="*/ 19967 h 199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863" h="19967" fill="none" extrusionOk="0">
                    <a:moveTo>
                      <a:pt x="8238" y="0"/>
                    </a:moveTo>
                    <a:cubicBezTo>
                      <a:pt x="12142" y="1610"/>
                      <a:pt x="15488" y="4330"/>
                      <a:pt x="17862" y="7823"/>
                    </a:cubicBezTo>
                  </a:path>
                  <a:path w="17863" h="19967" stroke="0" extrusionOk="0">
                    <a:moveTo>
                      <a:pt x="8238" y="0"/>
                    </a:moveTo>
                    <a:cubicBezTo>
                      <a:pt x="12142" y="1610"/>
                      <a:pt x="15488" y="4330"/>
                      <a:pt x="17862" y="7823"/>
                    </a:cubicBezTo>
                    <a:lnTo>
                      <a:pt x="0" y="19967"/>
                    </a:lnTo>
                    <a:close/>
                  </a:path>
                </a:pathLst>
              </a:custGeom>
              <a:noFill/>
              <a:ln w="2857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800">
                  <a:latin typeface="Comic Sans MS" charset="0"/>
                  <a:ea typeface="SimSun" pitchFamily="2" charset="-122"/>
                  <a:cs typeface="SimSun" pitchFamily="2" charset="-122"/>
                </a:endParaRPr>
              </a:p>
            </p:txBody>
          </p:sp>
        </p:grpSp>
      </p:grpSp>
      <p:sp>
        <p:nvSpPr>
          <p:cNvPr id="26650" name="AutoShape 43"/>
          <p:cNvSpPr>
            <a:spLocks noChangeArrowheads="1"/>
          </p:cNvSpPr>
          <p:nvPr/>
        </p:nvSpPr>
        <p:spPr bwMode="auto">
          <a:xfrm>
            <a:off x="7162800" y="2590800"/>
            <a:ext cx="230188" cy="230188"/>
          </a:xfrm>
          <a:prstGeom prst="flowChartSummingJunction">
            <a:avLst/>
          </a:prstGeom>
          <a:noFill/>
          <a:ln w="31750">
            <a:solidFill>
              <a:srgbClr val="FF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 sz="1800">
              <a:latin typeface="Comic Sans MS" charset="0"/>
              <a:ea typeface="Arial" charset="0"/>
              <a:cs typeface="Arial" charset="0"/>
            </a:endParaRP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6934200" y="2667000"/>
          <a:ext cx="261938" cy="325438"/>
        </p:xfrm>
        <a:graphic>
          <a:graphicData uri="http://schemas.openxmlformats.org/presentationml/2006/ole">
            <p:oleObj spid="_x0000_s63491" name="Equation" r:id="rId7" imgW="4470400" imgH="6502400" progId="Equation.3">
              <p:embed/>
            </p:oleObj>
          </a:graphicData>
        </a:graphic>
      </p:graphicFrame>
      <p:sp>
        <p:nvSpPr>
          <p:cNvPr id="374829" name="Text Box 45"/>
          <p:cNvSpPr txBox="1">
            <a:spLocks noChangeArrowheads="1"/>
          </p:cNvSpPr>
          <p:nvPr/>
        </p:nvSpPr>
        <p:spPr bwMode="auto">
          <a:xfrm>
            <a:off x="117475" y="3567113"/>
            <a:ext cx="42894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altLang="zh-CN" sz="1800">
                <a:latin typeface="Comic Sans MS" charset="0"/>
                <a:ea typeface="SimSun" pitchFamily="2" charset="-122"/>
                <a:cs typeface="SimSun" pitchFamily="2" charset="-122"/>
              </a:rPr>
              <a:t> </a:t>
            </a:r>
            <a:r>
              <a:rPr lang="en-US" altLang="zh-CN" sz="1800">
                <a:solidFill>
                  <a:srgbClr val="FF85FF"/>
                </a:solidFill>
                <a:latin typeface="Comic Sans MS" charset="0"/>
                <a:ea typeface="SimSun" pitchFamily="2" charset="-122"/>
                <a:cs typeface="SimSun" pitchFamily="2" charset="-122"/>
              </a:rPr>
              <a:t>Muon polarization</a:t>
            </a:r>
          </a:p>
          <a:p>
            <a:pPr>
              <a:buFontTx/>
              <a:buChar char="•"/>
            </a:pPr>
            <a:r>
              <a:rPr lang="en-US" altLang="zh-CN" sz="1800">
                <a:latin typeface="Comic Sans MS" charset="0"/>
                <a:ea typeface="SimSun" pitchFamily="2" charset="-122"/>
                <a:cs typeface="SimSun" pitchFamily="2" charset="-122"/>
              </a:rPr>
              <a:t> </a:t>
            </a:r>
            <a:r>
              <a:rPr lang="en-US" altLang="zh-CN" sz="1800">
                <a:solidFill>
                  <a:schemeClr val="folHlink"/>
                </a:solidFill>
                <a:latin typeface="Comic Sans MS" charset="0"/>
                <a:ea typeface="SimSun" pitchFamily="2" charset="-122"/>
                <a:cs typeface="SimSun" pitchFamily="2" charset="-122"/>
              </a:rPr>
              <a:t>Muon storage ring</a:t>
            </a:r>
          </a:p>
          <a:p>
            <a:pPr>
              <a:buFontTx/>
              <a:buChar char="•"/>
            </a:pPr>
            <a:r>
              <a:rPr lang="en-US" altLang="zh-CN" sz="1800">
                <a:latin typeface="Comic Sans MS" charset="0"/>
                <a:ea typeface="SimSun" pitchFamily="2" charset="-122"/>
                <a:cs typeface="SimSun" pitchFamily="2" charset="-122"/>
              </a:rPr>
              <a:t> </a:t>
            </a:r>
            <a:r>
              <a:rPr lang="en-US" altLang="zh-CN" sz="1800">
                <a:solidFill>
                  <a:srgbClr val="FF0066"/>
                </a:solidFill>
                <a:latin typeface="Comic Sans MS" charset="0"/>
                <a:ea typeface="SimSun" pitchFamily="2" charset="-122"/>
                <a:cs typeface="SimSun" pitchFamily="2" charset="-122"/>
              </a:rPr>
              <a:t>injection &amp; kicking</a:t>
            </a:r>
          </a:p>
          <a:p>
            <a:pPr>
              <a:buFontTx/>
              <a:buChar char="•"/>
            </a:pPr>
            <a:r>
              <a:rPr lang="en-US" altLang="zh-CN" sz="1800">
                <a:latin typeface="Comic Sans MS" charset="0"/>
                <a:ea typeface="SimSun" pitchFamily="2" charset="-122"/>
                <a:cs typeface="SimSun" pitchFamily="2" charset="-122"/>
              </a:rPr>
              <a:t> </a:t>
            </a:r>
            <a:r>
              <a:rPr lang="en-US" altLang="zh-CN" sz="1800">
                <a:solidFill>
                  <a:srgbClr val="99FF66"/>
                </a:solidFill>
                <a:latin typeface="Comic Sans MS" charset="0"/>
                <a:ea typeface="SimSun" pitchFamily="2" charset="-122"/>
                <a:cs typeface="SimSun" pitchFamily="2" charset="-122"/>
              </a:rPr>
              <a:t>focus with  Electric Quadrupoles</a:t>
            </a:r>
          </a:p>
          <a:p>
            <a:pPr>
              <a:buFontTx/>
              <a:buChar char="•"/>
            </a:pPr>
            <a:r>
              <a:rPr lang="en-US" altLang="zh-CN" sz="1800">
                <a:solidFill>
                  <a:srgbClr val="66FF33"/>
                </a:solidFill>
                <a:latin typeface="Comic Sans MS" charset="0"/>
                <a:ea typeface="SimSun" pitchFamily="2" charset="-122"/>
                <a:cs typeface="SimSun" pitchFamily="2" charset="-122"/>
              </a:rPr>
              <a:t> </a:t>
            </a:r>
            <a:r>
              <a:rPr lang="en-US" altLang="zh-CN" sz="1800">
                <a:solidFill>
                  <a:srgbClr val="4BFFFF"/>
                </a:solidFill>
                <a:latin typeface="Comic Sans MS" charset="0"/>
                <a:ea typeface="SimSun" pitchFamily="2" charset="-122"/>
                <a:cs typeface="SimSun" pitchFamily="2" charset="-122"/>
              </a:rPr>
              <a:t>24 electron calorimeters</a:t>
            </a:r>
            <a:r>
              <a:rPr lang="en-US" altLang="zh-CN" sz="1800">
                <a:latin typeface="Comic Sans MS" charset="0"/>
                <a:ea typeface="SimSun" pitchFamily="2" charset="-122"/>
                <a:cs typeface="SimSun" pitchFamily="2" charset="-122"/>
              </a:rPr>
              <a:t> </a:t>
            </a:r>
          </a:p>
          <a:p>
            <a:endParaRPr lang="el-GR" altLang="zh-CN" sz="1800">
              <a:solidFill>
                <a:srgbClr val="99FF66"/>
              </a:solidFill>
              <a:latin typeface="Comic Sans MS" charset="0"/>
              <a:ea typeface="SimSun" pitchFamily="2" charset="-122"/>
              <a:cs typeface="SimSun" pitchFamily="2" charset="-122"/>
            </a:endParaRPr>
          </a:p>
        </p:txBody>
      </p:sp>
      <p:grpSp>
        <p:nvGrpSpPr>
          <p:cNvPr id="10" name="Group 46"/>
          <p:cNvGrpSpPr>
            <a:grpSpLocks/>
          </p:cNvGrpSpPr>
          <p:nvPr/>
        </p:nvGrpSpPr>
        <p:grpSpPr bwMode="auto">
          <a:xfrm>
            <a:off x="4953000" y="4419600"/>
            <a:ext cx="2044700" cy="1295400"/>
            <a:chOff x="3120" y="2784"/>
            <a:chExt cx="1288" cy="816"/>
          </a:xfrm>
        </p:grpSpPr>
        <p:sp>
          <p:nvSpPr>
            <p:cNvPr id="26702" name="Line 47"/>
            <p:cNvSpPr>
              <a:spLocks noChangeShapeType="1"/>
            </p:cNvSpPr>
            <p:nvPr/>
          </p:nvSpPr>
          <p:spPr bwMode="auto">
            <a:xfrm flipH="1">
              <a:off x="3168" y="2784"/>
              <a:ext cx="1008" cy="67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3" name="Text Box 48"/>
            <p:cNvSpPr txBox="1">
              <a:spLocks noChangeArrowheads="1"/>
            </p:cNvSpPr>
            <p:nvPr/>
          </p:nvSpPr>
          <p:spPr bwMode="auto">
            <a:xfrm>
              <a:off x="3552" y="3120"/>
              <a:ext cx="8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zh-CN" sz="1800">
                  <a:solidFill>
                    <a:schemeClr val="folHlink"/>
                  </a:solidFill>
                  <a:latin typeface="Comic Sans MS" charset="0"/>
                  <a:ea typeface="SimSun" pitchFamily="2" charset="-122"/>
                  <a:cs typeface="SimSun" pitchFamily="2" charset="-122"/>
                </a:rPr>
                <a:t>R=711.2cm</a:t>
              </a:r>
            </a:p>
          </p:txBody>
        </p:sp>
        <p:sp>
          <p:nvSpPr>
            <p:cNvPr id="26704" name="Line 49"/>
            <p:cNvSpPr>
              <a:spLocks noChangeShapeType="1"/>
            </p:cNvSpPr>
            <p:nvPr/>
          </p:nvSpPr>
          <p:spPr bwMode="auto">
            <a:xfrm flipH="1">
              <a:off x="3120" y="3504"/>
              <a:ext cx="144" cy="9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5" name="Text Box 50"/>
            <p:cNvSpPr txBox="1">
              <a:spLocks noChangeArrowheads="1"/>
            </p:cNvSpPr>
            <p:nvPr/>
          </p:nvSpPr>
          <p:spPr bwMode="auto">
            <a:xfrm>
              <a:off x="3264" y="3360"/>
              <a:ext cx="5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zh-CN" sz="1800">
                  <a:solidFill>
                    <a:schemeClr val="folHlink"/>
                  </a:solidFill>
                  <a:latin typeface="Comic Sans MS" charset="0"/>
                  <a:ea typeface="SimSun" pitchFamily="2" charset="-122"/>
                  <a:cs typeface="SimSun" pitchFamily="2" charset="-122"/>
                </a:rPr>
                <a:t>d=9cm</a:t>
              </a:r>
              <a:endParaRPr lang="el-GR" altLang="zh-CN" sz="1800">
                <a:solidFill>
                  <a:schemeClr val="folHlink"/>
                </a:solidFill>
                <a:latin typeface="Comic Sans MS" charset="0"/>
                <a:ea typeface="SimSun" pitchFamily="2" charset="-122"/>
                <a:cs typeface="SimSun" pitchFamily="2" charset="-122"/>
              </a:endParaRPr>
            </a:p>
          </p:txBody>
        </p:sp>
      </p:grpSp>
      <p:sp>
        <p:nvSpPr>
          <p:cNvPr id="26653" name="Text Box 51"/>
          <p:cNvSpPr txBox="1">
            <a:spLocks noChangeArrowheads="1"/>
          </p:cNvSpPr>
          <p:nvPr/>
        </p:nvSpPr>
        <p:spPr bwMode="auto">
          <a:xfrm>
            <a:off x="6629400" y="2895600"/>
            <a:ext cx="839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 sz="1600">
                <a:solidFill>
                  <a:srgbClr val="FF9933"/>
                </a:solidFill>
                <a:latin typeface="Comic Sans MS" charset="0"/>
                <a:ea typeface="SimSun" pitchFamily="2" charset="-122"/>
                <a:cs typeface="SimSun" pitchFamily="2" charset="-122"/>
              </a:rPr>
              <a:t>(1.45T)</a:t>
            </a:r>
          </a:p>
        </p:txBody>
      </p:sp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3124200" y="5486400"/>
            <a:ext cx="2943225" cy="1068388"/>
            <a:chOff x="1946" y="3455"/>
            <a:chExt cx="1854" cy="673"/>
          </a:xfrm>
        </p:grpSpPr>
        <p:sp>
          <p:nvSpPr>
            <p:cNvPr id="26699" name="Line 53"/>
            <p:cNvSpPr>
              <a:spLocks noChangeShapeType="1"/>
            </p:cNvSpPr>
            <p:nvPr/>
          </p:nvSpPr>
          <p:spPr bwMode="auto">
            <a:xfrm flipV="1">
              <a:off x="2945" y="3808"/>
              <a:ext cx="295" cy="144"/>
            </a:xfrm>
            <a:prstGeom prst="line">
              <a:avLst/>
            </a:prstGeom>
            <a:noFill/>
            <a:ln w="0">
              <a:solidFill>
                <a:srgbClr val="33CC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0" name="Text Box 54"/>
            <p:cNvSpPr txBox="1">
              <a:spLocks noChangeArrowheads="1"/>
            </p:cNvSpPr>
            <p:nvPr/>
          </p:nvSpPr>
          <p:spPr bwMode="auto">
            <a:xfrm>
              <a:off x="1946" y="3897"/>
              <a:ext cx="15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zh-CN" sz="1800">
                  <a:solidFill>
                    <a:srgbClr val="99FF66"/>
                  </a:solidFill>
                  <a:latin typeface="Comic Sans MS" charset="0"/>
                  <a:ea typeface="SimSun" pitchFamily="2" charset="-122"/>
                  <a:cs typeface="SimSun" pitchFamily="2" charset="-122"/>
                </a:rPr>
                <a:t>Electric Quadrupoles</a:t>
              </a:r>
            </a:p>
          </p:txBody>
        </p:sp>
        <p:sp>
          <p:nvSpPr>
            <p:cNvPr id="26701" name="Line 55"/>
            <p:cNvSpPr>
              <a:spLocks noChangeShapeType="1"/>
            </p:cNvSpPr>
            <p:nvPr/>
          </p:nvSpPr>
          <p:spPr bwMode="auto">
            <a:xfrm flipV="1">
              <a:off x="3485" y="3776"/>
              <a:ext cx="164" cy="21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ysDot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26628" name="Object 4"/>
            <p:cNvGraphicFramePr>
              <a:graphicFrameLocks noChangeAspect="1"/>
            </p:cNvGraphicFramePr>
            <p:nvPr/>
          </p:nvGraphicFramePr>
          <p:xfrm>
            <a:off x="3631" y="3455"/>
            <a:ext cx="169" cy="518"/>
          </p:xfrm>
          <a:graphic>
            <a:graphicData uri="http://schemas.openxmlformats.org/presentationml/2006/ole">
              <p:oleObj spid="_x0000_s63492" name="Equation" r:id="rId8" imgW="6502400" imgH="14224000" progId="Equation.3">
                <p:embed/>
              </p:oleObj>
            </a:graphicData>
          </a:graphic>
        </p:graphicFrame>
      </p:grpSp>
      <p:pic>
        <p:nvPicPr>
          <p:cNvPr id="374841" name="Picture 5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" y="5291138"/>
            <a:ext cx="362585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4953000" y="2819400"/>
            <a:ext cx="3505200" cy="3514725"/>
            <a:chOff x="3120" y="1776"/>
            <a:chExt cx="2208" cy="2214"/>
          </a:xfrm>
        </p:grpSpPr>
        <p:sp>
          <p:nvSpPr>
            <p:cNvPr id="26675" name="Rectangle 59"/>
            <p:cNvSpPr>
              <a:spLocks noChangeArrowheads="1"/>
            </p:cNvSpPr>
            <p:nvPr/>
          </p:nvSpPr>
          <p:spPr bwMode="auto">
            <a:xfrm>
              <a:off x="3120" y="2784"/>
              <a:ext cx="144" cy="144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 sz="1800"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26676" name="Rectangle 60"/>
            <p:cNvSpPr>
              <a:spLocks noChangeArrowheads="1"/>
            </p:cNvSpPr>
            <p:nvPr/>
          </p:nvSpPr>
          <p:spPr bwMode="auto">
            <a:xfrm>
              <a:off x="4128" y="1776"/>
              <a:ext cx="144" cy="144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 sz="1800"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26677" name="Rectangle 61"/>
            <p:cNvSpPr>
              <a:spLocks noChangeArrowheads="1"/>
            </p:cNvSpPr>
            <p:nvPr/>
          </p:nvSpPr>
          <p:spPr bwMode="auto">
            <a:xfrm>
              <a:off x="5184" y="2832"/>
              <a:ext cx="144" cy="144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 sz="1800"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26678" name="Rectangle 62"/>
            <p:cNvSpPr>
              <a:spLocks noChangeArrowheads="1"/>
            </p:cNvSpPr>
            <p:nvPr/>
          </p:nvSpPr>
          <p:spPr bwMode="auto">
            <a:xfrm>
              <a:off x="5136" y="2544"/>
              <a:ext cx="144" cy="144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 sz="1800"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26679" name="Rectangle 63"/>
            <p:cNvSpPr>
              <a:spLocks noChangeArrowheads="1"/>
            </p:cNvSpPr>
            <p:nvPr/>
          </p:nvSpPr>
          <p:spPr bwMode="auto">
            <a:xfrm>
              <a:off x="4704" y="3707"/>
              <a:ext cx="144" cy="144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 sz="1800"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26680" name="Rectangle 64"/>
            <p:cNvSpPr>
              <a:spLocks noChangeArrowheads="1"/>
            </p:cNvSpPr>
            <p:nvPr/>
          </p:nvSpPr>
          <p:spPr bwMode="auto">
            <a:xfrm>
              <a:off x="5149" y="3088"/>
              <a:ext cx="144" cy="144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 sz="1800"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26681" name="Rectangle 65"/>
            <p:cNvSpPr>
              <a:spLocks noChangeArrowheads="1"/>
            </p:cNvSpPr>
            <p:nvPr/>
          </p:nvSpPr>
          <p:spPr bwMode="auto">
            <a:xfrm>
              <a:off x="4848" y="2064"/>
              <a:ext cx="144" cy="144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 sz="1800"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26682" name="Rectangle 66"/>
            <p:cNvSpPr>
              <a:spLocks noChangeArrowheads="1"/>
            </p:cNvSpPr>
            <p:nvPr/>
          </p:nvSpPr>
          <p:spPr bwMode="auto">
            <a:xfrm>
              <a:off x="3273" y="2342"/>
              <a:ext cx="144" cy="144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 sz="1800"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26683" name="Rectangle 67"/>
            <p:cNvSpPr>
              <a:spLocks noChangeArrowheads="1"/>
            </p:cNvSpPr>
            <p:nvPr/>
          </p:nvSpPr>
          <p:spPr bwMode="auto">
            <a:xfrm>
              <a:off x="3168" y="2544"/>
              <a:ext cx="144" cy="144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 sz="1800"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26684" name="Rectangle 68"/>
            <p:cNvSpPr>
              <a:spLocks noChangeArrowheads="1"/>
            </p:cNvSpPr>
            <p:nvPr/>
          </p:nvSpPr>
          <p:spPr bwMode="auto">
            <a:xfrm>
              <a:off x="3408" y="2112"/>
              <a:ext cx="144" cy="144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 sz="1800"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26685" name="Rectangle 69"/>
            <p:cNvSpPr>
              <a:spLocks noChangeArrowheads="1"/>
            </p:cNvSpPr>
            <p:nvPr/>
          </p:nvSpPr>
          <p:spPr bwMode="auto">
            <a:xfrm>
              <a:off x="3620" y="1964"/>
              <a:ext cx="144" cy="144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 sz="1800"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26686" name="Rectangle 70"/>
            <p:cNvSpPr>
              <a:spLocks noChangeArrowheads="1"/>
            </p:cNvSpPr>
            <p:nvPr/>
          </p:nvSpPr>
          <p:spPr bwMode="auto">
            <a:xfrm>
              <a:off x="3849" y="1819"/>
              <a:ext cx="144" cy="144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 sz="1800"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26687" name="Rectangle 71"/>
            <p:cNvSpPr>
              <a:spLocks noChangeArrowheads="1"/>
            </p:cNvSpPr>
            <p:nvPr/>
          </p:nvSpPr>
          <p:spPr bwMode="auto">
            <a:xfrm>
              <a:off x="4368" y="1824"/>
              <a:ext cx="144" cy="144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 sz="1800"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26688" name="Rectangle 72"/>
            <p:cNvSpPr>
              <a:spLocks noChangeArrowheads="1"/>
            </p:cNvSpPr>
            <p:nvPr/>
          </p:nvSpPr>
          <p:spPr bwMode="auto">
            <a:xfrm>
              <a:off x="4608" y="1920"/>
              <a:ext cx="144" cy="144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 sz="1800"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26689" name="Rectangle 73"/>
            <p:cNvSpPr>
              <a:spLocks noChangeArrowheads="1"/>
            </p:cNvSpPr>
            <p:nvPr/>
          </p:nvSpPr>
          <p:spPr bwMode="auto">
            <a:xfrm>
              <a:off x="5003" y="2265"/>
              <a:ext cx="144" cy="144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 sz="1800"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26690" name="Rectangle 74"/>
            <p:cNvSpPr>
              <a:spLocks noChangeArrowheads="1"/>
            </p:cNvSpPr>
            <p:nvPr/>
          </p:nvSpPr>
          <p:spPr bwMode="auto">
            <a:xfrm>
              <a:off x="5037" y="3327"/>
              <a:ext cx="144" cy="144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 sz="1800"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26691" name="Rectangle 75"/>
            <p:cNvSpPr>
              <a:spLocks noChangeArrowheads="1"/>
            </p:cNvSpPr>
            <p:nvPr/>
          </p:nvSpPr>
          <p:spPr bwMode="auto">
            <a:xfrm>
              <a:off x="4885" y="3529"/>
              <a:ext cx="144" cy="144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 sz="1800"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26692" name="Rectangle 76"/>
            <p:cNvSpPr>
              <a:spLocks noChangeArrowheads="1"/>
            </p:cNvSpPr>
            <p:nvPr/>
          </p:nvSpPr>
          <p:spPr bwMode="auto">
            <a:xfrm>
              <a:off x="4450" y="3794"/>
              <a:ext cx="144" cy="144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 sz="1800"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26693" name="Rectangle 77"/>
            <p:cNvSpPr>
              <a:spLocks noChangeArrowheads="1"/>
            </p:cNvSpPr>
            <p:nvPr/>
          </p:nvSpPr>
          <p:spPr bwMode="auto">
            <a:xfrm>
              <a:off x="4147" y="3846"/>
              <a:ext cx="144" cy="144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 sz="1800"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26694" name="Rectangle 78"/>
            <p:cNvSpPr>
              <a:spLocks noChangeArrowheads="1"/>
            </p:cNvSpPr>
            <p:nvPr/>
          </p:nvSpPr>
          <p:spPr bwMode="auto">
            <a:xfrm>
              <a:off x="3870" y="3783"/>
              <a:ext cx="144" cy="144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 sz="1800"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26695" name="Rectangle 79"/>
            <p:cNvSpPr>
              <a:spLocks noChangeArrowheads="1"/>
            </p:cNvSpPr>
            <p:nvPr/>
          </p:nvSpPr>
          <p:spPr bwMode="auto">
            <a:xfrm>
              <a:off x="3648" y="3648"/>
              <a:ext cx="144" cy="144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 sz="1800"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26696" name="Rectangle 80"/>
            <p:cNvSpPr>
              <a:spLocks noChangeArrowheads="1"/>
            </p:cNvSpPr>
            <p:nvPr/>
          </p:nvSpPr>
          <p:spPr bwMode="auto">
            <a:xfrm>
              <a:off x="3430" y="3447"/>
              <a:ext cx="144" cy="144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 sz="1800"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26697" name="Rectangle 81"/>
            <p:cNvSpPr>
              <a:spLocks noChangeArrowheads="1"/>
            </p:cNvSpPr>
            <p:nvPr/>
          </p:nvSpPr>
          <p:spPr bwMode="auto">
            <a:xfrm>
              <a:off x="3242" y="3236"/>
              <a:ext cx="144" cy="144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 sz="1800"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26698" name="Rectangle 82"/>
            <p:cNvSpPr>
              <a:spLocks noChangeArrowheads="1"/>
            </p:cNvSpPr>
            <p:nvPr/>
          </p:nvSpPr>
          <p:spPr bwMode="auto">
            <a:xfrm>
              <a:off x="3133" y="3001"/>
              <a:ext cx="144" cy="144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 sz="1800">
                <a:latin typeface="Comic Sans MS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6657" name="Text Box 83"/>
          <p:cNvSpPr txBox="1">
            <a:spLocks noChangeArrowheads="1"/>
          </p:cNvSpPr>
          <p:nvPr/>
        </p:nvSpPr>
        <p:spPr bwMode="auto">
          <a:xfrm>
            <a:off x="0" y="6553200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1400">
                <a:latin typeface="Comic Sans MS" charset="0"/>
                <a:ea typeface="Arial" charset="0"/>
                <a:cs typeface="Arial" charset="0"/>
              </a:rPr>
              <a:t>(thanks to Q. Peng)</a:t>
            </a:r>
          </a:p>
        </p:txBody>
      </p:sp>
      <p:sp>
        <p:nvSpPr>
          <p:cNvPr id="374868" name="Text Box 84"/>
          <p:cNvSpPr txBox="1">
            <a:spLocks noChangeArrowheads="1"/>
          </p:cNvSpPr>
          <p:nvPr/>
        </p:nvSpPr>
        <p:spPr bwMode="auto">
          <a:xfrm>
            <a:off x="7086600" y="974725"/>
            <a:ext cx="1905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1800">
                <a:latin typeface="Comic Sans MS" charset="0"/>
                <a:ea typeface="Arial" charset="0"/>
                <a:cs typeface="Arial" charset="0"/>
              </a:rPr>
              <a:t>x</a:t>
            </a:r>
            <a:r>
              <a:rPr lang="en-US" altLang="ja-JP" sz="1800" baseline="-25000">
                <a:latin typeface="Comic Sans MS" charset="0"/>
                <a:ea typeface="Arial" charset="0"/>
                <a:cs typeface="Arial" charset="0"/>
              </a:rPr>
              <a:t>c</a:t>
            </a:r>
            <a:r>
              <a:rPr lang="en-US" altLang="ja-JP" sz="1800">
                <a:latin typeface="Comic Sans MS" charset="0"/>
                <a:ea typeface="Arial" charset="0"/>
                <a:cs typeface="Arial" charset="0"/>
              </a:rPr>
              <a:t> ≈ 77 mm</a:t>
            </a:r>
          </a:p>
          <a:p>
            <a:r>
              <a:rPr lang="en-US" altLang="ja-JP" sz="1800">
                <a:latin typeface="Symbol" charset="2"/>
                <a:ea typeface="Arial" charset="0"/>
                <a:cs typeface="Arial" charset="0"/>
              </a:rPr>
              <a:t>b</a:t>
            </a:r>
            <a:r>
              <a:rPr lang="en-US" altLang="ja-JP" sz="1800">
                <a:latin typeface="Comic Sans MS" charset="0"/>
                <a:ea typeface="Arial" charset="0"/>
                <a:cs typeface="Arial" charset="0"/>
              </a:rPr>
              <a:t> ≈ 10 mrad</a:t>
            </a:r>
          </a:p>
          <a:p>
            <a:r>
              <a:rPr lang="en-US" altLang="ja-JP" sz="1800">
                <a:latin typeface="cmmi8" charset="-128"/>
                <a:ea typeface="Arial" charset="0"/>
                <a:cs typeface="Arial" charset="0"/>
              </a:rPr>
              <a:t>B</a:t>
            </a:r>
            <a:r>
              <a:rPr lang="en-US" altLang="ja-JP" sz="1800">
                <a:latin typeface="Comic Sans MS" charset="0"/>
                <a:ea typeface="Arial" charset="0"/>
                <a:cs typeface="Arial" charset="0"/>
              </a:rPr>
              <a:t>·</a:t>
            </a:r>
            <a:r>
              <a:rPr lang="en-US" altLang="ja-JP" sz="1800">
                <a:latin typeface="cmmi8" charset="-128"/>
                <a:ea typeface="Arial" charset="0"/>
                <a:cs typeface="Arial" charset="0"/>
              </a:rPr>
              <a:t>dl</a:t>
            </a:r>
            <a:r>
              <a:rPr lang="en-US" altLang="ja-JP" sz="1800">
                <a:latin typeface="Comic Sans MS" charset="0"/>
                <a:ea typeface="Arial" charset="0"/>
                <a:cs typeface="Arial" charset="0"/>
              </a:rPr>
              <a:t> ≈ 0.1 Tm</a:t>
            </a:r>
          </a:p>
        </p:txBody>
      </p:sp>
      <p:grpSp>
        <p:nvGrpSpPr>
          <p:cNvPr id="13" name="Group 85"/>
          <p:cNvGrpSpPr>
            <a:grpSpLocks/>
          </p:cNvGrpSpPr>
          <p:nvPr/>
        </p:nvGrpSpPr>
        <p:grpSpPr bwMode="auto">
          <a:xfrm>
            <a:off x="8229600" y="4419600"/>
            <a:ext cx="838200" cy="2347913"/>
            <a:chOff x="5184" y="2784"/>
            <a:chExt cx="528" cy="1479"/>
          </a:xfrm>
        </p:grpSpPr>
        <p:grpSp>
          <p:nvGrpSpPr>
            <p:cNvPr id="14" name="Group 86"/>
            <p:cNvGrpSpPr>
              <a:grpSpLocks/>
            </p:cNvGrpSpPr>
            <p:nvPr/>
          </p:nvGrpSpPr>
          <p:grpSpPr bwMode="auto">
            <a:xfrm>
              <a:off x="5364" y="2784"/>
              <a:ext cx="348" cy="1479"/>
              <a:chOff x="5364" y="2784"/>
              <a:chExt cx="348" cy="1479"/>
            </a:xfrm>
          </p:grpSpPr>
          <p:sp>
            <p:nvSpPr>
              <p:cNvPr id="26670" name="Line 87"/>
              <p:cNvSpPr>
                <a:spLocks noChangeShapeType="1"/>
              </p:cNvSpPr>
              <p:nvPr/>
            </p:nvSpPr>
            <p:spPr bwMode="auto">
              <a:xfrm flipH="1">
                <a:off x="5376" y="2784"/>
                <a:ext cx="96" cy="1296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71" name="Line 88"/>
              <p:cNvSpPr>
                <a:spLocks noChangeShapeType="1"/>
              </p:cNvSpPr>
              <p:nvPr/>
            </p:nvSpPr>
            <p:spPr bwMode="auto">
              <a:xfrm>
                <a:off x="5472" y="2800"/>
                <a:ext cx="144" cy="128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72" name="Line 89"/>
              <p:cNvSpPr>
                <a:spLocks noChangeShapeType="1"/>
              </p:cNvSpPr>
              <p:nvPr/>
            </p:nvSpPr>
            <p:spPr bwMode="auto">
              <a:xfrm flipV="1">
                <a:off x="5364" y="4062"/>
                <a:ext cx="252" cy="12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73" name="Text Box 90"/>
              <p:cNvSpPr txBox="1">
                <a:spLocks noChangeArrowheads="1"/>
              </p:cNvSpPr>
              <p:nvPr/>
            </p:nvSpPr>
            <p:spPr bwMode="auto">
              <a:xfrm>
                <a:off x="5376" y="4032"/>
                <a:ext cx="2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altLang="ja-JP" sz="1800">
                    <a:solidFill>
                      <a:srgbClr val="FFFF00"/>
                    </a:solidFill>
                    <a:latin typeface="Comic Sans MS" charset="0"/>
                    <a:ea typeface="Arial" charset="0"/>
                    <a:cs typeface="Arial" charset="0"/>
                  </a:rPr>
                  <a:t>x</a:t>
                </a:r>
                <a:r>
                  <a:rPr lang="en-US" altLang="ja-JP" sz="1800" baseline="-25000">
                    <a:solidFill>
                      <a:srgbClr val="FFFF00"/>
                    </a:solidFill>
                    <a:latin typeface="Comic Sans MS" charset="0"/>
                    <a:ea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26674" name="Text Box 91"/>
              <p:cNvSpPr txBox="1">
                <a:spLocks noChangeArrowheads="1"/>
              </p:cNvSpPr>
              <p:nvPr/>
            </p:nvSpPr>
            <p:spPr bwMode="auto">
              <a:xfrm>
                <a:off x="5568" y="3408"/>
                <a:ext cx="14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altLang="ja-JP" sz="1600">
                    <a:solidFill>
                      <a:srgbClr val="FF0000"/>
                    </a:solidFill>
                    <a:latin typeface="Comic Sans MS" charset="0"/>
                    <a:ea typeface="Arial" charset="0"/>
                    <a:cs typeface="Arial" charset="0"/>
                  </a:rPr>
                  <a:t>R</a:t>
                </a:r>
              </a:p>
            </p:txBody>
          </p:sp>
        </p:grpSp>
        <p:sp>
          <p:nvSpPr>
            <p:cNvPr id="26668" name="Text Box 92"/>
            <p:cNvSpPr txBox="1">
              <a:spLocks noChangeArrowheads="1"/>
            </p:cNvSpPr>
            <p:nvPr/>
          </p:nvSpPr>
          <p:spPr bwMode="auto">
            <a:xfrm>
              <a:off x="5184" y="3744"/>
              <a:ext cx="1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1600">
                  <a:latin typeface="Comic Sans MS" charset="0"/>
                  <a:ea typeface="Arial" charset="0"/>
                  <a:cs typeface="Arial" charset="0"/>
                </a:rPr>
                <a:t>R</a:t>
              </a:r>
            </a:p>
          </p:txBody>
        </p:sp>
        <p:sp>
          <p:nvSpPr>
            <p:cNvPr id="26669" name="Text Box 93"/>
            <p:cNvSpPr txBox="1">
              <a:spLocks noChangeArrowheads="1"/>
            </p:cNvSpPr>
            <p:nvPr/>
          </p:nvSpPr>
          <p:spPr bwMode="auto">
            <a:xfrm>
              <a:off x="5312" y="368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1800">
                  <a:latin typeface="Symbol" charset="2"/>
                  <a:ea typeface="Arial" charset="0"/>
                  <a:cs typeface="Arial" charset="0"/>
                </a:rPr>
                <a:t>b</a:t>
              </a:r>
            </a:p>
          </p:txBody>
        </p:sp>
      </p:grpSp>
      <p:grpSp>
        <p:nvGrpSpPr>
          <p:cNvPr id="15" name="Group 94"/>
          <p:cNvGrpSpPr>
            <a:grpSpLocks/>
          </p:cNvGrpSpPr>
          <p:nvPr/>
        </p:nvGrpSpPr>
        <p:grpSpPr bwMode="auto">
          <a:xfrm>
            <a:off x="0" y="1066800"/>
            <a:ext cx="2560638" cy="2225675"/>
            <a:chOff x="0" y="672"/>
            <a:chExt cx="1613" cy="1402"/>
          </a:xfrm>
        </p:grpSpPr>
        <p:sp>
          <p:nvSpPr>
            <p:cNvPr id="26661" name="Text Box 95"/>
            <p:cNvSpPr txBox="1">
              <a:spLocks noChangeArrowheads="1"/>
            </p:cNvSpPr>
            <p:nvPr/>
          </p:nvSpPr>
          <p:spPr bwMode="auto">
            <a:xfrm>
              <a:off x="1008" y="1824"/>
              <a:ext cx="6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zh-CN" sz="1800">
                  <a:solidFill>
                    <a:srgbClr val="FFFFCC"/>
                  </a:solidFill>
                  <a:latin typeface="Comic Sans MS" charset="0"/>
                  <a:ea typeface="SimSun" pitchFamily="2" charset="-122"/>
                  <a:cs typeface="SimSun" pitchFamily="2" charset="-122"/>
                </a:rPr>
                <a:t>Target</a:t>
              </a:r>
            </a:p>
          </p:txBody>
        </p:sp>
        <p:sp>
          <p:nvSpPr>
            <p:cNvPr id="26662" name="Rectangle 96" descr="30%"/>
            <p:cNvSpPr>
              <a:spLocks noChangeArrowheads="1"/>
            </p:cNvSpPr>
            <p:nvPr/>
          </p:nvSpPr>
          <p:spPr bwMode="auto">
            <a:xfrm>
              <a:off x="1208" y="1351"/>
              <a:ext cx="266" cy="435"/>
            </a:xfrm>
            <a:prstGeom prst="rect">
              <a:avLst/>
            </a:prstGeom>
            <a:pattFill prst="pct30">
              <a:fgClr>
                <a:schemeClr val="bg1"/>
              </a:fgClr>
              <a:bgClr>
                <a:schemeClr val="tx1"/>
              </a:bgClr>
            </a:pattFill>
            <a:ln w="158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 sz="1800"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26663" name="Line 97"/>
            <p:cNvSpPr>
              <a:spLocks noChangeShapeType="1"/>
            </p:cNvSpPr>
            <p:nvPr/>
          </p:nvSpPr>
          <p:spPr bwMode="auto">
            <a:xfrm>
              <a:off x="603" y="1569"/>
              <a:ext cx="557" cy="0"/>
            </a:xfrm>
            <a:prstGeom prst="line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4" name="Text Box 98"/>
            <p:cNvSpPr txBox="1">
              <a:spLocks noChangeArrowheads="1"/>
            </p:cNvSpPr>
            <p:nvPr/>
          </p:nvSpPr>
          <p:spPr bwMode="auto">
            <a:xfrm>
              <a:off x="0" y="1584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altLang="zh-CN" sz="1800">
                <a:latin typeface="Comic Sans MS" charset="0"/>
                <a:ea typeface="SimSun" pitchFamily="2" charset="-122"/>
                <a:cs typeface="SimSun" pitchFamily="2" charset="-122"/>
              </a:endParaRPr>
            </a:p>
          </p:txBody>
        </p:sp>
        <p:sp>
          <p:nvSpPr>
            <p:cNvPr id="26665" name="Text Box 99"/>
            <p:cNvSpPr txBox="1">
              <a:spLocks noChangeArrowheads="1"/>
            </p:cNvSpPr>
            <p:nvPr/>
          </p:nvSpPr>
          <p:spPr bwMode="auto">
            <a:xfrm>
              <a:off x="48" y="672"/>
              <a:ext cx="1392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800">
                  <a:latin typeface="Comic Sans MS" charset="0"/>
                  <a:ea typeface="Arial" charset="0"/>
                  <a:cs typeface="Arial" charset="0"/>
                </a:rPr>
                <a:t>25ns bunch of       5 X 10</a:t>
              </a:r>
              <a:r>
                <a:rPr lang="en-US" altLang="ja-JP" sz="1800" baseline="30000">
                  <a:latin typeface="Comic Sans MS" charset="0"/>
                  <a:ea typeface="Arial" charset="0"/>
                  <a:cs typeface="Arial" charset="0"/>
                </a:rPr>
                <a:t>12</a:t>
              </a:r>
              <a:r>
                <a:rPr lang="en-US" altLang="ja-JP" sz="1800">
                  <a:latin typeface="Comic Sans MS" charset="0"/>
                  <a:ea typeface="Arial" charset="0"/>
                  <a:cs typeface="Arial" charset="0"/>
                </a:rPr>
                <a:t> protons from AGS</a:t>
              </a:r>
            </a:p>
          </p:txBody>
        </p:sp>
        <p:sp>
          <p:nvSpPr>
            <p:cNvPr id="26666" name="Freeform 100"/>
            <p:cNvSpPr>
              <a:spLocks/>
            </p:cNvSpPr>
            <p:nvPr/>
          </p:nvSpPr>
          <p:spPr bwMode="auto">
            <a:xfrm>
              <a:off x="96" y="1440"/>
              <a:ext cx="576" cy="312"/>
            </a:xfrm>
            <a:custGeom>
              <a:avLst/>
              <a:gdLst>
                <a:gd name="T0" fmla="*/ 0 w 576"/>
                <a:gd name="T1" fmla="*/ 312 h 312"/>
                <a:gd name="T2" fmla="*/ 144 w 576"/>
                <a:gd name="T3" fmla="*/ 264 h 312"/>
                <a:gd name="T4" fmla="*/ 192 w 576"/>
                <a:gd name="T5" fmla="*/ 168 h 312"/>
                <a:gd name="T6" fmla="*/ 240 w 576"/>
                <a:gd name="T7" fmla="*/ 24 h 312"/>
                <a:gd name="T8" fmla="*/ 336 w 576"/>
                <a:gd name="T9" fmla="*/ 24 h 312"/>
                <a:gd name="T10" fmla="*/ 384 w 576"/>
                <a:gd name="T11" fmla="*/ 120 h 312"/>
                <a:gd name="T12" fmla="*/ 432 w 576"/>
                <a:gd name="T13" fmla="*/ 216 h 312"/>
                <a:gd name="T14" fmla="*/ 480 w 576"/>
                <a:gd name="T15" fmla="*/ 264 h 312"/>
                <a:gd name="T16" fmla="*/ 576 w 576"/>
                <a:gd name="T17" fmla="*/ 312 h 3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6"/>
                <a:gd name="T28" fmla="*/ 0 h 312"/>
                <a:gd name="T29" fmla="*/ 576 w 576"/>
                <a:gd name="T30" fmla="*/ 312 h 3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6" h="312">
                  <a:moveTo>
                    <a:pt x="0" y="312"/>
                  </a:moveTo>
                  <a:cubicBezTo>
                    <a:pt x="56" y="300"/>
                    <a:pt x="112" y="288"/>
                    <a:pt x="144" y="264"/>
                  </a:cubicBezTo>
                  <a:cubicBezTo>
                    <a:pt x="176" y="240"/>
                    <a:pt x="176" y="208"/>
                    <a:pt x="192" y="168"/>
                  </a:cubicBezTo>
                  <a:cubicBezTo>
                    <a:pt x="208" y="128"/>
                    <a:pt x="216" y="48"/>
                    <a:pt x="240" y="24"/>
                  </a:cubicBezTo>
                  <a:cubicBezTo>
                    <a:pt x="264" y="0"/>
                    <a:pt x="312" y="8"/>
                    <a:pt x="336" y="24"/>
                  </a:cubicBezTo>
                  <a:cubicBezTo>
                    <a:pt x="360" y="40"/>
                    <a:pt x="368" y="88"/>
                    <a:pt x="384" y="120"/>
                  </a:cubicBezTo>
                  <a:cubicBezTo>
                    <a:pt x="400" y="152"/>
                    <a:pt x="416" y="192"/>
                    <a:pt x="432" y="216"/>
                  </a:cubicBezTo>
                  <a:cubicBezTo>
                    <a:pt x="448" y="240"/>
                    <a:pt x="456" y="248"/>
                    <a:pt x="480" y="264"/>
                  </a:cubicBezTo>
                  <a:cubicBezTo>
                    <a:pt x="504" y="280"/>
                    <a:pt x="560" y="304"/>
                    <a:pt x="576" y="31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ja-JP" altLang="en-US" sz="1800">
                <a:latin typeface="Comic Sans MS" charset="0"/>
                <a:ea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4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4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7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7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71138E-6 L -0.00122 0.02081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3747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0"/>
                                    </p:animMotion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47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1000"/>
                                        <p:tgtEl>
                                          <p:spTgt spid="374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8" grpId="0" animBg="1"/>
      <p:bldP spid="374788" grpId="1" animBg="1"/>
      <p:bldP spid="374790" grpId="0" animBg="1"/>
      <p:bldP spid="374797" grpId="0" animBg="1"/>
      <p:bldP spid="374798" grpId="0" animBg="1"/>
      <p:bldP spid="374803" grpId="0" animBg="1"/>
      <p:bldP spid="374804" grpId="0"/>
      <p:bldP spid="374805" grpId="0" animBg="1"/>
      <p:bldP spid="374806" grpId="0" animBg="1"/>
      <p:bldP spid="374868" grpId="0"/>
      <p:bldP spid="374868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color}&#10;\begin{document}&#10;\textcolor{cyan}{&#10;$$\vec \omega_a \ = \   - \ {e \over m} &#10; a_{\mu} \vec B &#10;$$}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11"/>
  <p:tag name="BOXHEIGHT" val="680"/>
  <p:tag name="BOXFONT" val="10"/>
  <p:tag name="BOXWRAP" val="False"/>
  <p:tag name="WORKAROUNDTRANSPARENCYBUG" val="False"/>
  <p:tag name="ALLOWFONTSUBSTITUTION" val="False"/>
  <p:tag name="BITMAPFORMAT" val="png256"/>
  <p:tag name="ORIGWIDTH" val="156"/>
  <p:tag name="PICTUREFILESIZE" val="12325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2983</Words>
  <Application>Microsoft Macintosh PowerPoint</Application>
  <PresentationFormat>On-screen Show (4:3)</PresentationFormat>
  <Paragraphs>739</Paragraphs>
  <Slides>46</Slides>
  <Notes>29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Office Theme</vt:lpstr>
      <vt:lpstr>Equation</vt:lpstr>
      <vt:lpstr>数式</vt:lpstr>
      <vt:lpstr>An overview on m Physics</vt:lpstr>
      <vt:lpstr>Slide 2</vt:lpstr>
      <vt:lpstr>cLFV vs  g-2, and EDM</vt:lpstr>
      <vt:lpstr>Particle Dipole Moments</vt:lpstr>
      <vt:lpstr>Muon magnetic moment</vt:lpstr>
      <vt:lpstr>Slide 6</vt:lpstr>
      <vt:lpstr>Muon Spin precession</vt:lpstr>
      <vt:lpstr>BNL E821 proposal to move  to Fermilab </vt:lpstr>
      <vt:lpstr>Slide 9</vt:lpstr>
      <vt:lpstr>BNL, FNAL, and J-PARC</vt:lpstr>
      <vt:lpstr>Lepton Flavor Violation of Charged Leptons</vt:lpstr>
      <vt:lpstr>Slide 12</vt:lpstr>
      <vt:lpstr>History</vt:lpstr>
      <vt:lpstr>Experimental Signature</vt:lpstr>
      <vt:lpstr>Required Performances</vt:lpstr>
      <vt:lpstr>The MEG Experiment</vt:lpstr>
      <vt:lpstr>The MEG Experiment</vt:lpstr>
      <vt:lpstr>The Positron Spectrometer</vt:lpstr>
      <vt:lpstr>The Timing Counter</vt:lpstr>
      <vt:lpstr>The LXe Calorimeter</vt:lpstr>
      <vt:lpstr>Calibrations</vt:lpstr>
      <vt:lpstr>Resolutions (I)</vt:lpstr>
      <vt:lpstr>Resolutions (II)</vt:lpstr>
      <vt:lpstr>Analysis of 2009 Data</vt:lpstr>
      <vt:lpstr>Likelihood Analysis (I)</vt:lpstr>
      <vt:lpstr>Likelihood Analysis (II)</vt:lpstr>
      <vt:lpstr>Control Samples</vt:lpstr>
      <vt:lpstr>Signal Region</vt:lpstr>
      <vt:lpstr>Systematics</vt:lpstr>
      <vt:lpstr>Upper Limit</vt:lpstr>
      <vt:lpstr>Next Steps</vt:lpstr>
      <vt:lpstr>Slide 32</vt:lpstr>
      <vt:lpstr>What is m-e Conversion ?</vt:lpstr>
      <vt:lpstr>meg and m-e conversion</vt:lpstr>
      <vt:lpstr>μeγ and μ-e conversion</vt:lpstr>
      <vt:lpstr>μ-e conversion signal</vt:lpstr>
      <vt:lpstr>History of m-e conversion search</vt:lpstr>
      <vt:lpstr> Mu2e (Fermilab) vs COMET(J-Parc) </vt:lpstr>
      <vt:lpstr>Slide 39</vt:lpstr>
      <vt:lpstr>More slides</vt:lpstr>
      <vt:lpstr>The Advantage of COBRA</vt:lpstr>
      <vt:lpstr>The pE5 Beam @ PSI</vt:lpstr>
      <vt:lpstr>Data Sets</vt:lpstr>
      <vt:lpstr>Efficiencies</vt:lpstr>
      <vt:lpstr>DAQ &amp; Trigger</vt:lpstr>
      <vt:lpstr>Proposal for g-2@Fermilab</vt:lpstr>
    </vt:vector>
  </TitlesOfParts>
  <Company>INFN Sezione di Roma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Muon physics</dc:title>
  <dc:creator>Giancarlo Piredda</dc:creator>
  <cp:lastModifiedBy>Giancarlo Piredda</cp:lastModifiedBy>
  <cp:revision>34</cp:revision>
  <dcterms:created xsi:type="dcterms:W3CDTF">2010-10-23T16:54:07Z</dcterms:created>
  <dcterms:modified xsi:type="dcterms:W3CDTF">2010-10-23T16:54:32Z</dcterms:modified>
</cp:coreProperties>
</file>