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handoutMasterIdLst>
    <p:handoutMasterId r:id="rId50"/>
  </p:handoutMasterIdLst>
  <p:sldIdLst>
    <p:sldId id="327" r:id="rId2"/>
    <p:sldId id="257" r:id="rId3"/>
    <p:sldId id="258" r:id="rId4"/>
    <p:sldId id="269" r:id="rId5"/>
    <p:sldId id="328" r:id="rId6"/>
    <p:sldId id="337" r:id="rId7"/>
    <p:sldId id="339" r:id="rId8"/>
    <p:sldId id="340" r:id="rId9"/>
    <p:sldId id="341" r:id="rId10"/>
    <p:sldId id="342" r:id="rId11"/>
    <p:sldId id="343" r:id="rId12"/>
    <p:sldId id="334" r:id="rId13"/>
    <p:sldId id="335" r:id="rId14"/>
    <p:sldId id="336" r:id="rId15"/>
    <p:sldId id="357" r:id="rId16"/>
    <p:sldId id="276" r:id="rId17"/>
    <p:sldId id="364" r:id="rId18"/>
    <p:sldId id="367" r:id="rId19"/>
    <p:sldId id="311" r:id="rId20"/>
    <p:sldId id="314" r:id="rId21"/>
    <p:sldId id="313" r:id="rId22"/>
    <p:sldId id="295" r:id="rId23"/>
    <p:sldId id="318" r:id="rId24"/>
    <p:sldId id="296" r:id="rId25"/>
    <p:sldId id="319" r:id="rId26"/>
    <p:sldId id="369" r:id="rId27"/>
    <p:sldId id="370" r:id="rId28"/>
    <p:sldId id="371" r:id="rId29"/>
    <p:sldId id="372" r:id="rId30"/>
    <p:sldId id="358" r:id="rId31"/>
    <p:sldId id="366" r:id="rId32"/>
    <p:sldId id="354" r:id="rId33"/>
    <p:sldId id="263" r:id="rId34"/>
    <p:sldId id="261" r:id="rId35"/>
    <p:sldId id="262" r:id="rId36"/>
    <p:sldId id="376" r:id="rId37"/>
    <p:sldId id="272" r:id="rId38"/>
    <p:sldId id="375" r:id="rId39"/>
    <p:sldId id="346" r:id="rId40"/>
    <p:sldId id="345" r:id="rId41"/>
    <p:sldId id="278" r:id="rId42"/>
    <p:sldId id="286" r:id="rId43"/>
    <p:sldId id="324" r:id="rId44"/>
    <p:sldId id="349" r:id="rId45"/>
    <p:sldId id="350" r:id="rId46"/>
    <p:sldId id="344" r:id="rId47"/>
    <p:sldId id="3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0" autoAdjust="0"/>
    <p:restoredTop sz="94653" autoAdjust="0"/>
  </p:normalViewPr>
  <p:slideViewPr>
    <p:cSldViewPr>
      <p:cViewPr>
        <p:scale>
          <a:sx n="71" d="100"/>
          <a:sy n="71" d="100"/>
        </p:scale>
        <p:origin x="-153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92944-2443-4154-948E-DFD84D133E9D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8BD8-785F-401A-A2B4-FD3189F50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96D5-34D5-4205-A560-548EABAEABED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6AEE7-4F3F-4D18-983F-5187EB4F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6AEE7-4F3F-4D18-983F-5187EB4FF66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6AEE7-4F3F-4D18-983F-5187EB4FF6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43F379-6060-4767-85CB-4A40E87DB7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lgerian" pitchFamily="82" charset="0"/>
              </a:rPr>
              <a:t>Kaon Production Off  the Nucleon</a:t>
            </a:r>
            <a:endParaRPr lang="en-US" sz="36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09800"/>
            <a:ext cx="3783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Mohammad Sajjad Athar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Aligarh Muslim University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Physics\Desktop\amu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1676400" cy="182880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3733800"/>
            <a:ext cx="220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Rafi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Alam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Aligarh Muslim University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733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I. Ruiz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Simo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and M. J. Vicente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Vacas</a:t>
            </a:r>
          </a:p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Departamento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Fı´sica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Teo´rica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and IFIC, Valencia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958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J. Bell et al. </a:t>
            </a:r>
            <a:r>
              <a:rPr lang="en-US" sz="2400" b="1" dirty="0" smtClean="0">
                <a:solidFill>
                  <a:srgbClr val="C00000"/>
                </a:solidFill>
                <a:latin typeface="Bodoni MT Condensed" pitchFamily="18" charset="0"/>
              </a:rPr>
              <a:t>Phys. Rev. </a:t>
            </a:r>
            <a:r>
              <a:rPr lang="en-US" sz="2400" b="1" dirty="0" err="1" smtClean="0">
                <a:solidFill>
                  <a:srgbClr val="C00000"/>
                </a:solidFill>
                <a:latin typeface="Bodoni MT Condensed" pitchFamily="18" charset="0"/>
              </a:rPr>
              <a:t>Lett</a:t>
            </a:r>
            <a:r>
              <a:rPr lang="en-US" sz="2400" b="1" dirty="0" smtClean="0">
                <a:solidFill>
                  <a:srgbClr val="C00000"/>
                </a:solidFill>
                <a:latin typeface="Bodoni MT Condensed" pitchFamily="18" charset="0"/>
              </a:rPr>
              <a:t>. 41, 1008 (1978)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at the Fermi Lab measured the ratio of the cross sections in the energy region of 10-30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and for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5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estimated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486400"/>
            <a:ext cx="807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Bookman Old Style"/>
              </a:rPr>
              <a:t>σ</a:t>
            </a:r>
            <a:r>
              <a:rPr lang="en-US" sz="2400" b="1" dirty="0" smtClean="0">
                <a:solidFill>
                  <a:srgbClr val="002060"/>
                </a:solidFill>
                <a:latin typeface="Bookman Old Style"/>
              </a:rPr>
              <a:t>(</a:t>
            </a:r>
            <a:r>
              <a:rPr lang="el-GR" sz="2400" b="1" dirty="0" smtClean="0">
                <a:solidFill>
                  <a:srgbClr val="002060"/>
                </a:solidFill>
                <a:latin typeface="Bookman Old Style"/>
              </a:rPr>
              <a:t>ν</a:t>
            </a:r>
            <a:r>
              <a:rPr lang="el-GR" sz="2400" b="1" baseline="-25000" dirty="0" smtClean="0">
                <a:solidFill>
                  <a:srgbClr val="002060"/>
                </a:solidFill>
                <a:latin typeface="Bookman Old Style"/>
              </a:rPr>
              <a:t>μ</a:t>
            </a:r>
            <a:r>
              <a:rPr lang="en-US" sz="2400" b="1" dirty="0" smtClean="0">
                <a:solidFill>
                  <a:srgbClr val="002060"/>
                </a:solidFill>
                <a:latin typeface="Bookman Old Style"/>
              </a:rPr>
              <a:t> + p → </a:t>
            </a:r>
            <a:r>
              <a:rPr lang="el-GR" sz="2400" b="1" dirty="0" smtClean="0">
                <a:solidFill>
                  <a:srgbClr val="002060"/>
                </a:solidFill>
                <a:latin typeface="Bookman Old Style"/>
              </a:rPr>
              <a:t>μ</a:t>
            </a:r>
            <a:r>
              <a:rPr lang="en-US" sz="2400" b="1" dirty="0" smtClean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en-US" sz="2400" b="1" baseline="30000" dirty="0" smtClean="0">
                <a:solidFill>
                  <a:srgbClr val="002060"/>
                </a:solidFill>
                <a:latin typeface="Bookman Old Style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latin typeface="Bookman Old Style"/>
              </a:rPr>
              <a:t> + K</a:t>
            </a:r>
            <a:r>
              <a:rPr lang="en-US" sz="2400" b="1" baseline="30000" dirty="0" smtClean="0">
                <a:solidFill>
                  <a:srgbClr val="002060"/>
                </a:solidFill>
                <a:latin typeface="Bookman Old Style"/>
              </a:rPr>
              <a:t>+  </a:t>
            </a:r>
            <a:r>
              <a:rPr lang="en-US" sz="2400" b="1" dirty="0" smtClean="0">
                <a:solidFill>
                  <a:srgbClr val="002060"/>
                </a:solidFill>
                <a:latin typeface="Bookman Old Style"/>
              </a:rPr>
              <a:t>+ p ) = 1.4 ± 0.8 x 10</a:t>
            </a:r>
            <a:r>
              <a:rPr lang="en-US" sz="2400" b="1" baseline="30000" dirty="0" smtClean="0">
                <a:solidFill>
                  <a:srgbClr val="002060"/>
                </a:solidFill>
                <a:latin typeface="Bookman Old Style"/>
              </a:rPr>
              <a:t>-40</a:t>
            </a:r>
            <a:r>
              <a:rPr lang="en-US" sz="2400" b="1" dirty="0" smtClean="0">
                <a:solidFill>
                  <a:srgbClr val="002060"/>
                </a:solidFill>
                <a:latin typeface="Bookman Old Style"/>
              </a:rPr>
              <a:t> cm</a:t>
            </a:r>
            <a:r>
              <a:rPr lang="en-US" sz="2400" b="1" baseline="30000" dirty="0" smtClean="0">
                <a:solidFill>
                  <a:srgbClr val="002060"/>
                </a:solidFill>
                <a:latin typeface="Bookman Old Style"/>
              </a:rPr>
              <a:t>2</a:t>
            </a:r>
            <a:endParaRPr lang="en-US" sz="2400" b="1" baseline="30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267200"/>
            <a:ext cx="815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Bookman Old Style"/>
              </a:rPr>
              <a:t>σ</a:t>
            </a:r>
            <a:r>
              <a:rPr lang="en-US" sz="2400" b="1" dirty="0" smtClean="0">
                <a:latin typeface="Bookman Old Style"/>
              </a:rPr>
              <a:t>(</a:t>
            </a:r>
            <a:r>
              <a:rPr lang="el-GR" sz="2400" b="1" dirty="0" smtClean="0">
                <a:latin typeface="Bookman Old Style"/>
              </a:rPr>
              <a:t>ν</a:t>
            </a:r>
            <a:r>
              <a:rPr lang="el-GR" sz="2400" b="1" baseline="-25000" dirty="0" smtClean="0">
                <a:latin typeface="Bookman Old Style"/>
              </a:rPr>
              <a:t>μ</a:t>
            </a:r>
            <a:r>
              <a:rPr lang="en-US" sz="2400" b="1" dirty="0" smtClean="0">
                <a:latin typeface="Bookman Old Style"/>
              </a:rPr>
              <a:t> + p → </a:t>
            </a:r>
            <a:r>
              <a:rPr lang="el-GR" sz="2400" b="1" dirty="0" smtClean="0">
                <a:latin typeface="Bookman Old Style"/>
              </a:rPr>
              <a:t>μ</a:t>
            </a:r>
            <a:r>
              <a:rPr lang="en-US" sz="2400" b="1" dirty="0" smtClean="0">
                <a:latin typeface="Bookman Old Style"/>
              </a:rPr>
              <a:t> </a:t>
            </a:r>
            <a:r>
              <a:rPr lang="en-US" sz="2400" b="1" baseline="30000" dirty="0" smtClean="0">
                <a:latin typeface="Bookman Old Style"/>
              </a:rPr>
              <a:t>-</a:t>
            </a:r>
            <a:r>
              <a:rPr lang="en-US" sz="2400" b="1" dirty="0" smtClean="0">
                <a:latin typeface="Bookman Old Style"/>
              </a:rPr>
              <a:t> + </a:t>
            </a:r>
            <a:r>
              <a:rPr lang="el-GR" sz="2400" b="1" dirty="0" smtClean="0">
                <a:latin typeface="Bookman Old Style"/>
              </a:rPr>
              <a:t>π</a:t>
            </a:r>
            <a:r>
              <a:rPr lang="en-US" sz="2400" b="1" baseline="30000" dirty="0" smtClean="0">
                <a:latin typeface="Bookman Old Style"/>
              </a:rPr>
              <a:t>+  </a:t>
            </a:r>
            <a:r>
              <a:rPr lang="en-US" sz="2400" b="1" dirty="0" smtClean="0">
                <a:latin typeface="Bookman Old Style"/>
              </a:rPr>
              <a:t>+ p ) = 0.80 ± 0.12 x 10</a:t>
            </a:r>
            <a:r>
              <a:rPr lang="en-US" sz="2400" b="1" baseline="30000" dirty="0" smtClean="0">
                <a:latin typeface="Bookman Old Style"/>
              </a:rPr>
              <a:t>-38</a:t>
            </a:r>
            <a:r>
              <a:rPr lang="en-US" sz="2400" b="1" dirty="0" smtClean="0">
                <a:latin typeface="Bookman Old Style"/>
              </a:rPr>
              <a:t> cm</a:t>
            </a:r>
            <a:r>
              <a:rPr lang="en-US" sz="2400" b="1" baseline="30000" dirty="0" smtClean="0">
                <a:latin typeface="Bookman Old Style"/>
              </a:rPr>
              <a:t>2</a:t>
            </a:r>
            <a:endParaRPr lang="en-US" sz="2400" b="1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24793"/>
            <a:ext cx="5715000" cy="8518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62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S. J. </a:t>
            </a:r>
            <a:r>
              <a:rPr lang="en-US" sz="2400" b="1" dirty="0" err="1" smtClean="0">
                <a:solidFill>
                  <a:srgbClr val="FF0000"/>
                </a:solidFill>
              </a:rPr>
              <a:t>Barish</a:t>
            </a:r>
            <a:r>
              <a:rPr lang="en-US" sz="2400" b="1" dirty="0" smtClean="0">
                <a:solidFill>
                  <a:srgbClr val="FF0000"/>
                </a:solidFill>
              </a:rPr>
              <a:t> et al.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PRL33, 1446 (1974); PRD19, 2521(1979) </a:t>
            </a:r>
            <a:r>
              <a:rPr lang="en-US" sz="2400" b="1" dirty="0" smtClean="0">
                <a:solidFill>
                  <a:srgbClr val="FF0000"/>
                </a:solidFill>
              </a:rPr>
              <a:t>at ANL for the neutrino energies 1.5 GeV &lt; E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3 </a:t>
            </a:r>
            <a:r>
              <a:rPr lang="en-US" sz="2400" b="1" dirty="0" smtClean="0">
                <a:solidFill>
                  <a:srgbClr val="FF0000"/>
                </a:solidFill>
              </a:rPr>
              <a:t>GeV measured the NC to CC ratio &amp; Strange </a:t>
            </a:r>
            <a:r>
              <a:rPr lang="en-US" sz="2400" b="1" dirty="0" err="1" smtClean="0">
                <a:solidFill>
                  <a:srgbClr val="FF0000"/>
                </a:solidFill>
              </a:rPr>
              <a:t>vs</a:t>
            </a:r>
            <a:r>
              <a:rPr lang="en-US" sz="2400" b="1" dirty="0" smtClean="0">
                <a:solidFill>
                  <a:srgbClr val="FF0000"/>
                </a:solidFill>
              </a:rPr>
              <a:t> Non-Strange  </a:t>
            </a:r>
            <a:r>
              <a:rPr lang="en-US" sz="2400" b="1" dirty="0" err="1" smtClean="0">
                <a:solidFill>
                  <a:srgbClr val="FF0000"/>
                </a:solidFill>
              </a:rPr>
              <a:t>hadronic</a:t>
            </a:r>
            <a:r>
              <a:rPr lang="en-US" sz="2400" b="1" dirty="0" smtClean="0">
                <a:solidFill>
                  <a:srgbClr val="FF0000"/>
                </a:solidFill>
              </a:rPr>
              <a:t>  final  states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334000" cy="762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86400"/>
            <a:ext cx="5334000" cy="828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352800"/>
            <a:ext cx="53340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W. A. Mann et al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Phys. Rev. D 34, 2545 (1986)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&lt; E</a:t>
            </a:r>
            <a:r>
              <a:rPr lang="el-G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5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Because of the lower  threshold  </a:t>
            </a:r>
            <a:r>
              <a:rPr lang="el-GR" sz="2000" b="1" dirty="0" smtClean="0">
                <a:latin typeface="Bookman Old Style"/>
              </a:rPr>
              <a:t>μ</a:t>
            </a:r>
            <a:r>
              <a:rPr lang="en-US" sz="2000" b="1" baseline="30000" dirty="0" smtClean="0">
                <a:latin typeface="Bookman Old Style"/>
              </a:rPr>
              <a:t>-  </a:t>
            </a:r>
            <a:r>
              <a:rPr lang="en-US" sz="2000" b="1" dirty="0" smtClean="0">
                <a:latin typeface="Bookman Old Style"/>
              </a:rPr>
              <a:t> + K</a:t>
            </a:r>
            <a:r>
              <a:rPr lang="en-US" sz="2000" b="1" baseline="30000" dirty="0" smtClean="0">
                <a:latin typeface="Bookman Old Style"/>
              </a:rPr>
              <a:t>+</a:t>
            </a:r>
            <a:r>
              <a:rPr lang="en-US" sz="2000" b="1" dirty="0" smtClean="0">
                <a:latin typeface="Bookman Old Style"/>
              </a:rPr>
              <a:t> + p and </a:t>
            </a:r>
            <a:r>
              <a:rPr lang="el-GR" sz="2000" b="1" dirty="0" smtClean="0">
                <a:latin typeface="Bookman Old Style"/>
              </a:rPr>
              <a:t>μ</a:t>
            </a:r>
            <a:r>
              <a:rPr lang="en-US" sz="2000" b="1" baseline="30000" dirty="0" smtClean="0">
                <a:latin typeface="Bookman Old Style"/>
              </a:rPr>
              <a:t>-  </a:t>
            </a:r>
            <a:r>
              <a:rPr lang="en-US" sz="2000" b="1" dirty="0" smtClean="0">
                <a:latin typeface="Bookman Old Style"/>
              </a:rPr>
              <a:t> + K</a:t>
            </a:r>
            <a:r>
              <a:rPr lang="en-US" sz="2000" b="1" baseline="30000" dirty="0" smtClean="0">
                <a:latin typeface="Bookman Old Style"/>
              </a:rPr>
              <a:t>+</a:t>
            </a:r>
            <a:r>
              <a:rPr lang="en-US" sz="2000" b="1" dirty="0" smtClean="0">
                <a:latin typeface="Bookman Old Style"/>
              </a:rPr>
              <a:t> + </a:t>
            </a:r>
            <a:r>
              <a:rPr lang="el-GR" sz="2000" b="1" dirty="0" smtClean="0">
                <a:latin typeface="Bookman Old Style"/>
              </a:rPr>
              <a:t>Λ</a:t>
            </a:r>
            <a:r>
              <a:rPr lang="en-US" sz="2000" b="1" dirty="0" smtClean="0">
                <a:latin typeface="Bookman Old Style"/>
              </a:rPr>
              <a:t> dominate</a:t>
            </a:r>
            <a:endParaRPr lang="en-US" sz="2000" b="1" baseline="30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4191000" cy="895350"/>
          </a:xfrm>
          <a:prstGeom prst="rect">
            <a:avLst/>
          </a:prstGeom>
          <a:noFill/>
          <a:ln w="9525">
            <a:solidFill>
              <a:srgbClr val="9E00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3810000" cy="771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R. E. </a:t>
            </a:r>
            <a:r>
              <a:rPr lang="en-US" sz="2400" b="1" dirty="0" err="1" smtClean="0">
                <a:solidFill>
                  <a:srgbClr val="7030A0"/>
                </a:solidFill>
              </a:rPr>
              <a:t>Shrock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(Phys. Rev. D 12, 2049,  1975)  </a:t>
            </a:r>
            <a:r>
              <a:rPr lang="en-US" sz="2400" b="1" dirty="0" smtClean="0">
                <a:solidFill>
                  <a:srgbClr val="7030A0"/>
                </a:solidFill>
              </a:rPr>
              <a:t>used a resonant Born model  and estimated the charged and neutral </a:t>
            </a:r>
          </a:p>
          <a:p>
            <a:pPr algn="just"/>
            <a:r>
              <a:rPr lang="el-GR" sz="2400" b="1" dirty="0" smtClean="0">
                <a:solidFill>
                  <a:srgbClr val="7030A0"/>
                </a:solidFill>
              </a:rPr>
              <a:t>ν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μ</a:t>
            </a:r>
            <a:r>
              <a:rPr lang="en-US" sz="2400" b="1" dirty="0" smtClean="0">
                <a:solidFill>
                  <a:srgbClr val="7030A0"/>
                </a:solidFill>
              </a:rPr>
              <a:t> + N → </a:t>
            </a:r>
            <a:r>
              <a:rPr lang="el-GR" sz="2400" b="1" dirty="0" smtClean="0">
                <a:solidFill>
                  <a:srgbClr val="7030A0"/>
                </a:solidFill>
              </a:rPr>
              <a:t>μ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</a:t>
            </a:r>
            <a:r>
              <a:rPr lang="en-US" sz="2400" b="1" dirty="0" smtClean="0">
                <a:solidFill>
                  <a:srgbClr val="7030A0"/>
                </a:solidFill>
              </a:rPr>
              <a:t> + K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</a:rPr>
              <a:t>+ </a:t>
            </a:r>
            <a:r>
              <a:rPr lang="el-GR" sz="2400" b="1" dirty="0" smtClean="0">
                <a:solidFill>
                  <a:srgbClr val="7030A0"/>
                </a:solidFill>
              </a:rPr>
              <a:t>Λ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0</a:t>
            </a:r>
            <a:r>
              <a:rPr lang="en-US" sz="2400" b="1" dirty="0" smtClean="0">
                <a:solidFill>
                  <a:srgbClr val="7030A0"/>
                </a:solidFill>
              </a:rPr>
              <a:t>  and  </a:t>
            </a:r>
            <a:r>
              <a:rPr lang="el-GR" sz="2400" b="1" dirty="0" smtClean="0">
                <a:solidFill>
                  <a:srgbClr val="7030A0"/>
                </a:solidFill>
              </a:rPr>
              <a:t>ν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μ</a:t>
            </a:r>
            <a:r>
              <a:rPr lang="en-US" sz="2400" b="1" dirty="0" smtClean="0">
                <a:solidFill>
                  <a:srgbClr val="7030A0"/>
                </a:solidFill>
              </a:rPr>
              <a:t> + N → </a:t>
            </a:r>
            <a:r>
              <a:rPr lang="el-GR" sz="2400" b="1" dirty="0" smtClean="0">
                <a:solidFill>
                  <a:srgbClr val="7030A0"/>
                </a:solidFill>
              </a:rPr>
              <a:t>μ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</a:t>
            </a:r>
            <a:r>
              <a:rPr lang="en-US" sz="2400" b="1" dirty="0" smtClean="0">
                <a:solidFill>
                  <a:srgbClr val="7030A0"/>
                </a:solidFill>
              </a:rPr>
              <a:t> + K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+  </a:t>
            </a:r>
            <a:r>
              <a:rPr lang="en-US" sz="2400" b="1" dirty="0" smtClean="0">
                <a:solidFill>
                  <a:srgbClr val="7030A0"/>
                </a:solidFill>
              </a:rPr>
              <a:t>+ </a:t>
            </a:r>
            <a:r>
              <a:rPr lang="el-GR" sz="2400" b="1" dirty="0" smtClean="0">
                <a:solidFill>
                  <a:srgbClr val="7030A0"/>
                </a:solidFill>
                <a:sym typeface="Symbol"/>
              </a:rPr>
              <a:t>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  cross sections (~ 10</a:t>
            </a:r>
            <a:r>
              <a:rPr lang="en-US" sz="2400" b="1" baseline="30000" dirty="0" smtClean="0">
                <a:solidFill>
                  <a:srgbClr val="7030A0"/>
                </a:solidFill>
                <a:sym typeface="Symbol"/>
              </a:rPr>
              <a:t>-40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 cm</a:t>
            </a:r>
            <a:r>
              <a:rPr lang="en-US" sz="2400" b="1" baseline="30000" dirty="0" smtClean="0">
                <a:solidFill>
                  <a:srgbClr val="7030A0"/>
                </a:solidFill>
                <a:sym typeface="Symbol"/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) in the neutrino energy region up to 3 GeV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A. A. </a:t>
            </a:r>
            <a:r>
              <a:rPr lang="en-US" sz="2400" b="1" dirty="0" err="1" smtClean="0">
                <a:solidFill>
                  <a:srgbClr val="C00000"/>
                </a:solidFill>
              </a:rPr>
              <a:t>Amer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(Phys. Rev. D 18, 2290,  1978) </a:t>
            </a:r>
            <a:r>
              <a:rPr lang="en-US" sz="2400" b="1" dirty="0" smtClean="0">
                <a:solidFill>
                  <a:srgbClr val="C00000"/>
                </a:solidFill>
              </a:rPr>
              <a:t>used a harmonic oscillator quark model to estimate cross section for K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Λ</a:t>
            </a:r>
            <a:r>
              <a:rPr lang="en-US" sz="2400" b="1" dirty="0" smtClean="0">
                <a:solidFill>
                  <a:srgbClr val="C00000"/>
                </a:solidFill>
              </a:rPr>
              <a:t> production  1.35 – 2.65 ~ 10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-41</a:t>
            </a:r>
            <a:r>
              <a:rPr lang="en-US" sz="2400" b="1" dirty="0" smtClean="0">
                <a:solidFill>
                  <a:srgbClr val="C00000"/>
                </a:solidFill>
              </a:rPr>
              <a:t> cm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191000"/>
            <a:ext cx="883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H. K. </a:t>
            </a:r>
            <a:r>
              <a:rPr lang="en-US" sz="2400" b="1" dirty="0" err="1" smtClean="0">
                <a:solidFill>
                  <a:srgbClr val="002060"/>
                </a:solidFill>
              </a:rPr>
              <a:t>Dewan</a:t>
            </a:r>
            <a:r>
              <a:rPr lang="en-US" sz="2400" b="1" dirty="0" smtClean="0">
                <a:solidFill>
                  <a:srgbClr val="002060"/>
                </a:solidFill>
              </a:rPr>
              <a:t> (Phys. Rev. D 24, 2369,  1981)  has studied S.C. C.C. reactions  </a:t>
            </a:r>
            <a:r>
              <a:rPr lang="el-GR" sz="2400" b="1" dirty="0" smtClean="0">
                <a:solidFill>
                  <a:srgbClr val="7030A0"/>
                </a:solidFill>
              </a:rPr>
              <a:t>ν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μ</a:t>
            </a:r>
            <a:r>
              <a:rPr lang="en-US" sz="2400" b="1" dirty="0" smtClean="0">
                <a:solidFill>
                  <a:srgbClr val="7030A0"/>
                </a:solidFill>
              </a:rPr>
              <a:t> + N → </a:t>
            </a:r>
            <a:r>
              <a:rPr lang="el-GR" sz="2400" b="1" dirty="0" smtClean="0">
                <a:solidFill>
                  <a:srgbClr val="7030A0"/>
                </a:solidFill>
              </a:rPr>
              <a:t>μ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</a:t>
            </a:r>
            <a:r>
              <a:rPr lang="en-US" sz="2400" b="1" dirty="0" smtClean="0">
                <a:solidFill>
                  <a:srgbClr val="7030A0"/>
                </a:solidFill>
              </a:rPr>
              <a:t> + Y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</a:rPr>
              <a:t>+ </a:t>
            </a:r>
            <a:r>
              <a:rPr lang="el-GR" sz="2400" b="1" dirty="0" smtClean="0">
                <a:solidFill>
                  <a:srgbClr val="7030A0"/>
                </a:solidFill>
              </a:rPr>
              <a:t>π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l-GR" sz="2400" b="1" dirty="0" smtClean="0">
                <a:solidFill>
                  <a:srgbClr val="7030A0"/>
                </a:solidFill>
              </a:rPr>
              <a:t>ν</a:t>
            </a:r>
            <a:r>
              <a:rPr lang="el-GR" sz="2400" b="1" baseline="-25000" dirty="0" smtClean="0">
                <a:solidFill>
                  <a:srgbClr val="7030A0"/>
                </a:solidFill>
              </a:rPr>
              <a:t>μ</a:t>
            </a:r>
            <a:r>
              <a:rPr lang="en-US" sz="2400" b="1" dirty="0" smtClean="0">
                <a:solidFill>
                  <a:srgbClr val="7030A0"/>
                </a:solidFill>
              </a:rPr>
              <a:t> + N → </a:t>
            </a:r>
            <a:r>
              <a:rPr lang="el-GR" sz="2400" b="1" dirty="0" smtClean="0">
                <a:solidFill>
                  <a:srgbClr val="7030A0"/>
                </a:solidFill>
              </a:rPr>
              <a:t>μ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</a:t>
            </a:r>
            <a:r>
              <a:rPr lang="en-US" sz="2400" b="1" dirty="0" smtClean="0">
                <a:solidFill>
                  <a:srgbClr val="7030A0"/>
                </a:solidFill>
              </a:rPr>
              <a:t> + N + K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 using Born approximations with hyperon-nucleon transition form factors determined from the Cabibbo theory with </a:t>
            </a:r>
            <a:r>
              <a:rPr lang="en-US" sz="2800" b="1" dirty="0" smtClean="0">
                <a:solidFill>
                  <a:srgbClr val="002060"/>
                </a:solidFill>
                <a:latin typeface="Bodoni MT Condensed" pitchFamily="18" charset="0"/>
                <a:sym typeface="Wingdings" pitchFamily="2" charset="2"/>
              </a:rPr>
              <a:t>SU(3) 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symmetry.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990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Estimated cross sections for probable neutrino- nucleon interactions (K. </a:t>
            </a:r>
            <a:r>
              <a:rPr lang="en-US" sz="2400" b="1" dirty="0" err="1" smtClean="0">
                <a:solidFill>
                  <a:srgbClr val="002060"/>
                </a:solidFill>
              </a:rPr>
              <a:t>Datchev-MiniBooNE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81200"/>
          <a:ext cx="7543800" cy="411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810000"/>
              </a:tblGrid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Channel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Events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n →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K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Λ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143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p →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K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p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122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n →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K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0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p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91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n →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K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n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91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p →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K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Λ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83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n →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ν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</a:t>
                      </a:r>
                      <a:r>
                        <a:rPr lang="el-GR" sz="2400" b="1" baseline="-25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μ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+ K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0 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+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Λ</a:t>
                      </a:r>
                      <a:r>
                        <a:rPr lang="en-US" sz="2400" b="1" baseline="30000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ookman Old Style"/>
                        </a:rPr>
                        <a:t>  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62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838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Estimated event rates for  major Kaon-Production  Channels for 0.45kT of fiducial volume at MiniBooNE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Kiril</a:t>
            </a:r>
            <a:r>
              <a:rPr lang="en-US" b="1" dirty="0" smtClean="0"/>
              <a:t>  </a:t>
            </a:r>
            <a:r>
              <a:rPr lang="en-US" b="1" dirty="0" err="1" smtClean="0"/>
              <a:t>Datchev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762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Channels of  Kaon Production at Minerva, 3 Tons and 4 Years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21061"/>
            <a:ext cx="7410450" cy="53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799"/>
            <a:ext cx="46482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26670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800600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181600"/>
            <a:ext cx="411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A comparison of the energy spectrum for </a:t>
            </a:r>
            <a:r>
              <a:rPr lang="en-US" sz="1400" dirty="0" err="1" smtClean="0"/>
              <a:t>MiniBooNE</a:t>
            </a:r>
            <a:r>
              <a:rPr lang="en-US" sz="1400" dirty="0" smtClean="0"/>
              <a:t> electron neutrino (left) and antineutrino (right) candidates. Data is shown in blue points and compared to expected backgrounds.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743200" y="6248400"/>
            <a:ext cx="5105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http://www.fnal.gov/pub/today/archive_2010/today10-06-18_readmore.html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743200"/>
            <a:ext cx="76306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itchFamily="66" charset="0"/>
              </a:rPr>
              <a:t>Formalism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06680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lbertus Extra Bold"/>
              </a:rPr>
              <a:t>Chiral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lbertus Extra Bold"/>
              </a:rPr>
              <a:t> perturbation theory 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lbertus Extra Bold"/>
              </a:rPr>
              <a:t>ChPT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lbertus Extra Bold"/>
              </a:rPr>
              <a:t>) is the effective field theory (EFT) of the Strong interactions at low energies.</a:t>
            </a:r>
          </a:p>
          <a:p>
            <a:endParaRPr lang="en-US" sz="2000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The theory introduces effective Lagrangians which involve only observable particles, mesons and baryons.</a:t>
            </a:r>
          </a:p>
          <a:p>
            <a:endParaRPr lang="en-US" sz="2400" b="1" dirty="0" smtClean="0"/>
          </a:p>
          <a:p>
            <a:pPr algn="just"/>
            <a:r>
              <a:rPr lang="en-US" sz="2400" b="1" dirty="0" smtClean="0"/>
              <a:t>It respects the basic symmetries of the original QCD </a:t>
            </a:r>
            <a:r>
              <a:rPr lang="en-US" sz="2400" b="1" dirty="0" err="1" smtClean="0"/>
              <a:t>Lagrangian</a:t>
            </a:r>
            <a:r>
              <a:rPr lang="en-US" sz="2400" b="1" dirty="0" smtClean="0"/>
              <a:t> and organizes these Lagrangians according to the number of derivatives of the mesons and baryons fields.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Such a theory allows for a perturbative treatment of momentum as opposed to the coupling constant.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762000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Outlay</a:t>
            </a:r>
            <a:endParaRPr lang="en-US" sz="3600" dirty="0">
              <a:solidFill>
                <a:srgbClr val="FF0000"/>
              </a:solidFill>
              <a:latin typeface="Broadway" pitchFamily="82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0"/>
            <a:ext cx="601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Formalism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Effective Lagrangian Approach at Low Energies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Perturbation Theory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Results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1524000" y="3581400"/>
            <a:ext cx="304800" cy="152400"/>
          </a:xfrm>
          <a:prstGeom prst="chevron">
            <a:avLst>
              <a:gd name="adj" fmla="val 80252"/>
            </a:avLst>
          </a:prstGeom>
          <a:solidFill>
            <a:srgbClr val="FF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U is a unimodular unitary (3 </a:t>
            </a:r>
            <a:r>
              <a:rPr lang="en-US" sz="3200" dirty="0" smtClean="0">
                <a:solidFill>
                  <a:srgbClr val="FF0000"/>
                </a:solidFill>
                <a:latin typeface="Bodoni MT" pitchFamily="18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3) matrix containing the Goldstone boson(meson) fields.  </a:t>
            </a:r>
          </a:p>
          <a:p>
            <a:pPr algn="just"/>
            <a:r>
              <a:rPr lang="en-US" sz="2400" dirty="0" smtClean="0"/>
              <a:t>f</a:t>
            </a:r>
            <a:r>
              <a:rPr lang="en-US" sz="1200" dirty="0" smtClean="0">
                <a:latin typeface="Cambria Math"/>
                <a:ea typeface="Cambria Math"/>
              </a:rPr>
              <a:t>𝝅</a:t>
            </a:r>
            <a:r>
              <a:rPr lang="en-US" sz="2400" dirty="0" smtClean="0"/>
              <a:t>  denotes the </a:t>
            </a:r>
            <a:r>
              <a:rPr lang="en-US" sz="2400" dirty="0" err="1" smtClean="0"/>
              <a:t>pion</a:t>
            </a:r>
            <a:r>
              <a:rPr lang="en-US" sz="2400" dirty="0" smtClean="0"/>
              <a:t>-decay constant which is in the </a:t>
            </a:r>
            <a:r>
              <a:rPr lang="en-US" sz="2400" dirty="0" err="1" smtClean="0"/>
              <a:t>chiral</a:t>
            </a:r>
            <a:r>
              <a:rPr lang="en-US" sz="2400" dirty="0" smtClean="0"/>
              <a:t> limit=92.4MeV.</a:t>
            </a:r>
            <a:endParaRPr lang="en-US" sz="2400" dirty="0" smtClean="0"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9906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The lowest order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chiral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Lagrangian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for the meson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meson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interaction, invariant under L. T., Parity, C. C. with only two derivatives is written in terms  of the (covariant) derivatives and of the quark mass terms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S.  Scherer---- Adv. </a:t>
            </a:r>
            <a:r>
              <a:rPr lang="en-US" sz="2400" b="1" dirty="0" err="1" smtClean="0">
                <a:solidFill>
                  <a:srgbClr val="C00000"/>
                </a:solidFill>
                <a:latin typeface="Constantia" pitchFamily="18" charset="0"/>
              </a:rPr>
              <a:t>Nucl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. Phys. 27 (2003) 277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5943600" cy="8887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SU(3) PS Meson Octet  field  </a:t>
            </a:r>
            <a:r>
              <a:rPr lang="el-GR" sz="2000" b="1" dirty="0" smtClean="0">
                <a:solidFill>
                  <a:srgbClr val="FF0000"/>
                </a:solidFill>
              </a:rPr>
              <a:t>φ</a:t>
            </a:r>
            <a:r>
              <a:rPr lang="en-US" sz="2000" b="1" dirty="0" smtClean="0">
                <a:solidFill>
                  <a:srgbClr val="FF0000"/>
                </a:solidFill>
              </a:rPr>
              <a:t>(x) </a:t>
            </a:r>
            <a:r>
              <a:rPr lang="en-US" sz="2000" b="1" dirty="0" smtClean="0"/>
              <a:t>is given by</a:t>
            </a:r>
            <a:endParaRPr lang="en-US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3362325" cy="11981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16275"/>
            <a:ext cx="4953000" cy="2270125"/>
          </a:xfrm>
          <a:prstGeom prst="rect">
            <a:avLst/>
          </a:prstGeom>
          <a:noFill/>
          <a:ln w="9525">
            <a:solidFill>
              <a:srgbClr val="FF33CC">
                <a:alpha val="89000"/>
              </a:srgb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791200"/>
            <a:ext cx="442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Each particle is representing a field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D</a:t>
            </a:r>
            <a:r>
              <a:rPr lang="el-GR" sz="2400" b="1" baseline="-25000" dirty="0" smtClean="0">
                <a:solidFill>
                  <a:srgbClr val="FF33CC"/>
                </a:solidFill>
                <a:latin typeface="Bookman Old Style"/>
              </a:rPr>
              <a:t>μ</a:t>
            </a:r>
            <a:r>
              <a:rPr lang="en-US" sz="2400" b="1" dirty="0" smtClean="0">
                <a:solidFill>
                  <a:srgbClr val="FF33CC"/>
                </a:solidFill>
              </a:rPr>
              <a:t> U is covariant derivative given as,   </a:t>
            </a:r>
            <a:endParaRPr lang="en-US" sz="2400" b="1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 l</a:t>
            </a:r>
            <a:r>
              <a:rPr lang="el-GR" sz="2400" b="1" baseline="-25000" dirty="0" smtClean="0"/>
              <a:t>μ</a:t>
            </a:r>
            <a:r>
              <a:rPr lang="en-US" sz="2400" b="1" dirty="0" smtClean="0"/>
              <a:t> and r</a:t>
            </a:r>
            <a:r>
              <a:rPr lang="el-GR" sz="2400" b="1" baseline="-25000" dirty="0" smtClean="0"/>
              <a:t>μ</a:t>
            </a:r>
            <a:r>
              <a:rPr lang="en-US" sz="2400" b="1" baseline="-25000" dirty="0" smtClean="0"/>
              <a:t>   </a:t>
            </a:r>
            <a:r>
              <a:rPr lang="en-US" sz="2400" b="1" dirty="0" smtClean="0"/>
              <a:t>as left and right handed external fields.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For the charged current case,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4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g is the weak gauge coupling related with Fermi coupling constant  G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as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252912" cy="49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5486400" cy="83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81600"/>
            <a:ext cx="7239000" cy="1028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9E0000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9E0000"/>
                </a:solidFill>
              </a:rPr>
              <a:t>ij</a:t>
            </a:r>
            <a:r>
              <a:rPr lang="en-US" sz="2400" b="1" dirty="0" smtClean="0">
                <a:solidFill>
                  <a:srgbClr val="9E0000"/>
                </a:solidFill>
              </a:rPr>
              <a:t>  denote the elements of the CKM quark mixing matrix describing the transformation between the mass </a:t>
            </a:r>
            <a:r>
              <a:rPr lang="en-US" sz="2400" b="1" dirty="0" err="1" smtClean="0">
                <a:solidFill>
                  <a:srgbClr val="9E0000"/>
                </a:solidFill>
              </a:rPr>
              <a:t>eigen</a:t>
            </a:r>
            <a:r>
              <a:rPr lang="en-US" sz="2400" b="1" dirty="0" smtClean="0">
                <a:solidFill>
                  <a:srgbClr val="9E0000"/>
                </a:solidFill>
              </a:rPr>
              <a:t> states of the QCD and the weak </a:t>
            </a:r>
            <a:r>
              <a:rPr lang="en-US" sz="2400" b="1" dirty="0" err="1" smtClean="0">
                <a:solidFill>
                  <a:srgbClr val="9E0000"/>
                </a:solidFill>
              </a:rPr>
              <a:t>eigen</a:t>
            </a:r>
            <a:r>
              <a:rPr lang="en-US" sz="2400" b="1" dirty="0" smtClean="0">
                <a:solidFill>
                  <a:srgbClr val="9E0000"/>
                </a:solidFill>
              </a:rPr>
              <a:t> states.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2060"/>
                </a:solidFill>
                <a:latin typeface="Bodoni MT" pitchFamily="18" charset="0"/>
              </a:rPr>
              <a:t>|</a:t>
            </a:r>
            <a:r>
              <a:rPr lang="en-US" sz="2400" b="1" dirty="0" err="1" smtClean="0">
                <a:solidFill>
                  <a:srgbClr val="002060"/>
                </a:solidFill>
                <a:latin typeface="Bodoni MT" pitchFamily="18" charset="0"/>
              </a:rPr>
              <a:t>V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Bodoni MT" pitchFamily="18" charset="0"/>
              </a:rPr>
              <a:t>ud</a:t>
            </a:r>
            <a:r>
              <a:rPr lang="en-US" sz="2400" b="1" dirty="0" smtClean="0">
                <a:solidFill>
                  <a:srgbClr val="002060"/>
                </a:solidFill>
                <a:latin typeface="Bodoni MT" pitchFamily="18" charset="0"/>
              </a:rPr>
              <a:t>|=0.9735 ±0.0008 and |</a:t>
            </a:r>
            <a:r>
              <a:rPr lang="en-US" sz="2400" b="1" dirty="0" err="1" smtClean="0">
                <a:solidFill>
                  <a:srgbClr val="002060"/>
                </a:solidFill>
                <a:latin typeface="Bodoni MT" pitchFamily="18" charset="0"/>
              </a:rPr>
              <a:t>V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Bodoni MT" pitchFamily="18" charset="0"/>
              </a:rPr>
              <a:t>us</a:t>
            </a:r>
            <a:r>
              <a:rPr lang="en-US" sz="2400" b="1" dirty="0" smtClean="0">
                <a:solidFill>
                  <a:srgbClr val="002060"/>
                </a:solidFill>
                <a:latin typeface="Bodoni MT" pitchFamily="18" charset="0"/>
              </a:rPr>
              <a:t>|=0.2196 ±0.0023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76325"/>
            <a:ext cx="3952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Lowest order Chiral Lagrangian for the baryon octet in the presence of external current 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066800" y="2286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doni MT Condensed" pitchFamily="18" charset="0"/>
              </a:rPr>
              <a:t>where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doni MT Condensed" pitchFamily="18" charset="0"/>
              </a:rPr>
              <a:t>D = 0.804 </a:t>
            </a:r>
            <a:r>
              <a:rPr lang="en-US" sz="2800" dirty="0" smtClean="0">
                <a:solidFill>
                  <a:srgbClr val="FF0000"/>
                </a:solidFill>
                <a:latin typeface="Bodoni MT Condensed" pitchFamily="18" charset="0"/>
              </a:rPr>
              <a:t>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Bodoni MT Condensed" pitchFamily="18" charset="0"/>
              </a:rPr>
              <a:t>F = 0.463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Bodoni MT Condensed" pitchFamily="18" charset="0"/>
              </a:rPr>
              <a:t>B is the SU(3) Baryon Octet (½</a:t>
            </a:r>
            <a:r>
              <a:rPr lang="en-US" sz="2800" baseline="46000" dirty="0" smtClean="0">
                <a:solidFill>
                  <a:srgbClr val="FF0000"/>
                </a:solidFill>
                <a:latin typeface="Bodoni MT Condensed" pitchFamily="18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Bodoni MT Condensed" pitchFamily="18" charset="0"/>
              </a:rPr>
              <a:t>)  field</a:t>
            </a:r>
            <a:endParaRPr lang="en-US" sz="2800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8674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where  each entry is a Dirac field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17467" cy="6858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8089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895600" cy="5544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9600" y="1066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Covariant derivative of B is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514600"/>
            <a:ext cx="7397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400" b="1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el-GR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μ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is the connection between covariant derivative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and the field u</a:t>
            </a:r>
            <a:r>
              <a:rPr lang="el-GR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μ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5867400"/>
            <a:ext cx="196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 u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U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05200"/>
            <a:ext cx="6553200" cy="10477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876800"/>
            <a:ext cx="5486400" cy="83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38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Feynman diagrams for the neutrino induced process: u-channel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Kaon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in flight ,  u-channel, contact term,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Kaon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in flight,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pion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/eta in flight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istrator\Desktop\Figs\Presenta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458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Contributions to the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current for neutrino induced process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8335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Values of the parameters appearing in the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hadronic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currents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095500"/>
            <a:ext cx="8267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685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Feynman diagrams for the anti-neutrino induced process: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mbria Math"/>
                <a:ea typeface="Cambria Math"/>
              </a:rPr>
              <a:t>𝜮-resonance,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s-channel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Kaon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in flight ,  s-channel, contact term,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Kaon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in flight,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pion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/eta in flight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677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85800"/>
            <a:ext cx="337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Broadway" pitchFamily="82" charset="0"/>
                <a:cs typeface="Times New Roman" pitchFamily="18" charset="0"/>
              </a:rPr>
              <a:t>Introduction</a:t>
            </a:r>
            <a:endParaRPr lang="en-US" sz="3600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total </a:t>
            </a:r>
            <a:r>
              <a:rPr lang="el-GR" sz="2800" b="1" dirty="0" smtClean="0">
                <a:solidFill>
                  <a:srgbClr val="002060"/>
                </a:solidFill>
              </a:rPr>
              <a:t>ν</a:t>
            </a:r>
            <a:r>
              <a:rPr lang="en-US" sz="2800" b="1" dirty="0" smtClean="0">
                <a:solidFill>
                  <a:srgbClr val="002060"/>
                </a:solidFill>
              </a:rPr>
              <a:t>N CC scattering cross section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00600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σ 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tot</a:t>
            </a:r>
            <a:r>
              <a:rPr lang="en-US" sz="3000" b="1" dirty="0" smtClean="0">
                <a:solidFill>
                  <a:srgbClr val="C00000"/>
                </a:solidFill>
              </a:rPr>
              <a:t> = σ 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QEL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sym typeface="Symbol"/>
              </a:rPr>
              <a:t></a:t>
            </a:r>
            <a:r>
              <a:rPr lang="en-US" sz="3000" b="1" dirty="0" smtClean="0">
                <a:solidFill>
                  <a:srgbClr val="C00000"/>
                </a:solidFill>
              </a:rPr>
              <a:t> σ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 1</a:t>
            </a:r>
            <a:r>
              <a:rPr lang="el-GR" sz="3000" b="1" baseline="30000" dirty="0" smtClean="0">
                <a:solidFill>
                  <a:srgbClr val="C00000"/>
                </a:solidFill>
              </a:rPr>
              <a:t>π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sym typeface="Symbol"/>
              </a:rPr>
              <a:t> </a:t>
            </a:r>
            <a:r>
              <a:rPr lang="en-US" sz="3000" b="1" dirty="0" smtClean="0">
                <a:solidFill>
                  <a:srgbClr val="C00000"/>
                </a:solidFill>
              </a:rPr>
              <a:t>σ 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2</a:t>
            </a:r>
            <a:r>
              <a:rPr lang="el-GR" sz="3000" b="1" baseline="30000" dirty="0" smtClean="0">
                <a:solidFill>
                  <a:srgbClr val="C00000"/>
                </a:solidFill>
              </a:rPr>
              <a:t>π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sym typeface="Symbol"/>
              </a:rPr>
              <a:t></a:t>
            </a:r>
            <a:r>
              <a:rPr lang="en-US" sz="3000" b="1" dirty="0" smtClean="0">
                <a:solidFill>
                  <a:srgbClr val="C00000"/>
                </a:solidFill>
              </a:rPr>
              <a:t> …….. </a:t>
            </a:r>
            <a:r>
              <a:rPr lang="en-US" sz="3000" b="1" dirty="0" smtClean="0">
                <a:solidFill>
                  <a:srgbClr val="C00000"/>
                </a:solidFill>
                <a:sym typeface="Symbol"/>
              </a:rPr>
              <a:t></a:t>
            </a:r>
            <a:r>
              <a:rPr lang="en-US" sz="3000" b="1" dirty="0" smtClean="0">
                <a:solidFill>
                  <a:srgbClr val="C00000"/>
                </a:solidFill>
              </a:rPr>
              <a:t> σ 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1K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sym typeface="Symbol"/>
              </a:rPr>
              <a:t> ………. </a:t>
            </a:r>
            <a:r>
              <a:rPr lang="en-US" sz="3000" b="1" dirty="0" smtClean="0">
                <a:solidFill>
                  <a:srgbClr val="C00000"/>
                </a:solidFill>
              </a:rPr>
              <a:t> σ</a:t>
            </a:r>
            <a:r>
              <a:rPr lang="en-US" sz="3000" b="1" baseline="30000" dirty="0" smtClean="0">
                <a:solidFill>
                  <a:srgbClr val="C00000"/>
                </a:solidFill>
              </a:rPr>
              <a:t> DIS  </a:t>
            </a:r>
            <a:endParaRPr lang="en-US" sz="3000" b="1" baseline="30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562600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σ 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tot</a:t>
            </a:r>
            <a:r>
              <a:rPr lang="en-US" sz="3200" b="1" dirty="0" smtClean="0">
                <a:solidFill>
                  <a:srgbClr val="002060"/>
                </a:solidFill>
              </a:rPr>
              <a:t> = σ 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QEL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sym typeface="Symbol"/>
              </a:rPr>
              <a:t>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σ</a:t>
            </a:r>
            <a:r>
              <a:rPr lang="en-US" sz="3200" b="1" baseline="30000" dirty="0" err="1" smtClean="0">
                <a:solidFill>
                  <a:srgbClr val="002060"/>
                </a:solidFill>
              </a:rPr>
              <a:t>RES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sym typeface="Symbol"/>
              </a:rPr>
              <a:t> </a:t>
            </a:r>
            <a:r>
              <a:rPr lang="en-US" sz="3200" b="1" dirty="0" smtClean="0">
                <a:solidFill>
                  <a:srgbClr val="002060"/>
                </a:solidFill>
              </a:rPr>
              <a:t> σ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 DIS  </a:t>
            </a:r>
            <a:endParaRPr lang="en-US" sz="3200" b="1" baseline="30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95400"/>
            <a:ext cx="8382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</a:rPr>
              <a:t>In order to </a:t>
            </a:r>
            <a:r>
              <a:rPr lang="en-US" sz="2800" b="1" dirty="0" smtClean="0">
                <a:solidFill>
                  <a:srgbClr val="FF0000"/>
                </a:solidFill>
              </a:rPr>
              <a:t>determine precisely the neutrino oscillation parameters lots of experimental and theoretical efforts are going on.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895600"/>
            <a:ext cx="8686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Most  of  the  neutrino  experiments  are  using nuclear  targets  like Carbon, Oxygen, Argon, etc.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Contributions to the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current for anti-neutrino induced process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1972"/>
            <a:ext cx="8763000" cy="551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990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Values of the parameters appearing in the </a:t>
            </a:r>
            <a:r>
              <a:rPr lang="en-US" sz="2400" dirty="0" err="1" smtClean="0">
                <a:solidFill>
                  <a:srgbClr val="7030A0"/>
                </a:solidFill>
                <a:latin typeface="Arial Black" pitchFamily="34" charset="0"/>
              </a:rPr>
              <a:t>hadronic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 currents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18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>
                <a:latin typeface="Cambria Math"/>
                <a:ea typeface="Cambria Math"/>
              </a:rPr>
              <a:t>𝜮* </a:t>
            </a:r>
            <a:r>
              <a:rPr lang="en-US" sz="2800" dirty="0" smtClean="0">
                <a:latin typeface="Cambria Math"/>
                <a:ea typeface="Cambria Math"/>
              </a:rPr>
              <a:t>= 1.17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09775"/>
            <a:ext cx="8048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7620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Basic reaction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8600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Differential cross section in lab frame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Matrix Element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524000"/>
            <a:ext cx="514574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7" y="2895600"/>
            <a:ext cx="6481763" cy="11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105400"/>
            <a:ext cx="6019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 descr="C:\Documents and Settings\Administrator\Desktop\NuFact_10\To_Plot\pp_muon_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90100"/>
            <a:ext cx="6743700" cy="488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762000"/>
            <a:ext cx="414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PHYSICAL REVIEW D 82, 033001 (2010)</a:t>
            </a:r>
            <a:endParaRPr lang="en-US" dirty="0"/>
          </a:p>
        </p:txBody>
      </p:sp>
      <p:pic>
        <p:nvPicPr>
          <p:cNvPr id="9218" name="Picture 2" descr="C:\Documents and Settings\Administrator\Desktop\Figs\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297738" cy="5259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42" name="Picture 2" descr="C:\Documents and Settings\Administrator\Desktop\Figs\N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57495"/>
            <a:ext cx="7831138" cy="572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266" name="Picture 2" descr="C:\Documents and Settings\Administrator\Desktop\Figs\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1"/>
            <a:ext cx="8002588" cy="568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122" name="Picture 2" descr="C:\Documents and Settings\Administrator\Desktop\Figs\g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3948"/>
            <a:ext cx="7927975" cy="544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685800"/>
            <a:ext cx="414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PHYSICAL REVIEW D 82, 033001 (2010)</a:t>
            </a:r>
            <a:endParaRPr lang="en-US" dirty="0"/>
          </a:p>
        </p:txBody>
      </p:sp>
      <p:pic>
        <p:nvPicPr>
          <p:cNvPr id="12290" name="Picture 2" descr="C:\Documents and Settings\Administrator\Desktop\Figs\ds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" y="1143000"/>
            <a:ext cx="8288338" cy="53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990600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ANL Spectrum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781800" cy="4343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7D9A-72C5-43E4-9052-6A888F7BBAD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838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Predicted Neutrino flux ( x 10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-10   </a:t>
            </a:r>
            <a:r>
              <a:rPr lang="el-GR" sz="2400" b="1" dirty="0" smtClean="0">
                <a:solidFill>
                  <a:srgbClr val="C00000"/>
                </a:solidFill>
              </a:rPr>
              <a:t>ν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baseline="-25000" dirty="0" smtClean="0">
                <a:solidFill>
                  <a:srgbClr val="C00000"/>
                </a:solidFill>
                <a:latin typeface="Bookman Old Style"/>
              </a:rPr>
              <a:t>μ</a:t>
            </a:r>
            <a:r>
              <a:rPr lang="en-US" sz="2400" b="1" dirty="0" smtClean="0">
                <a:solidFill>
                  <a:srgbClr val="C00000"/>
                </a:solidFill>
              </a:rPr>
              <a:t> /POT/GeV/cm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) at the MiniBooNE detector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1828800"/>
            <a:ext cx="66294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609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T2K Spectrum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For instance, the cross section for neutral current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</a:t>
            </a:r>
            <a:r>
              <a:rPr lang="en-US" sz="2400" b="1" baseline="30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production per nucleon has been measured by the MiniBooNE collaboration (Aguilar-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Arevalo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: 2009 ) obtaining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σ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= (4.76 ± 0.05 ± 0.76)×10</a:t>
            </a:r>
            <a:r>
              <a:rPr lang="en-US" sz="2400" b="1" baseline="30000" dirty="0" smtClean="0">
                <a:solidFill>
                  <a:schemeClr val="accent3">
                    <a:lumMod val="50000"/>
                  </a:schemeClr>
                </a:solidFill>
              </a:rPr>
              <a:t>−40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cm</a:t>
            </a:r>
            <a:r>
              <a:rPr lang="en-US" sz="2400" b="1" baseline="30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with a data set of some twenty thousand valid events.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33800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</a:rPr>
              <a:t>The cross sections predicted by our model with the same neutrino flux are around two orders of magnitude smaller, that means that a few hundreds of </a:t>
            </a:r>
            <a:r>
              <a:rPr lang="en-US" sz="2400" b="1" dirty="0" err="1" smtClean="0">
                <a:solidFill>
                  <a:srgbClr val="FF0000"/>
                </a:solidFill>
              </a:rPr>
              <a:t>kaons</a:t>
            </a:r>
            <a:r>
              <a:rPr lang="en-US" sz="2400" b="1" dirty="0" smtClean="0">
                <a:solidFill>
                  <a:srgbClr val="FF0000"/>
                </a:solidFill>
              </a:rPr>
              <a:t> should have been produced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Flux averaged cross section for  </a:t>
            </a:r>
            <a:r>
              <a:rPr lang="el-GR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ν</a:t>
            </a:r>
            <a:r>
              <a:rPr lang="en-US" sz="2000" b="1" dirty="0" smtClean="0">
                <a:solidFill>
                  <a:srgbClr val="002060"/>
                </a:solidFill>
                <a:latin typeface="Bell MT" pitchFamily="18" charset="0"/>
                <a:cs typeface="Arial" pitchFamily="34" charset="0"/>
              </a:rPr>
              <a:t> N →</a:t>
            </a:r>
            <a:r>
              <a:rPr lang="en-US" sz="2000" b="1" dirty="0" err="1" smtClean="0">
                <a:solidFill>
                  <a:srgbClr val="002060"/>
                </a:solidFill>
                <a:latin typeface="Bell MT" pitchFamily="18" charset="0"/>
                <a:cs typeface="Arial" pitchFamily="34" charset="0"/>
              </a:rPr>
              <a:t>lNK</a:t>
            </a:r>
            <a:r>
              <a:rPr lang="en-US" sz="2000" b="1" dirty="0" smtClean="0">
                <a:solidFill>
                  <a:srgbClr val="002060"/>
                </a:solidFill>
                <a:latin typeface="Bell MT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in 10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-42</a:t>
            </a:r>
            <a:r>
              <a:rPr lang="en-US" sz="2000" b="1" dirty="0" smtClean="0">
                <a:solidFill>
                  <a:srgbClr val="002060"/>
                </a:solidFill>
              </a:rPr>
              <a:t> cm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at M</a:t>
            </a:r>
            <a:r>
              <a:rPr lang="en-US" sz="2000" b="1" baseline="-25000" dirty="0" smtClean="0">
                <a:solidFill>
                  <a:srgbClr val="002060"/>
                </a:solidFill>
                <a:latin typeface="Constantia" pitchFamily="18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 = 1 GeV</a:t>
            </a:r>
            <a:endParaRPr lang="en-US" sz="2000" b="1" baseline="-250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040179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4800" y="1524000"/>
            <a:ext cx="8458200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914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Atmospheric Neutrino Flux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Number of events calculated for single kaon production in water corresponding to SuperK experiments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724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Results have been presented for 22.5 </a:t>
            </a:r>
            <a:r>
              <a:rPr lang="en-US" sz="2000" b="1" dirty="0" err="1" smtClean="0">
                <a:solidFill>
                  <a:srgbClr val="FF0000"/>
                </a:solidFill>
              </a:rPr>
              <a:t>kT</a:t>
            </a:r>
            <a:r>
              <a:rPr lang="en-US" sz="2000" b="1" dirty="0" smtClean="0">
                <a:solidFill>
                  <a:srgbClr val="FF0000"/>
                </a:solidFill>
              </a:rPr>
              <a:t> water fiducial mass on an exposure of 1489 live days.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Sub-GeV events (E</a:t>
            </a:r>
            <a:r>
              <a:rPr lang="en-US" sz="2000" b="1" baseline="-25000" dirty="0" smtClean="0">
                <a:solidFill>
                  <a:srgbClr val="00B0F0"/>
                </a:solidFill>
              </a:rPr>
              <a:t>l</a:t>
            </a:r>
            <a:r>
              <a:rPr lang="en-US" sz="2000" b="1" dirty="0" smtClean="0">
                <a:solidFill>
                  <a:srgbClr val="00B0F0"/>
                </a:solidFill>
              </a:rPr>
              <a:t> &lt; 1.33 GeV and minimum observed momenta of electrons and muons are 100 MeV &amp; 200 MeV respectively ) have been taken.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733801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In the SuperK analysis the kaon production was modeled following Rein and Sehgal Ref. ANN. Phys. 1981 and that included associated kaon production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9864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33400"/>
            <a:ext cx="36576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Kristen ITC" pitchFamily="66" charset="0"/>
              </a:rPr>
              <a:t>Conclusions</a:t>
            </a:r>
            <a:endParaRPr lang="en-US" sz="4400" b="1" dirty="0"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We have obtained cross sections that are around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orders of magnitude smaller than for pion production at the neutrino energies of 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 err="1" smtClean="0">
                <a:solidFill>
                  <a:srgbClr val="C00000"/>
                </a:solidFill>
              </a:rPr>
              <a:t>GeV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2. However, these cross sections  are large enough to be measured                                                                                                                     in the Minerva and T2K experiments.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396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 In the energy region of atmospheric neutrino experiments or in the energy region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0.8-1.2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r>
              <a:rPr lang="en-US" sz="2400" dirty="0" smtClean="0">
                <a:solidFill>
                  <a:srgbClr val="FF0000"/>
                </a:solidFill>
              </a:rPr>
              <a:t>, the studied processes are the dominant source of </a:t>
            </a:r>
            <a:r>
              <a:rPr lang="en-US" sz="2400" dirty="0" err="1" smtClean="0">
                <a:solidFill>
                  <a:srgbClr val="FF0000"/>
                </a:solidFill>
              </a:rPr>
              <a:t>Kaons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4.  </a:t>
            </a:r>
            <a:r>
              <a:rPr lang="en-US" sz="2400" dirty="0" smtClean="0"/>
              <a:t>Antineutrino induced Kaon production would be more interesting as there is  contribution of resonance  diagrams also in the scattering amplitude.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1315" y="2667000"/>
            <a:ext cx="6173485" cy="1200329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softEdge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Lucida Handwriting" pitchFamily="66" charset="0"/>
              </a:rPr>
              <a:t>Thank You</a:t>
            </a:r>
            <a:endParaRPr lang="en-US" sz="7200" b="1" i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</a:rPr>
              <a:t>Examples of the different types of weak processes accompanying  strange particle/particles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763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l-GR" sz="2400" b="1" dirty="0" smtClean="0">
                <a:solidFill>
                  <a:srgbClr val="7030A0"/>
                </a:solidFill>
              </a:rPr>
              <a:t>Δ</a:t>
            </a:r>
            <a:r>
              <a:rPr lang="en-US" sz="2400" b="1" dirty="0" smtClean="0">
                <a:solidFill>
                  <a:srgbClr val="7030A0"/>
                </a:solidFill>
              </a:rPr>
              <a:t>S=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 processes have no NC contributions as they involve a change in strangeness and therefore in charge.)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7D9A-72C5-43E4-9052-6A888F7BBA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657600"/>
            <a:ext cx="4197494" cy="14400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2819400" y="65087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K 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+  </a:t>
            </a:r>
            <a:r>
              <a:rPr lang="en-US" sz="2400" b="1" dirty="0" smtClean="0">
                <a:solidFill>
                  <a:srgbClr val="C00000"/>
                </a:solidFill>
              </a:rPr>
              <a:t>as background event in proton decay experiment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53440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Limits on the proton’s life time  are obtained by SuperK experiment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τ &gt; 5.4 x 10</a:t>
            </a:r>
            <a:r>
              <a:rPr lang="en-US" sz="2000" b="1" baseline="30000" dirty="0" smtClean="0"/>
              <a:t>33    </a:t>
            </a:r>
            <a:r>
              <a:rPr lang="en-US" sz="2000" b="1" dirty="0" smtClean="0"/>
              <a:t>years  from  p </a:t>
            </a:r>
            <a:r>
              <a:rPr lang="en-US" sz="2000" b="1" dirty="0" smtClean="0">
                <a:latin typeface="Bookman Old Style"/>
              </a:rPr>
              <a:t>→</a:t>
            </a:r>
            <a:r>
              <a:rPr lang="en-US" sz="2000" b="1" dirty="0" smtClean="0"/>
              <a:t> e + </a:t>
            </a:r>
            <a:r>
              <a:rPr lang="el-GR" sz="2000" b="1" dirty="0" smtClean="0"/>
              <a:t>π</a:t>
            </a:r>
            <a:r>
              <a:rPr lang="en-US" sz="2000" b="1" baseline="30000" dirty="0" smtClean="0"/>
              <a:t>0    </a:t>
            </a:r>
            <a:r>
              <a:rPr lang="en-US" sz="2000" b="1" dirty="0" smtClean="0"/>
              <a:t>decay mode</a:t>
            </a:r>
            <a:endParaRPr lang="en-US" sz="20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Two orders of magnitude bigger than predicted by Grand Unified Theories (GUT) 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31</a:t>
            </a:r>
            <a:r>
              <a:rPr lang="en-US" sz="2000" b="1" dirty="0" smtClean="0">
                <a:solidFill>
                  <a:srgbClr val="FF0000"/>
                </a:solidFill>
              </a:rPr>
              <a:t> yrs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1148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τ &gt; 2.3 x 10</a:t>
            </a:r>
            <a:r>
              <a:rPr lang="en-US" sz="2000" b="1" baseline="30000" dirty="0" smtClean="0"/>
              <a:t>33    </a:t>
            </a:r>
            <a:r>
              <a:rPr lang="en-US" sz="2000" b="1" dirty="0" smtClean="0"/>
              <a:t>years  from  p </a:t>
            </a:r>
            <a:r>
              <a:rPr lang="en-US" sz="2000" b="1" dirty="0" smtClean="0">
                <a:latin typeface="Bookman Old Style"/>
              </a:rPr>
              <a:t>→</a:t>
            </a:r>
            <a:r>
              <a:rPr lang="en-US" sz="2000" b="1" dirty="0" smtClean="0"/>
              <a:t> 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+ </a:t>
            </a:r>
            <a:r>
              <a:rPr lang="el-GR" sz="2000" b="1" dirty="0" smtClean="0"/>
              <a:t>ν</a:t>
            </a:r>
            <a:r>
              <a:rPr lang="en-US" sz="2000" b="1" baseline="30000" dirty="0" smtClean="0"/>
              <a:t>    </a:t>
            </a:r>
            <a:r>
              <a:rPr lang="en-US" sz="2000" b="1" dirty="0" smtClean="0"/>
              <a:t>decay mode</a:t>
            </a:r>
            <a:endParaRPr lang="en-US" sz="20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Supersymmetry</a:t>
            </a:r>
            <a:r>
              <a:rPr lang="en-US" sz="2000" b="1" dirty="0" smtClean="0"/>
              <a:t> theories predict τ  ≈ 0.33 – 3 x 10</a:t>
            </a:r>
            <a:r>
              <a:rPr lang="en-US" sz="2000" b="1" baseline="30000" dirty="0" smtClean="0"/>
              <a:t> 34 </a:t>
            </a:r>
            <a:r>
              <a:rPr lang="en-US" sz="2000" b="1" dirty="0" smtClean="0"/>
              <a:t>years for  p </a:t>
            </a:r>
            <a:r>
              <a:rPr lang="en-US" sz="2000" b="1" dirty="0" smtClean="0">
                <a:latin typeface="Bookman Old Style"/>
              </a:rPr>
              <a:t>→</a:t>
            </a:r>
            <a:r>
              <a:rPr lang="en-US" sz="2000" b="1" dirty="0" smtClean="0"/>
              <a:t> 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+ </a:t>
            </a:r>
            <a:r>
              <a:rPr lang="el-GR" sz="2000" b="1" dirty="0" smtClean="0"/>
              <a:t>ν</a:t>
            </a:r>
            <a:r>
              <a:rPr lang="en-US" sz="2000" b="1" baseline="30000" dirty="0" smtClean="0"/>
              <a:t>    </a:t>
            </a:r>
            <a:r>
              <a:rPr lang="en-US" sz="2000" b="1" dirty="0" smtClean="0"/>
              <a:t>decay mode  </a:t>
            </a:r>
            <a:endParaRPr lang="en-US" sz="2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267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58200" y="4953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143000" y="55626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56388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Motivates  the search for proton decay into this  mode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/>
      <p:bldP spid="19" grpId="0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458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LAGUNA plans to use detectors like GLACIER,  MEMPHYS or LENA  to test physics at the GUT scale  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</a:rPr>
              <a:t>Extending the proton (and bound neutron) lifetime sensitivities up to 10</a:t>
            </a:r>
            <a:r>
              <a:rPr lang="en-US" sz="2400" baseline="30000" dirty="0" smtClean="0">
                <a:solidFill>
                  <a:srgbClr val="FF33CC"/>
                </a:solidFill>
              </a:rPr>
              <a:t>35</a:t>
            </a:r>
            <a:r>
              <a:rPr lang="en-US" sz="2400" dirty="0" smtClean="0">
                <a:solidFill>
                  <a:srgbClr val="FF33CC"/>
                </a:solidFill>
              </a:rPr>
              <a:t> years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life time ~  12.8 ns and they decay into K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Bookman Old Style"/>
              </a:rPr>
              <a:t>→ </a:t>
            </a:r>
            <a:r>
              <a:rPr lang="el-GR" sz="2400" b="1" dirty="0" smtClean="0">
                <a:latin typeface="Bookman Old Style"/>
              </a:rPr>
              <a:t>μ</a:t>
            </a:r>
            <a:r>
              <a:rPr lang="en-US" sz="2400" b="1" dirty="0" smtClean="0">
                <a:latin typeface="Bookman Old Style"/>
              </a:rPr>
              <a:t> + </a:t>
            </a:r>
            <a:r>
              <a:rPr lang="el-GR" sz="2400" b="1" dirty="0" smtClean="0">
                <a:latin typeface="Bookman Old Style"/>
              </a:rPr>
              <a:t>ν</a:t>
            </a:r>
            <a:r>
              <a:rPr lang="el-GR" sz="2400" b="1" baseline="-25000" dirty="0" smtClean="0">
                <a:latin typeface="Bookman Old Style"/>
              </a:rPr>
              <a:t>μ</a:t>
            </a:r>
            <a:r>
              <a:rPr lang="en-US" sz="2400" b="1" baseline="-25000" dirty="0" smtClean="0">
                <a:latin typeface="Bookman Old Style"/>
              </a:rPr>
              <a:t>  </a:t>
            </a:r>
            <a:r>
              <a:rPr lang="en-US" sz="2400" b="1" dirty="0" smtClean="0"/>
              <a:t> (63.43 %) or K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Bookman Old Style"/>
              </a:rPr>
              <a:t>→  </a:t>
            </a:r>
            <a:r>
              <a:rPr lang="el-GR" sz="2400" b="1" dirty="0" smtClean="0">
                <a:latin typeface="Bookman Old Style"/>
              </a:rPr>
              <a:t>π</a:t>
            </a:r>
            <a:r>
              <a:rPr lang="en-US" sz="2400" b="1" baseline="-25000" dirty="0" smtClean="0">
                <a:latin typeface="Bookman Old Style"/>
              </a:rPr>
              <a:t> </a:t>
            </a:r>
            <a:r>
              <a:rPr lang="en-US" sz="2400" b="1" baseline="30000" dirty="0" smtClean="0">
                <a:latin typeface="Bookman Old Style"/>
              </a:rPr>
              <a:t>+</a:t>
            </a:r>
            <a:r>
              <a:rPr lang="en-US" sz="2400" b="1" dirty="0" smtClean="0">
                <a:latin typeface="Bookman Old Style"/>
              </a:rPr>
              <a:t> + </a:t>
            </a:r>
            <a:r>
              <a:rPr lang="el-GR" sz="2400" b="1" dirty="0" smtClean="0">
                <a:latin typeface="Bookman Old Style"/>
              </a:rPr>
              <a:t>π</a:t>
            </a:r>
            <a:r>
              <a:rPr lang="en-US" b="1" baseline="30000" dirty="0" smtClean="0">
                <a:latin typeface="Bookman Old Style"/>
              </a:rPr>
              <a:t>0</a:t>
            </a:r>
            <a:r>
              <a:rPr lang="en-US" b="1" dirty="0" smtClean="0">
                <a:latin typeface="Bookman Old Style"/>
              </a:rPr>
              <a:t> (21.13 %)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96200" y="3427412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4419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Main background sources are muon neutrinos produced by cosmic rays interactions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These neutrinos interact with the detector producing muon in the energy range where search for proton decay is performed.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Sajjad Athar, NUFACT 2010, TIFR,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379-6060-4767-85CB-4A40E87DB7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Main background reaction is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514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neutrinos  are in the energy range ~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/>
              <a:t> GeV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4933950" cy="60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3657599" cy="1676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3581400" cy="1676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5257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S=±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reactions are also important  because they may be a test of the Cabibbo theory and towards our understanding of Strangeness Changing Weak Processes.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3881</TotalTime>
  <Words>2337</Words>
  <Application>Microsoft Office PowerPoint</Application>
  <PresentationFormat>On-screen Show (4:3)</PresentationFormat>
  <Paragraphs>275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</dc:creator>
  <cp:lastModifiedBy>Physics</cp:lastModifiedBy>
  <cp:revision>631</cp:revision>
  <dcterms:created xsi:type="dcterms:W3CDTF">2010-09-17T18:40:30Z</dcterms:created>
  <dcterms:modified xsi:type="dcterms:W3CDTF">2010-10-18T23:12:09Z</dcterms:modified>
</cp:coreProperties>
</file>