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277" r:id="rId3"/>
    <p:sldId id="272" r:id="rId4"/>
    <p:sldId id="274" r:id="rId5"/>
    <p:sldId id="280" r:id="rId6"/>
    <p:sldId id="278" r:id="rId7"/>
    <p:sldId id="279" r:id="rId8"/>
  </p:sldIdLst>
  <p:sldSz cx="9144000" cy="5143500" type="screen16x9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542" autoAdjust="0"/>
  </p:normalViewPr>
  <p:slideViewPr>
    <p:cSldViewPr>
      <p:cViewPr>
        <p:scale>
          <a:sx n="142" d="100"/>
          <a:sy n="142" d="100"/>
        </p:scale>
        <p:origin x="-660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1D1C7-5968-4A2D-A8C6-C16E4CD395F5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481E5-7145-469F-9CEB-88740F8BA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481E5-7145-469F-9CEB-88740F8BAC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258D-338C-42B6-A7E7-ACCE6ED7384E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A42-9A35-4AA8-B560-430A796A7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258D-338C-42B6-A7E7-ACCE6ED7384E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A42-9A35-4AA8-B560-430A796A7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258D-338C-42B6-A7E7-ACCE6ED7384E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A42-9A35-4AA8-B560-430A796A7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43834" y="4766310"/>
            <a:ext cx="1042966" cy="27432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6/8/2018</a:t>
            </a:r>
            <a:endParaRPr lang="en-IN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14612" y="4766310"/>
            <a:ext cx="4643470" cy="274320"/>
          </a:xfrm>
        </p:spPr>
        <p:txBody>
          <a:bodyPr/>
          <a:lstStyle/>
          <a:p>
            <a:pPr algn="ctr"/>
            <a:r>
              <a:rPr lang="en-IN" dirty="0" smtClean="0"/>
              <a:t>Peer Review - Technical Physics Division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04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258D-338C-42B6-A7E7-ACCE6ED7384E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A42-9A35-4AA8-B560-430A796A7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258D-338C-42B6-A7E7-ACCE6ED7384E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A42-9A35-4AA8-B560-430A796A7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258D-338C-42B6-A7E7-ACCE6ED7384E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A42-9A35-4AA8-B560-430A796A7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258D-338C-42B6-A7E7-ACCE6ED7384E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A42-9A35-4AA8-B560-430A796A7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258D-338C-42B6-A7E7-ACCE6ED7384E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A42-9A35-4AA8-B560-430A796A7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258D-338C-42B6-A7E7-ACCE6ED7384E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A42-9A35-4AA8-B560-430A796A7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258D-338C-42B6-A7E7-ACCE6ED7384E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A42-9A35-4AA8-B560-430A796A7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258D-338C-42B6-A7E7-ACCE6ED7384E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4A42-9A35-4AA8-B560-430A796A7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B258D-338C-42B6-A7E7-ACCE6ED7384E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4A42-9A35-4AA8-B560-430A796A7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3380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Single Crystals Grown for radiation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detection</a:t>
            </a: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749179" y="1419612"/>
            <a:ext cx="3200400" cy="145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73079" y="3765920"/>
            <a:ext cx="1605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Diameter controlled </a:t>
            </a:r>
            <a:r>
              <a:rPr lang="en-US" sz="1600" dirty="0" err="1" smtClean="0">
                <a:latin typeface="Arial Narrow" pitchFamily="34" charset="0"/>
              </a:rPr>
              <a:t>Ge</a:t>
            </a:r>
            <a:r>
              <a:rPr lang="en-US" sz="1600" dirty="0" smtClean="0">
                <a:latin typeface="Arial Narrow" pitchFamily="34" charset="0"/>
              </a:rPr>
              <a:t> single crystal </a:t>
            </a:r>
            <a:r>
              <a:rPr lang="en-US" sz="1600" dirty="0" smtClean="0">
                <a:latin typeface="Arial Narrow" pitchFamily="34" charset="0"/>
              </a:rPr>
              <a:t>Size</a:t>
            </a:r>
            <a:r>
              <a:rPr lang="en-US" sz="1600" dirty="0" smtClean="0">
                <a:latin typeface="Arial Narrow" pitchFamily="34" charset="0"/>
              </a:rPr>
              <a:t>: 50 mm </a:t>
            </a:r>
            <a:r>
              <a:rPr lang="en-US" sz="1600" dirty="0" smtClean="0">
                <a:latin typeface="Symbol" pitchFamily="18" charset="2"/>
              </a:rPr>
              <a:t>f </a:t>
            </a:r>
            <a:r>
              <a:rPr lang="en-US" sz="1600" dirty="0" smtClean="0">
                <a:latin typeface="Arial Narrow" pitchFamily="34" charset="0"/>
              </a:rPr>
              <a:t>and 150 mm 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6355" y="2047237"/>
            <a:ext cx="96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7/7/2022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8869" y="1457170"/>
            <a:ext cx="3200400" cy="138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3778757"/>
            <a:ext cx="157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>
                <a:latin typeface="Arial Narrow" pitchFamily="34" charset="0"/>
                <a:ea typeface="Cambria" pitchFamily="18" charset="0"/>
              </a:rPr>
              <a:t>LiI:Eu</a:t>
            </a:r>
            <a:r>
              <a:rPr lang="en-IN" sz="1600" dirty="0">
                <a:latin typeface="Arial Narrow" pitchFamily="34" charset="0"/>
                <a:ea typeface="Cambria" pitchFamily="18" charset="0"/>
              </a:rPr>
              <a:t> </a:t>
            </a:r>
            <a:r>
              <a:rPr lang="en-IN" sz="1600" dirty="0" smtClean="0">
                <a:latin typeface="Arial Narrow" pitchFamily="34" charset="0"/>
                <a:ea typeface="Cambria" pitchFamily="18" charset="0"/>
              </a:rPr>
              <a:t>Crystals 50 mm </a:t>
            </a:r>
            <a:r>
              <a:rPr lang="en-IN" sz="1600" dirty="0" smtClean="0">
                <a:latin typeface="Symbol" pitchFamily="18" charset="2"/>
                <a:ea typeface="Cambria" pitchFamily="18" charset="0"/>
              </a:rPr>
              <a:t>f</a:t>
            </a:r>
            <a:r>
              <a:rPr lang="en-IN" sz="1600" dirty="0" smtClean="0">
                <a:latin typeface="Arial Narrow" pitchFamily="34" charset="0"/>
                <a:ea typeface="Cambria" pitchFamily="18" charset="0"/>
              </a:rPr>
              <a:t> and 50 mm L</a:t>
            </a:r>
            <a:endParaRPr lang="en-US" sz="1600" dirty="0">
              <a:latin typeface="Arial Narrow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9"/>
          <a:stretch/>
        </p:blipFill>
        <p:spPr bwMode="auto">
          <a:xfrm>
            <a:off x="3104337" y="549638"/>
            <a:ext cx="133900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9260" y="1334811"/>
            <a:ext cx="3200400" cy="162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24973" y="3809842"/>
            <a:ext cx="1660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Arial Narrow" pitchFamily="34" charset="0"/>
                <a:ea typeface="Cambria" pitchFamily="18" charset="0"/>
              </a:rPr>
              <a:t>LaBr</a:t>
            </a:r>
            <a:r>
              <a:rPr lang="en-IN" sz="1600" baseline="-25000" dirty="0" smtClean="0">
                <a:latin typeface="Arial Narrow" pitchFamily="34" charset="0"/>
                <a:ea typeface="Cambria" pitchFamily="18" charset="0"/>
              </a:rPr>
              <a:t>3</a:t>
            </a:r>
            <a:r>
              <a:rPr lang="en-IN" sz="1600" dirty="0" smtClean="0">
                <a:latin typeface="Arial Narrow" pitchFamily="34" charset="0"/>
                <a:ea typeface="Cambria" pitchFamily="18" charset="0"/>
              </a:rPr>
              <a:t>:Ce Crystals 50 mm </a:t>
            </a:r>
            <a:r>
              <a:rPr lang="en-IN" sz="1600" dirty="0" smtClean="0">
                <a:latin typeface="Symbol" pitchFamily="18" charset="2"/>
                <a:ea typeface="Cambria" pitchFamily="18" charset="0"/>
              </a:rPr>
              <a:t>f</a:t>
            </a:r>
            <a:r>
              <a:rPr lang="en-IN" sz="1600" dirty="0" smtClean="0">
                <a:latin typeface="Arial Narrow" pitchFamily="34" charset="0"/>
                <a:ea typeface="Cambria" pitchFamily="18" charset="0"/>
              </a:rPr>
              <a:t> and 50 mm L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7487" y="371475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Arial Narrow" pitchFamily="34" charset="0"/>
              </a:rPr>
              <a:t>YAlO</a:t>
            </a:r>
            <a:r>
              <a:rPr lang="en-IN" sz="1600" baseline="-25000" dirty="0" smtClean="0">
                <a:latin typeface="Arial Narrow" pitchFamily="34" charset="0"/>
              </a:rPr>
              <a:t>3</a:t>
            </a:r>
            <a:r>
              <a:rPr lang="en-IN" sz="1600" dirty="0" smtClean="0">
                <a:latin typeface="Arial Narrow" pitchFamily="34" charset="0"/>
              </a:rPr>
              <a:t>:Ce Crystal (size 30 mm </a:t>
            </a:r>
            <a:r>
              <a:rPr lang="en-IN" sz="1600" dirty="0" smtClean="0">
                <a:latin typeface="Symbol" pitchFamily="18" charset="2"/>
              </a:rPr>
              <a:t>f</a:t>
            </a:r>
            <a:r>
              <a:rPr lang="en-IN" sz="1600" dirty="0" smtClean="0">
                <a:latin typeface="Arial Narrow" pitchFamily="34" charset="0"/>
              </a:rPr>
              <a:t> and 40 mm L</a:t>
            </a:r>
            <a:r>
              <a:rPr lang="en-IN" sz="1600" dirty="0" smtClean="0">
                <a:latin typeface="Arial Narrow" pitchFamily="34" charset="0"/>
              </a:rPr>
              <a:t>)</a:t>
            </a:r>
            <a:endParaRPr lang="en-US" sz="16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4846" y="1407029"/>
            <a:ext cx="3200400" cy="14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4" t="15688" r="61319" b="44895"/>
          <a:stretch/>
        </p:blipFill>
        <p:spPr>
          <a:xfrm>
            <a:off x="5867400" y="545384"/>
            <a:ext cx="1944547" cy="3200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19600" y="3932932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Arial Narrow" pitchFamily="34" charset="0"/>
              </a:rPr>
              <a:t>Gd</a:t>
            </a:r>
            <a:r>
              <a:rPr lang="en-IN" sz="1600" baseline="-25000" dirty="0" smtClean="0">
                <a:latin typeface="Arial Narrow" pitchFamily="34" charset="0"/>
              </a:rPr>
              <a:t>3</a:t>
            </a:r>
            <a:r>
              <a:rPr lang="en-IN" sz="1600" dirty="0" smtClean="0">
                <a:latin typeface="Arial Narrow" pitchFamily="34" charset="0"/>
              </a:rPr>
              <a:t>Ga</a:t>
            </a:r>
            <a:r>
              <a:rPr lang="en-IN" sz="1600" baseline="-25000" dirty="0" smtClean="0">
                <a:latin typeface="Arial Narrow" pitchFamily="34" charset="0"/>
              </a:rPr>
              <a:t>3</a:t>
            </a:r>
            <a:r>
              <a:rPr lang="en-IN" sz="1600" dirty="0" smtClean="0">
                <a:latin typeface="Arial Narrow" pitchFamily="34" charset="0"/>
              </a:rPr>
              <a:t>Al</a:t>
            </a:r>
            <a:r>
              <a:rPr lang="en-IN" sz="1600" baseline="-25000" dirty="0" smtClean="0">
                <a:latin typeface="Arial Narrow" pitchFamily="34" charset="0"/>
              </a:rPr>
              <a:t>2</a:t>
            </a:r>
            <a:r>
              <a:rPr lang="en-IN" sz="1600" dirty="0" smtClean="0">
                <a:latin typeface="Arial Narrow" pitchFamily="34" charset="0"/>
              </a:rPr>
              <a:t>O</a:t>
            </a:r>
            <a:r>
              <a:rPr lang="en-IN" sz="1600" baseline="-25000" dirty="0" smtClean="0">
                <a:latin typeface="Arial Narrow" pitchFamily="34" charset="0"/>
              </a:rPr>
              <a:t>12</a:t>
            </a:r>
            <a:r>
              <a:rPr lang="en-IN" sz="1600" dirty="0" smtClean="0">
                <a:latin typeface="Arial Narrow" pitchFamily="34" charset="0"/>
              </a:rPr>
              <a:t>:Ce </a:t>
            </a:r>
            <a:r>
              <a:rPr lang="en-IN" sz="1600" dirty="0" smtClean="0">
                <a:latin typeface="Arial Narrow" pitchFamily="34" charset="0"/>
              </a:rPr>
              <a:t>Crystal (size 30 mm </a:t>
            </a:r>
            <a:r>
              <a:rPr lang="en-IN" sz="1600" dirty="0" smtClean="0">
                <a:latin typeface="Symbol" pitchFamily="18" charset="2"/>
              </a:rPr>
              <a:t>f</a:t>
            </a:r>
            <a:r>
              <a:rPr lang="en-IN" sz="1600" dirty="0" smtClean="0">
                <a:latin typeface="Arial Narrow" pitchFamily="34" charset="0"/>
              </a:rPr>
              <a:t> and 40 mm L</a:t>
            </a:r>
            <a:r>
              <a:rPr lang="en-IN" sz="1600" dirty="0" smtClean="0">
                <a:latin typeface="Arial Narrow" pitchFamily="34" charset="0"/>
              </a:rPr>
              <a:t>)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5078" y="376592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 smtClean="0">
                <a:latin typeface="Arial Narrow" pitchFamily="34" charset="0"/>
              </a:rPr>
              <a:t>CsI:Tl</a:t>
            </a:r>
            <a:r>
              <a:rPr lang="en-IN" sz="1600" dirty="0" smtClean="0">
                <a:latin typeface="Arial Narrow" pitchFamily="34" charset="0"/>
              </a:rPr>
              <a:t> </a:t>
            </a:r>
            <a:r>
              <a:rPr lang="en-IN" sz="1600" dirty="0" smtClean="0">
                <a:latin typeface="Arial Narrow" pitchFamily="34" charset="0"/>
              </a:rPr>
              <a:t>Crystal (size </a:t>
            </a:r>
            <a:r>
              <a:rPr lang="en-IN" sz="1600" dirty="0" smtClean="0">
                <a:latin typeface="Arial Narrow" pitchFamily="34" charset="0"/>
              </a:rPr>
              <a:t>75 </a:t>
            </a:r>
            <a:r>
              <a:rPr lang="en-IN" sz="1600" dirty="0" smtClean="0">
                <a:latin typeface="Arial Narrow" pitchFamily="34" charset="0"/>
              </a:rPr>
              <a:t>mm </a:t>
            </a:r>
            <a:r>
              <a:rPr lang="en-IN" sz="1600" dirty="0" smtClean="0">
                <a:latin typeface="Symbol" pitchFamily="18" charset="2"/>
              </a:rPr>
              <a:t>f</a:t>
            </a:r>
            <a:r>
              <a:rPr lang="en-IN" sz="1600" dirty="0" smtClean="0">
                <a:latin typeface="Arial Narrow" pitchFamily="34" charset="0"/>
              </a:rPr>
              <a:t> and </a:t>
            </a:r>
            <a:r>
              <a:rPr lang="en-IN" sz="1600" dirty="0" smtClean="0">
                <a:latin typeface="Arial Narrow" pitchFamily="34" charset="0"/>
              </a:rPr>
              <a:t>100 </a:t>
            </a:r>
            <a:r>
              <a:rPr lang="en-IN" sz="1600" dirty="0" smtClean="0">
                <a:latin typeface="Arial Narrow" pitchFamily="34" charset="0"/>
              </a:rPr>
              <a:t>mm L</a:t>
            </a:r>
            <a:r>
              <a:rPr lang="en-IN" sz="1600" dirty="0" smtClean="0">
                <a:latin typeface="Arial Narrow" pitchFamily="34" charset="0"/>
              </a:rPr>
              <a:t>)</a:t>
            </a:r>
            <a:endParaRPr 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3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65013" y="4781117"/>
            <a:ext cx="563418" cy="273844"/>
          </a:xfrm>
        </p:spPr>
        <p:txBody>
          <a:bodyPr/>
          <a:lstStyle/>
          <a:p>
            <a:fld id="{65891030-D5A6-43AE-B960-A39D5414CA5B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1435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YAP crystal used to fabricate E-T </a:t>
            </a:r>
            <a:r>
              <a:rPr lang="en-IN" sz="3200" b="1" dirty="0" smtClean="0">
                <a:solidFill>
                  <a:schemeClr val="bg1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detector for SEM</a:t>
            </a:r>
            <a:endParaRPr lang="en-IN" sz="3200" b="1" dirty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225" y="4779820"/>
            <a:ext cx="212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chemeClr val="bg1">
                    <a:lumMod val="65000"/>
                  </a:schemeClr>
                </a:solidFill>
                <a:sym typeface="Wingdings 3"/>
              </a:rPr>
              <a:t></a:t>
            </a:r>
            <a:endParaRPr lang="en-IN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Picture 6" descr="C:\Users\BARC\Desktop\SEM images\SE detecto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200000">
            <a:off x="4668572" y="1123951"/>
            <a:ext cx="3657600" cy="2743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66750"/>
            <a:ext cx="4968549" cy="391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54" y="2283827"/>
            <a:ext cx="1481851" cy="283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416927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 Narrow" pitchFamily="34" charset="0"/>
              </a:rPr>
              <a:t>E-T Detector (for SEM) fabricated using the grown </a:t>
            </a:r>
            <a:r>
              <a:rPr lang="en-IN" dirty="0" smtClean="0">
                <a:latin typeface="Arial Narrow" pitchFamily="34" charset="0"/>
              </a:rPr>
              <a:t>YAP crystal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443" y="4613965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Tahoma" pitchFamily="34" charset="0"/>
                <a:ea typeface="Tahoma" pitchFamily="34" charset="0"/>
                <a:cs typeface="Tahoma" pitchFamily="34" charset="0"/>
              </a:rPr>
              <a:t>Images recorded using SEM detector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01000" y="3943350"/>
            <a:ext cx="762000" cy="225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 flipH="1">
            <a:off x="6456628" y="4019550"/>
            <a:ext cx="1468172" cy="112963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32" y="782320"/>
            <a:ext cx="3071179" cy="232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78232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Arial Narrow" pitchFamily="34" charset="0"/>
              </a:rPr>
              <a:t>Development of </a:t>
            </a:r>
            <a:r>
              <a:rPr lang="en-IN" sz="2800" b="1" dirty="0" smtClean="0">
                <a:solidFill>
                  <a:schemeClr val="bg1"/>
                </a:solidFill>
                <a:latin typeface="Arial Narrow" pitchFamily="34" charset="0"/>
              </a:rPr>
              <a:t>1D (16x1 matrix)  and 2D (8x8 matrix) array </a:t>
            </a:r>
            <a:r>
              <a:rPr lang="en-IN" sz="2800" b="1" dirty="0">
                <a:solidFill>
                  <a:schemeClr val="bg1"/>
                </a:solidFill>
                <a:latin typeface="Arial Narrow" pitchFamily="34" charset="0"/>
              </a:rPr>
              <a:t>of Pixelated </a:t>
            </a:r>
            <a:r>
              <a:rPr lang="en-IN" sz="2800" b="1" dirty="0" err="1">
                <a:solidFill>
                  <a:schemeClr val="bg1"/>
                </a:solidFill>
                <a:latin typeface="Arial Narrow" pitchFamily="34" charset="0"/>
              </a:rPr>
              <a:t>CsI:Tl</a:t>
            </a:r>
            <a:r>
              <a:rPr lang="en-IN" sz="2800" b="1" dirty="0">
                <a:solidFill>
                  <a:schemeClr val="bg1"/>
                </a:solidFill>
                <a:latin typeface="Arial Narrow" pitchFamily="34" charset="0"/>
              </a:rPr>
              <a:t> crystals </a:t>
            </a:r>
            <a:r>
              <a:rPr lang="en-IN" sz="2800" b="1" dirty="0" smtClean="0">
                <a:solidFill>
                  <a:schemeClr val="bg1"/>
                </a:solidFill>
                <a:latin typeface="Arial Narrow" pitchFamily="34" charset="0"/>
              </a:rPr>
              <a:t>for imaging applications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2863464"/>
            <a:ext cx="23570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Arial Narrow" pitchFamily="34" charset="0"/>
              </a:rPr>
              <a:t>1 D array of Pixelated </a:t>
            </a:r>
            <a:r>
              <a:rPr lang="en-IN" sz="1600" dirty="0" err="1">
                <a:latin typeface="Arial Narrow" pitchFamily="34" charset="0"/>
              </a:rPr>
              <a:t>CsI:Tl</a:t>
            </a:r>
            <a:r>
              <a:rPr lang="en-IN" sz="1600" dirty="0">
                <a:latin typeface="Arial Narrow" pitchFamily="34" charset="0"/>
              </a:rPr>
              <a:t> crystals (16x1) dimension 3 mmx1.4mm with separation of 100 micron and mounting on silicon diode </a:t>
            </a:r>
            <a:r>
              <a:rPr lang="en-IN" sz="1600" dirty="0" err="1">
                <a:latin typeface="Arial Narrow" pitchFamily="34" charset="0"/>
              </a:rPr>
              <a:t>photodetectors</a:t>
            </a:r>
            <a:r>
              <a:rPr lang="en-IN" sz="1600" dirty="0">
                <a:latin typeface="Arial Narrow" pitchFamily="34" charset="0"/>
              </a:rPr>
              <a:t> for the X-ray Baggage Scanner project (TPD, ED, ECIL</a:t>
            </a:r>
            <a:r>
              <a:rPr lang="en-IN" sz="1600" dirty="0" smtClean="0">
                <a:latin typeface="Arial Narrow" pitchFamily="34" charset="0"/>
              </a:rPr>
              <a:t>)</a:t>
            </a:r>
            <a:endParaRPr lang="en-US" sz="16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11" y="742950"/>
            <a:ext cx="3967589" cy="250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0" y="3562350"/>
            <a:ext cx="4558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 Narrow" pitchFamily="34" charset="0"/>
                <a:ea typeface="Cambria" pitchFamily="18" charset="0"/>
              </a:rPr>
              <a:t>2D Pixelated </a:t>
            </a:r>
            <a:r>
              <a:rPr lang="en-US" sz="1600" dirty="0" err="1">
                <a:latin typeface="Arial Narrow" pitchFamily="34" charset="0"/>
                <a:ea typeface="Cambria" pitchFamily="18" charset="0"/>
              </a:rPr>
              <a:t>CsI:Tl</a:t>
            </a:r>
            <a:r>
              <a:rPr lang="en-US" sz="1600" dirty="0">
                <a:latin typeface="Arial Narrow" pitchFamily="34" charset="0"/>
                <a:ea typeface="Cambria" pitchFamily="18" charset="0"/>
              </a:rPr>
              <a:t> Single crystal mounted on PSPMT. </a:t>
            </a:r>
            <a:endParaRPr lang="en-US" sz="1600" dirty="0" smtClean="0">
              <a:latin typeface="Arial Narrow" pitchFamily="34" charset="0"/>
              <a:ea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 Narrow" pitchFamily="34" charset="0"/>
                <a:ea typeface="Cambria" pitchFamily="18" charset="0"/>
              </a:rPr>
              <a:t>Spatially resolved image of  a gamma source kept in a phantom.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 Narrow" pitchFamily="34" charset="0"/>
                <a:ea typeface="Cambria" pitchFamily="18" charset="0"/>
              </a:rPr>
              <a:t>The </a:t>
            </a:r>
            <a:r>
              <a:rPr lang="en-US" sz="1600" dirty="0">
                <a:latin typeface="Arial Narrow" pitchFamily="34" charset="0"/>
                <a:ea typeface="Cambria" pitchFamily="18" charset="0"/>
              </a:rPr>
              <a:t>Small Organ Imaging Gamma camera is for detection of Sentinel node of Breast Cancer by  uptake of </a:t>
            </a:r>
            <a:r>
              <a:rPr lang="en-US" sz="1600" baseline="30000" dirty="0">
                <a:latin typeface="Arial Narrow" pitchFamily="34" charset="0"/>
                <a:ea typeface="Cambria" pitchFamily="18" charset="0"/>
              </a:rPr>
              <a:t>131</a:t>
            </a:r>
            <a:r>
              <a:rPr lang="en-US" sz="1600" dirty="0">
                <a:latin typeface="Arial Narrow" pitchFamily="34" charset="0"/>
                <a:ea typeface="Cambria" pitchFamily="18" charset="0"/>
              </a:rPr>
              <a:t>I tracer isotope.(TPD &amp; SSSIHL)</a:t>
            </a:r>
            <a:endParaRPr lang="en-US" sz="1600" dirty="0">
              <a:latin typeface="Arial Narrow" pitchFamily="34" charset="0"/>
              <a:ea typeface="Cambria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2" t="50000" r="16430"/>
          <a:stretch/>
        </p:blipFill>
        <p:spPr bwMode="auto">
          <a:xfrm>
            <a:off x="5188216" y="2038350"/>
            <a:ext cx="2805100" cy="147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15938"/>
            <a:ext cx="1565752" cy="157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03"/>
          <a:stretch/>
        </p:blipFill>
        <p:spPr bwMode="auto">
          <a:xfrm rot="5400000">
            <a:off x="895984" y="-113664"/>
            <a:ext cx="494030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E:\X-ray baggage scanner\DSC_1099.JPG"/>
          <p:cNvPicPr>
            <a:picLocks noChangeAspect="1"/>
          </p:cNvPicPr>
          <p:nvPr/>
        </p:nvPicPr>
        <p:blipFill>
          <a:blip r:embed="rId7" cstate="print">
            <a:lum bright="20000" contrast="40000"/>
          </a:blip>
          <a:srcRect l="37316" t="44876" r="34168" b="32862"/>
          <a:stretch>
            <a:fillRect/>
          </a:stretch>
        </p:blipFill>
        <p:spPr bwMode="auto">
          <a:xfrm>
            <a:off x="0" y="1352550"/>
            <a:ext cx="2285999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58569" y="3111374"/>
            <a:ext cx="2364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The </a:t>
            </a:r>
            <a:r>
              <a:rPr lang="en-US" dirty="0">
                <a:latin typeface="Arial Narrow" pitchFamily="34" charset="0"/>
              </a:rPr>
              <a:t>response of each pixel with X ray is found to be comparable with Saint-Gobain made </a:t>
            </a:r>
            <a:r>
              <a:rPr lang="en-US" dirty="0" smtClean="0">
                <a:latin typeface="Arial Narrow" pitchFamily="34" charset="0"/>
              </a:rPr>
              <a:t>detectors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4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785800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9144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Development of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Poshwisch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detectors for discrimination of different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radiations</a:t>
            </a:r>
            <a:endParaRPr lang="en-US" sz="28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91440" indent="0" algn="ctr">
              <a:spcBef>
                <a:spcPts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2" descr="Presentation1(3)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58" y="785800"/>
            <a:ext cx="4800600" cy="31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9919" y="3901156"/>
            <a:ext cx="4781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Phoswich Geometry for neutron measurement from spontaneous fission of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Pu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1" y="4425749"/>
            <a:ext cx="3905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 Narrow" pitchFamily="34" charset="0"/>
              </a:rPr>
              <a:t>The pulse height spectra measured in </a:t>
            </a:r>
            <a:r>
              <a:rPr lang="en-US" dirty="0" err="1">
                <a:latin typeface="Arial Narrow" pitchFamily="34" charset="0"/>
              </a:rPr>
              <a:t>GGAG</a:t>
            </a:r>
            <a:r>
              <a:rPr lang="en-US" dirty="0">
                <a:latin typeface="Arial Narrow" pitchFamily="34" charset="0"/>
              </a:rPr>
              <a:t> crystal only for samples having </a:t>
            </a:r>
            <a:r>
              <a:rPr lang="en-US" dirty="0" err="1">
                <a:latin typeface="Arial Narrow" pitchFamily="34" charset="0"/>
              </a:rPr>
              <a:t>Pu</a:t>
            </a:r>
            <a:r>
              <a:rPr lang="en-US" dirty="0">
                <a:latin typeface="Arial Narrow" pitchFamily="34" charset="0"/>
              </a:rPr>
              <a:t> 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2343151"/>
            <a:ext cx="449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Arial Narrow" pitchFamily="34" charset="0"/>
              </a:rPr>
              <a:t>2D Pulse Shape Discrimination plot of phoswich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412" y="4527260"/>
            <a:ext cx="5204013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u="sng" dirty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A novel versatile </a:t>
            </a:r>
            <a:r>
              <a:rPr lang="en-US" sz="1600" i="1" u="sng" dirty="0" err="1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phoswich</a:t>
            </a:r>
            <a:r>
              <a:rPr lang="en-US" sz="1600" i="1" u="sng" dirty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detector consisting of two single crystals </a:t>
            </a:r>
            <a:r>
              <a:rPr lang="en-US" sz="1600" i="1" u="sng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to </a:t>
            </a:r>
            <a:r>
              <a:rPr lang="en-US" sz="1600" i="1" u="sng" dirty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discriminate various kinds of </a:t>
            </a:r>
            <a:r>
              <a:rPr lang="en-US" sz="1600" i="1" u="sng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radiations: </a:t>
            </a:r>
            <a:r>
              <a:rPr lang="en-US" sz="1600" i="1" u="sng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US patent No. 16/358427 </a:t>
            </a:r>
            <a:endParaRPr lang="en-US" sz="1600" i="1" u="sng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5" name="Picture 14" descr="abc.jpg"/>
          <p:cNvPicPr/>
          <p:nvPr/>
        </p:nvPicPr>
        <p:blipFill>
          <a:blip r:embed="rId3" cstate="print"/>
          <a:srcRect l="11481" t="28667" r="19800" b="10222"/>
          <a:stretch>
            <a:fillRect/>
          </a:stretch>
        </p:blipFill>
        <p:spPr>
          <a:xfrm>
            <a:off x="5214942" y="2786064"/>
            <a:ext cx="3500462" cy="1714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7518" y="791403"/>
            <a:ext cx="27860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/>
          <a:stretch/>
        </p:blipFill>
        <p:spPr bwMode="auto">
          <a:xfrm>
            <a:off x="4038600" y="819150"/>
            <a:ext cx="1439193" cy="121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2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HASH copied\PRESENTATION\crystal based de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0" y="133350"/>
            <a:ext cx="8954710" cy="48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53871"/>
            <a:ext cx="2406524" cy="182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4733151"/>
            <a:ext cx="4114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mbria" pitchFamily="18" charset="0"/>
                <a:ea typeface="Cambria" pitchFamily="18" charset="0"/>
              </a:rPr>
              <a:t>High energy Gamma Spectrometer based on BGO crystal</a:t>
            </a:r>
            <a:endParaRPr lang="en-US" sz="12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0324" y="2953871"/>
            <a:ext cx="2698876" cy="177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2" t="33838" r="1" b="-1"/>
          <a:stretch/>
        </p:blipFill>
        <p:spPr bwMode="auto">
          <a:xfrm>
            <a:off x="6344116" y="2953871"/>
            <a:ext cx="2190284" cy="177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4723519"/>
            <a:ext cx="16296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Cambria" pitchFamily="18" charset="0"/>
                <a:ea typeface="Cambria" pitchFamily="18" charset="0"/>
              </a:rPr>
              <a:t>Phoshwich</a:t>
            </a:r>
            <a:r>
              <a:rPr lang="en-US" sz="1200" b="1" dirty="0" smtClean="0">
                <a:latin typeface="Cambria" pitchFamily="18" charset="0"/>
                <a:ea typeface="Cambria" pitchFamily="18" charset="0"/>
              </a:rPr>
              <a:t> Detector </a:t>
            </a:r>
            <a:endParaRPr lang="en-US" sz="12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2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6355" y="2047237"/>
            <a:ext cx="917559" cy="31542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7/7/2022</a:t>
            </a:r>
          </a:p>
        </p:txBody>
      </p:sp>
      <p:pic>
        <p:nvPicPr>
          <p:cNvPr id="11" name="Picture 2" descr="E:\HPGe\KGB-B-HPGe-Groove-10mm-re-ecthed-EDpramp\KGB cryost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0" y="457855"/>
            <a:ext cx="3344785" cy="4647314"/>
          </a:xfrm>
          <a:prstGeom prst="rect">
            <a:avLst/>
          </a:prstGeom>
          <a:noFill/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84D4648-BFAC-12EE-42FC-7CFFBB1E87C3}"/>
              </a:ext>
            </a:extLst>
          </p:cNvPr>
          <p:cNvGrpSpPr/>
          <p:nvPr/>
        </p:nvGrpSpPr>
        <p:grpSpPr>
          <a:xfrm>
            <a:off x="3610141" y="412785"/>
            <a:ext cx="5566520" cy="4637981"/>
            <a:chOff x="4813522" y="550380"/>
            <a:chExt cx="7422026" cy="618397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" r="33639" b="1816"/>
            <a:stretch/>
          </p:blipFill>
          <p:spPr bwMode="auto">
            <a:xfrm>
              <a:off x="4813522" y="816156"/>
              <a:ext cx="7113042" cy="5918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20543" y="4008744"/>
              <a:ext cx="3884057" cy="1559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latin typeface="Arial Narrow" pitchFamily="34" charset="0"/>
                </a:rPr>
                <a:t>Gain: </a:t>
              </a:r>
              <a:r>
                <a:rPr lang="en-IN" sz="1400" dirty="0">
                  <a:solidFill>
                    <a:srgbClr val="FF0000"/>
                  </a:solidFill>
                  <a:latin typeface="Arial Narrow" pitchFamily="34" charset="0"/>
                </a:rPr>
                <a:t>15</a:t>
              </a:r>
            </a:p>
            <a:p>
              <a:r>
                <a:rPr lang="en-IN" sz="1400" dirty="0">
                  <a:latin typeface="Arial Narrow" pitchFamily="34" charset="0"/>
                </a:rPr>
                <a:t>Shaping: </a:t>
              </a:r>
              <a:r>
                <a:rPr lang="en-IN" sz="1400" dirty="0">
                  <a:solidFill>
                    <a:srgbClr val="FF0000"/>
                  </a:solidFill>
                  <a:latin typeface="Arial Narrow" pitchFamily="34" charset="0"/>
                </a:rPr>
                <a:t>3µs</a:t>
              </a:r>
            </a:p>
            <a:p>
              <a:r>
                <a:rPr lang="en-IN" sz="1400" dirty="0">
                  <a:latin typeface="Arial Narrow" pitchFamily="34" charset="0"/>
                </a:rPr>
                <a:t>Bias: </a:t>
              </a:r>
              <a:r>
                <a:rPr lang="en-IN" sz="1400" dirty="0">
                  <a:solidFill>
                    <a:srgbClr val="FF0000"/>
                  </a:solidFill>
                  <a:latin typeface="Arial Narrow" pitchFamily="34" charset="0"/>
                </a:rPr>
                <a:t>+1000 </a:t>
              </a:r>
              <a:r>
                <a:rPr lang="en-IN" sz="1400" dirty="0" smtClean="0">
                  <a:solidFill>
                    <a:srgbClr val="FF0000"/>
                  </a:solidFill>
                  <a:latin typeface="Arial Narrow" pitchFamily="34" charset="0"/>
                </a:rPr>
                <a:t>V</a:t>
              </a:r>
            </a:p>
            <a:p>
              <a:r>
                <a:rPr lang="en-IN" sz="1400" dirty="0" smtClean="0">
                  <a:latin typeface="Arial Narrow" pitchFamily="34" charset="0"/>
                </a:rPr>
                <a:t>Active Volume: </a:t>
              </a:r>
              <a:r>
                <a:rPr lang="en-IN" sz="1400" dirty="0" smtClean="0">
                  <a:solidFill>
                    <a:srgbClr val="FF0000"/>
                  </a:solidFill>
                  <a:latin typeface="Arial Narrow" pitchFamily="34" charset="0"/>
                </a:rPr>
                <a:t>3 cc</a:t>
              </a:r>
              <a:endParaRPr lang="en-IN" sz="1400" dirty="0">
                <a:solidFill>
                  <a:srgbClr val="FF0000"/>
                </a:solidFill>
                <a:latin typeface="Arial Narrow" pitchFamily="34" charset="0"/>
              </a:endParaRPr>
            </a:p>
            <a:p>
              <a:r>
                <a:rPr lang="en-IN" sz="1400" dirty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844835A-A0A8-C75B-EF50-D60D5417A2D6}"/>
                </a:ext>
              </a:extLst>
            </p:cNvPr>
            <p:cNvSpPr txBox="1"/>
            <p:nvPr/>
          </p:nvSpPr>
          <p:spPr>
            <a:xfrm>
              <a:off x="5475519" y="550380"/>
              <a:ext cx="6760029" cy="697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N" altLang="en-US" sz="1400" b="1" dirty="0">
                  <a:solidFill>
                    <a:srgbClr val="0000FF"/>
                  </a:solidFill>
                  <a:latin typeface="Arial Narrow" pitchFamily="34" charset="0"/>
                  <a:ea typeface="Cambria Math" pitchFamily="18" charset="0"/>
                  <a:cs typeface="Century Gothic" charset="0"/>
                </a:rPr>
                <a:t>HPGe diode developed at TPD from High Purity Ge Crystal from Umicore</a:t>
              </a:r>
              <a:endParaRPr lang="en-IN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="" xmlns:a16="http://schemas.microsoft.com/office/drawing/2014/main" id="{54C6753C-4E11-08F5-6E58-34C51ADAD4B6}"/>
                </a:ext>
              </a:extLst>
            </p:cNvPr>
            <p:cNvSpPr/>
            <p:nvPr/>
          </p:nvSpPr>
          <p:spPr>
            <a:xfrm>
              <a:off x="7331542" y="846024"/>
              <a:ext cx="375543" cy="873671"/>
            </a:xfrm>
            <a:prstGeom prst="downArrow">
              <a:avLst/>
            </a:prstGeom>
            <a:solidFill>
              <a:srgbClr val="FFC000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4176742-4315-A821-CB64-A42AD9549A2D}"/>
                </a:ext>
              </a:extLst>
            </p:cNvPr>
            <p:cNvSpPr txBox="1"/>
            <p:nvPr/>
          </p:nvSpPr>
          <p:spPr>
            <a:xfrm>
              <a:off x="9866171" y="2694326"/>
              <a:ext cx="132945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b="1" baseline="30000" dirty="0"/>
                <a:t>137</a:t>
              </a:r>
              <a:r>
                <a:rPr lang="en-IN" b="1" dirty="0"/>
                <a:t>Cs </a:t>
              </a:r>
              <a:r>
                <a:rPr lang="en-IN" b="1" dirty="0">
                  <a:sym typeface="Symbol" panose="05050102010706020507" pitchFamily="18" charset="2"/>
                </a:rPr>
                <a:t></a:t>
              </a:r>
              <a:endParaRPr lang="en-IN" b="1" dirty="0"/>
            </a:p>
          </p:txBody>
        </p:sp>
      </p:grp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2D61D63E-77DC-1550-902B-F767DB384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1" y="16329"/>
            <a:ext cx="9133360" cy="3995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lIns="67500" tIns="35100" rIns="67500" bIns="351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b="1" dirty="0" err="1">
                <a:solidFill>
                  <a:schemeClr val="tx1"/>
                </a:solidFill>
                <a:latin typeface="+mn-lt"/>
              </a:rPr>
              <a:t>HPGe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Detector Development : TPD (Sensor),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EmA&amp;ID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(Cryostat) &amp; ED (Electronics)</a:t>
            </a:r>
            <a:endParaRPr lang="en-US" altLang="en-US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567D795-C974-B05F-D0DA-6556A1CB9DBA}"/>
              </a:ext>
            </a:extLst>
          </p:cNvPr>
          <p:cNvSpPr/>
          <p:nvPr/>
        </p:nvSpPr>
        <p:spPr>
          <a:xfrm>
            <a:off x="-93585" y="-60978"/>
            <a:ext cx="1171271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6424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3999" cy="6858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IN" sz="32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Comparison with 8cc </a:t>
            </a:r>
            <a:r>
              <a:rPr lang="en-IN" sz="3200" b="1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HPGe</a:t>
            </a:r>
            <a:r>
              <a:rPr lang="en-IN" sz="3200" b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Commercial detector</a:t>
            </a:r>
            <a:endParaRPr lang="en-IN" sz="32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28297"/>
              </p:ext>
            </p:extLst>
          </p:nvPr>
        </p:nvGraphicFramePr>
        <p:xfrm>
          <a:off x="381000" y="3181350"/>
          <a:ext cx="8001054" cy="1867408"/>
        </p:xfrm>
        <a:graphic>
          <a:graphicData uri="http://schemas.openxmlformats.org/drawingml/2006/table">
            <a:tbl>
              <a:tblPr firstRow="1" firstCol="1" bandRow="1"/>
              <a:tblGrid>
                <a:gridCol w="2667018"/>
                <a:gridCol w="2667018"/>
                <a:gridCol w="2667018"/>
              </a:tblGrid>
              <a:tr h="736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Peak Position (</a:t>
                      </a:r>
                      <a:r>
                        <a:rPr lang="en-US" sz="1600" b="1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KeV</a:t>
                      </a:r>
                      <a:r>
                        <a:rPr lang="en-US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en-US" sz="16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CTL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P-Type, Planar,</a:t>
                      </a:r>
                      <a:r>
                        <a:rPr lang="en-US" sz="16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 cc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Bias: +1250V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FWHM (</a:t>
                      </a:r>
                      <a:r>
                        <a:rPr lang="en-US" sz="1600" b="1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KeV</a:t>
                      </a:r>
                      <a:r>
                        <a:rPr lang="en-US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FCD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P-Type, Planar,</a:t>
                      </a:r>
                      <a:r>
                        <a:rPr lang="en-US" sz="16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8 cc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Bias: -1800V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FWHM (</a:t>
                      </a:r>
                      <a:r>
                        <a:rPr lang="en-US" sz="1600" b="1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KeV</a:t>
                      </a:r>
                      <a:r>
                        <a:rPr lang="en-US" sz="16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121.8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0.80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0.55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244.8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0.93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0.72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344.3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1.00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0.84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152Eu-122keV Peak-1.tif"/>
          <p:cNvPicPr>
            <a:picLocks noChangeAspect="1"/>
          </p:cNvPicPr>
          <p:nvPr/>
        </p:nvPicPr>
        <p:blipFill>
          <a:blip r:embed="rId2"/>
          <a:srcRect l="5352" t="10416" r="10933" b="3125"/>
          <a:stretch>
            <a:fillRect/>
          </a:stretch>
        </p:blipFill>
        <p:spPr>
          <a:xfrm>
            <a:off x="0" y="819150"/>
            <a:ext cx="3066401" cy="1817938"/>
          </a:xfrm>
          <a:prstGeom prst="rect">
            <a:avLst/>
          </a:prstGeom>
        </p:spPr>
      </p:pic>
      <p:pic>
        <p:nvPicPr>
          <p:cNvPr id="6" name="Picture 5" descr="152Eu-244keV Peak-1.tif"/>
          <p:cNvPicPr>
            <a:picLocks noChangeAspect="1"/>
          </p:cNvPicPr>
          <p:nvPr/>
        </p:nvPicPr>
        <p:blipFill>
          <a:blip r:embed="rId3"/>
          <a:srcRect l="7744" t="9375" r="11730" b="3125"/>
          <a:stretch>
            <a:fillRect/>
          </a:stretch>
        </p:blipFill>
        <p:spPr>
          <a:xfrm>
            <a:off x="6240875" y="742950"/>
            <a:ext cx="2903125" cy="1810860"/>
          </a:xfrm>
          <a:prstGeom prst="rect">
            <a:avLst/>
          </a:prstGeom>
        </p:spPr>
      </p:pic>
      <p:pic>
        <p:nvPicPr>
          <p:cNvPr id="7" name="Picture 6" descr="152Eu-344keV Peak-1.tif"/>
          <p:cNvPicPr>
            <a:picLocks noChangeAspect="1"/>
          </p:cNvPicPr>
          <p:nvPr/>
        </p:nvPicPr>
        <p:blipFill>
          <a:blip r:embed="rId4"/>
          <a:srcRect l="6149" t="9375" r="11730" b="3125"/>
          <a:stretch>
            <a:fillRect/>
          </a:stretch>
        </p:blipFill>
        <p:spPr>
          <a:xfrm>
            <a:off x="3102260" y="1047750"/>
            <a:ext cx="3064278" cy="18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5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394</Words>
  <Application>Microsoft Office PowerPoint</Application>
  <PresentationFormat>On-screen Show (16:9)</PresentationFormat>
  <Paragraphs>57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Single Crystals Grown for radiation detection</vt:lpstr>
      <vt:lpstr>YAP crystal used to fabricate E-T detector for SEM</vt:lpstr>
      <vt:lpstr>Development of 1D (16x1 matrix)  and 2D (8x8 matrix) array of Pixelated CsI:Tl crystals for imaging applications </vt:lpstr>
      <vt:lpstr>PowerPoint Presentation</vt:lpstr>
      <vt:lpstr>PowerPoint Presentation</vt:lpstr>
      <vt:lpstr>PowerPoint Presentation</vt:lpstr>
      <vt:lpstr>Comparison with 8cc HPGe Commercial detector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mohit tyagi</dc:creator>
  <cp:lastModifiedBy>HP</cp:lastModifiedBy>
  <cp:revision>115</cp:revision>
  <cp:lastPrinted>2022-08-05T12:06:34Z</cp:lastPrinted>
  <dcterms:created xsi:type="dcterms:W3CDTF">2015-11-28T13:30:56Z</dcterms:created>
  <dcterms:modified xsi:type="dcterms:W3CDTF">2022-08-05T12:11:58Z</dcterms:modified>
</cp:coreProperties>
</file>