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4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F3730-1CB1-4C36-B1F5-1EAA3ECDEDEC}" type="datetimeFigureOut">
              <a:rPr lang="en-IN" smtClean="0"/>
              <a:t>07-08-2022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FAB5-4691-45FD-9C03-7A5412D308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54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AB5-4691-45FD-9C03-7A5412D3084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42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C1D-D931-475C-8896-9831844A71D2}" type="datetime1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A29-9106-45C6-A516-0749C29E6AA5}" type="datetime1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E5C6-6686-4EBC-9A9A-57CBE8B41C78}" type="datetime1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1070-B873-4472-84B1-687C3820CE65}" type="datetime1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A193-5A28-4BDA-9562-3B4533009109}" type="datetime1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7182-9447-4882-ACAD-C5673246047E}" type="datetime1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6785-B8C6-47A1-AB5A-E2E69907E936}" type="datetime1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9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ECC9-A2FB-4922-9C44-40F5E68E7A75}" type="datetime1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5FE7-596B-47CD-8954-B0E6861617D5}" type="datetime1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141D-6FA9-4A0B-BD36-734EC25AF19F}" type="datetime1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75B3-C76B-4C56-94D3-7F471B3B51FA}" type="datetime1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8241-3C85-46F6-A7FB-2C38419BC8B3}" type="datetime1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Meeting @ TIFR, 6-7 August,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DDB1-D051-4CFA-8323-C1C42BC3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9043" y="-67620"/>
            <a:ext cx="86627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Feasibility of Geophysical Studies at </a:t>
            </a:r>
          </a:p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Underground Facility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094" y="1572105"/>
            <a:ext cx="6602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</a:rPr>
              <a:t>Anand.S.P</a:t>
            </a:r>
            <a:r>
              <a:rPr lang="en-US" sz="3200" b="1" dirty="0" smtClean="0">
                <a:solidFill>
                  <a:srgbClr val="0033CC"/>
                </a:solidFill>
              </a:rPr>
              <a:t>.*, </a:t>
            </a:r>
            <a:r>
              <a:rPr lang="en-US" sz="3200" b="1" dirty="0" err="1" smtClean="0">
                <a:solidFill>
                  <a:srgbClr val="0033CC"/>
                </a:solidFill>
              </a:rPr>
              <a:t>Geeta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</a:rPr>
              <a:t>Vichare</a:t>
            </a:r>
            <a:r>
              <a:rPr 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</a:rPr>
              <a:t>A.K.Singh</a:t>
            </a:r>
            <a:endParaRPr lang="en-US" sz="3200" b="1" dirty="0" smtClean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093" y="5181482"/>
            <a:ext cx="5906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Indian Institute of Geomagnetism</a:t>
            </a:r>
          </a:p>
          <a:p>
            <a:pPr algn="ctr"/>
            <a:r>
              <a:rPr lang="en-US" sz="3200" b="1" dirty="0" err="1" smtClean="0">
                <a:solidFill>
                  <a:srgbClr val="0033CC"/>
                </a:solidFill>
              </a:rPr>
              <a:t>Navi</a:t>
            </a:r>
            <a:r>
              <a:rPr lang="en-US" sz="3200" b="1" dirty="0" smtClean="0">
                <a:solidFill>
                  <a:srgbClr val="0033CC"/>
                </a:solidFill>
              </a:rPr>
              <a:t> Mumbai, Maharashtra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Picture 6" descr="LOGO_FINAL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863" y="3217425"/>
            <a:ext cx="1787688" cy="1645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949740" y="2426962"/>
            <a:ext cx="218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Professor E</a:t>
            </a:r>
            <a:endParaRPr lang="en-IN" sz="32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5997" y="6392171"/>
            <a:ext cx="374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0033CC"/>
                </a:solidFill>
                <a:latin typeface="Arial" panose="020B0604020202020204" pitchFamily="34" charset="0"/>
              </a:rPr>
              <a:t>Meeting @ TIFR</a:t>
            </a:r>
            <a:r>
              <a:rPr lang="en-IN" dirty="0">
                <a:solidFill>
                  <a:srgbClr val="0033CC"/>
                </a:solidFill>
                <a:latin typeface="Arial" panose="020B0604020202020204" pitchFamily="34" charset="0"/>
              </a:rPr>
              <a:t>, 6-7 August, 2022</a:t>
            </a:r>
            <a:endParaRPr lang="en-I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13086" r="3044" b="8395"/>
          <a:stretch/>
        </p:blipFill>
        <p:spPr>
          <a:xfrm>
            <a:off x="1019386" y="112485"/>
            <a:ext cx="9008534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5" y="6322423"/>
            <a:ext cx="567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Near Surface Geophysics &amp; Critical Zone Geophysics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94" y="5512526"/>
            <a:ext cx="118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Signals recorded by set-ups installed on the surface of the Earth show important </a:t>
            </a:r>
            <a:r>
              <a:rPr lang="en-US" sz="2000" b="1" dirty="0" smtClean="0">
                <a:solidFill>
                  <a:srgbClr val="0033CC"/>
                </a:solidFill>
              </a:rPr>
              <a:t>components related </a:t>
            </a:r>
            <a:r>
              <a:rPr lang="en-US" sz="2000" b="1" dirty="0">
                <a:solidFill>
                  <a:srgbClr val="0033CC"/>
                </a:solidFill>
              </a:rPr>
              <a:t>to human activities and environmental </a:t>
            </a:r>
            <a:r>
              <a:rPr lang="en-US" sz="2000" b="1" dirty="0" smtClean="0">
                <a:solidFill>
                  <a:srgbClr val="0033CC"/>
                </a:solidFill>
              </a:rPr>
              <a:t>factors. 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1051"/>
            <a:ext cx="4114800" cy="365125"/>
          </a:xfrm>
        </p:spPr>
        <p:txBody>
          <a:bodyPr/>
          <a:lstStyle/>
          <a:p>
            <a:r>
              <a:rPr lang="en-US" dirty="0" smtClean="0"/>
              <a:t>Meeting @ TIFR, 6-7 August, 2022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18253" y="6522478"/>
            <a:ext cx="176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(Reynolds, 2011)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4539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753"/>
          <a:stretch/>
        </p:blipFill>
        <p:spPr>
          <a:xfrm>
            <a:off x="5665017" y="500877"/>
            <a:ext cx="3140316" cy="606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506"/>
            <a:ext cx="5715315" cy="512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463" y="0"/>
            <a:ext cx="6551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Electric currents induced by Seismic Waves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55802" y="6550223"/>
            <a:ext cx="2036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(Takeuchi et al, IJG, 2011)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083" t="29507" r="9306" b="14444"/>
          <a:stretch/>
        </p:blipFill>
        <p:spPr>
          <a:xfrm>
            <a:off x="8808374" y="2403104"/>
            <a:ext cx="3319231" cy="1828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547966"/>
            <a:ext cx="4114800" cy="365125"/>
          </a:xfrm>
        </p:spPr>
        <p:txBody>
          <a:bodyPr/>
          <a:lstStyle/>
          <a:p>
            <a:r>
              <a:rPr lang="en-US" dirty="0" smtClean="0"/>
              <a:t>Meeting @ TIFR, 6-7 August,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13086" r="3044" b="8395"/>
          <a:stretch/>
        </p:blipFill>
        <p:spPr>
          <a:xfrm>
            <a:off x="1019386" y="112485"/>
            <a:ext cx="9008534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5" y="6322423"/>
            <a:ext cx="567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Near Surface Geophysics &amp; Critical Zone Geophysics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94" y="5512526"/>
            <a:ext cx="118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Signals recorded by set-ups installed on the surface of the Earth show important </a:t>
            </a:r>
            <a:r>
              <a:rPr lang="en-US" sz="2000" b="1" dirty="0" smtClean="0">
                <a:solidFill>
                  <a:srgbClr val="0033CC"/>
                </a:solidFill>
              </a:rPr>
              <a:t>components related </a:t>
            </a:r>
            <a:r>
              <a:rPr lang="en-US" sz="2000" b="1" dirty="0">
                <a:solidFill>
                  <a:srgbClr val="0033CC"/>
                </a:solidFill>
              </a:rPr>
              <a:t>to human activities and environmental </a:t>
            </a:r>
            <a:r>
              <a:rPr lang="en-US" sz="2000" b="1" dirty="0" smtClean="0">
                <a:solidFill>
                  <a:srgbClr val="0033CC"/>
                </a:solidFill>
              </a:rPr>
              <a:t>factors. 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1051"/>
            <a:ext cx="4114800" cy="365125"/>
          </a:xfrm>
        </p:spPr>
        <p:txBody>
          <a:bodyPr/>
          <a:lstStyle/>
          <a:p>
            <a:r>
              <a:rPr lang="en-US" dirty="0" smtClean="0"/>
              <a:t>Meeting @ TIFR, 6-7 August, 2022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18253" y="6522478"/>
            <a:ext cx="176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(Reynolds, 2011)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1582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286" t="22889" r="2072" b="4476"/>
          <a:stretch/>
        </p:blipFill>
        <p:spPr>
          <a:xfrm>
            <a:off x="5761737" y="627753"/>
            <a:ext cx="5320469" cy="3931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2073" y="4418004"/>
            <a:ext cx="7190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Fault Zone Observatory at 5000m to study reservoir triggered earthquakes </a:t>
            </a:r>
          </a:p>
          <a:p>
            <a:r>
              <a:rPr lang="en-US" sz="2200" dirty="0" smtClean="0"/>
              <a:t>(</a:t>
            </a:r>
            <a:r>
              <a:rPr lang="en-US" sz="2200" dirty="0" err="1"/>
              <a:t>i</a:t>
            </a:r>
            <a:r>
              <a:rPr lang="en-US" sz="2200" dirty="0"/>
              <a:t>) </a:t>
            </a:r>
            <a:r>
              <a:rPr lang="en-US" sz="2200" dirty="0" smtClean="0">
                <a:solidFill>
                  <a:srgbClr val="FF0000"/>
                </a:solidFill>
              </a:rPr>
              <a:t>Arrays of </a:t>
            </a:r>
            <a:r>
              <a:rPr lang="en-US" sz="2200" dirty="0">
                <a:solidFill>
                  <a:srgbClr val="FF0000"/>
                </a:solidFill>
              </a:rPr>
              <a:t>three-component geophones and </a:t>
            </a:r>
            <a:r>
              <a:rPr lang="en-US" sz="2200" dirty="0" smtClean="0">
                <a:solidFill>
                  <a:srgbClr val="FF0000"/>
                </a:solidFill>
              </a:rPr>
              <a:t>deformation sensors </a:t>
            </a:r>
            <a:r>
              <a:rPr lang="en-US" sz="2200" dirty="0">
                <a:solidFill>
                  <a:srgbClr val="FF0000"/>
                </a:solidFill>
              </a:rPr>
              <a:t>at different levels</a:t>
            </a:r>
            <a:r>
              <a:rPr lang="en-US" sz="2200" dirty="0"/>
              <a:t>, (ii) pore pressure </a:t>
            </a:r>
            <a:r>
              <a:rPr lang="en-US" sz="2200" dirty="0" smtClean="0"/>
              <a:t>transducers (</a:t>
            </a:r>
            <a:r>
              <a:rPr lang="en-US" sz="2200" dirty="0"/>
              <a:t>iii) temperature sensors, and (iv) </a:t>
            </a:r>
            <a:r>
              <a:rPr lang="en-US" sz="2200" dirty="0" smtClean="0"/>
              <a:t>gas/fluid testing </a:t>
            </a:r>
            <a:r>
              <a:rPr lang="en-US" sz="2200" dirty="0"/>
              <a:t>equipment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-9202" y="-67095"/>
            <a:ext cx="5770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Deep Borehole Observatory in </a:t>
            </a:r>
            <a:r>
              <a:rPr lang="en-US" sz="2800" b="1" dirty="0" err="1" smtClean="0"/>
              <a:t>Koyna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08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(Roy, JGSI, 2013; Gupta et al, GSL,2016 )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368" t="18795" r="27564" b="12720"/>
          <a:stretch/>
        </p:blipFill>
        <p:spPr>
          <a:xfrm>
            <a:off x="106709" y="572036"/>
            <a:ext cx="4895211" cy="4480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56" y="5045037"/>
            <a:ext cx="4645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33CC"/>
                </a:solidFill>
              </a:rPr>
              <a:t>Borehole </a:t>
            </a:r>
            <a:r>
              <a:rPr lang="en-US" dirty="0">
                <a:solidFill>
                  <a:srgbClr val="0033CC"/>
                </a:solidFill>
              </a:rPr>
              <a:t>seismic </a:t>
            </a:r>
            <a:r>
              <a:rPr lang="en-US" dirty="0" smtClean="0">
                <a:solidFill>
                  <a:srgbClr val="0033CC"/>
                </a:solidFill>
              </a:rPr>
              <a:t>network is being  deployed </a:t>
            </a:r>
            <a:r>
              <a:rPr lang="en-US" dirty="0">
                <a:solidFill>
                  <a:srgbClr val="0033CC"/>
                </a:solidFill>
              </a:rPr>
              <a:t>to precisely locate earthquakes and refine the</a:t>
            </a:r>
          </a:p>
          <a:p>
            <a:pPr algn="just"/>
            <a:r>
              <a:rPr lang="fr-FR" dirty="0">
                <a:solidFill>
                  <a:srgbClr val="0033CC"/>
                </a:solidFill>
              </a:rPr>
              <a:t>information about probable </a:t>
            </a:r>
            <a:r>
              <a:rPr lang="fr-FR" dirty="0" err="1">
                <a:solidFill>
                  <a:srgbClr val="0033CC"/>
                </a:solidFill>
              </a:rPr>
              <a:t>fault</a:t>
            </a:r>
            <a:r>
              <a:rPr lang="fr-FR" dirty="0">
                <a:solidFill>
                  <a:srgbClr val="0033CC"/>
                </a:solidFill>
              </a:rPr>
              <a:t> </a:t>
            </a:r>
            <a:r>
              <a:rPr lang="fr-FR" dirty="0" smtClean="0">
                <a:solidFill>
                  <a:srgbClr val="0033CC"/>
                </a:solidFill>
              </a:rPr>
              <a:t>zones and to </a:t>
            </a:r>
            <a:r>
              <a:rPr lang="fr-FR" dirty="0" err="1" smtClean="0">
                <a:solidFill>
                  <a:srgbClr val="0033CC"/>
                </a:solidFill>
              </a:rPr>
              <a:t>effectively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err="1" smtClean="0">
                <a:solidFill>
                  <a:srgbClr val="0033CC"/>
                </a:solidFill>
              </a:rPr>
              <a:t>eliminate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>
                <a:solidFill>
                  <a:srgbClr val="0033CC"/>
                </a:solidFill>
              </a:rPr>
              <a:t>noise due to the overlying basalt </a:t>
            </a:r>
            <a:r>
              <a:rPr lang="en-US" dirty="0" smtClean="0">
                <a:solidFill>
                  <a:srgbClr val="0033CC"/>
                </a:solidFill>
              </a:rPr>
              <a:t>cover. </a:t>
            </a:r>
            <a:endParaRPr lang="en-IN" dirty="0">
              <a:solidFill>
                <a:srgbClr val="0033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575293"/>
            <a:ext cx="4114800" cy="365125"/>
          </a:xfrm>
        </p:spPr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84667"/>
            <a:ext cx="475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Monitoring of Telluric Currents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069" t="30000" r="14375" b="15185"/>
          <a:stretch/>
        </p:blipFill>
        <p:spPr>
          <a:xfrm>
            <a:off x="3183466" y="2870199"/>
            <a:ext cx="4389121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" y="584199"/>
            <a:ext cx="1206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Telluric </a:t>
            </a:r>
            <a:r>
              <a:rPr lang="en-US" sz="2400" dirty="0" smtClean="0"/>
              <a:t>currents -  natural </a:t>
            </a:r>
            <a:r>
              <a:rPr lang="en-US" sz="2400" dirty="0"/>
              <a:t>electrical phenomena in the Earth or its </a:t>
            </a:r>
            <a:r>
              <a:rPr lang="en-US" sz="2400" dirty="0" smtClean="0"/>
              <a:t>bodies of </a:t>
            </a:r>
            <a:r>
              <a:rPr lang="en-US" sz="2400" dirty="0"/>
              <a:t>water.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Strongest </a:t>
            </a:r>
            <a:r>
              <a:rPr lang="en-US" sz="2400" dirty="0"/>
              <a:t>electric currents are related to lightning </a:t>
            </a:r>
            <a:r>
              <a:rPr lang="en-US" sz="2400" dirty="0" smtClean="0"/>
              <a:t>phenomena or </a:t>
            </a:r>
            <a:r>
              <a:rPr lang="en-US" sz="2400" dirty="0"/>
              <a:t>space </a:t>
            </a:r>
            <a:r>
              <a:rPr lang="en-US" sz="2400" dirty="0" smtClean="0"/>
              <a:t>weather events.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Earth </a:t>
            </a:r>
            <a:r>
              <a:rPr lang="en-US" sz="2400" dirty="0"/>
              <a:t>electricity can cause damage </a:t>
            </a:r>
            <a:r>
              <a:rPr lang="en-US" sz="2400" dirty="0" smtClean="0"/>
              <a:t>to structures</a:t>
            </a:r>
            <a:r>
              <a:rPr lang="en-US" sz="2400" dirty="0"/>
              <a:t>, and may be useful for earthquake forecasting and other applications.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41116"/>
              </p:ext>
            </p:extLst>
          </p:nvPr>
        </p:nvGraphicFramePr>
        <p:xfrm>
          <a:off x="226424" y="3041226"/>
          <a:ext cx="287382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28"/>
              </a:tblGrid>
              <a:tr h="580813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r>
                        <a:rPr lang="en-US" baseline="0" dirty="0" smtClean="0"/>
                        <a:t> causes of</a:t>
                      </a:r>
                    </a:p>
                    <a:p>
                      <a:r>
                        <a:rPr lang="en-US" baseline="0" dirty="0" smtClean="0"/>
                        <a:t>Earth Electricity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 &amp; Atmospheric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Oceanic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r>
                        <a:rPr lang="en-US" baseline="0" dirty="0" smtClean="0"/>
                        <a:t> 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Terrestrial (volcanic,</a:t>
                      </a:r>
                      <a:r>
                        <a:rPr lang="en-US" baseline="0" dirty="0" smtClean="0"/>
                        <a:t> seismic, radioactive emission etc.)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35333" y="2937934"/>
            <a:ext cx="465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Lighting activity: How much current is generated at surface and at depth.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601" y="4444999"/>
            <a:ext cx="459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Measurement of Electric and Magnetic field at the surface and in the UL.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5252" y="6309267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amplitude spectrum of the geomagnetic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1428" y="6549811"/>
            <a:ext cx="26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Helman</a:t>
            </a:r>
            <a:r>
              <a:rPr lang="en-US" sz="1400" dirty="0" smtClean="0"/>
              <a:t>, </a:t>
            </a:r>
            <a:r>
              <a:rPr lang="en-US" sz="1400" dirty="0" err="1" smtClean="0"/>
              <a:t>Ann.Geop</a:t>
            </a:r>
            <a:r>
              <a:rPr lang="en-US" sz="1400" dirty="0" smtClean="0"/>
              <a:t>, 2013)</a:t>
            </a:r>
            <a:endParaRPr lang="en-IN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88172"/>
            <a:ext cx="4114800" cy="365125"/>
          </a:xfrm>
        </p:spPr>
        <p:txBody>
          <a:bodyPr/>
          <a:lstStyle/>
          <a:p>
            <a:r>
              <a:rPr lang="en-US" dirty="0" smtClean="0"/>
              <a:t>Meeting @ TIFR, 6-7 August,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20"/>
          <a:stretch/>
        </p:blipFill>
        <p:spPr>
          <a:xfrm>
            <a:off x="112465" y="682820"/>
            <a:ext cx="4540169" cy="374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70"/>
          <a:stretch/>
        </p:blipFill>
        <p:spPr>
          <a:xfrm>
            <a:off x="2008534" y="3119699"/>
            <a:ext cx="7583164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1398" y="1183064"/>
            <a:ext cx="518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33CC"/>
                </a:solidFill>
              </a:rPr>
              <a:t>Simultaneous seismic and magnetic measurements in the </a:t>
            </a:r>
            <a:r>
              <a:rPr lang="en-US" sz="2000" dirty="0" smtClean="0">
                <a:solidFill>
                  <a:srgbClr val="0033CC"/>
                </a:solidFill>
              </a:rPr>
              <a:t>Low-Noise Underground </a:t>
            </a:r>
            <a:r>
              <a:rPr lang="en-US" sz="2000" dirty="0">
                <a:solidFill>
                  <a:srgbClr val="0033CC"/>
                </a:solidFill>
              </a:rPr>
              <a:t>Laboratory (LSBB</a:t>
            </a:r>
            <a:r>
              <a:rPr lang="en-US" sz="2000" dirty="0" smtClean="0">
                <a:solidFill>
                  <a:srgbClr val="0033CC"/>
                </a:solidFill>
              </a:rPr>
              <a:t>) </a:t>
            </a:r>
            <a:r>
              <a:rPr lang="en-US" sz="2000" dirty="0">
                <a:solidFill>
                  <a:srgbClr val="0033CC"/>
                </a:solidFill>
              </a:rPr>
              <a:t>France, </a:t>
            </a:r>
            <a:r>
              <a:rPr lang="en-US" sz="2000" dirty="0" smtClean="0">
                <a:solidFill>
                  <a:srgbClr val="0033CC"/>
                </a:solidFill>
              </a:rPr>
              <a:t>during the </a:t>
            </a:r>
            <a:r>
              <a:rPr lang="en-US" sz="2000" dirty="0">
                <a:solidFill>
                  <a:srgbClr val="0033CC"/>
                </a:solidFill>
              </a:rPr>
              <a:t>2001 </a:t>
            </a:r>
            <a:r>
              <a:rPr lang="en-US" sz="2000" dirty="0" err="1" smtClean="0">
                <a:solidFill>
                  <a:srgbClr val="0033CC"/>
                </a:solidFill>
              </a:rPr>
              <a:t>Bhuj</a:t>
            </a:r>
            <a:r>
              <a:rPr lang="en-US" sz="2000" dirty="0" smtClean="0">
                <a:solidFill>
                  <a:srgbClr val="0033CC"/>
                </a:solidFill>
              </a:rPr>
              <a:t> Earthquake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67734"/>
            <a:ext cx="7122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Monitoring Seismic and Magnetic Signals in UL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023" t="19850" r="51419" b="7262"/>
          <a:stretch/>
        </p:blipFill>
        <p:spPr>
          <a:xfrm>
            <a:off x="9584798" y="0"/>
            <a:ext cx="2575780" cy="44805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6722"/>
            <a:ext cx="4114800" cy="365125"/>
          </a:xfrm>
        </p:spPr>
        <p:txBody>
          <a:bodyPr/>
          <a:lstStyle/>
          <a:p>
            <a:r>
              <a:rPr lang="en-US" dirty="0" smtClean="0"/>
              <a:t>Meeting @ TIFR, 6-7 August, 2022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48045" y="6488668"/>
            <a:ext cx="234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Gaffet</a:t>
            </a:r>
            <a:r>
              <a:rPr lang="en-US" sz="1400" dirty="0" smtClean="0"/>
              <a:t> et al., GJI,2003) 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0741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8" y="0"/>
            <a:ext cx="4521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Geophysical Observatory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7067" y="601050"/>
            <a:ext cx="1183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0033CC"/>
                </a:solidFill>
              </a:rPr>
              <a:t>Quantification of noise (?) 2) Seismic waves  3) Electric currents  4) Magnetic field  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    5) Gravity field</a:t>
            </a:r>
          </a:p>
          <a:p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7" r="21855"/>
          <a:stretch/>
        </p:blipFill>
        <p:spPr>
          <a:xfrm>
            <a:off x="360608" y="1409207"/>
            <a:ext cx="1622738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4691" r="4626" b="6657"/>
          <a:stretch/>
        </p:blipFill>
        <p:spPr>
          <a:xfrm>
            <a:off x="2498007" y="1487964"/>
            <a:ext cx="3108960" cy="2938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0322" y="1459124"/>
            <a:ext cx="47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(2)</a:t>
            </a:r>
            <a:endParaRPr lang="en-IN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0441" y="1473406"/>
            <a:ext cx="47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(3)</a:t>
            </a:r>
            <a:endParaRPr lang="en-IN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87262" y="1183077"/>
            <a:ext cx="4853940" cy="2362200"/>
            <a:chOff x="6587262" y="1736867"/>
            <a:chExt cx="4853940" cy="2362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262" y="1736867"/>
              <a:ext cx="4853940" cy="2362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59457" y="3671882"/>
              <a:ext cx="476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(4)</a:t>
              </a:r>
              <a:endParaRPr lang="en-I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84812" y="3978945"/>
            <a:ext cx="3168618" cy="2194560"/>
            <a:chOff x="8475716" y="3978945"/>
            <a:chExt cx="3168618" cy="21945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5347" t="25555" r="65903" b="28271"/>
            <a:stretch/>
          </p:blipFill>
          <p:spPr>
            <a:xfrm>
              <a:off x="8475716" y="3978945"/>
              <a:ext cx="3168618" cy="21945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38119" y="4057395"/>
              <a:ext cx="476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(5)</a:t>
              </a:r>
              <a:endParaRPr lang="en-IN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678" y="5076225"/>
            <a:ext cx="856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Requirement: Mechanically, electrically &amp; Electromagnetically clean space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@ TIFR, 6-7 August,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457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Author2019</dc:creator>
  <cp:lastModifiedBy>Microsoft account</cp:lastModifiedBy>
  <cp:revision>41</cp:revision>
  <dcterms:created xsi:type="dcterms:W3CDTF">2022-08-05T05:09:26Z</dcterms:created>
  <dcterms:modified xsi:type="dcterms:W3CDTF">2022-08-06T18:40:05Z</dcterms:modified>
</cp:coreProperties>
</file>