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8" r:id="rId2"/>
    <p:sldId id="281" r:id="rId3"/>
    <p:sldId id="285" r:id="rId4"/>
    <p:sldId id="289" r:id="rId5"/>
    <p:sldId id="287" r:id="rId6"/>
    <p:sldId id="296" r:id="rId7"/>
    <p:sldId id="275" r:id="rId8"/>
    <p:sldId id="284" r:id="rId9"/>
    <p:sldId id="276" r:id="rId10"/>
    <p:sldId id="297" r:id="rId11"/>
    <p:sldId id="298" r:id="rId12"/>
    <p:sldId id="277" r:id="rId13"/>
    <p:sldId id="291" r:id="rId14"/>
    <p:sldId id="299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F11F"/>
    <a:srgbClr val="D2CCFC"/>
    <a:srgbClr val="DB9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3" autoAdjust="0"/>
    <p:restoredTop sz="95185" autoAdjust="0"/>
  </p:normalViewPr>
  <p:slideViewPr>
    <p:cSldViewPr>
      <p:cViewPr varScale="1">
        <p:scale>
          <a:sx n="131" d="100"/>
          <a:sy n="131" d="100"/>
        </p:scale>
        <p:origin x="12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9C81F-7787-4A52-8183-1F20C4FD2F3C}" type="datetimeFigureOut">
              <a:rPr lang="en-US" smtClean="0"/>
              <a:pPr/>
              <a:t>8/5/22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B0885-786D-4587-AF29-C7CD197B4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2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B0885-786D-4587-AF29-C7CD197B427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8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B0885-786D-4587-AF29-C7CD197B42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1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4009E4-9041-4091-A73F-FF75B21E3A27}" type="datetime1">
              <a:rPr lang="en-US" smtClean="0"/>
              <a:t>8/5/22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/>
              <a:t>A.K.Sikdar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C3008C-1959-43E9-884E-B351765A8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A88F-9943-4332-BAA9-73D1527F8408}" type="datetime1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A.K.Sikdar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8FC9-5446-4CF0-8634-B356FE41BAF1}" type="datetime1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A.K.Sikdar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979C77-669C-4638-878E-304346D9CC9F}" type="datetime1">
              <a:rPr lang="en-US" smtClean="0"/>
              <a:t>8/5/22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C3008C-1959-43E9-884E-B351765A8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A.K.Sikdar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D8044E8-DB68-4B0A-9C73-0F84DCF8BA4F}" type="datetime1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/>
              <a:t>A.K.Sikdar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C3008C-1959-43E9-884E-B351765A8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32C1-95F6-4B71-8782-D3F18DB57781}" type="datetime1">
              <a:rPr lang="en-US" smtClean="0"/>
              <a:t>8/5/22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A.K.Sikdar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5D4A-C76B-4B1B-B0AF-8F661F54E9B2}" type="datetime1">
              <a:rPr lang="en-US" smtClean="0"/>
              <a:t>8/5/22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A.K.Sikdar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2C6D73-029B-4E5D-854B-513B2EE6762D}" type="datetime1">
              <a:rPr lang="en-US" smtClean="0"/>
              <a:t>8/5/22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C3008C-1959-43E9-884E-B351765A8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A.K.Sikdar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ADF3-375B-4EF0-9817-66AD7F3F95C5}" type="datetime1">
              <a:rPr lang="en-US" smtClean="0"/>
              <a:t>8/5/22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A.K.Sikdar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E39A56-BF91-41AC-97BD-30ADF6F675D4}" type="datetime1">
              <a:rPr lang="en-US" smtClean="0"/>
              <a:t>8/5/22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C3008C-1959-43E9-884E-B351765A8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A.K.Sikdar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3833DA-29BC-4646-B4D1-8A35F74192EC}" type="datetime1">
              <a:rPr lang="en-US" smtClean="0"/>
              <a:t>8/5/22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C3008C-1959-43E9-884E-B351765A8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A.K.Sikdar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60DB42-E8F2-4C26-B4CB-03F70B705640}" type="datetime1">
              <a:rPr lang="en-US" smtClean="0"/>
              <a:t>8/5/22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A.K.Sikdar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C3008C-1959-43E9-884E-B351765A8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905000"/>
            <a:ext cx="8001000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 Condensed" pitchFamily="18" charset="0"/>
                <a:cs typeface="Times New Roman" pitchFamily="18" charset="0"/>
              </a:rPr>
              <a:t>Change of decay rate of  </a:t>
            </a:r>
            <a:r>
              <a:rPr lang="en-US" sz="3200" b="1" u="sng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 Condensed" pitchFamily="18" charset="0"/>
                <a:cs typeface="Times New Roman" pitchFamily="18" charset="0"/>
              </a:rPr>
              <a:t>159</a:t>
            </a:r>
            <a:r>
              <a:rPr lang="en-US" sz="3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 Condensed" pitchFamily="18" charset="0"/>
                <a:cs typeface="Times New Roman" pitchFamily="18" charset="0"/>
              </a:rPr>
              <a:t>Dy EC branch under lattice compression </a:t>
            </a:r>
          </a:p>
          <a:p>
            <a:pPr algn="ctr"/>
            <a:endParaRPr lang="en-US" dirty="0">
              <a:solidFill>
                <a:srgbClr val="002060"/>
              </a:solidFill>
              <a:latin typeface="Rockwell Condensed" pitchFamily="18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Rockwell Condensed" pitchFamily="18" charset="0"/>
            </a:endParaRPr>
          </a:p>
          <a:p>
            <a:pPr algn="ctr"/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Ray</a:t>
            </a:r>
            <a:r>
              <a:rPr lang="en-US" sz="20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A. K. Sikdar</a:t>
            </a:r>
            <a:r>
              <a:rPr lang="en-US" sz="20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J. Nandi</a:t>
            </a:r>
            <a:r>
              <a:rPr lang="en-US" sz="20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P. Das</a:t>
            </a:r>
            <a:r>
              <a:rPr lang="en-US" sz="20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J. Datta</a:t>
            </a:r>
            <a:r>
              <a:rPr lang="en-US" sz="20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457200" indent="-457200" algn="ctr"/>
            <a:endParaRPr lang="en-US" sz="2000" b="1" i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i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Variable Energy Cyclotron Centre, 1/AF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Bidhannagar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Kolkata 700064</a:t>
            </a:r>
          </a:p>
          <a:p>
            <a:pPr algn="ctr"/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Science and Engineering Research Board Grant No: CRG/2020/003237</a:t>
            </a:r>
          </a:p>
          <a:p>
            <a:pPr algn="ctr"/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Analytical Chemistry Division, BARC, Variable Energy Cyclotron Centre, 1/AF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Bidhannagar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Kolkata 700064</a:t>
            </a:r>
          </a:p>
          <a:p>
            <a:pPr algn="ctr"/>
            <a:endParaRPr lang="en-US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574" y="135148"/>
            <a:ext cx="1308279" cy="133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66D85A-4764-DE48-B1EB-87A8029D5FE1}"/>
              </a:ext>
            </a:extLst>
          </p:cNvPr>
          <p:cNvSpPr txBox="1"/>
          <p:nvPr/>
        </p:nvSpPr>
        <p:spPr>
          <a:xfrm>
            <a:off x="797913" y="5867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Proposal related to neutrino mass measurement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ACCC3A-680A-5A45-92A6-D0ABF31D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2217B-BEAB-9E40-9DAB-D76B819B8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4800"/>
            <a:ext cx="5569607" cy="4884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61AEFE-0F55-EE42-A161-4CB5DBB50977}"/>
                  </a:ext>
                </a:extLst>
              </p:cNvPr>
              <p:cNvSpPr txBox="1"/>
              <p:nvPr/>
            </p:nvSpPr>
            <p:spPr>
              <a:xfrm>
                <a:off x="228600" y="4648200"/>
                <a:ext cx="8229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aseline="30000" dirty="0"/>
                  <a:t>159</a:t>
                </a:r>
                <a:r>
                  <a:rPr lang="en-US" dirty="0"/>
                  <a:t>Dy (3/2</a:t>
                </a:r>
                <a:r>
                  <a:rPr lang="en-US" baseline="30000" dirty="0"/>
                  <a:t>-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aseline="30000" dirty="0"/>
                  <a:t>159</a:t>
                </a:r>
                <a:r>
                  <a:rPr lang="en-US" dirty="0"/>
                  <a:t>Tb(5/2</a:t>
                </a:r>
                <a:r>
                  <a:rPr lang="en-US" baseline="30000" dirty="0"/>
                  <a:t>+</a:t>
                </a:r>
                <a:r>
                  <a:rPr lang="en-US" dirty="0"/>
                  <a:t>) transition (Q</a:t>
                </a:r>
                <a:r>
                  <a:rPr lang="en-US" baseline="-25000" dirty="0"/>
                  <a:t>EC</a:t>
                </a:r>
                <a:r>
                  <a:rPr lang="en-US" dirty="0"/>
                  <a:t>=307 keV) emitting 58 keV </a:t>
                </a:r>
                <a:r>
                  <a:rPr lang="en-US" dirty="0">
                    <a:latin typeface="Symbol" pitchFamily="2" charset="2"/>
                  </a:rPr>
                  <a:t>g</a:t>
                </a:r>
                <a:r>
                  <a:rPr lang="en-US" dirty="0"/>
                  <a:t>-ray is dominant. Lattice compression changes Q</a:t>
                </a:r>
                <a:r>
                  <a:rPr lang="en-US" baseline="-25000" dirty="0"/>
                  <a:t>EC</a:t>
                </a:r>
                <a:r>
                  <a:rPr lang="en-US" dirty="0"/>
                  <a:t> by a few eV. 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No observable effect expected. 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For </a:t>
                </a:r>
                <a:r>
                  <a:rPr lang="en-US" baseline="30000" dirty="0"/>
                  <a:t>159</a:t>
                </a:r>
                <a:r>
                  <a:rPr lang="en-US" dirty="0"/>
                  <a:t>Dy (3/2</a:t>
                </a:r>
                <a:r>
                  <a:rPr lang="en-US" baseline="30000" dirty="0"/>
                  <a:t>-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aseline="30000" dirty="0"/>
                  <a:t>159</a:t>
                </a:r>
                <a:r>
                  <a:rPr lang="en-US" dirty="0"/>
                  <a:t>Tb(5/2</a:t>
                </a:r>
                <a:r>
                  <a:rPr lang="en-US" baseline="30000" dirty="0"/>
                  <a:t>-</a:t>
                </a:r>
                <a:r>
                  <a:rPr lang="en-US" dirty="0"/>
                  <a:t>) transition (Q</a:t>
                </a:r>
                <a:r>
                  <a:rPr lang="en-US" baseline="-25000" dirty="0"/>
                  <a:t>EC</a:t>
                </a:r>
                <a:r>
                  <a:rPr lang="en-US" dirty="0"/>
                  <a:t>=1.2 keV) emitting 363 keV </a:t>
                </a:r>
                <a:r>
                  <a:rPr lang="en-US" dirty="0">
                    <a:latin typeface="Symbol" pitchFamily="2" charset="2"/>
                  </a:rPr>
                  <a:t>g</a:t>
                </a:r>
                <a:r>
                  <a:rPr lang="en-US" dirty="0"/>
                  <a:t>-ray, lattice compression significant. Lattice compression changes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/>
                  <a:t> by a few eV. </a:t>
                </a:r>
                <a:r>
                  <a:rPr lang="en-US" dirty="0">
                    <a:solidFill>
                      <a:srgbClr val="FF0000"/>
                    </a:solidFill>
                  </a:rPr>
                  <a:t>1% level decay rate change expected.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61AEFE-0F55-EE42-A161-4CB5DBB50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48200"/>
                <a:ext cx="8229600" cy="2308324"/>
              </a:xfrm>
              <a:prstGeom prst="rect">
                <a:avLst/>
              </a:prstGeom>
              <a:blipFill>
                <a:blip r:embed="rId3"/>
                <a:stretch>
                  <a:fillRect t="-15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35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2FC7ED-3885-7F4B-95AD-1AA26A37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2368D-0D32-9748-8589-825E681BD6E7}"/>
              </a:ext>
            </a:extLst>
          </p:cNvPr>
          <p:cNvSpPr txBox="1"/>
          <p:nvPr/>
        </p:nvSpPr>
        <p:spPr>
          <a:xfrm>
            <a:off x="585216" y="1066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Quantum Anti-Zeno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AC2558-113D-074E-AC3B-14C13A96DB0F}"/>
                  </a:ext>
                </a:extLst>
              </p:cNvPr>
              <p:cNvSpPr txBox="1"/>
              <p:nvPr/>
            </p:nvSpPr>
            <p:spPr>
              <a:xfrm>
                <a:off x="92050" y="2286000"/>
                <a:ext cx="8610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Increase of EC decay rate under compression due to the increase of the energy of the emitted neutrino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/>
                  <a:t> could be interpreted as a manifestation of Quantum Anti-Zeno effect. 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 err="1"/>
                  <a:t>Kofmann</a:t>
                </a:r>
                <a:r>
                  <a:rPr lang="en-US" dirty="0"/>
                  <a:t> and </a:t>
                </a:r>
                <a:r>
                  <a:rPr lang="en-US" dirty="0" err="1"/>
                  <a:t>Kurizki</a:t>
                </a:r>
                <a:r>
                  <a:rPr lang="en-US" dirty="0"/>
                  <a:t>, Nature </a:t>
                </a:r>
                <a:r>
                  <a:rPr lang="en-US" b="1" dirty="0"/>
                  <a:t>405</a:t>
                </a:r>
                <a:r>
                  <a:rPr lang="en-US" dirty="0"/>
                  <a:t>, 546 (2000).</a:t>
                </a:r>
              </a:p>
              <a:p>
                <a:pPr algn="ctr"/>
                <a:r>
                  <a:rPr lang="en-US" dirty="0" err="1"/>
                  <a:t>Kofmann</a:t>
                </a:r>
                <a:r>
                  <a:rPr lang="en-US" dirty="0"/>
                  <a:t> and </a:t>
                </a:r>
                <a:r>
                  <a:rPr lang="en-US" dirty="0" err="1"/>
                  <a:t>Kurizki</a:t>
                </a:r>
                <a:r>
                  <a:rPr lang="en-US" dirty="0"/>
                  <a:t>, Phys. Rev. Lett. </a:t>
                </a:r>
                <a:r>
                  <a:rPr lang="en-US" b="1" dirty="0"/>
                  <a:t>87</a:t>
                </a:r>
                <a:r>
                  <a:rPr lang="en-US" dirty="0"/>
                  <a:t>, 270405 (2001).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Interesting to observe this effect.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AC2558-113D-074E-AC3B-14C13A96D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0" y="2286000"/>
                <a:ext cx="8610600" cy="2308324"/>
              </a:xfrm>
              <a:prstGeom prst="rect">
                <a:avLst/>
              </a:prstGeom>
              <a:blipFill>
                <a:blip r:embed="rId2"/>
                <a:stretch>
                  <a:fillRect t="-1319" r="-425" b="-31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69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FB90C0-2F6E-0647-9600-CA48A807EF04}"/>
              </a:ext>
            </a:extLst>
          </p:cNvPr>
          <p:cNvSpPr txBox="1"/>
          <p:nvPr/>
        </p:nvSpPr>
        <p:spPr>
          <a:xfrm>
            <a:off x="6858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Approximate count rate estimate for a 40%HPGe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0C1274-C3A8-6B4C-B807-8BDF2CB852AE}"/>
                  </a:ext>
                </a:extLst>
              </p:cNvPr>
              <p:cNvSpPr txBox="1"/>
              <p:nvPr/>
            </p:nvSpPr>
            <p:spPr>
              <a:xfrm>
                <a:off x="533400" y="685800"/>
                <a:ext cx="8077200" cy="646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/>
                  <a:t>4</a:t>
                </a:r>
                <a:r>
                  <a:rPr lang="en-US" dirty="0"/>
                  <a:t>He+</a:t>
                </a:r>
                <a:r>
                  <a:rPr lang="en-US" baseline="30000" dirty="0"/>
                  <a:t>155</a:t>
                </a:r>
                <a:r>
                  <a:rPr lang="en-US" dirty="0"/>
                  <a:t>Gd reaction [E(</a:t>
                </a:r>
                <a:r>
                  <a:rPr lang="en-US" baseline="30000" dirty="0"/>
                  <a:t>4</a:t>
                </a:r>
                <a:r>
                  <a:rPr lang="en-US" dirty="0"/>
                  <a:t>He)=28 MeV] produces </a:t>
                </a:r>
                <a:r>
                  <a:rPr lang="en-US" baseline="30000" dirty="0"/>
                  <a:t>157</a:t>
                </a:r>
                <a:r>
                  <a:rPr lang="en-US" dirty="0"/>
                  <a:t>Dy (half-life =8.5 hours). Emits 326 keV </a:t>
                </a:r>
                <a:r>
                  <a:rPr lang="en-US" dirty="0">
                    <a:latin typeface="Symbol" pitchFamily="2" charset="2"/>
                  </a:rPr>
                  <a:t>g</a:t>
                </a:r>
                <a:r>
                  <a:rPr lang="en-US" dirty="0"/>
                  <a:t>-ray photons.</a:t>
                </a:r>
              </a:p>
              <a:p>
                <a:endParaRPr lang="en-US" dirty="0"/>
              </a:p>
              <a:p>
                <a:pPr algn="ctr"/>
                <a:r>
                  <a:rPr lang="en-US" dirty="0"/>
                  <a:t>Irradiated Gd foil (25 micron thick, irradiated for 24 hours) counted before a 40% </a:t>
                </a:r>
                <a:r>
                  <a:rPr lang="en-US" dirty="0" err="1"/>
                  <a:t>HPGe</a:t>
                </a:r>
                <a:r>
                  <a:rPr lang="en-US" dirty="0"/>
                  <a:t> detector.</a:t>
                </a:r>
              </a:p>
              <a:p>
                <a:endParaRPr lang="en-US" dirty="0"/>
              </a:p>
              <a:p>
                <a:pPr algn="ctr"/>
                <a:r>
                  <a:rPr lang="en-US" dirty="0"/>
                  <a:t>In 1800 sec, area of 326 keV line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counts, when source was 20 cm away from the detector. 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Half-life of </a:t>
                </a:r>
                <a:r>
                  <a:rPr lang="en-US" baseline="30000" dirty="0"/>
                  <a:t>159</a:t>
                </a:r>
                <a:r>
                  <a:rPr lang="en-US" dirty="0"/>
                  <a:t>Dy is =144 days. </a:t>
                </a:r>
              </a:p>
              <a:p>
                <a:pPr algn="ctr"/>
                <a:r>
                  <a:rPr lang="en-US" dirty="0"/>
                  <a:t>Short-lived isotopes decay away in a few days. 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Considering use of 100 micron thick Gd foil, 7 days irradiation time, possible increase of solid angle and the use of shielding, we estimate 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Weak branch (10</a:t>
                </a:r>
                <a:r>
                  <a:rPr lang="en-US" baseline="30000" dirty="0"/>
                  <a:t>-4 </a:t>
                </a:r>
                <a:r>
                  <a:rPr lang="en-US" dirty="0"/>
                  <a:t>% branching ratio) </a:t>
                </a:r>
                <a:r>
                  <a:rPr lang="en-US" baseline="30000" dirty="0"/>
                  <a:t>159</a:t>
                </a:r>
                <a:r>
                  <a:rPr lang="en-US" dirty="0"/>
                  <a:t>Dy (3/2</a:t>
                </a:r>
                <a:r>
                  <a:rPr lang="en-US" baseline="30000" dirty="0"/>
                  <a:t>-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aseline="30000" dirty="0"/>
                  <a:t>159</a:t>
                </a:r>
                <a:r>
                  <a:rPr lang="en-US" dirty="0"/>
                  <a:t>Tb(5/2</a:t>
                </a:r>
                <a:r>
                  <a:rPr lang="en-US" baseline="30000" dirty="0"/>
                  <a:t>-</a:t>
                </a:r>
                <a:r>
                  <a:rPr lang="en-US" dirty="0"/>
                  <a:t>)  resulting in 363 keV </a:t>
                </a:r>
                <a:r>
                  <a:rPr lang="en-US" dirty="0">
                    <a:latin typeface="Symbol" pitchFamily="2" charset="2"/>
                  </a:rPr>
                  <a:t>g</a:t>
                </a:r>
                <a:r>
                  <a:rPr lang="en-US" dirty="0"/>
                  <a:t>-ray photon would produce peak area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5.5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counts in 100 days of counting. 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Half-life measurement with </a:t>
                </a:r>
                <a:r>
                  <a:rPr lang="en-US" dirty="0">
                    <a:solidFill>
                      <a:srgbClr val="FF0000"/>
                    </a:solidFill>
                  </a:rPr>
                  <a:t>0.4% accuracy possible</a:t>
                </a:r>
                <a:r>
                  <a:rPr lang="en-US" dirty="0"/>
                  <a:t>. </a:t>
                </a:r>
              </a:p>
              <a:p>
                <a:pPr algn="ctr"/>
                <a:r>
                  <a:rPr lang="en-US" dirty="0"/>
                  <a:t>Expected lattice effect = </a:t>
                </a:r>
                <a:r>
                  <a:rPr lang="en-US" dirty="0">
                    <a:solidFill>
                      <a:srgbClr val="FF0000"/>
                    </a:solidFill>
                  </a:rPr>
                  <a:t>1%- 2%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0C1274-C3A8-6B4C-B807-8BDF2CB85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85800"/>
                <a:ext cx="8077200" cy="6463308"/>
              </a:xfrm>
              <a:prstGeom prst="rect">
                <a:avLst/>
              </a:prstGeom>
              <a:blipFill>
                <a:blip r:embed="rId2"/>
                <a:stretch>
                  <a:fillRect l="-679" t="-566" r="-11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653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F8BD6-0EE2-42C3-9F8E-1CD8C584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5A7AC-A6D7-4F1D-84EE-66E9D93CB3B9}"/>
              </a:ext>
            </a:extLst>
          </p:cNvPr>
          <p:cNvSpPr txBox="1"/>
          <p:nvPr/>
        </p:nvSpPr>
        <p:spPr>
          <a:xfrm>
            <a:off x="247498" y="843369"/>
            <a:ext cx="85100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 present, we have large background counting level near 363 keV.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Proper shielding will reduce background level. 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Yang-Yang underground laboratory in South Korea has very significantly reduced background level counting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HPGe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detectors at 700 meters underground with proper shielding and using radon-free air circulation.   </a:t>
            </a:r>
          </a:p>
          <a:p>
            <a:endParaRPr lang="en-IN" sz="2000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D659E-97BA-C247-AE75-4B794C1B8C3F}"/>
              </a:ext>
            </a:extLst>
          </p:cNvPr>
          <p:cNvSpPr txBox="1"/>
          <p:nvPr/>
        </p:nvSpPr>
        <p:spPr>
          <a:xfrm>
            <a:off x="405384" y="-30480"/>
            <a:ext cx="782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Background counting level of </a:t>
            </a:r>
            <a:r>
              <a:rPr lang="en-US" sz="2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HPGe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detector in Underground Laboratory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6C14B-0D63-0649-A749-1A41BA255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86" y="2528875"/>
            <a:ext cx="6224016" cy="33913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69AC6C-66C5-7647-9314-87A6C508985F}"/>
              </a:ext>
            </a:extLst>
          </p:cNvPr>
          <p:cNvSpPr txBox="1"/>
          <p:nvPr/>
        </p:nvSpPr>
        <p:spPr>
          <a:xfrm>
            <a:off x="6610502" y="2590800"/>
            <a:ext cx="20762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Background spectrum from an array of 14 </a:t>
            </a:r>
            <a:r>
              <a:rPr lang="en-US" dirty="0" err="1"/>
              <a:t>HPGe</a:t>
            </a:r>
            <a:r>
              <a:rPr lang="en-US" dirty="0"/>
              <a:t> (70% efficiency) detectors.</a:t>
            </a:r>
          </a:p>
          <a:p>
            <a:endParaRPr lang="en-US" dirty="0"/>
          </a:p>
          <a:p>
            <a:r>
              <a:rPr lang="en-US" dirty="0"/>
              <a:t>Background count rate =0.062 Hz in energy window (50 – 4000) keV.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AA6FC-01EB-DF42-ADA7-55B5F6F8817E}"/>
              </a:ext>
            </a:extLst>
          </p:cNvPr>
          <p:cNvSpPr txBox="1"/>
          <p:nvPr/>
        </p:nvSpPr>
        <p:spPr>
          <a:xfrm>
            <a:off x="405384" y="6096000"/>
            <a:ext cx="772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cupweb.ibs.re.kr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/facilities-and-equipment/equipment/</a:t>
            </a:r>
            <a:r>
              <a:rPr lang="en-US" dirty="0" err="1"/>
              <a:t>hpge</a:t>
            </a:r>
            <a:r>
              <a:rPr lang="en-US" dirty="0"/>
              <a:t>-array/</a:t>
            </a:r>
          </a:p>
        </p:txBody>
      </p:sp>
    </p:spTree>
    <p:extLst>
      <p:ext uri="{BB962C8B-B14F-4D97-AF65-F5344CB8AC3E}">
        <p14:creationId xmlns:p14="http://schemas.microsoft.com/office/powerpoint/2010/main" val="414056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0113AA-6E90-8440-928C-8DBB8BE0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28665-CB2F-7D40-8683-8553D9EDE144}"/>
              </a:ext>
            </a:extLst>
          </p:cNvPr>
          <p:cNvSpPr txBox="1"/>
          <p:nvPr/>
        </p:nvSpPr>
        <p:spPr>
          <a:xfrm>
            <a:off x="5334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0FC1C-5622-4D4B-A97C-79D3BAD4F812}"/>
              </a:ext>
            </a:extLst>
          </p:cNvPr>
          <p:cNvSpPr txBox="1"/>
          <p:nvPr/>
        </p:nvSpPr>
        <p:spPr>
          <a:xfrm>
            <a:off x="228600" y="552510"/>
            <a:ext cx="845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Recent experiments trying to measure neutrino mass from EC decays.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Low Q</a:t>
            </a:r>
            <a:r>
              <a:rPr lang="en-US" baseline="-25000" dirty="0"/>
              <a:t>EC</a:t>
            </a:r>
            <a:r>
              <a:rPr lang="en-US" dirty="0"/>
              <a:t> required.</a:t>
            </a:r>
          </a:p>
          <a:p>
            <a:pPr algn="ctr"/>
            <a:r>
              <a:rPr lang="en-US" dirty="0"/>
              <a:t>Calorimetric methods used.</a:t>
            </a:r>
          </a:p>
          <a:p>
            <a:pPr algn="ctr"/>
            <a:r>
              <a:rPr lang="en-US" dirty="0"/>
              <a:t>EC decaying nuclei implanted in Au/Ag and change of temperature measured.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Medium effects would affect EC spectrum and decay rate for low Q</a:t>
            </a:r>
            <a:r>
              <a:rPr lang="en-US" baseline="-25000" dirty="0"/>
              <a:t>EC </a:t>
            </a:r>
            <a:r>
              <a:rPr lang="en-US" dirty="0"/>
              <a:t>decays.</a:t>
            </a:r>
          </a:p>
          <a:p>
            <a:pPr algn="ctr"/>
            <a:r>
              <a:rPr lang="en-US" dirty="0"/>
              <a:t>Ab-initio density functional calculations performed to understand medium effect on EC decays.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Experiments required to measure the effect of medium on EC decays. 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baseline="30000" dirty="0"/>
              <a:t>159</a:t>
            </a:r>
            <a:r>
              <a:rPr lang="en-US" dirty="0"/>
              <a:t>Dy weak branch (Q</a:t>
            </a:r>
            <a:r>
              <a:rPr lang="en-US" baseline="-25000" dirty="0"/>
              <a:t>EC</a:t>
            </a:r>
            <a:r>
              <a:rPr lang="en-US" dirty="0"/>
              <a:t>=1.2 keV) is the latest candidate for neutrino mass measurement from EC decays. Lowest Q</a:t>
            </a:r>
            <a:r>
              <a:rPr lang="en-US" baseline="-25000" dirty="0"/>
              <a:t>EC</a:t>
            </a:r>
            <a:r>
              <a:rPr lang="en-US" dirty="0"/>
              <a:t> value known so far.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Propose to measure weak branching ratio and EC decay rate change due to the medium effect using </a:t>
            </a:r>
            <a:r>
              <a:rPr lang="en-US" dirty="0" err="1"/>
              <a:t>HPGe</a:t>
            </a:r>
            <a:r>
              <a:rPr lang="en-US" dirty="0"/>
              <a:t> detectors.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Underground laboratories such as Yang-Yang (Korea) reduced </a:t>
            </a:r>
            <a:r>
              <a:rPr lang="en-US" dirty="0" err="1"/>
              <a:t>HPGe</a:t>
            </a:r>
            <a:r>
              <a:rPr lang="en-US" dirty="0"/>
              <a:t> background to 0.062 Hz in (50-4000)keV energy window. </a:t>
            </a:r>
          </a:p>
          <a:p>
            <a:pPr algn="ctr"/>
            <a:r>
              <a:rPr lang="en-US" dirty="0"/>
              <a:t>Such experiments could be performed in an Indian Underground Facility.</a:t>
            </a:r>
          </a:p>
        </p:txBody>
      </p:sp>
    </p:spTree>
    <p:extLst>
      <p:ext uri="{BB962C8B-B14F-4D97-AF65-F5344CB8AC3E}">
        <p14:creationId xmlns:p14="http://schemas.microsoft.com/office/powerpoint/2010/main" val="306176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113" y="1804988"/>
            <a:ext cx="60864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50960" y="479524"/>
            <a:ext cx="4644155" cy="1288852"/>
            <a:chOff x="4410795" y="466725"/>
            <a:chExt cx="2528166" cy="1288852"/>
          </a:xfrm>
        </p:grpSpPr>
        <p:sp>
          <p:nvSpPr>
            <p:cNvPr id="11" name="TextBox 10"/>
            <p:cNvSpPr txBox="1"/>
            <p:nvPr/>
          </p:nvSpPr>
          <p:spPr>
            <a:xfrm>
              <a:off x="4410795" y="466725"/>
              <a:ext cx="2528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Neutrino Mass Measurement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12066" y="1447800"/>
              <a:ext cx="100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400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432453-72CB-0946-B536-7B9AE02F3E8F}"/>
                  </a:ext>
                </a:extLst>
              </p:cNvPr>
              <p:cNvSpPr txBox="1"/>
              <p:nvPr/>
            </p:nvSpPr>
            <p:spPr>
              <a:xfrm>
                <a:off x="207459" y="1356602"/>
                <a:ext cx="8534400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Important to know neutrino mass scale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Neutrino oscillation gives two possible solutions: </a:t>
                </a:r>
              </a:p>
              <a:p>
                <a:pPr marL="342900" indent="-342900" algn="ctr">
                  <a:buAutoNum type="arabicParenR"/>
                </a:pPr>
                <a:r>
                  <a:rPr lang="en-US" dirty="0"/>
                  <a:t>normal ordering 2) Inverted ordering 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Understanding what gives mass to a neutrino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𝑃h𝑦𝑠𝑖𝑐𝑠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𝐵𝑒𝑦𝑜𝑛𝑑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𝑠𝑡𝑎𝑛𝑑𝑎𝑟𝑑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𝑚𝑜𝑑𝑒𝑙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sz="2000" b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Neutrino mass measurement Methods:</a:t>
                </a:r>
              </a:p>
              <a:p>
                <a:pPr algn="ctr"/>
                <a:endParaRPr lang="en-US" dirty="0"/>
              </a:p>
              <a:p>
                <a:pPr marL="342900" indent="-342900" algn="ctr">
                  <a:buAutoNum type="arabicParenR"/>
                </a:pPr>
                <a:r>
                  <a:rPr lang="en-US" dirty="0"/>
                  <a:t>Cosmic Microwave Background data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Constraints on sum of 3 neutrino masses</a:t>
                </a:r>
              </a:p>
              <a:p>
                <a:pPr algn="ctr"/>
                <a:endParaRPr lang="en-US" dirty="0"/>
              </a:p>
              <a:p>
                <a:pPr marL="342900" indent="-342900" algn="ctr">
                  <a:buAutoNum type="arabicParenR" startAt="2"/>
                </a:pPr>
                <a:r>
                  <a:rPr lang="en-US" dirty="0"/>
                  <a:t>Neutrino-less double beta decay </a:t>
                </a:r>
              </a:p>
              <a:p>
                <a:pPr marL="342900" indent="-342900" algn="ctr">
                  <a:buAutoNum type="arabicParenR" startAt="2"/>
                </a:pPr>
                <a:endParaRPr lang="en-US" dirty="0"/>
              </a:p>
              <a:p>
                <a:pPr marL="342900" indent="-342900" algn="ctr">
                  <a:buAutoNum type="arabicParenR" startAt="2"/>
                </a:pPr>
                <a:r>
                  <a:rPr lang="en-US" dirty="0"/>
                  <a:t>Direct measurement of neutrino mass from beta decay experiments</a:t>
                </a:r>
              </a:p>
              <a:p>
                <a:pPr algn="ctr"/>
                <a:r>
                  <a:rPr lang="en-US" dirty="0"/>
                  <a:t>(</a:t>
                </a:r>
                <a:r>
                  <a:rPr lang="en-US" i="1" dirty="0"/>
                  <a:t>Only Model independent method</a:t>
                </a:r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432453-72CB-0946-B536-7B9AE02F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59" y="1356602"/>
                <a:ext cx="8534400" cy="4955203"/>
              </a:xfrm>
              <a:prstGeom prst="rect">
                <a:avLst/>
              </a:prstGeom>
              <a:blipFill>
                <a:blip r:embed="rId3"/>
                <a:stretch>
                  <a:fillRect t="-7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600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72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 Measurement of Neutrino Mass from Beta decay experiments (Model independent method)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07057-712E-C647-A07C-49A0BA64505E}"/>
              </a:ext>
            </a:extLst>
          </p:cNvPr>
          <p:cNvSpPr txBox="1"/>
          <p:nvPr/>
        </p:nvSpPr>
        <p:spPr>
          <a:xfrm>
            <a:off x="457200" y="16002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Karlsruhe Tritium Neutrino (KATRIN) collaboration measuring anti-neutrino mass from the beta decay of </a:t>
            </a:r>
            <a:r>
              <a:rPr lang="en-US" baseline="30000" dirty="0"/>
              <a:t>3</a:t>
            </a:r>
            <a:r>
              <a:rPr lang="en-US" dirty="0"/>
              <a:t>H (half-life = 12.5 years; Q=18.6 keV)</a:t>
            </a:r>
          </a:p>
          <a:p>
            <a:pPr algn="ctr"/>
            <a:r>
              <a:rPr lang="en-US" i="1" dirty="0"/>
              <a:t>Magnetic spectrometer method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Project 8 (University of Washington) measuring by another method.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Frequency of cyclotron radiation method</a:t>
            </a:r>
            <a:r>
              <a:rPr lang="en-US" dirty="0"/>
              <a:t>)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New initiative started using Electron Capture Decay of </a:t>
            </a:r>
            <a:r>
              <a:rPr lang="en-US" baseline="30000" dirty="0"/>
              <a:t>163</a:t>
            </a:r>
            <a:r>
              <a:rPr lang="en-US" dirty="0"/>
              <a:t>Ho (Half-life =4500 years, Q=2.8 keV)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Calorimetric method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809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0A9BD6-B99F-4BCC-B5D4-0A76E7C4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108" y="240980"/>
            <a:ext cx="863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Neutrino Mass Measurement from Electron Capture Decay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CC7F0-5936-904F-A692-8357F01D1AC9}"/>
              </a:ext>
            </a:extLst>
          </p:cNvPr>
          <p:cNvSpPr txBox="1"/>
          <p:nvPr/>
        </p:nvSpPr>
        <p:spPr>
          <a:xfrm>
            <a:off x="310116" y="1361611"/>
            <a:ext cx="8433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Measure de-excitation spectrum by calorimetric method.</a:t>
            </a:r>
          </a:p>
          <a:p>
            <a:pPr algn="ctr"/>
            <a:r>
              <a:rPr lang="en-US" dirty="0"/>
              <a:t>Require good theoretical understanding of the spectrum to extract neutrino mass from the de-excitation spectrum.  </a:t>
            </a:r>
          </a:p>
          <a:p>
            <a:r>
              <a:rPr lang="en-US" dirty="0"/>
              <a:t>[</a:t>
            </a:r>
            <a:r>
              <a:rPr lang="en-US" dirty="0" err="1"/>
              <a:t>Gastaldo</a:t>
            </a:r>
            <a:r>
              <a:rPr lang="en-US" dirty="0"/>
              <a:t> et al., Eur. Phys. J. Special Topics, </a:t>
            </a:r>
            <a:r>
              <a:rPr lang="en-US" b="1" dirty="0"/>
              <a:t>226</a:t>
            </a:r>
            <a:r>
              <a:rPr lang="en-US" dirty="0"/>
              <a:t>,1623 (2017)]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Low Q</a:t>
            </a:r>
            <a:r>
              <a:rPr lang="en-US" baseline="-25000" dirty="0"/>
              <a:t>EC</a:t>
            </a:r>
            <a:r>
              <a:rPr lang="en-US" dirty="0"/>
              <a:t> increases sensitivity of measurement.</a:t>
            </a:r>
          </a:p>
          <a:p>
            <a:pPr algn="ctr"/>
            <a:r>
              <a:rPr lang="en-US" dirty="0"/>
              <a:t>Current measurements going on using </a:t>
            </a:r>
            <a:r>
              <a:rPr lang="en-US" baseline="30000" dirty="0"/>
              <a:t>163</a:t>
            </a:r>
            <a:r>
              <a:rPr lang="en-US" dirty="0"/>
              <a:t>Ho (half-life = 4500 years; Q</a:t>
            </a:r>
            <a:r>
              <a:rPr lang="en-US" baseline="-25000" dirty="0"/>
              <a:t>EC</a:t>
            </a:r>
            <a:r>
              <a:rPr lang="en-US" dirty="0"/>
              <a:t>= 2.8 keV)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48B98C-888C-B247-BFAB-B067B4BBB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0"/>
            <a:ext cx="5226050" cy="26259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A1D189-DA50-0146-81F0-01C5EC3C9BC0}"/>
              </a:ext>
            </a:extLst>
          </p:cNvPr>
          <p:cNvSpPr txBox="1"/>
          <p:nvPr/>
        </p:nvSpPr>
        <p:spPr>
          <a:xfrm>
            <a:off x="6172200" y="3810000"/>
            <a:ext cx="236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163</a:t>
            </a:r>
            <a:r>
              <a:rPr lang="en-US" dirty="0"/>
              <a:t>Ho embedded in absorber (Au/Ag)</a:t>
            </a:r>
          </a:p>
          <a:p>
            <a:endParaRPr lang="en-US" dirty="0"/>
          </a:p>
          <a:p>
            <a:r>
              <a:rPr lang="en-US" dirty="0"/>
              <a:t>Measures de-excitation spectrum of  </a:t>
            </a:r>
            <a:r>
              <a:rPr lang="en-US" dirty="0">
                <a:solidFill>
                  <a:srgbClr val="FF0000"/>
                </a:solidFill>
              </a:rPr>
              <a:t>implanted </a:t>
            </a:r>
            <a:r>
              <a:rPr lang="en-US" baseline="30000" dirty="0">
                <a:solidFill>
                  <a:srgbClr val="FF0000"/>
                </a:solidFill>
              </a:rPr>
              <a:t>163</a:t>
            </a:r>
            <a:r>
              <a:rPr lang="en-US" dirty="0">
                <a:solidFill>
                  <a:srgbClr val="FF0000"/>
                </a:solidFill>
              </a:rPr>
              <a:t>Ho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Medium effect important.</a:t>
            </a:r>
          </a:p>
        </p:txBody>
      </p:sp>
    </p:spTree>
    <p:extLst>
      <p:ext uri="{BB962C8B-B14F-4D97-AF65-F5344CB8AC3E}">
        <p14:creationId xmlns:p14="http://schemas.microsoft.com/office/powerpoint/2010/main" val="369804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4177" y="117909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Determining electron neutrino mass from </a:t>
            </a:r>
            <a:r>
              <a:rPr lang="en-US" sz="2800" b="1" u="sng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163</a:t>
            </a:r>
            <a:r>
              <a:rPr 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Ho EC decay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A1784-8EA0-894A-AD52-551CEB154171}"/>
              </a:ext>
            </a:extLst>
          </p:cNvPr>
          <p:cNvSpPr txBox="1"/>
          <p:nvPr/>
        </p:nvSpPr>
        <p:spPr>
          <a:xfrm>
            <a:off x="306572" y="1193155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Requires a good theoretical understanding of EC decay de-excitation spectrum.</a:t>
            </a:r>
          </a:p>
          <a:p>
            <a:pPr algn="ctr"/>
            <a:r>
              <a:rPr lang="en-US" dirty="0"/>
              <a:t>Compare theoretical spectrum with the experimental spectrum. Q</a:t>
            </a:r>
            <a:r>
              <a:rPr lang="en-US" baseline="-25000" dirty="0"/>
              <a:t>EC</a:t>
            </a:r>
            <a:r>
              <a:rPr lang="en-US" dirty="0"/>
              <a:t> = 2.8 keV</a:t>
            </a:r>
          </a:p>
          <a:p>
            <a:r>
              <a:rPr lang="en-US" dirty="0"/>
              <a:t>[</a:t>
            </a:r>
            <a:r>
              <a:rPr lang="en-US" dirty="0" err="1"/>
              <a:t>Bra</a:t>
            </a:r>
            <a:r>
              <a:rPr lang="en-US" dirty="0" err="1">
                <a:latin typeface="Symbol" pitchFamily="2" charset="2"/>
              </a:rPr>
              <a:t>b</a:t>
            </a:r>
            <a:r>
              <a:rPr lang="en-US" dirty="0"/>
              <a:t> and </a:t>
            </a:r>
            <a:r>
              <a:rPr lang="en-US" dirty="0" err="1"/>
              <a:t>Haverkort</a:t>
            </a:r>
            <a:r>
              <a:rPr lang="en-US" dirty="0"/>
              <a:t>, New. J. Phys., </a:t>
            </a:r>
            <a:r>
              <a:rPr lang="en-US" b="1" dirty="0"/>
              <a:t>22</a:t>
            </a:r>
            <a:r>
              <a:rPr lang="en-US" dirty="0"/>
              <a:t>, 093018 (2020)]</a:t>
            </a:r>
          </a:p>
          <a:p>
            <a:endParaRPr lang="en-US" dirty="0"/>
          </a:p>
          <a:p>
            <a:pPr algn="ctr"/>
            <a:r>
              <a:rPr lang="en-US" i="1" dirty="0"/>
              <a:t>Since </a:t>
            </a:r>
            <a:r>
              <a:rPr lang="en-US" i="1" baseline="30000" dirty="0"/>
              <a:t>163</a:t>
            </a:r>
            <a:r>
              <a:rPr lang="en-US" i="1" dirty="0"/>
              <a:t>Ho implanted in a medium (Au/Ag), the medium effect to be considered.</a:t>
            </a: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EEB29-FC28-3242-930E-45A075DD5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3224480"/>
            <a:ext cx="7302500" cy="322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7F0FB-C9C6-D244-BBC2-DBA97B1F4E07}"/>
              </a:ext>
            </a:extLst>
          </p:cNvPr>
          <p:cNvSpPr txBox="1"/>
          <p:nvPr/>
        </p:nvSpPr>
        <p:spPr>
          <a:xfrm>
            <a:off x="6781800" y="3581400"/>
            <a:ext cx="1652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 to understand medium effect on EC decay.</a:t>
            </a:r>
          </a:p>
          <a:p>
            <a:endParaRPr lang="en-US" dirty="0"/>
          </a:p>
          <a:p>
            <a:r>
              <a:rPr lang="en-US" dirty="0"/>
              <a:t>Peak shift occurs due to medium effect.</a:t>
            </a:r>
          </a:p>
        </p:txBody>
      </p:sp>
    </p:spTree>
    <p:extLst>
      <p:ext uri="{BB962C8B-B14F-4D97-AF65-F5344CB8AC3E}">
        <p14:creationId xmlns:p14="http://schemas.microsoft.com/office/powerpoint/2010/main" val="67499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96116-FAE3-3A41-8F6E-F32EFFA22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D8FDD-21DA-F143-9878-2B88089843C1}"/>
              </a:ext>
            </a:extLst>
          </p:cNvPr>
          <p:cNvSpPr txBox="1"/>
          <p:nvPr/>
        </p:nvSpPr>
        <p:spPr>
          <a:xfrm>
            <a:off x="1066800" y="152400"/>
            <a:ext cx="706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Determining neutrino mass from EC decay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442CA-E519-F14F-9879-7F9F049B9DDA}"/>
              </a:ext>
            </a:extLst>
          </p:cNvPr>
          <p:cNvSpPr txBox="1"/>
          <p:nvPr/>
        </p:nvSpPr>
        <p:spPr>
          <a:xfrm>
            <a:off x="457200" y="762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Q</a:t>
            </a:r>
            <a:r>
              <a:rPr lang="en-US" baseline="-25000" dirty="0"/>
              <a:t>EC</a:t>
            </a:r>
            <a:r>
              <a:rPr lang="en-US" dirty="0"/>
              <a:t> increases sensitivity of measurement.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A98473-17E3-7545-9FDA-3B88C3969EAA}"/>
                  </a:ext>
                </a:extLst>
              </p:cNvPr>
              <p:cNvSpPr txBox="1"/>
              <p:nvPr/>
            </p:nvSpPr>
            <p:spPr>
              <a:xfrm>
                <a:off x="457200" y="1219200"/>
                <a:ext cx="80772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aseline="30000" dirty="0"/>
                  <a:t>159</a:t>
                </a:r>
                <a:r>
                  <a:rPr lang="en-US" dirty="0"/>
                  <a:t>Dy has a allowed weak EC decay branch (10</a:t>
                </a:r>
                <a:r>
                  <a:rPr lang="en-US" baseline="30000" dirty="0"/>
                  <a:t>-4 </a:t>
                </a:r>
                <a:r>
                  <a:rPr lang="en-US" dirty="0"/>
                  <a:t>% branching ratio)</a:t>
                </a:r>
              </a:p>
              <a:p>
                <a:pPr algn="ctr"/>
                <a:r>
                  <a:rPr lang="en-US" baseline="30000" dirty="0"/>
                  <a:t>159</a:t>
                </a:r>
                <a:r>
                  <a:rPr lang="en-US" dirty="0"/>
                  <a:t>Dy (3/2</a:t>
                </a:r>
                <a:r>
                  <a:rPr lang="en-US" baseline="30000" dirty="0"/>
                  <a:t>-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aseline="30000" dirty="0"/>
                  <a:t>159</a:t>
                </a:r>
                <a:r>
                  <a:rPr lang="en-US" dirty="0"/>
                  <a:t>Tb(5/2</a:t>
                </a:r>
                <a:r>
                  <a:rPr lang="en-US" baseline="30000" dirty="0"/>
                  <a:t>-</a:t>
                </a:r>
                <a:r>
                  <a:rPr lang="en-US" dirty="0"/>
                  <a:t>)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Recent measurement showed  Q</a:t>
                </a:r>
                <a:r>
                  <a:rPr lang="en-US" baseline="-25000" dirty="0"/>
                  <a:t>EC</a:t>
                </a:r>
                <a:r>
                  <a:rPr lang="en-US" dirty="0"/>
                  <a:t> of this branch = 1.2 keV </a:t>
                </a:r>
              </a:p>
              <a:p>
                <a:pPr algn="ctr"/>
                <a:r>
                  <a:rPr lang="en-US" dirty="0"/>
                  <a:t>(Z. Ge et al., Phys. Rev. Lett. </a:t>
                </a:r>
                <a:r>
                  <a:rPr lang="en-US" b="1" dirty="0"/>
                  <a:t>127</a:t>
                </a:r>
                <a:r>
                  <a:rPr lang="en-US" dirty="0"/>
                  <a:t>, 272301 (2021) 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A98473-17E3-7545-9FDA-3B88C3969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9200"/>
                <a:ext cx="8077200" cy="1754326"/>
              </a:xfrm>
              <a:prstGeom prst="rect">
                <a:avLst/>
              </a:prstGeom>
              <a:blipFill>
                <a:blip r:embed="rId2"/>
                <a:stretch>
                  <a:fillRect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38D3BA8-F2C1-8640-BDC5-51C0147A2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65087"/>
            <a:ext cx="5490335" cy="3924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C06D94-14EF-3E48-B532-D35AF201D070}"/>
              </a:ext>
            </a:extLst>
          </p:cNvPr>
          <p:cNvSpPr txBox="1"/>
          <p:nvPr/>
        </p:nvSpPr>
        <p:spPr>
          <a:xfrm>
            <a:off x="5943600" y="2851369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lower Q</a:t>
            </a:r>
            <a:r>
              <a:rPr lang="en-US" baseline="-25000" dirty="0"/>
              <a:t>EC</a:t>
            </a:r>
            <a:r>
              <a:rPr lang="en-US" dirty="0"/>
              <a:t>, order of magnitude more counts near end-point. </a:t>
            </a:r>
          </a:p>
          <a:p>
            <a:r>
              <a:rPr lang="en-US" dirty="0"/>
              <a:t>Improved sensitivity for lower Q</a:t>
            </a:r>
            <a:r>
              <a:rPr lang="en-US" baseline="-25000" dirty="0"/>
              <a:t>EC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Price to be paid.</a:t>
            </a:r>
          </a:p>
          <a:p>
            <a:r>
              <a:rPr lang="en-US" dirty="0"/>
              <a:t>Implanted ion.</a:t>
            </a:r>
          </a:p>
          <a:p>
            <a:r>
              <a:rPr lang="en-US" dirty="0">
                <a:solidFill>
                  <a:srgbClr val="FF0000"/>
                </a:solidFill>
              </a:rPr>
              <a:t>Medium effect on EC decay more important for lower Q</a:t>
            </a:r>
            <a:r>
              <a:rPr lang="en-US" baseline="-25000" dirty="0">
                <a:solidFill>
                  <a:srgbClr val="FF0000"/>
                </a:solidFill>
              </a:rPr>
              <a:t>EC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59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8A93B-D44F-D841-A4F4-D1E8B3F21122}"/>
              </a:ext>
            </a:extLst>
          </p:cNvPr>
          <p:cNvSpPr txBox="1"/>
          <p:nvPr/>
        </p:nvSpPr>
        <p:spPr>
          <a:xfrm>
            <a:off x="533400" y="76200"/>
            <a:ext cx="8205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/>
              <a:t>159</a:t>
            </a:r>
            <a:r>
              <a:rPr lang="en-US" sz="2000" b="1" dirty="0"/>
              <a:t>Dy electron capture decay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3A7E7-614D-2041-A13C-34E00278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595" y="663121"/>
            <a:ext cx="5569607" cy="48841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73008F-9938-A147-BD58-3EC21B9745B1}"/>
              </a:ext>
            </a:extLst>
          </p:cNvPr>
          <p:cNvSpPr txBox="1"/>
          <p:nvPr/>
        </p:nvSpPr>
        <p:spPr>
          <a:xfrm>
            <a:off x="685798" y="51816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Allowed transition to 5/2</a:t>
            </a:r>
            <a:r>
              <a:rPr lang="en-US" baseline="30000" dirty="0"/>
              <a:t>-</a:t>
            </a:r>
            <a:r>
              <a:rPr lang="en-US" dirty="0"/>
              <a:t> with branching ratio (10</a:t>
            </a:r>
            <a:r>
              <a:rPr lang="en-US" baseline="30000" dirty="0"/>
              <a:t>-4 </a:t>
            </a:r>
            <a:r>
              <a:rPr lang="en-US" dirty="0"/>
              <a:t>%). (Not known precisely)</a:t>
            </a:r>
          </a:p>
          <a:p>
            <a:pPr algn="ctr"/>
            <a:r>
              <a:rPr lang="en-US" dirty="0"/>
              <a:t>Recently measured Q</a:t>
            </a:r>
            <a:r>
              <a:rPr lang="en-US" baseline="-25000" dirty="0"/>
              <a:t>EC</a:t>
            </a:r>
            <a:r>
              <a:rPr lang="en-US" dirty="0"/>
              <a:t>= 1.2 keV; emits 363.5 keV 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-ray. (Phys. Rev. Lett. </a:t>
            </a:r>
            <a:r>
              <a:rPr lang="en-US" b="1" dirty="0"/>
              <a:t>127</a:t>
            </a:r>
            <a:r>
              <a:rPr lang="en-US" dirty="0"/>
              <a:t>, 272301 (2021)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Lowest Q</a:t>
            </a:r>
            <a:r>
              <a:rPr lang="en-US" b="1" baseline="-25000" dirty="0">
                <a:solidFill>
                  <a:srgbClr val="FF0000"/>
                </a:solidFill>
              </a:rPr>
              <a:t>EC</a:t>
            </a:r>
            <a:r>
              <a:rPr lang="en-US" b="1" dirty="0">
                <a:solidFill>
                  <a:srgbClr val="FF0000"/>
                </a:solidFill>
              </a:rPr>
              <a:t> known so far.</a:t>
            </a:r>
          </a:p>
        </p:txBody>
      </p:sp>
    </p:spTree>
    <p:extLst>
      <p:ext uri="{BB962C8B-B14F-4D97-AF65-F5344CB8AC3E}">
        <p14:creationId xmlns:p14="http://schemas.microsoft.com/office/powerpoint/2010/main" val="159082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50148"/>
            <a:ext cx="2202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159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Dy EC decay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641896"/>
            <a:ext cx="3200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99E016-E707-E342-9773-2050FD8D984E}"/>
                  </a:ext>
                </a:extLst>
              </p:cNvPr>
              <p:cNvSpPr txBox="1"/>
              <p:nvPr/>
            </p:nvSpPr>
            <p:spPr>
              <a:xfrm>
                <a:off x="1447799" y="612707"/>
                <a:ext cx="59508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𝐴𝑡𝑜𝑚𝑖𝑐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𝑑𝑖𝑓𝑓𝑒𝑟𝑒𝑛𝑐𝑒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𝐸𝐶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99E016-E707-E342-9773-2050FD8D9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9" y="612707"/>
                <a:ext cx="5950893" cy="276999"/>
              </a:xfrm>
              <a:prstGeom prst="rect">
                <a:avLst/>
              </a:prstGeom>
              <a:blipFill>
                <a:blip r:embed="rId2"/>
                <a:stretch>
                  <a:fillRect t="-4348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330969-214B-8B42-981A-404E6A852C94}"/>
                  </a:ext>
                </a:extLst>
              </p:cNvPr>
              <p:cNvSpPr txBox="1"/>
              <p:nvPr/>
            </p:nvSpPr>
            <p:spPr>
              <a:xfrm>
                <a:off x="232245" y="950462"/>
                <a:ext cx="8382000" cy="590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/>
                  <a:t> is neutrino energy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is binding energy of captured electron in daughter atom (negative number)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is re-arrangement energy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1−2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𝑒𝑉</m:t>
                        </m:r>
                      </m:e>
                    </m:d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For implanted </a:t>
                </a:r>
                <a:r>
                  <a:rPr lang="en-US" baseline="30000" dirty="0"/>
                  <a:t>159</a:t>
                </a:r>
                <a:r>
                  <a:rPr lang="en-US" dirty="0"/>
                  <a:t>Dy in a lattice such as Au,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could increase by about 10 eV compared that in vacuum. 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𝐸𝐶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𝐸𝐶</m:t>
                        </m:r>
                      </m:sub>
                    </m:sSub>
                  </m:oMath>
                </a14:m>
                <a:r>
                  <a:rPr lang="en-US" dirty="0"/>
                  <a:t> increase under lattice compression.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Density functional TB-LMTO calculations performed. </a:t>
                </a:r>
              </a:p>
              <a:p>
                <a:pPr algn="ctr"/>
                <a:r>
                  <a:rPr lang="en-US" dirty="0"/>
                  <a:t>Single cell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×1×1</m:t>
                        </m:r>
                      </m:e>
                    </m:d>
                  </m:oMath>
                </a14:m>
                <a:r>
                  <a:rPr lang="en-US" dirty="0"/>
                  <a:t>, supercell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×2×2</m:t>
                        </m:r>
                      </m:e>
                    </m:d>
                  </m:oMath>
                </a14:m>
                <a:r>
                  <a:rPr lang="en-US" dirty="0"/>
                  <a:t> and supercell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×3×3</m:t>
                        </m:r>
                      </m:e>
                    </m:d>
                  </m:oMath>
                </a14:m>
                <a:r>
                  <a:rPr lang="en-US" dirty="0"/>
                  <a:t> calculations performed (lattice relaxation not included).</a:t>
                </a:r>
              </a:p>
              <a:p>
                <a:pPr algn="ctr"/>
                <a:r>
                  <a:rPr lang="en-US" dirty="0"/>
                  <a:t>Lattice pressure on implanted </a:t>
                </a:r>
                <a:r>
                  <a:rPr lang="en-US" baseline="30000" dirty="0"/>
                  <a:t>159</a:t>
                </a:r>
                <a:r>
                  <a:rPr lang="en-US" dirty="0"/>
                  <a:t>Dy in Au around 10 Mbar (compared to vacuum). Increases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resulting increase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Lower Q</a:t>
                </a:r>
                <a:r>
                  <a:rPr lang="en-US" baseline="-25000" dirty="0"/>
                  <a:t>EC</a:t>
                </a:r>
                <a:r>
                  <a:rPr lang="en-US" dirty="0"/>
                  <a:t> value of </a:t>
                </a:r>
                <a:r>
                  <a:rPr lang="en-US" baseline="30000" dirty="0"/>
                  <a:t>159</a:t>
                </a:r>
                <a:r>
                  <a:rPr lang="en-US" dirty="0"/>
                  <a:t>Dy would increase sensitivity of neutrino mass measurement compared to </a:t>
                </a:r>
                <a:r>
                  <a:rPr lang="en-US" baseline="30000" dirty="0"/>
                  <a:t>163</a:t>
                </a:r>
                <a:r>
                  <a:rPr lang="en-US" dirty="0"/>
                  <a:t>Ho.</a:t>
                </a:r>
              </a:p>
              <a:p>
                <a:pPr algn="ctr"/>
                <a:r>
                  <a:rPr lang="en-US" dirty="0"/>
                  <a:t>However, medium effect would be more important for </a:t>
                </a:r>
                <a:r>
                  <a:rPr lang="en-US" baseline="30000" dirty="0"/>
                  <a:t>159</a:t>
                </a:r>
                <a:r>
                  <a:rPr lang="en-US" dirty="0"/>
                  <a:t>Dy (lower Q</a:t>
                </a:r>
                <a:r>
                  <a:rPr lang="en-US" baseline="-25000" dirty="0"/>
                  <a:t>EC</a:t>
                </a:r>
                <a:r>
                  <a:rPr lang="en-US" dirty="0"/>
                  <a:t> ).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330969-214B-8B42-981A-404E6A852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45" y="950462"/>
                <a:ext cx="8382000" cy="5909310"/>
              </a:xfrm>
              <a:prstGeom prst="rect">
                <a:avLst/>
              </a:prstGeom>
              <a:blipFill>
                <a:blip r:embed="rId3"/>
                <a:stretch>
                  <a:fillRect t="-429" r="-756" b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17835"/>
                <a:ext cx="81534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Propose a higher precision measurement of the relevant EC branch of </a:t>
                </a:r>
                <a:r>
                  <a:rPr lang="en-US" sz="2400" b="1" u="sng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159</a:t>
                </a:r>
                <a:r>
                  <a:rPr lang="en-US" sz="2400" b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Dy(3/2</a:t>
                </a:r>
                <a:r>
                  <a:rPr lang="en-US" sz="2400" b="1" u="sng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400" b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400" b="1" u="sng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159</a:t>
                </a:r>
                <a:r>
                  <a:rPr lang="en-US" sz="2400" b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Tb(5/2</a:t>
                </a:r>
                <a:r>
                  <a:rPr lang="en-US" sz="2400" b="1" u="sng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400" b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ctr"/>
                <a:r>
                  <a:rPr lang="en-US" sz="2400" b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&amp;</a:t>
                </a:r>
              </a:p>
              <a:p>
                <a:pPr algn="ctr"/>
                <a:r>
                  <a:rPr lang="en-US" sz="2400" b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Change of decay rate of low Q</a:t>
                </a:r>
                <a:r>
                  <a:rPr lang="en-US" sz="2400" b="1" u="sng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EC</a:t>
                </a:r>
                <a:r>
                  <a:rPr lang="en-US" sz="2400" b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branch of </a:t>
                </a:r>
                <a:r>
                  <a:rPr lang="en-US" sz="2400" b="1" u="sng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159</a:t>
                </a:r>
                <a:r>
                  <a:rPr lang="en-US" sz="2400" b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Dy under lattice compression (medium effect)</a:t>
                </a:r>
              </a:p>
              <a:p>
                <a:pPr algn="ctr"/>
                <a:endParaRPr lang="en-US" sz="2000" dirty="0">
                  <a:latin typeface="Times New Roman"/>
                  <a:cs typeface="Times New Roman"/>
                </a:endParaRPr>
              </a:p>
              <a:p>
                <a:pPr algn="ctr"/>
                <a:endParaRPr lang="en-US" sz="2000" dirty="0">
                  <a:latin typeface="Times New Roman"/>
                  <a:cs typeface="Times New Roman"/>
                </a:endParaRPr>
              </a:p>
              <a:p>
                <a:pPr algn="ctr"/>
                <a:endParaRPr lang="en-US" sz="2000" dirty="0">
                  <a:latin typeface="Times New Roman"/>
                  <a:cs typeface="Times New Roman"/>
                </a:endParaRPr>
              </a:p>
              <a:p>
                <a:pPr algn="ctr"/>
                <a:endParaRPr lang="en-US" sz="2000" dirty="0">
                  <a:latin typeface="Times New Roman"/>
                  <a:cs typeface="Times New Roman"/>
                </a:endParaRPr>
              </a:p>
              <a:p>
                <a:pPr algn="ctr"/>
                <a:endParaRPr lang="en-US" sz="20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835"/>
                <a:ext cx="8153400" cy="3477875"/>
              </a:xfrm>
              <a:prstGeom prst="rect">
                <a:avLst/>
              </a:prstGeom>
              <a:blipFill>
                <a:blip r:embed="rId2"/>
                <a:stretch>
                  <a:fillRect t="-1455" r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AutoShape 2" descr="Image result for under pressur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008C-1959-43E9-884E-B351765A8024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09E1F3-E9F8-3941-8BB8-20C83B41624D}"/>
                  </a:ext>
                </a:extLst>
              </p:cNvPr>
              <p:cNvSpPr txBox="1"/>
              <p:nvPr/>
            </p:nvSpPr>
            <p:spPr>
              <a:xfrm>
                <a:off x="336328" y="2057400"/>
                <a:ext cx="8485759" cy="464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Produce </a:t>
                </a:r>
                <a:r>
                  <a:rPr lang="en-US" sz="2000" baseline="30000" dirty="0"/>
                  <a:t>159</a:t>
                </a:r>
                <a:r>
                  <a:rPr lang="en-US" sz="2000" dirty="0"/>
                  <a:t>Dy at VECC, Kolkata by </a:t>
                </a:r>
                <a:r>
                  <a:rPr lang="en-US" sz="2000" baseline="30000" dirty="0"/>
                  <a:t>4</a:t>
                </a:r>
                <a:r>
                  <a:rPr lang="en-US" sz="2000" dirty="0"/>
                  <a:t>He+natural Gd reaction</a:t>
                </a:r>
              </a:p>
              <a:p>
                <a:pPr algn="ctr"/>
                <a:r>
                  <a:rPr lang="en-US" sz="2000" dirty="0"/>
                  <a:t>At E(</a:t>
                </a:r>
                <a:r>
                  <a:rPr lang="en-US" sz="2000" baseline="30000" dirty="0"/>
                  <a:t>4</a:t>
                </a:r>
                <a:r>
                  <a:rPr lang="en-US" sz="2000" dirty="0"/>
                  <a:t>He)=30 MeV. 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Put </a:t>
                </a:r>
                <a:r>
                  <a:rPr lang="en-US" sz="2000" baseline="30000" dirty="0"/>
                  <a:t>159</a:t>
                </a:r>
                <a:r>
                  <a:rPr lang="en-US" sz="2000" dirty="0"/>
                  <a:t>Dy in different lattices and study change of half-life. </a:t>
                </a:r>
              </a:p>
              <a:p>
                <a:pPr algn="ctr"/>
                <a:r>
                  <a:rPr lang="en-US" sz="2000" dirty="0"/>
                  <a:t>Change of electronic binding energy in a large lattice (Pb) versus in a small lattice (Pd) is about a few eV. </a:t>
                </a:r>
              </a:p>
              <a:p>
                <a:pPr algn="ctr"/>
                <a:r>
                  <a:rPr lang="en-US" sz="2000" dirty="0"/>
                  <a:t>Small change (1%) of EC decay rate expected for </a:t>
                </a:r>
                <a:r>
                  <a:rPr lang="en-US" sz="2000" baseline="30000" dirty="0"/>
                  <a:t>159</a:t>
                </a:r>
                <a:r>
                  <a:rPr lang="en-US" sz="2000" dirty="0"/>
                  <a:t>Dy weak branch (Q</a:t>
                </a:r>
                <a:r>
                  <a:rPr lang="en-US" sz="2000" baseline="-25000" dirty="0"/>
                  <a:t>EC</a:t>
                </a:r>
                <a:r>
                  <a:rPr lang="en-US" sz="2000" dirty="0"/>
                  <a:t>= 1.2 keV) due to the change of the energy of emitted neutrino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e/>
                          <m:e/>
                          <m:e/>
                        </m:eqArr>
                      </m:sub>
                    </m:sSub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Earlier observed increase of </a:t>
                </a:r>
                <a:r>
                  <a:rPr lang="en-US" sz="2000" baseline="30000" dirty="0"/>
                  <a:t>7</a:t>
                </a:r>
                <a:r>
                  <a:rPr lang="en-US" sz="2000" dirty="0"/>
                  <a:t>Be decay rate under compression due to </a:t>
                </a:r>
              </a:p>
              <a:p>
                <a:pPr algn="ctr"/>
                <a:r>
                  <a:rPr lang="en-US" sz="2000" dirty="0"/>
                  <a:t>Increase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(0)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under compression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W. K. Hensley et al., Science, </a:t>
                </a:r>
                <a:r>
                  <a:rPr lang="en-US" sz="2000" b="1" dirty="0"/>
                  <a:t>181</a:t>
                </a:r>
                <a:r>
                  <a:rPr lang="en-US" sz="2000" dirty="0"/>
                  <a:t>, 1164 (1973).</a:t>
                </a:r>
              </a:p>
              <a:p>
                <a:pPr algn="ctr"/>
                <a:r>
                  <a:rPr lang="en-US" sz="2000" dirty="0"/>
                  <a:t>A. Ray et al., Phys. Rev. C </a:t>
                </a:r>
                <a:r>
                  <a:rPr lang="en-US" sz="2000" b="1" dirty="0"/>
                  <a:t>101</a:t>
                </a:r>
                <a:r>
                  <a:rPr lang="en-US" sz="2000" dirty="0"/>
                  <a:t>, 035801 (2020).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09E1F3-E9F8-3941-8BB8-20C83B416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28" y="2057400"/>
                <a:ext cx="8485759" cy="4644926"/>
              </a:xfrm>
              <a:prstGeom prst="rect">
                <a:avLst/>
              </a:prstGeom>
              <a:blipFill>
                <a:blip r:embed="rId3"/>
                <a:stretch>
                  <a:fillRect l="-149" t="-820" r="-448" b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137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5145</TotalTime>
  <Words>1481</Words>
  <Application>Microsoft Macintosh PowerPoint</Application>
  <PresentationFormat>On-screen Show (4:3)</PresentationFormat>
  <Paragraphs>183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Cambria Math</vt:lpstr>
      <vt:lpstr>Century Schoolbook</vt:lpstr>
      <vt:lpstr>Rockwell Condensed</vt:lpstr>
      <vt:lpstr>Symbol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ARINDAM</dc:creator>
  <cp:lastModifiedBy>Susmita Ray</cp:lastModifiedBy>
  <cp:revision>243</cp:revision>
  <dcterms:created xsi:type="dcterms:W3CDTF">2016-12-02T08:23:00Z</dcterms:created>
  <dcterms:modified xsi:type="dcterms:W3CDTF">2022-08-05T06:43:08Z</dcterms:modified>
</cp:coreProperties>
</file>