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7"/>
  </p:notesMasterIdLst>
  <p:handoutMasterIdLst>
    <p:handoutMasterId r:id="rId28"/>
  </p:handoutMasterIdLst>
  <p:sldIdLst>
    <p:sldId id="256" r:id="rId2"/>
    <p:sldId id="319" r:id="rId3"/>
    <p:sldId id="292" r:id="rId4"/>
    <p:sldId id="368" r:id="rId5"/>
    <p:sldId id="352" r:id="rId6"/>
    <p:sldId id="367" r:id="rId7"/>
    <p:sldId id="366" r:id="rId8"/>
    <p:sldId id="350" r:id="rId9"/>
    <p:sldId id="348" r:id="rId10"/>
    <p:sldId id="346" r:id="rId11"/>
    <p:sldId id="349" r:id="rId12"/>
    <p:sldId id="354" r:id="rId13"/>
    <p:sldId id="342" r:id="rId14"/>
    <p:sldId id="353" r:id="rId15"/>
    <p:sldId id="343" r:id="rId16"/>
    <p:sldId id="358" r:id="rId17"/>
    <p:sldId id="357" r:id="rId18"/>
    <p:sldId id="365" r:id="rId19"/>
    <p:sldId id="359" r:id="rId20"/>
    <p:sldId id="360" r:id="rId21"/>
    <p:sldId id="362" r:id="rId22"/>
    <p:sldId id="361" r:id="rId23"/>
    <p:sldId id="363" r:id="rId24"/>
    <p:sldId id="364" r:id="rId25"/>
    <p:sldId id="356" r:id="rId26"/>
  </p:sldIdLst>
  <p:sldSz cx="9144000" cy="5143500" type="screen16x9"/>
  <p:notesSz cx="10233025" cy="71024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varScale="1">
        <p:scale>
          <a:sx n="81" d="100"/>
          <a:sy n="81" d="100"/>
        </p:scale>
        <p:origin x="64" y="1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5426" cy="355465"/>
          </a:xfrm>
          <a:prstGeom prst="rect">
            <a:avLst/>
          </a:prstGeom>
        </p:spPr>
        <p:txBody>
          <a:bodyPr vert="horz" lIns="94768" tIns="47384" rIns="94768" bIns="47384" rtlCol="0"/>
          <a:lstStyle>
            <a:lvl1pPr algn="l">
              <a:defRPr sz="1200"/>
            </a:lvl1pPr>
          </a:lstStyle>
          <a:p>
            <a:endParaRPr lang="en-IN"/>
          </a:p>
        </p:txBody>
      </p:sp>
      <p:sp>
        <p:nvSpPr>
          <p:cNvPr id="3" name="Date Placeholder 2"/>
          <p:cNvSpPr>
            <a:spLocks noGrp="1"/>
          </p:cNvSpPr>
          <p:nvPr>
            <p:ph type="dt" sz="quarter" idx="1"/>
          </p:nvPr>
        </p:nvSpPr>
        <p:spPr>
          <a:xfrm>
            <a:off x="5795210" y="0"/>
            <a:ext cx="4435426" cy="355465"/>
          </a:xfrm>
          <a:prstGeom prst="rect">
            <a:avLst/>
          </a:prstGeom>
        </p:spPr>
        <p:txBody>
          <a:bodyPr vert="horz" lIns="94768" tIns="47384" rIns="94768" bIns="47384" rtlCol="0"/>
          <a:lstStyle>
            <a:lvl1pPr algn="r">
              <a:defRPr sz="1200"/>
            </a:lvl1pPr>
          </a:lstStyle>
          <a:p>
            <a:fld id="{CE268B72-A336-4ED0-BABE-A41E750FB4F6}" type="datetimeFigureOut">
              <a:rPr lang="en-US" smtClean="0"/>
              <a:pPr/>
              <a:t>8/5/2022</a:t>
            </a:fld>
            <a:endParaRPr lang="en-IN"/>
          </a:p>
        </p:txBody>
      </p:sp>
      <p:sp>
        <p:nvSpPr>
          <p:cNvPr id="4" name="Footer Placeholder 3"/>
          <p:cNvSpPr>
            <a:spLocks noGrp="1"/>
          </p:cNvSpPr>
          <p:nvPr>
            <p:ph type="ftr" sz="quarter" idx="2"/>
          </p:nvPr>
        </p:nvSpPr>
        <p:spPr>
          <a:xfrm>
            <a:off x="1" y="6745874"/>
            <a:ext cx="4435426" cy="355465"/>
          </a:xfrm>
          <a:prstGeom prst="rect">
            <a:avLst/>
          </a:prstGeom>
        </p:spPr>
        <p:txBody>
          <a:bodyPr vert="horz" lIns="94768" tIns="47384" rIns="94768" bIns="47384" rtlCol="0" anchor="b"/>
          <a:lstStyle>
            <a:lvl1pPr algn="l">
              <a:defRPr sz="1200"/>
            </a:lvl1pPr>
          </a:lstStyle>
          <a:p>
            <a:endParaRPr lang="en-IN"/>
          </a:p>
        </p:txBody>
      </p:sp>
      <p:sp>
        <p:nvSpPr>
          <p:cNvPr id="5" name="Slide Number Placeholder 4"/>
          <p:cNvSpPr>
            <a:spLocks noGrp="1"/>
          </p:cNvSpPr>
          <p:nvPr>
            <p:ph type="sldNum" sz="quarter" idx="3"/>
          </p:nvPr>
        </p:nvSpPr>
        <p:spPr>
          <a:xfrm>
            <a:off x="5795210" y="6745874"/>
            <a:ext cx="4435426" cy="355465"/>
          </a:xfrm>
          <a:prstGeom prst="rect">
            <a:avLst/>
          </a:prstGeom>
        </p:spPr>
        <p:txBody>
          <a:bodyPr vert="horz" lIns="94768" tIns="47384" rIns="94768" bIns="47384" rtlCol="0" anchor="b"/>
          <a:lstStyle>
            <a:lvl1pPr algn="r">
              <a:defRPr sz="1200"/>
            </a:lvl1pPr>
          </a:lstStyle>
          <a:p>
            <a:fld id="{F5E6D0ED-1543-46A2-98FC-3BC4D923EABE}" type="slidenum">
              <a:rPr lang="en-IN" smtClean="0"/>
              <a:pPr/>
              <a:t>‹#›</a:t>
            </a:fld>
            <a:endParaRPr lang="en-I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434311" cy="355124"/>
          </a:xfrm>
          <a:prstGeom prst="rect">
            <a:avLst/>
          </a:prstGeom>
        </p:spPr>
        <p:txBody>
          <a:bodyPr vert="horz" lIns="99049" tIns="49524" rIns="99049" bIns="49524" rtlCol="0"/>
          <a:lstStyle>
            <a:lvl1pPr algn="l">
              <a:defRPr sz="1300"/>
            </a:lvl1pPr>
            <a:extLst/>
          </a:lstStyle>
          <a:p>
            <a:endParaRPr lang="en-US"/>
          </a:p>
        </p:txBody>
      </p:sp>
      <p:sp>
        <p:nvSpPr>
          <p:cNvPr id="3" name="Date Placeholder 2"/>
          <p:cNvSpPr>
            <a:spLocks noGrp="1"/>
          </p:cNvSpPr>
          <p:nvPr>
            <p:ph type="dt" idx="1"/>
          </p:nvPr>
        </p:nvSpPr>
        <p:spPr>
          <a:xfrm>
            <a:off x="5796348" y="0"/>
            <a:ext cx="4434311" cy="355124"/>
          </a:xfrm>
          <a:prstGeom prst="rect">
            <a:avLst/>
          </a:prstGeom>
        </p:spPr>
        <p:txBody>
          <a:bodyPr vert="horz" lIns="99049" tIns="49524" rIns="99049" bIns="49524" rtlCol="0"/>
          <a:lstStyle>
            <a:lvl1pPr algn="r">
              <a:defRPr sz="1300"/>
            </a:lvl1pPr>
            <a:extLst/>
          </a:lstStyle>
          <a:p>
            <a:fld id="{A8ADFD5B-A66C-449C-B6E8-FB716D07777D}" type="datetimeFigureOut">
              <a:rPr lang="en-US" smtClean="0"/>
              <a:pPr/>
              <a:t>8/5/2022</a:t>
            </a:fld>
            <a:endParaRPr lang="en-US"/>
          </a:p>
        </p:txBody>
      </p:sp>
      <p:sp>
        <p:nvSpPr>
          <p:cNvPr id="4" name="Slide Image Placeholder 3"/>
          <p:cNvSpPr>
            <a:spLocks noGrp="1" noRot="1" noChangeAspect="1"/>
          </p:cNvSpPr>
          <p:nvPr>
            <p:ph type="sldImg" idx="2"/>
          </p:nvPr>
        </p:nvSpPr>
        <p:spPr>
          <a:xfrm>
            <a:off x="2749550" y="531813"/>
            <a:ext cx="4733925" cy="2663825"/>
          </a:xfrm>
          <a:prstGeom prst="rect">
            <a:avLst/>
          </a:prstGeom>
          <a:noFill/>
          <a:ln w="12700">
            <a:solidFill>
              <a:prstClr val="black"/>
            </a:solidFill>
          </a:ln>
        </p:spPr>
        <p:txBody>
          <a:bodyPr vert="horz" lIns="99049" tIns="49524" rIns="99049" bIns="49524" rtlCol="0" anchor="ctr"/>
          <a:lstStyle/>
          <a:p>
            <a:endParaRPr lang="en-US"/>
          </a:p>
        </p:txBody>
      </p:sp>
      <p:sp>
        <p:nvSpPr>
          <p:cNvPr id="5" name="Notes Placeholder 4"/>
          <p:cNvSpPr>
            <a:spLocks noGrp="1"/>
          </p:cNvSpPr>
          <p:nvPr>
            <p:ph type="body" sz="quarter" idx="3"/>
          </p:nvPr>
        </p:nvSpPr>
        <p:spPr>
          <a:xfrm>
            <a:off x="1023303" y="3373676"/>
            <a:ext cx="8186420" cy="3196114"/>
          </a:xfrm>
          <a:prstGeom prst="rect">
            <a:avLst/>
          </a:prstGeom>
        </p:spPr>
        <p:txBody>
          <a:bodyPr vert="horz" lIns="99049" tIns="49524" rIns="99049"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46119"/>
            <a:ext cx="4434311" cy="355124"/>
          </a:xfrm>
          <a:prstGeom prst="rect">
            <a:avLst/>
          </a:prstGeom>
        </p:spPr>
        <p:txBody>
          <a:bodyPr vert="horz" lIns="99049" tIns="49524" rIns="99049" bIns="49524" rtlCol="0" anchor="b"/>
          <a:lstStyle>
            <a:lvl1pPr algn="l">
              <a:defRPr sz="1300"/>
            </a:lvl1pPr>
            <a:extLst/>
          </a:lstStyle>
          <a:p>
            <a:endParaRPr lang="en-US"/>
          </a:p>
        </p:txBody>
      </p:sp>
      <p:sp>
        <p:nvSpPr>
          <p:cNvPr id="7" name="Slide Number Placeholder 6"/>
          <p:cNvSpPr>
            <a:spLocks noGrp="1"/>
          </p:cNvSpPr>
          <p:nvPr>
            <p:ph type="sldNum" sz="quarter" idx="5"/>
          </p:nvPr>
        </p:nvSpPr>
        <p:spPr>
          <a:xfrm>
            <a:off x="5796348" y="6746119"/>
            <a:ext cx="4434311" cy="355124"/>
          </a:xfrm>
          <a:prstGeom prst="rect">
            <a:avLst/>
          </a:prstGeom>
        </p:spPr>
        <p:txBody>
          <a:bodyPr vert="horz" lIns="99049" tIns="49524" rIns="99049" bIns="49524" rtlCol="0" anchor="b"/>
          <a:lstStyle>
            <a:lvl1pPr algn="r">
              <a:defRPr sz="13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2749550" y="531813"/>
            <a:ext cx="4733925" cy="2663825"/>
          </a:xfrm>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2749550" y="531813"/>
            <a:ext cx="4733925" cy="2663825"/>
          </a:xfrm>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109589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a:fld id="{047E157E-8DCB-4F70-A0AF-5EB586A91DD4}" type="datetime1">
              <a:rPr lang="en-US" smtClean="0">
                <a:solidFill>
                  <a:srgbClr val="FFFFFF"/>
                </a:solidFill>
              </a:rPr>
              <a:pPr algn="ctr"/>
              <a:t>8/5/2022</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8F82E0A0-C266-4798-8C8F-B9F91E9DA37E}" type="slidenum">
              <a:rPr lang="en-US" smtClean="0">
                <a:solidFill>
                  <a:schemeClr val="tx2"/>
                </a:solidFill>
              </a:rPr>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pPr/>
              <a:t>8/5/2022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E4606EA6-EFEA-4C30-9264-4F9291A5780D}" type="datetime1">
              <a:rPr lang="en-US" smtClean="0"/>
              <a:pPr/>
              <a:t>8/5/2022</a:t>
            </a:fld>
            <a:endParaRPr lang="en-US" sz="1400" dirty="0">
              <a:solidFill>
                <a:schemeClr val="tx2"/>
              </a:solidFill>
            </a:endParaRPr>
          </a:p>
        </p:txBody>
      </p:sp>
      <p:sp>
        <p:nvSpPr>
          <p:cNvPr id="5" name="Footer Placeholder 4"/>
          <p:cNvSpPr>
            <a:spLocks noGrp="1"/>
          </p:cNvSpPr>
          <p:nvPr>
            <p:ph type="ftr" sz="quarter" idx="11"/>
          </p:nvPr>
        </p:nvSpPr>
        <p:spPr>
          <a:xfrm>
            <a:off x="457201" y="4686156"/>
            <a:ext cx="5573483" cy="273844"/>
          </a:xfrm>
        </p:spPr>
        <p:txBody>
          <a:bodyPr/>
          <a:lstStyle/>
          <a:p>
            <a:pPr algn="r"/>
            <a:endParaRPr lang="en-US" sz="1400" dirty="0">
              <a:solidFill>
                <a:schemeClr val="tx2"/>
              </a:solidFill>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4606EA6-EFEA-4C30-9264-4F9291A5780D}" type="datetime1">
              <a:rPr lang="en-US" smtClean="0"/>
              <a:pPr/>
              <a:t>8/5/2022</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8/5/2022</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4606EA6-EFEA-4C30-9264-4F9291A5780D}" type="datetime1">
              <a:rPr lang="en-US" smtClean="0"/>
              <a:pPr/>
              <a:t>8/5/2022</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4606EA6-EFEA-4C30-9264-4F9291A5780D}" type="datetime1">
              <a:rPr lang="en-US" smtClean="0"/>
              <a:pPr/>
              <a:t>8/5/2022</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DFADB5D-B7A0-47E3-AD2D-B1A6F8614213}" type="datetime1">
              <a:rPr lang="en-US" smtClean="0"/>
              <a:pPr/>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8/5/2022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49A8198-4617-485E-9585-4840B69DBBA6}" type="datetime1">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lang="en-US" smtClean="0"/>
              <a:pPr/>
              <a:t>8/5/2022</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dirty="0"/>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E4606EA6-EFEA-4C30-9264-4F9291A5780D}" type="datetime1">
              <a:rPr lang="en-US" smtClean="0"/>
              <a:pPr/>
              <a:t>8/5/2022</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fontScale="92500"/>
          </a:bodyPr>
          <a:lstStyle/>
          <a:p>
            <a:pPr algn="ctr"/>
            <a:r>
              <a:rPr lang="en-US" dirty="0"/>
              <a:t>Discussion meeting on underground facility in India </a:t>
            </a:r>
          </a:p>
        </p:txBody>
      </p:sp>
      <p:sp>
        <p:nvSpPr>
          <p:cNvPr id="6" name="Text Box 3"/>
          <p:cNvSpPr txBox="1">
            <a:spLocks noChangeArrowheads="1"/>
          </p:cNvSpPr>
          <p:nvPr/>
        </p:nvSpPr>
        <p:spPr bwMode="auto">
          <a:xfrm>
            <a:off x="142844" y="428610"/>
            <a:ext cx="8786874" cy="1214446"/>
          </a:xfrm>
          <a:prstGeom prst="rect">
            <a:avLst/>
          </a:prstGeom>
          <a:solidFill>
            <a:srgbClr val="FF0000">
              <a:alpha val="0"/>
            </a:srgbClr>
          </a:solidFill>
          <a:ln w="9525">
            <a:noFill/>
            <a:round/>
            <a:headEnd/>
            <a:tailEnd/>
          </a:ln>
        </p:spPr>
        <p:txBody>
          <a:bodyPr bIns="9144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br>
              <a:rPr lang="zh-CN" sz="4000" b="1" dirty="0">
                <a:solidFill>
                  <a:srgbClr val="C00000"/>
                </a:solidFill>
                <a:latin typeface="+mj-lt"/>
                <a:ea typeface="宋体" charset="-122"/>
              </a:rPr>
            </a:br>
            <a:r>
              <a:rPr lang="en-IN" sz="4000" b="1" dirty="0">
                <a:solidFill>
                  <a:srgbClr val="C00000"/>
                </a:solidFill>
                <a:latin typeface="+mj-lt"/>
              </a:rPr>
              <a:t> A proposal for an underground facility for nuclear astrophysics </a:t>
            </a:r>
            <a:br>
              <a:rPr lang="en-IN" sz="4000" b="1" dirty="0">
                <a:solidFill>
                  <a:srgbClr val="C00000"/>
                </a:solidFill>
                <a:latin typeface="+mj-lt"/>
              </a:rPr>
            </a:br>
            <a:endParaRPr lang="en-IN" sz="4000" b="1" dirty="0">
              <a:solidFill>
                <a:srgbClr val="C00000"/>
              </a:solidFill>
              <a:latin typeface="+mj-lt"/>
            </a:endParaRPr>
          </a:p>
        </p:txBody>
      </p:sp>
      <p:sp>
        <p:nvSpPr>
          <p:cNvPr id="7" name="Text Box 5"/>
          <p:cNvSpPr txBox="1">
            <a:spLocks noChangeArrowheads="1"/>
          </p:cNvSpPr>
          <p:nvPr/>
        </p:nvSpPr>
        <p:spPr bwMode="auto">
          <a:xfrm>
            <a:off x="214282" y="2285998"/>
            <a:ext cx="8715436" cy="1857388"/>
          </a:xfrm>
          <a:prstGeom prst="rect">
            <a:avLst/>
          </a:prstGeom>
          <a:solidFill>
            <a:srgbClr val="FFFFFF">
              <a:alpha val="0"/>
            </a:srgbClr>
          </a:solidFill>
          <a:ln w="3240">
            <a:solidFill>
              <a:srgbClr val="FFFFFF"/>
            </a:solidFill>
            <a:prstDash val="sysDot"/>
            <a:miter lim="800000"/>
            <a:headEnd/>
            <a:tailEnd/>
          </a:ln>
        </p:spPr>
        <p:txBody>
          <a:bodyPr lIns="90000" tIns="46800" rIns="90000" bIns="46800"/>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3200" b="1" dirty="0" err="1">
                <a:solidFill>
                  <a:srgbClr val="002060"/>
                </a:solidFill>
                <a:latin typeface="Tw Cen MT" pitchFamily="34" charset="0"/>
                <a:cs typeface="Calibri" pitchFamily="32" charset="0"/>
              </a:rPr>
              <a:t>Satyaranjan</a:t>
            </a:r>
            <a:r>
              <a:rPr lang="en-US" sz="3200" b="1" dirty="0">
                <a:solidFill>
                  <a:srgbClr val="002060"/>
                </a:solidFill>
                <a:latin typeface="Tw Cen MT" pitchFamily="34" charset="0"/>
                <a:cs typeface="Calibri" pitchFamily="32" charset="0"/>
              </a:rPr>
              <a:t> </a:t>
            </a:r>
            <a:r>
              <a:rPr lang="en-US" sz="3200" b="1" dirty="0" err="1">
                <a:solidFill>
                  <a:srgbClr val="002060"/>
                </a:solidFill>
                <a:latin typeface="Tw Cen MT" pitchFamily="34" charset="0"/>
                <a:cs typeface="Calibri" pitchFamily="32" charset="0"/>
              </a:rPr>
              <a:t>Santra</a:t>
            </a:r>
            <a:endParaRPr lang="en-US" sz="3200" b="1" dirty="0">
              <a:solidFill>
                <a:srgbClr val="002060"/>
              </a:solidFill>
              <a:latin typeface="Tw Cen MT" pitchFamily="34" charset="0"/>
              <a:cs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2400" dirty="0">
                <a:solidFill>
                  <a:srgbClr val="000000"/>
                </a:solidFill>
                <a:latin typeface="Tw Cen MT" pitchFamily="34" charset="0"/>
                <a:cs typeface="Calibri" pitchFamily="32" charset="0"/>
              </a:rPr>
              <a:t>Nuclear Physics Division</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2400" dirty="0" err="1">
                <a:solidFill>
                  <a:srgbClr val="000000"/>
                </a:solidFill>
                <a:latin typeface="Tw Cen MT" pitchFamily="34" charset="0"/>
                <a:cs typeface="Calibri" pitchFamily="32" charset="0"/>
              </a:rPr>
              <a:t>Bhabha</a:t>
            </a:r>
            <a:r>
              <a:rPr lang="en-US" sz="2400" dirty="0">
                <a:solidFill>
                  <a:srgbClr val="000000"/>
                </a:solidFill>
                <a:latin typeface="Tw Cen MT" pitchFamily="34" charset="0"/>
                <a:cs typeface="Calibri" pitchFamily="32" charset="0"/>
              </a:rPr>
              <a:t> Atomic Research Centre, Mumbai                  </a:t>
            </a:r>
          </a:p>
        </p:txBody>
      </p:sp>
      <p:sp>
        <p:nvSpPr>
          <p:cNvPr id="8" name="TextBox 7"/>
          <p:cNvSpPr txBox="1"/>
          <p:nvPr/>
        </p:nvSpPr>
        <p:spPr>
          <a:xfrm>
            <a:off x="0" y="4643452"/>
            <a:ext cx="2214546" cy="369332"/>
          </a:xfrm>
          <a:prstGeom prst="rect">
            <a:avLst/>
          </a:prstGeom>
          <a:noFill/>
        </p:spPr>
        <p:txBody>
          <a:bodyPr wrap="square" rtlCol="0">
            <a:spAutoFit/>
          </a:bodyPr>
          <a:lstStyle/>
          <a:p>
            <a:pPr algn="ctr"/>
            <a:r>
              <a:rPr lang="en-IN" dirty="0"/>
              <a:t>6</a:t>
            </a:r>
            <a:r>
              <a:rPr lang="en-IN" baseline="30000" dirty="0"/>
              <a:t>th</a:t>
            </a:r>
            <a:r>
              <a:rPr lang="en-IN" dirty="0"/>
              <a:t>  August, 2022</a:t>
            </a:r>
          </a:p>
        </p:txBody>
      </p:sp>
      <p:sp>
        <p:nvSpPr>
          <p:cNvPr id="9" name="Slide Number Placeholder 5">
            <a:extLst>
              <a:ext uri="{FF2B5EF4-FFF2-40B4-BE49-F238E27FC236}">
                <a16:creationId xmlns:a16="http://schemas.microsoft.com/office/drawing/2014/main" id="{075F3A3F-C82E-474F-84CE-1F134807280A}"/>
              </a:ext>
            </a:extLst>
          </p:cNvPr>
          <p:cNvSpPr>
            <a:spLocks noGrp="1"/>
          </p:cNvSpPr>
          <p:nvPr>
            <p:ph type="sldNum" sz="quarter" idx="12"/>
          </p:nvPr>
        </p:nvSpPr>
        <p:spPr>
          <a:xfrm>
            <a:off x="0" y="-18"/>
            <a:ext cx="533400" cy="183357"/>
          </a:xfrm>
        </p:spPr>
        <p:txBody>
          <a:bodyPr lIns="68580" tIns="34290" rIns="68580" bIns="34290">
            <a:normAutofit fontScale="62500" lnSpcReduction="20000"/>
          </a:bodyPr>
          <a:lstStyle/>
          <a:p>
            <a:fld id="{3A3B6BF3-9B26-470B-AE4F-71868D8B4B76}" type="slidenum">
              <a:rPr lang="en-US" smtClean="0">
                <a:solidFill>
                  <a:srgbClr val="3333FF"/>
                </a:solidFill>
              </a:rPr>
              <a:pPr/>
              <a:t>1</a:t>
            </a:fld>
            <a:endParaRPr lang="en-US" dirty="0">
              <a:solidFill>
                <a:srgbClr val="3333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171450"/>
            <a:ext cx="8763000" cy="742950"/>
          </a:xfrm>
        </p:spPr>
        <p:txBody>
          <a:bodyPr>
            <a:noAutofit/>
          </a:bodyPr>
          <a:lstStyle/>
          <a:p>
            <a:pPr lvl="0" algn="ctr"/>
            <a:r>
              <a:rPr lang="en-US" sz="3600" baseline="30000" dirty="0">
                <a:solidFill>
                  <a:srgbClr val="990000"/>
                </a:solidFill>
                <a:latin typeface="Calibri" pitchFamily="34" charset="0"/>
                <a:cs typeface="Calibri" pitchFamily="34" charset="0"/>
              </a:rPr>
              <a:t>3</a:t>
            </a:r>
            <a:r>
              <a:rPr lang="en-US" sz="3600" dirty="0">
                <a:solidFill>
                  <a:srgbClr val="990000"/>
                </a:solidFill>
                <a:latin typeface="Calibri" pitchFamily="34" charset="0"/>
                <a:cs typeface="Calibri" pitchFamily="34" charset="0"/>
              </a:rPr>
              <a:t>He(</a:t>
            </a:r>
            <a:r>
              <a:rPr lang="en-US" sz="3600" dirty="0" err="1">
                <a:solidFill>
                  <a:srgbClr val="990000"/>
                </a:solidFill>
                <a:latin typeface="Symbol" pitchFamily="18" charset="2"/>
                <a:cs typeface="Calibri" pitchFamily="34" charset="0"/>
              </a:rPr>
              <a:t>a,g</a:t>
            </a:r>
            <a:r>
              <a:rPr lang="en-US" sz="3600" dirty="0">
                <a:solidFill>
                  <a:srgbClr val="990000"/>
                </a:solidFill>
                <a:latin typeface="Calibri" pitchFamily="34" charset="0"/>
                <a:cs typeface="Calibri" pitchFamily="34" charset="0"/>
              </a:rPr>
              <a:t>)</a:t>
            </a:r>
            <a:r>
              <a:rPr lang="en-US" sz="3600" baseline="30000" dirty="0">
                <a:solidFill>
                  <a:srgbClr val="990000"/>
                </a:solidFill>
                <a:latin typeface="Calibri" pitchFamily="34" charset="0"/>
                <a:cs typeface="Calibri" pitchFamily="34" charset="0"/>
              </a:rPr>
              <a:t>7</a:t>
            </a:r>
            <a:r>
              <a:rPr lang="en-US" sz="3600" dirty="0">
                <a:solidFill>
                  <a:srgbClr val="990000"/>
                </a:solidFill>
                <a:latin typeface="Calibri" pitchFamily="34" charset="0"/>
                <a:cs typeface="Calibri" pitchFamily="34" charset="0"/>
              </a:rPr>
              <a:t>Be: PP chain &amp; Li abundance</a:t>
            </a:r>
            <a:endParaRPr lang="en-IN" sz="3600" dirty="0">
              <a:latin typeface="Calibri" pitchFamily="34" charset="0"/>
              <a:cs typeface="Calibri" pitchFamily="34" charset="0"/>
            </a:endParaRPr>
          </a:p>
        </p:txBody>
      </p:sp>
      <p:sp>
        <p:nvSpPr>
          <p:cNvPr id="4" name="Content Placeholder 3"/>
          <p:cNvSpPr>
            <a:spLocks noGrp="1"/>
          </p:cNvSpPr>
          <p:nvPr>
            <p:ph sz="quarter" idx="2"/>
          </p:nvPr>
        </p:nvSpPr>
        <p:spPr>
          <a:xfrm>
            <a:off x="-27038" y="1085868"/>
            <a:ext cx="4022974" cy="4006162"/>
          </a:xfrm>
        </p:spPr>
        <p:txBody>
          <a:bodyPr>
            <a:noAutofit/>
          </a:bodyPr>
          <a:lstStyle/>
          <a:p>
            <a:r>
              <a:rPr lang="en-GB" sz="2000" dirty="0">
                <a:latin typeface="Calibri" pitchFamily="34" charset="0"/>
                <a:cs typeface="Calibri" pitchFamily="34" charset="0"/>
              </a:rPr>
              <a:t>Affects  </a:t>
            </a:r>
            <a:r>
              <a:rPr lang="en-GB" sz="2000" dirty="0" err="1">
                <a:latin typeface="Calibri" pitchFamily="34" charset="0"/>
                <a:cs typeface="Calibri" pitchFamily="34" charset="0"/>
              </a:rPr>
              <a:t>i</a:t>
            </a:r>
            <a:r>
              <a:rPr lang="en-GB" sz="2000" dirty="0">
                <a:latin typeface="Calibri" pitchFamily="34" charset="0"/>
                <a:cs typeface="Calibri" pitchFamily="34" charset="0"/>
              </a:rPr>
              <a:t>) hydrogen burning in Sun and production of ii) 7Li in Big bang nucleosynthesis</a:t>
            </a:r>
            <a:r>
              <a:rPr lang="en-IN" sz="2000" dirty="0">
                <a:latin typeface="Calibri" pitchFamily="34" charset="0"/>
                <a:cs typeface="Calibri" pitchFamily="34" charset="0"/>
              </a:rPr>
              <a:t> and iii) 7Be and 8B solar neutrino fluxes.</a:t>
            </a:r>
            <a:endParaRPr lang="en-GB" sz="2000" dirty="0">
              <a:latin typeface="Calibri" pitchFamily="34" charset="0"/>
              <a:cs typeface="Calibri" pitchFamily="34" charset="0"/>
            </a:endParaRPr>
          </a:p>
          <a:p>
            <a:r>
              <a:rPr lang="en-US" sz="2000" dirty="0">
                <a:solidFill>
                  <a:srgbClr val="0000FF"/>
                </a:solidFill>
                <a:latin typeface="Calibri" pitchFamily="34" charset="0"/>
                <a:cs typeface="Calibri" pitchFamily="34" charset="0"/>
              </a:rPr>
              <a:t>Direct measurement data around Gamow peaks (25 and 250 keV) are sparse</a:t>
            </a:r>
          </a:p>
          <a:p>
            <a:pPr eaLnBrk="0" hangingPunct="0"/>
            <a:r>
              <a:rPr lang="en-GB" sz="2000" dirty="0">
                <a:solidFill>
                  <a:srgbClr val="FF0000"/>
                </a:solidFill>
                <a:latin typeface="Calibri" pitchFamily="34" charset="0"/>
                <a:cs typeface="Calibri" pitchFamily="34" charset="0"/>
              </a:rPr>
              <a:t>Proposed underground accelerator facility can cover the entire energy (20-500 keV) of interest and RMS for background reduction</a:t>
            </a:r>
          </a:p>
          <a:p>
            <a:endParaRPr lang="en-IN" sz="20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10</a:t>
            </a:fld>
            <a:endParaRPr lang="en-US" dirty="0"/>
          </a:p>
        </p:txBody>
      </p:sp>
      <p:pic>
        <p:nvPicPr>
          <p:cNvPr id="3074" name="Picture 2"/>
          <p:cNvPicPr>
            <a:picLocks noChangeAspect="1" noChangeArrowheads="1"/>
          </p:cNvPicPr>
          <p:nvPr/>
        </p:nvPicPr>
        <p:blipFill rotWithShape="1">
          <a:blip r:embed="rId3" cstate="print"/>
          <a:srcRect r="2834"/>
          <a:stretch/>
        </p:blipFill>
        <p:spPr bwMode="auto">
          <a:xfrm>
            <a:off x="3910512" y="1357304"/>
            <a:ext cx="5223701" cy="323067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171450"/>
            <a:ext cx="8763000" cy="742950"/>
          </a:xfrm>
        </p:spPr>
        <p:txBody>
          <a:bodyPr>
            <a:noAutofit/>
          </a:bodyPr>
          <a:lstStyle/>
          <a:p>
            <a:pPr lvl="0" algn="ctr"/>
            <a:r>
              <a:rPr lang="en-US" sz="3600" baseline="30000" dirty="0">
                <a:solidFill>
                  <a:srgbClr val="990000"/>
                </a:solidFill>
                <a:latin typeface="Calibri" pitchFamily="34" charset="0"/>
                <a:cs typeface="Calibri" pitchFamily="34" charset="0"/>
              </a:rPr>
              <a:t>12</a:t>
            </a:r>
            <a:r>
              <a:rPr lang="en-US" sz="3600" dirty="0">
                <a:solidFill>
                  <a:srgbClr val="990000"/>
                </a:solidFill>
                <a:latin typeface="Calibri" pitchFamily="34" charset="0"/>
                <a:cs typeface="Calibri" pitchFamily="34" charset="0"/>
              </a:rPr>
              <a:t>C+</a:t>
            </a:r>
            <a:r>
              <a:rPr lang="en-US" sz="3600" baseline="30000" dirty="0">
                <a:solidFill>
                  <a:srgbClr val="990000"/>
                </a:solidFill>
                <a:latin typeface="Calibri" pitchFamily="34" charset="0"/>
                <a:cs typeface="Calibri" pitchFamily="34" charset="0"/>
              </a:rPr>
              <a:t>12,13</a:t>
            </a:r>
            <a:r>
              <a:rPr lang="en-US" sz="3600" dirty="0">
                <a:solidFill>
                  <a:srgbClr val="990000"/>
                </a:solidFill>
                <a:latin typeface="Calibri" pitchFamily="34" charset="0"/>
                <a:cs typeface="Calibri" pitchFamily="34" charset="0"/>
              </a:rPr>
              <a:t>C fusion: </a:t>
            </a:r>
            <a:r>
              <a:rPr lang="en-US" sz="3600" baseline="30000" dirty="0">
                <a:solidFill>
                  <a:srgbClr val="990000"/>
                </a:solidFill>
                <a:latin typeface="Calibri" pitchFamily="34" charset="0"/>
                <a:cs typeface="Calibri" pitchFamily="34" charset="0"/>
              </a:rPr>
              <a:t>23</a:t>
            </a:r>
            <a:r>
              <a:rPr lang="en-US" sz="3600" dirty="0">
                <a:solidFill>
                  <a:srgbClr val="990000"/>
                </a:solidFill>
                <a:latin typeface="Calibri" pitchFamily="34" charset="0"/>
                <a:cs typeface="Calibri" pitchFamily="34" charset="0"/>
              </a:rPr>
              <a:t>Na/</a:t>
            </a:r>
            <a:r>
              <a:rPr lang="en-US" sz="3600" baseline="30000" dirty="0">
                <a:solidFill>
                  <a:srgbClr val="990000"/>
                </a:solidFill>
                <a:latin typeface="Calibri" pitchFamily="34" charset="0"/>
                <a:cs typeface="Calibri" pitchFamily="34" charset="0"/>
              </a:rPr>
              <a:t>20</a:t>
            </a:r>
            <a:r>
              <a:rPr lang="en-US" sz="3600" dirty="0">
                <a:solidFill>
                  <a:srgbClr val="990000"/>
                </a:solidFill>
                <a:latin typeface="Calibri" pitchFamily="34" charset="0"/>
                <a:cs typeface="Calibri" pitchFamily="34" charset="0"/>
              </a:rPr>
              <a:t>Ne</a:t>
            </a:r>
            <a:endParaRPr lang="en-IN" sz="3600" dirty="0">
              <a:latin typeface="Calibri" pitchFamily="34" charset="0"/>
              <a:cs typeface="Calibri" pitchFamily="34" charset="0"/>
            </a:endParaRPr>
          </a:p>
        </p:txBody>
      </p:sp>
      <p:sp>
        <p:nvSpPr>
          <p:cNvPr id="4" name="Content Placeholder 3"/>
          <p:cNvSpPr>
            <a:spLocks noGrp="1"/>
          </p:cNvSpPr>
          <p:nvPr>
            <p:ph sz="quarter" idx="2"/>
          </p:nvPr>
        </p:nvSpPr>
        <p:spPr>
          <a:xfrm>
            <a:off x="214282" y="1428742"/>
            <a:ext cx="3143272" cy="3429000"/>
          </a:xfrm>
        </p:spPr>
        <p:txBody>
          <a:bodyPr>
            <a:normAutofit/>
          </a:bodyPr>
          <a:lstStyle/>
          <a:p>
            <a:r>
              <a:rPr lang="en-US" sz="2000" dirty="0">
                <a:solidFill>
                  <a:srgbClr val="0000FF"/>
                </a:solidFill>
                <a:latin typeface="Calibri" pitchFamily="34" charset="0"/>
                <a:cs typeface="Calibri" pitchFamily="34" charset="0"/>
              </a:rPr>
              <a:t>Direct measurement data around Gamow peaks (&lt;1 </a:t>
            </a:r>
            <a:r>
              <a:rPr lang="en-US" sz="2000" dirty="0" err="1">
                <a:solidFill>
                  <a:srgbClr val="0000FF"/>
                </a:solidFill>
                <a:latin typeface="Calibri" pitchFamily="34" charset="0"/>
                <a:cs typeface="Calibri" pitchFamily="34" charset="0"/>
              </a:rPr>
              <a:t>MeV</a:t>
            </a:r>
            <a:r>
              <a:rPr lang="en-US" sz="2000" dirty="0">
                <a:solidFill>
                  <a:srgbClr val="0000FF"/>
                </a:solidFill>
                <a:latin typeface="Calibri" pitchFamily="34" charset="0"/>
                <a:cs typeface="Calibri" pitchFamily="34" charset="0"/>
              </a:rPr>
              <a:t>) not available</a:t>
            </a:r>
          </a:p>
          <a:p>
            <a:pPr eaLnBrk="0" hangingPunct="0"/>
            <a:r>
              <a:rPr lang="en-GB" sz="2000" baseline="30000" dirty="0">
                <a:latin typeface="Calibri" pitchFamily="34" charset="0"/>
                <a:cs typeface="Calibri" pitchFamily="34" charset="0"/>
              </a:rPr>
              <a:t>12</a:t>
            </a:r>
            <a:r>
              <a:rPr lang="en-GB" sz="2000" dirty="0">
                <a:latin typeface="Calibri" pitchFamily="34" charset="0"/>
                <a:cs typeface="Calibri" pitchFamily="34" charset="0"/>
              </a:rPr>
              <a:t>C(</a:t>
            </a:r>
            <a:r>
              <a:rPr lang="en-GB" sz="2000" baseline="30000" dirty="0">
                <a:latin typeface="Calibri" pitchFamily="34" charset="0"/>
                <a:cs typeface="Calibri" pitchFamily="34" charset="0"/>
              </a:rPr>
              <a:t>12</a:t>
            </a:r>
            <a:r>
              <a:rPr lang="en-GB" sz="2000" dirty="0">
                <a:latin typeface="Calibri" pitchFamily="34" charset="0"/>
                <a:cs typeface="Calibri" pitchFamily="34" charset="0"/>
              </a:rPr>
              <a:t>C,p</a:t>
            </a:r>
            <a:r>
              <a:rPr lang="en-GB" sz="2000" dirty="0">
                <a:latin typeface="Symbol" pitchFamily="18" charset="2"/>
                <a:cs typeface="Calibri" pitchFamily="34" charset="0"/>
              </a:rPr>
              <a:t>g</a:t>
            </a:r>
            <a:r>
              <a:rPr lang="en-GB" sz="2000" dirty="0">
                <a:latin typeface="Calibri" pitchFamily="34" charset="0"/>
                <a:cs typeface="Calibri" pitchFamily="34" charset="0"/>
              </a:rPr>
              <a:t>)</a:t>
            </a:r>
            <a:r>
              <a:rPr lang="en-GB" sz="2000" baseline="30000" dirty="0">
                <a:latin typeface="Calibri" pitchFamily="34" charset="0"/>
                <a:cs typeface="Calibri" pitchFamily="34" charset="0"/>
              </a:rPr>
              <a:t>23</a:t>
            </a:r>
            <a:r>
              <a:rPr lang="en-GB" sz="2000" dirty="0">
                <a:latin typeface="Calibri" pitchFamily="34" charset="0"/>
                <a:cs typeface="Calibri" pitchFamily="34" charset="0"/>
              </a:rPr>
              <a:t>Na and </a:t>
            </a:r>
            <a:r>
              <a:rPr lang="en-GB" sz="2000" baseline="30000" dirty="0">
                <a:latin typeface="Calibri" pitchFamily="34" charset="0"/>
                <a:cs typeface="Calibri" pitchFamily="34" charset="0"/>
              </a:rPr>
              <a:t>12</a:t>
            </a:r>
            <a:r>
              <a:rPr lang="en-GB" sz="2000" dirty="0">
                <a:latin typeface="Calibri" pitchFamily="34" charset="0"/>
                <a:cs typeface="Calibri" pitchFamily="34" charset="0"/>
              </a:rPr>
              <a:t>C(</a:t>
            </a:r>
            <a:r>
              <a:rPr lang="en-GB" sz="2000" baseline="30000" dirty="0">
                <a:latin typeface="Calibri" pitchFamily="34" charset="0"/>
                <a:cs typeface="Calibri" pitchFamily="34" charset="0"/>
              </a:rPr>
              <a:t>12</a:t>
            </a:r>
            <a:r>
              <a:rPr lang="en-GB" sz="2000" dirty="0">
                <a:latin typeface="Calibri" pitchFamily="34" charset="0"/>
                <a:cs typeface="Calibri" pitchFamily="34" charset="0"/>
              </a:rPr>
              <a:t>C,</a:t>
            </a:r>
            <a:r>
              <a:rPr lang="en-GB" sz="2000" dirty="0">
                <a:latin typeface="Symbol" pitchFamily="18" charset="2"/>
                <a:cs typeface="Calibri" pitchFamily="34" charset="0"/>
              </a:rPr>
              <a:t>ag</a:t>
            </a:r>
            <a:r>
              <a:rPr lang="en-GB" sz="2000" dirty="0">
                <a:latin typeface="Calibri" pitchFamily="34" charset="0"/>
                <a:cs typeface="Calibri" pitchFamily="34" charset="0"/>
              </a:rPr>
              <a:t>)20Ne </a:t>
            </a:r>
            <a:r>
              <a:rPr lang="en-IN" sz="2000" dirty="0">
                <a:latin typeface="Calibri" pitchFamily="34" charset="0"/>
                <a:cs typeface="Calibri" pitchFamily="34" charset="0"/>
              </a:rPr>
              <a:t>. Ratio of </a:t>
            </a:r>
            <a:r>
              <a:rPr lang="en-IN" sz="2000" baseline="30000" dirty="0">
                <a:latin typeface="Calibri" pitchFamily="34" charset="0"/>
                <a:cs typeface="Calibri" pitchFamily="34" charset="0"/>
              </a:rPr>
              <a:t>23</a:t>
            </a:r>
            <a:r>
              <a:rPr lang="en-IN" sz="2000" dirty="0">
                <a:latin typeface="Calibri" pitchFamily="34" charset="0"/>
                <a:cs typeface="Calibri" pitchFamily="34" charset="0"/>
              </a:rPr>
              <a:t>Na to </a:t>
            </a:r>
            <a:r>
              <a:rPr lang="en-IN" sz="2000" baseline="30000" dirty="0">
                <a:latin typeface="Calibri" pitchFamily="34" charset="0"/>
                <a:cs typeface="Calibri" pitchFamily="34" charset="0"/>
              </a:rPr>
              <a:t>20</a:t>
            </a:r>
            <a:r>
              <a:rPr lang="en-IN" sz="2000" dirty="0">
                <a:latin typeface="Calibri" pitchFamily="34" charset="0"/>
                <a:cs typeface="Calibri" pitchFamily="34" charset="0"/>
              </a:rPr>
              <a:t>Ne important</a:t>
            </a:r>
            <a:endParaRPr lang="en-GB" sz="2000" dirty="0">
              <a:latin typeface="Calibri" pitchFamily="34" charset="0"/>
              <a:cs typeface="Calibri" pitchFamily="34" charset="0"/>
            </a:endParaRPr>
          </a:p>
          <a:p>
            <a:pPr eaLnBrk="0" hangingPunct="0"/>
            <a:r>
              <a:rPr lang="en-GB" sz="2000" dirty="0">
                <a:solidFill>
                  <a:srgbClr val="FF0000"/>
                </a:solidFill>
                <a:latin typeface="Calibri" pitchFamily="34" charset="0"/>
                <a:cs typeface="Calibri" pitchFamily="34" charset="0"/>
              </a:rPr>
              <a:t>Proposed underground accelerator facilities can cover the entire energy of interest</a:t>
            </a:r>
          </a:p>
          <a:p>
            <a:endParaRPr lang="en-IN" sz="20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11</a:t>
            </a:fld>
            <a:endParaRPr lang="en-US" dirty="0"/>
          </a:p>
        </p:txBody>
      </p:sp>
      <p:pic>
        <p:nvPicPr>
          <p:cNvPr id="1026" name="Picture 2"/>
          <p:cNvPicPr>
            <a:picLocks noChangeAspect="1" noChangeArrowheads="1"/>
          </p:cNvPicPr>
          <p:nvPr/>
        </p:nvPicPr>
        <p:blipFill>
          <a:blip r:embed="rId2"/>
          <a:srcRect/>
          <a:stretch>
            <a:fillRect/>
          </a:stretch>
        </p:blipFill>
        <p:spPr bwMode="auto">
          <a:xfrm>
            <a:off x="3714744" y="1357304"/>
            <a:ext cx="5133988" cy="346991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171450"/>
            <a:ext cx="9048720" cy="742950"/>
          </a:xfrm>
        </p:spPr>
        <p:txBody>
          <a:bodyPr>
            <a:noAutofit/>
          </a:bodyPr>
          <a:lstStyle/>
          <a:p>
            <a:pPr lvl="0" algn="ctr"/>
            <a:r>
              <a:rPr lang="en-US" sz="3600" dirty="0">
                <a:solidFill>
                  <a:srgbClr val="990000"/>
                </a:solidFill>
                <a:latin typeface="Calibri" pitchFamily="34" charset="0"/>
                <a:cs typeface="Calibri" pitchFamily="34" charset="0"/>
              </a:rPr>
              <a:t>Required terminal voltage for proposed experiments</a:t>
            </a:r>
            <a:endParaRPr lang="en-IN" sz="3600" dirty="0">
              <a:latin typeface="Calibri" pitchFamily="34" charset="0"/>
              <a:cs typeface="Calibri" pitchFamily="34" charset="0"/>
            </a:endParaRPr>
          </a:p>
        </p:txBody>
      </p:sp>
      <p:sp>
        <p:nvSpPr>
          <p:cNvPr id="4" name="Content Placeholder 3"/>
          <p:cNvSpPr>
            <a:spLocks noGrp="1"/>
          </p:cNvSpPr>
          <p:nvPr>
            <p:ph sz="quarter" idx="2"/>
          </p:nvPr>
        </p:nvSpPr>
        <p:spPr>
          <a:xfrm>
            <a:off x="0" y="1131590"/>
            <a:ext cx="3275856" cy="3726152"/>
          </a:xfrm>
        </p:spPr>
        <p:txBody>
          <a:bodyPr>
            <a:noAutofit/>
          </a:bodyPr>
          <a:lstStyle/>
          <a:p>
            <a:pPr>
              <a:buNone/>
            </a:pPr>
            <a:r>
              <a:rPr lang="en-US" sz="2000" dirty="0">
                <a:solidFill>
                  <a:srgbClr val="0000FF"/>
                </a:solidFill>
                <a:latin typeface="Calibri" pitchFamily="34" charset="0"/>
                <a:cs typeface="Calibri" pitchFamily="34" charset="0"/>
              </a:rPr>
              <a:t>Maximum energy chosen to cover is 2 </a:t>
            </a:r>
            <a:r>
              <a:rPr lang="en-US" sz="2000" dirty="0" err="1">
                <a:solidFill>
                  <a:srgbClr val="0000FF"/>
                </a:solidFill>
                <a:latin typeface="Calibri" pitchFamily="34" charset="0"/>
                <a:cs typeface="Calibri" pitchFamily="34" charset="0"/>
              </a:rPr>
              <a:t>MeV</a:t>
            </a:r>
            <a:r>
              <a:rPr lang="en-US" sz="2000" dirty="0">
                <a:solidFill>
                  <a:srgbClr val="0000FF"/>
                </a:solidFill>
                <a:latin typeface="Calibri" pitchFamily="34" charset="0"/>
                <a:cs typeface="Calibri" pitchFamily="34" charset="0"/>
              </a:rPr>
              <a:t>, because</a:t>
            </a:r>
          </a:p>
          <a:p>
            <a:r>
              <a:rPr lang="en-IN" sz="2000" dirty="0">
                <a:latin typeface="Calibri" pitchFamily="34" charset="0"/>
                <a:cs typeface="Calibri" pitchFamily="34" charset="0"/>
              </a:rPr>
              <a:t>High energy data required for S-factor normalization</a:t>
            </a:r>
            <a:endParaRPr lang="en-GB" sz="2000" dirty="0">
              <a:latin typeface="Calibri" pitchFamily="34" charset="0"/>
              <a:cs typeface="Calibri" pitchFamily="34" charset="0"/>
            </a:endParaRPr>
          </a:p>
          <a:p>
            <a:r>
              <a:rPr lang="en-GB" sz="2000" dirty="0">
                <a:solidFill>
                  <a:srgbClr val="FF0000"/>
                </a:solidFill>
                <a:latin typeface="Calibri" pitchFamily="34" charset="0"/>
                <a:cs typeface="Calibri" pitchFamily="34" charset="0"/>
              </a:rPr>
              <a:t>To avoid tail of resonances around 1 </a:t>
            </a:r>
            <a:r>
              <a:rPr lang="en-GB" sz="2000" dirty="0" err="1">
                <a:solidFill>
                  <a:srgbClr val="FF0000"/>
                </a:solidFill>
                <a:latin typeface="Calibri" pitchFamily="34" charset="0"/>
                <a:cs typeface="Calibri" pitchFamily="34" charset="0"/>
              </a:rPr>
              <a:t>MeV</a:t>
            </a:r>
            <a:r>
              <a:rPr lang="en-GB" sz="2000" dirty="0">
                <a:solidFill>
                  <a:srgbClr val="FF0000"/>
                </a:solidFill>
                <a:latin typeface="Calibri" pitchFamily="34" charset="0"/>
                <a:cs typeface="Calibri" pitchFamily="34" charset="0"/>
              </a:rPr>
              <a:t> for some reactions, normalization at higher energy required</a:t>
            </a:r>
          </a:p>
          <a:p>
            <a:r>
              <a:rPr lang="en-US" sz="2000" dirty="0">
                <a:solidFill>
                  <a:srgbClr val="0000FF"/>
                </a:solidFill>
                <a:latin typeface="Calibri" pitchFamily="34" charset="0"/>
                <a:cs typeface="Calibri" pitchFamily="34" charset="0"/>
              </a:rPr>
              <a:t>Inverse kinematics and RMS to be used to reduce background</a:t>
            </a:r>
          </a:p>
          <a:p>
            <a:endParaRPr lang="en-IN" sz="20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12</a:t>
            </a:fld>
            <a:endParaRPr lang="en-US" dirty="0"/>
          </a:p>
        </p:txBody>
      </p:sp>
      <p:pic>
        <p:nvPicPr>
          <p:cNvPr id="6" name="Picture 2"/>
          <p:cNvPicPr>
            <a:picLocks noChangeAspect="1" noChangeArrowheads="1"/>
          </p:cNvPicPr>
          <p:nvPr/>
        </p:nvPicPr>
        <p:blipFill rotWithShape="1">
          <a:blip r:embed="rId2" cstate="print"/>
          <a:srcRect l="913" r="1812" b="1320"/>
          <a:stretch/>
        </p:blipFill>
        <p:spPr bwMode="auto">
          <a:xfrm>
            <a:off x="3276504" y="1285866"/>
            <a:ext cx="5832000" cy="302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lvl="0" algn="ctr"/>
            <a:r>
              <a:rPr lang="en-US" sz="3600" dirty="0">
                <a:solidFill>
                  <a:srgbClr val="990000"/>
                </a:solidFill>
                <a:latin typeface="Calibri" pitchFamily="34" charset="0"/>
                <a:cs typeface="Calibri" pitchFamily="34" charset="0"/>
              </a:rPr>
              <a:t>Proposal for an underground accelerator facility</a:t>
            </a:r>
            <a:endParaRPr lang="en-IN" sz="36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13</a:t>
            </a:fld>
            <a:endParaRPr lang="en-US" dirty="0"/>
          </a:p>
        </p:txBody>
      </p:sp>
      <p:sp>
        <p:nvSpPr>
          <p:cNvPr id="9" name="Rectangle 8"/>
          <p:cNvSpPr/>
          <p:nvPr/>
        </p:nvSpPr>
        <p:spPr>
          <a:xfrm>
            <a:off x="142844" y="1142990"/>
            <a:ext cx="3857652" cy="1077218"/>
          </a:xfrm>
          <a:prstGeom prst="rect">
            <a:avLst/>
          </a:prstGeom>
        </p:spPr>
        <p:txBody>
          <a:bodyPr wrap="square">
            <a:spAutoFit/>
          </a:bodyPr>
          <a:lstStyle/>
          <a:p>
            <a:r>
              <a:rPr lang="en-IN" sz="1600" dirty="0">
                <a:solidFill>
                  <a:srgbClr val="000000"/>
                </a:solidFill>
              </a:rPr>
              <a:t>Phase I</a:t>
            </a:r>
            <a:r>
              <a:rPr lang="sv-SE" sz="1600" dirty="0">
                <a:solidFill>
                  <a:srgbClr val="0070C0"/>
                </a:solidFill>
                <a:latin typeface="Calibri" panose="020F0502020204030204" pitchFamily="34" charset="0"/>
                <a:cs typeface="Calibri" panose="020F0502020204030204" pitchFamily="34" charset="0"/>
              </a:rPr>
              <a:t>:  </a:t>
            </a:r>
            <a:r>
              <a:rPr lang="en-IN" sz="1600" dirty="0">
                <a:solidFill>
                  <a:srgbClr val="002060"/>
                </a:solidFill>
                <a:latin typeface="Calibri" panose="020F0502020204030204" pitchFamily="34" charset="0"/>
                <a:cs typeface="Calibri" panose="020F0502020204030204" pitchFamily="34" charset="0"/>
              </a:rPr>
              <a:t>400 kV high current accelerator with an ECR source</a:t>
            </a:r>
            <a:endParaRPr lang="en-IN" sz="1600" spc="-1" dirty="0">
              <a:solidFill>
                <a:srgbClr val="C00000"/>
              </a:solidFill>
              <a:latin typeface="Calibri" panose="020F0502020204030204" pitchFamily="34" charset="0"/>
              <a:cs typeface="Calibri" panose="020F0502020204030204" pitchFamily="34" charset="0"/>
            </a:endParaRPr>
          </a:p>
          <a:p>
            <a:r>
              <a:rPr lang="en-IN" sz="1600" spc="-1" dirty="0">
                <a:solidFill>
                  <a:srgbClr val="C00000"/>
                </a:solidFill>
                <a:latin typeface="Calibri" panose="020F0502020204030204" pitchFamily="34" charset="0"/>
                <a:cs typeface="Calibri" panose="020F0502020204030204" pitchFamily="34" charset="0"/>
              </a:rPr>
              <a:t>Timeline </a:t>
            </a:r>
            <a:r>
              <a:rPr lang="sv-SE" sz="1600" dirty="0">
                <a:latin typeface="Calibri" panose="020F0502020204030204" pitchFamily="34" charset="0"/>
                <a:cs typeface="Calibri" panose="020F0502020204030204" pitchFamily="34" charset="0"/>
                <a:sym typeface="Wingdings" pitchFamily="2" charset="2"/>
              </a:rPr>
              <a:t>=   2024-2034; </a:t>
            </a:r>
            <a:r>
              <a:rPr lang="sv-SE" sz="1600" dirty="0">
                <a:solidFill>
                  <a:srgbClr val="C00000"/>
                </a:solidFill>
                <a:latin typeface="Calibri" panose="020F0502020204030204" pitchFamily="34" charset="0"/>
                <a:cs typeface="Calibri" panose="020F0502020204030204" pitchFamily="34" charset="0"/>
                <a:sym typeface="Wingdings" pitchFamily="2" charset="2"/>
              </a:rPr>
              <a:t>Cost</a:t>
            </a:r>
            <a:r>
              <a:rPr lang="sv-SE" sz="1600" dirty="0">
                <a:latin typeface="Calibri" panose="020F0502020204030204" pitchFamily="34" charset="0"/>
                <a:cs typeface="Calibri" panose="020F0502020204030204" pitchFamily="34" charset="0"/>
                <a:sym typeface="Wingdings" pitchFamily="2" charset="2"/>
              </a:rPr>
              <a:t>~140 Cr (excluding tunnel works)</a:t>
            </a:r>
            <a:r>
              <a:rPr lang="pt-BR" sz="1600" dirty="0">
                <a:solidFill>
                  <a:srgbClr val="333333"/>
                </a:solidFill>
              </a:rPr>
              <a:t> </a:t>
            </a:r>
          </a:p>
        </p:txBody>
      </p:sp>
      <p:pic>
        <p:nvPicPr>
          <p:cNvPr id="15" name="Picture 14" descr="ug-lab.png"/>
          <p:cNvPicPr>
            <a:picLocks noChangeAspect="1"/>
          </p:cNvPicPr>
          <p:nvPr/>
        </p:nvPicPr>
        <p:blipFill>
          <a:blip r:embed="rId2"/>
          <a:srcRect l="30849" t="706" r="7377" b="71342"/>
          <a:stretch>
            <a:fillRect/>
          </a:stretch>
        </p:blipFill>
        <p:spPr>
          <a:xfrm>
            <a:off x="142844" y="2500312"/>
            <a:ext cx="4357718" cy="1790443"/>
          </a:xfrm>
          <a:prstGeom prst="rect">
            <a:avLst/>
          </a:prstGeom>
        </p:spPr>
      </p:pic>
      <p:sp>
        <p:nvSpPr>
          <p:cNvPr id="18" name="TextBox 17"/>
          <p:cNvSpPr txBox="1"/>
          <p:nvPr/>
        </p:nvSpPr>
        <p:spPr>
          <a:xfrm>
            <a:off x="428596" y="4743390"/>
            <a:ext cx="850112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lvl="1" indent="-514350"/>
            <a:r>
              <a:rPr lang="sv-SE" sz="2000" dirty="0">
                <a:solidFill>
                  <a:srgbClr val="C00000"/>
                </a:solidFill>
                <a:latin typeface="Calibri" panose="020F0502020204030204" pitchFamily="34" charset="0"/>
                <a:cs typeface="Calibri" panose="020F0502020204030204" pitchFamily="34" charset="0"/>
                <a:sym typeface="Wingdings" pitchFamily="2" charset="2"/>
              </a:rPr>
              <a:t>Space =50 m x 20 m    </a:t>
            </a:r>
            <a:r>
              <a:rPr lang="sv-SE" sz="2000" dirty="0">
                <a:solidFill>
                  <a:srgbClr val="3333FF"/>
                </a:solidFill>
                <a:latin typeface="Calibri" panose="020F0502020204030204" pitchFamily="34" charset="0"/>
                <a:cs typeface="Calibri" panose="020F0502020204030204" pitchFamily="34" charset="0"/>
                <a:sym typeface="Wingdings" pitchFamily="2" charset="2"/>
              </a:rPr>
              <a:t>Project duration=15 years</a:t>
            </a:r>
            <a:r>
              <a:rPr lang="sv-SE" sz="2000" dirty="0">
                <a:solidFill>
                  <a:srgbClr val="C00000"/>
                </a:solidFill>
                <a:latin typeface="Calibri" panose="020F0502020204030204" pitchFamily="34" charset="0"/>
                <a:cs typeface="Calibri" panose="020F0502020204030204" pitchFamily="34" charset="0"/>
                <a:sym typeface="Wingdings" pitchFamily="2" charset="2"/>
              </a:rPr>
              <a:t> 	Tentative cost=290 crore</a:t>
            </a:r>
          </a:p>
        </p:txBody>
      </p:sp>
      <p:pic>
        <p:nvPicPr>
          <p:cNvPr id="13" name="Picture 12">
            <a:extLst>
              <a:ext uri="{FF2B5EF4-FFF2-40B4-BE49-F238E27FC236}">
                <a16:creationId xmlns:a16="http://schemas.microsoft.com/office/drawing/2014/main" id="{C3D64F11-A161-DD6E-AE6F-32A4FCD3C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636" y="2000246"/>
            <a:ext cx="2428860" cy="2749893"/>
          </a:xfrm>
          <a:prstGeom prst="rect">
            <a:avLst/>
          </a:prstGeom>
        </p:spPr>
      </p:pic>
      <p:sp>
        <p:nvSpPr>
          <p:cNvPr id="20" name="Rectangle 19"/>
          <p:cNvSpPr/>
          <p:nvPr/>
        </p:nvSpPr>
        <p:spPr>
          <a:xfrm>
            <a:off x="5643570" y="1071552"/>
            <a:ext cx="3500430" cy="923330"/>
          </a:xfrm>
          <a:prstGeom prst="rect">
            <a:avLst/>
          </a:prstGeom>
        </p:spPr>
        <p:txBody>
          <a:bodyPr wrap="square">
            <a:spAutoFit/>
          </a:bodyPr>
          <a:lstStyle/>
          <a:p>
            <a:r>
              <a:rPr lang="pt-BR" dirty="0">
                <a:solidFill>
                  <a:srgbClr val="333333"/>
                </a:solidFill>
              </a:rPr>
              <a:t>Phase-II : 5 MV single ended ECR based Pelletron accelerator</a:t>
            </a:r>
          </a:p>
          <a:p>
            <a:r>
              <a:rPr lang="en-IN" spc="-1" dirty="0">
                <a:solidFill>
                  <a:srgbClr val="C00000"/>
                </a:solidFill>
                <a:latin typeface="Calibri" panose="020F0502020204030204" pitchFamily="34" charset="0"/>
                <a:cs typeface="Calibri" panose="020F0502020204030204" pitchFamily="34" charset="0"/>
              </a:rPr>
              <a:t>Timeline</a:t>
            </a:r>
            <a:r>
              <a:rPr lang="sv-SE" dirty="0">
                <a:latin typeface="Calibri" panose="020F0502020204030204" pitchFamily="34" charset="0"/>
                <a:cs typeface="Calibri" panose="020F0502020204030204" pitchFamily="34" charset="0"/>
                <a:sym typeface="Wingdings" pitchFamily="2" charset="2"/>
              </a:rPr>
              <a:t>=2034-2039, </a:t>
            </a:r>
            <a:r>
              <a:rPr lang="sv-SE" dirty="0">
                <a:solidFill>
                  <a:srgbClr val="C00000"/>
                </a:solidFill>
                <a:latin typeface="Calibri" panose="020F0502020204030204" pitchFamily="34" charset="0"/>
                <a:cs typeface="Calibri" panose="020F0502020204030204" pitchFamily="34" charset="0"/>
                <a:sym typeface="Wingdings" pitchFamily="2" charset="2"/>
              </a:rPr>
              <a:t>Cost</a:t>
            </a:r>
            <a:r>
              <a:rPr lang="sv-SE" dirty="0">
                <a:latin typeface="Calibri" panose="020F0502020204030204" pitchFamily="34" charset="0"/>
                <a:cs typeface="Calibri" panose="020F0502020204030204" pitchFamily="34" charset="0"/>
                <a:sym typeface="Wingdings" pitchFamily="2" charset="2"/>
              </a:rPr>
              <a:t>~150 Cr</a:t>
            </a:r>
            <a:r>
              <a:rPr lang="pt-BR" dirty="0">
                <a:solidFill>
                  <a:srgbClr val="333333"/>
                </a:solidFill>
              </a:rPr>
              <a:t>)</a:t>
            </a:r>
            <a:endParaRPr lang="en-IN"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a:solidFill>
                  <a:srgbClr val="990000"/>
                </a:solidFill>
                <a:latin typeface="Calibri" pitchFamily="34" charset="0"/>
                <a:cs typeface="Calibri" pitchFamily="34" charset="0"/>
              </a:rPr>
              <a:t>Implementation/Delivery</a:t>
            </a:r>
            <a:endParaRPr lang="en-IN"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14</a:t>
            </a:fld>
            <a:endParaRPr lang="en-US" dirty="0"/>
          </a:p>
        </p:txBody>
      </p:sp>
      <p:graphicFrame>
        <p:nvGraphicFramePr>
          <p:cNvPr id="8" name="Table 7"/>
          <p:cNvGraphicFramePr>
            <a:graphicFrameLocks noGrp="1"/>
          </p:cNvGraphicFramePr>
          <p:nvPr/>
        </p:nvGraphicFramePr>
        <p:xfrm>
          <a:off x="214282" y="1071552"/>
          <a:ext cx="8726190" cy="3759394"/>
        </p:xfrm>
        <a:graphic>
          <a:graphicData uri="http://schemas.openxmlformats.org/drawingml/2006/table">
            <a:tbl>
              <a:tblPr/>
              <a:tblGrid>
                <a:gridCol w="1976186">
                  <a:extLst>
                    <a:ext uri="{9D8B030D-6E8A-4147-A177-3AD203B41FA5}">
                      <a16:colId xmlns:a16="http://schemas.microsoft.com/office/drawing/2014/main" val="20000"/>
                    </a:ext>
                  </a:extLst>
                </a:gridCol>
                <a:gridCol w="6750004">
                  <a:extLst>
                    <a:ext uri="{9D8B030D-6E8A-4147-A177-3AD203B41FA5}">
                      <a16:colId xmlns:a16="http://schemas.microsoft.com/office/drawing/2014/main" val="20001"/>
                    </a:ext>
                  </a:extLst>
                </a:gridCol>
              </a:tblGrid>
              <a:tr h="279258">
                <a:tc>
                  <a:txBody>
                    <a:bodyPr/>
                    <a:lstStyle/>
                    <a:p>
                      <a:pPr algn="l">
                        <a:lnSpc>
                          <a:spcPct val="107000"/>
                        </a:lnSpc>
                        <a:spcAft>
                          <a:spcPts val="0"/>
                        </a:spcAft>
                      </a:pPr>
                      <a:r>
                        <a:rPr lang="en-IN" sz="2000" b="1" dirty="0">
                          <a:solidFill>
                            <a:srgbClr val="FF0000"/>
                          </a:solidFill>
                          <a:latin typeface="Times New Roman"/>
                          <a:ea typeface="Calibri"/>
                          <a:cs typeface="Times New Roman"/>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b="1" dirty="0">
                          <a:solidFill>
                            <a:srgbClr val="FF0000"/>
                          </a:solidFill>
                          <a:latin typeface="Times New Roman"/>
                          <a:ea typeface="Calibri"/>
                          <a:cs typeface="Times New Roman"/>
                        </a:rPr>
                        <a:t>Implementation/Delivery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258">
                <a:tc>
                  <a:txBody>
                    <a:bodyPr/>
                    <a:lstStyle/>
                    <a:p>
                      <a:pPr algn="l">
                        <a:lnSpc>
                          <a:spcPct val="107000"/>
                        </a:lnSpc>
                        <a:spcAft>
                          <a:spcPts val="0"/>
                        </a:spcAft>
                      </a:pPr>
                      <a:r>
                        <a:rPr lang="en-IN" sz="2000" b="1" dirty="0">
                          <a:latin typeface="Times New Roman"/>
                          <a:ea typeface="Calibri"/>
                          <a:cs typeface="Times New Roman"/>
                        </a:rPr>
                        <a:t>Phase-I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IN"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515">
                <a:tc>
                  <a:txBody>
                    <a:bodyPr/>
                    <a:lstStyle/>
                    <a:p>
                      <a:pPr algn="l">
                        <a:lnSpc>
                          <a:spcPct val="107000"/>
                        </a:lnSpc>
                        <a:spcAft>
                          <a:spcPts val="0"/>
                        </a:spcAft>
                      </a:pPr>
                      <a:r>
                        <a:rPr lang="en-IN" sz="2000" dirty="0">
                          <a:latin typeface="Times New Roman"/>
                          <a:ea typeface="Calibri"/>
                          <a:cs typeface="Times New Roman"/>
                        </a:rPr>
                        <a:t>1</a:t>
                      </a:r>
                      <a:r>
                        <a:rPr lang="en-IN" sz="2000" baseline="30000" dirty="0">
                          <a:latin typeface="Times New Roman"/>
                          <a:ea typeface="Calibri"/>
                          <a:cs typeface="Times New Roman"/>
                        </a:rPr>
                        <a:t>st</a:t>
                      </a:r>
                      <a:r>
                        <a:rPr lang="en-IN" sz="2000" dirty="0">
                          <a:latin typeface="Times New Roman"/>
                          <a:ea typeface="Calibri"/>
                          <a:cs typeface="Times New Roman"/>
                        </a:rPr>
                        <a:t> – 3</a:t>
                      </a:r>
                      <a:r>
                        <a:rPr lang="en-IN" sz="2000" baseline="30000" dirty="0">
                          <a:latin typeface="Times New Roman"/>
                          <a:ea typeface="Calibri"/>
                          <a:cs typeface="Times New Roman"/>
                        </a:rPr>
                        <a:t>rd</a:t>
                      </a:r>
                      <a:r>
                        <a:rPr lang="en-IN" sz="2000" dirty="0">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a:latin typeface="Times New Roman"/>
                          <a:ea typeface="Calibri"/>
                          <a:cs typeface="Times New Roman"/>
                        </a:rPr>
                        <a:t>Building of tunnels and  caverns; design of laboratories, beam lines &amp; experiments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7773">
                <a:tc>
                  <a:txBody>
                    <a:bodyPr/>
                    <a:lstStyle/>
                    <a:p>
                      <a:pPr algn="l">
                        <a:lnSpc>
                          <a:spcPct val="107000"/>
                        </a:lnSpc>
                        <a:spcAft>
                          <a:spcPts val="0"/>
                        </a:spcAft>
                      </a:pPr>
                      <a:r>
                        <a:rPr lang="en-IN" sz="2000" dirty="0">
                          <a:solidFill>
                            <a:srgbClr val="3333FF"/>
                          </a:solidFill>
                          <a:latin typeface="Times New Roman"/>
                          <a:ea typeface="Calibri"/>
                          <a:cs typeface="Times New Roman"/>
                        </a:rPr>
                        <a:t>4</a:t>
                      </a:r>
                      <a:r>
                        <a:rPr lang="en-IN" sz="2000" baseline="30000" dirty="0">
                          <a:solidFill>
                            <a:srgbClr val="3333FF"/>
                          </a:solidFill>
                          <a:latin typeface="Times New Roman"/>
                          <a:ea typeface="Calibri"/>
                          <a:cs typeface="Times New Roman"/>
                        </a:rPr>
                        <a:t>th</a:t>
                      </a:r>
                      <a:r>
                        <a:rPr lang="en-IN" sz="2000" dirty="0">
                          <a:solidFill>
                            <a:srgbClr val="3333FF"/>
                          </a:solidFill>
                          <a:latin typeface="Times New Roman"/>
                          <a:ea typeface="Calibri"/>
                          <a:cs typeface="Times New Roman"/>
                        </a:rPr>
                        <a:t> to 7</a:t>
                      </a:r>
                      <a:r>
                        <a:rPr lang="en-IN" sz="2000" baseline="30000" dirty="0">
                          <a:solidFill>
                            <a:srgbClr val="3333FF"/>
                          </a:solidFill>
                          <a:latin typeface="Times New Roman"/>
                          <a:ea typeface="Calibri"/>
                          <a:cs typeface="Times New Roman"/>
                        </a:rPr>
                        <a:t>th</a:t>
                      </a:r>
                      <a:r>
                        <a:rPr lang="en-IN" sz="2000" dirty="0">
                          <a:solidFill>
                            <a:srgbClr val="3333FF"/>
                          </a:solidFill>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a:solidFill>
                            <a:srgbClr val="3333FF"/>
                          </a:solidFill>
                          <a:latin typeface="Times New Roman"/>
                          <a:ea typeface="Calibri"/>
                          <a:cs typeface="Times New Roman"/>
                        </a:rPr>
                        <a:t>Procurement and commissioning of a 400 </a:t>
                      </a:r>
                      <a:r>
                        <a:rPr lang="en-IN" sz="2000" dirty="0" err="1">
                          <a:solidFill>
                            <a:srgbClr val="3333FF"/>
                          </a:solidFill>
                          <a:latin typeface="Times New Roman"/>
                          <a:ea typeface="Calibri"/>
                          <a:cs typeface="Times New Roman"/>
                        </a:rPr>
                        <a:t>keV</a:t>
                      </a:r>
                      <a:r>
                        <a:rPr lang="en-IN" sz="2000" dirty="0">
                          <a:solidFill>
                            <a:srgbClr val="3333FF"/>
                          </a:solidFill>
                          <a:latin typeface="Times New Roman"/>
                          <a:ea typeface="Calibri"/>
                          <a:cs typeface="Times New Roman"/>
                        </a:rPr>
                        <a:t> machine; setting up of experimental facilities including beam lines, detector array, target assembly and data acquisition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258">
                <a:tc>
                  <a:txBody>
                    <a:bodyPr/>
                    <a:lstStyle/>
                    <a:p>
                      <a:pPr algn="l">
                        <a:lnSpc>
                          <a:spcPct val="107000"/>
                        </a:lnSpc>
                        <a:spcAft>
                          <a:spcPts val="0"/>
                        </a:spcAft>
                      </a:pPr>
                      <a:r>
                        <a:rPr lang="en-IN" sz="2000">
                          <a:latin typeface="Times New Roman"/>
                          <a:ea typeface="Calibri"/>
                          <a:cs typeface="Times New Roman"/>
                        </a:rPr>
                        <a:t>7</a:t>
                      </a:r>
                      <a:r>
                        <a:rPr lang="en-IN" sz="2000" baseline="30000">
                          <a:latin typeface="Times New Roman"/>
                          <a:ea typeface="Calibri"/>
                          <a:cs typeface="Times New Roman"/>
                        </a:rPr>
                        <a:t>th</a:t>
                      </a:r>
                      <a:r>
                        <a:rPr lang="en-IN" sz="2000">
                          <a:latin typeface="Times New Roman"/>
                          <a:ea typeface="Calibri"/>
                          <a:cs typeface="Times New Roman"/>
                        </a:rPr>
                        <a:t> – 10</a:t>
                      </a:r>
                      <a:r>
                        <a:rPr lang="en-IN" sz="2000" baseline="30000">
                          <a:latin typeface="Times New Roman"/>
                          <a:ea typeface="Calibri"/>
                          <a:cs typeface="Times New Roman"/>
                        </a:rPr>
                        <a:t>th</a:t>
                      </a:r>
                      <a:r>
                        <a:rPr lang="en-IN" sz="2000">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a:latin typeface="Times New Roman"/>
                          <a:ea typeface="Calibri"/>
                          <a:cs typeface="Times New Roman"/>
                        </a:rPr>
                        <a:t>Phase-I activities including a few challenging experiments will be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258">
                <a:tc>
                  <a:txBody>
                    <a:bodyPr/>
                    <a:lstStyle/>
                    <a:p>
                      <a:pPr algn="l">
                        <a:lnSpc>
                          <a:spcPct val="107000"/>
                        </a:lnSpc>
                        <a:spcAft>
                          <a:spcPts val="0"/>
                        </a:spcAft>
                      </a:pPr>
                      <a:r>
                        <a:rPr lang="en-IN" sz="2000" b="1" dirty="0">
                          <a:latin typeface="Times New Roman"/>
                          <a:ea typeface="Calibri"/>
                          <a:cs typeface="Times New Roman"/>
                        </a:rPr>
                        <a:t>Phase-II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I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8515">
                <a:tc>
                  <a:txBody>
                    <a:bodyPr/>
                    <a:lstStyle/>
                    <a:p>
                      <a:pPr algn="l">
                        <a:lnSpc>
                          <a:spcPct val="107000"/>
                        </a:lnSpc>
                        <a:spcAft>
                          <a:spcPts val="0"/>
                        </a:spcAft>
                      </a:pPr>
                      <a:r>
                        <a:rPr lang="en-IN" sz="2000" dirty="0">
                          <a:solidFill>
                            <a:srgbClr val="3333FF"/>
                          </a:solidFill>
                          <a:latin typeface="Times New Roman"/>
                          <a:ea typeface="Calibri"/>
                          <a:cs typeface="Times New Roman"/>
                        </a:rPr>
                        <a:t>11</a:t>
                      </a:r>
                      <a:r>
                        <a:rPr lang="en-IN" sz="2000" baseline="30000" dirty="0">
                          <a:solidFill>
                            <a:srgbClr val="3333FF"/>
                          </a:solidFill>
                          <a:latin typeface="Times New Roman"/>
                          <a:ea typeface="Calibri"/>
                          <a:cs typeface="Times New Roman"/>
                        </a:rPr>
                        <a:t>th</a:t>
                      </a:r>
                      <a:r>
                        <a:rPr lang="en-IN" sz="2000" dirty="0">
                          <a:solidFill>
                            <a:srgbClr val="3333FF"/>
                          </a:solidFill>
                          <a:latin typeface="Times New Roman"/>
                          <a:ea typeface="Calibri"/>
                          <a:cs typeface="Times New Roman"/>
                        </a:rPr>
                        <a:t> – 15</a:t>
                      </a:r>
                      <a:r>
                        <a:rPr lang="en-IN" sz="2000" baseline="30000" dirty="0">
                          <a:solidFill>
                            <a:srgbClr val="3333FF"/>
                          </a:solidFill>
                          <a:latin typeface="Times New Roman"/>
                          <a:ea typeface="Calibri"/>
                          <a:cs typeface="Times New Roman"/>
                        </a:rPr>
                        <a:t>th</a:t>
                      </a:r>
                      <a:endParaRPr lang="en-IN" sz="2000" dirty="0">
                        <a:solidFill>
                          <a:srgbClr val="3333FF"/>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IN" sz="2000" dirty="0">
                          <a:solidFill>
                            <a:srgbClr val="3333FF"/>
                          </a:solidFill>
                          <a:latin typeface="Times New Roman"/>
                          <a:ea typeface="Calibri"/>
                          <a:cs typeface="Times New Roman"/>
                        </a:rPr>
                        <a:t>Procurement and commissioning of 5 MV machine; setting up of experimental facilities;  Experiments using MV machine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3200" b="1" dirty="0">
                <a:solidFill>
                  <a:srgbClr val="C00000"/>
                </a:solidFill>
              </a:rPr>
              <a:t> End of first presentation</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15</a:t>
            </a:fld>
            <a:endParaRPr lang="en-US" dirty="0"/>
          </a:p>
        </p:txBody>
      </p:sp>
      <p:sp>
        <p:nvSpPr>
          <p:cNvPr id="12" name="TextBox 11"/>
          <p:cNvSpPr txBox="1"/>
          <p:nvPr/>
        </p:nvSpPr>
        <p:spPr>
          <a:xfrm>
            <a:off x="2214546" y="2786064"/>
            <a:ext cx="5052537" cy="461665"/>
          </a:xfrm>
          <a:prstGeom prst="rect">
            <a:avLst/>
          </a:prstGeom>
          <a:noFill/>
        </p:spPr>
        <p:txBody>
          <a:bodyPr wrap="none" rtlCol="0">
            <a:spAutoFit/>
          </a:bodyPr>
          <a:lstStyle/>
          <a:p>
            <a:r>
              <a:rPr lang="en-IN" sz="2400" dirty="0"/>
              <a:t>Summary at the end of 2</a:t>
            </a:r>
            <a:r>
              <a:rPr lang="en-IN" sz="2400" baseline="30000" dirty="0"/>
              <a:t>nd</a:t>
            </a:r>
            <a:r>
              <a:rPr lang="en-IN" sz="2400" dirty="0"/>
              <a:t> presentation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3200" b="1" dirty="0">
                <a:solidFill>
                  <a:srgbClr val="C00000"/>
                </a:solidFill>
              </a:rPr>
              <a:t> AJT coupled to an RMS for deep underground measurements - J </a:t>
            </a:r>
            <a:r>
              <a:rPr lang="en-IN" sz="3200" b="1" dirty="0" err="1">
                <a:solidFill>
                  <a:srgbClr val="C00000"/>
                </a:solidFill>
              </a:rPr>
              <a:t>J</a:t>
            </a:r>
            <a:r>
              <a:rPr lang="en-IN" sz="3200" b="1" dirty="0">
                <a:solidFill>
                  <a:srgbClr val="C00000"/>
                </a:solidFill>
              </a:rPr>
              <a:t> Das</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16</a:t>
            </a:fld>
            <a:endParaRPr lang="en-US" dirty="0"/>
          </a:p>
        </p:txBody>
      </p:sp>
      <p:pic>
        <p:nvPicPr>
          <p:cNvPr id="10" name="Picture 2"/>
          <p:cNvPicPr>
            <a:picLocks noChangeAspect="1" noChangeArrowheads="1"/>
          </p:cNvPicPr>
          <p:nvPr/>
        </p:nvPicPr>
        <p:blipFill>
          <a:blip r:embed="rId2" cstate="print"/>
          <a:srcRect/>
          <a:stretch>
            <a:fillRect/>
          </a:stretch>
        </p:blipFill>
        <p:spPr bwMode="auto">
          <a:xfrm>
            <a:off x="500034" y="1285866"/>
            <a:ext cx="6747450" cy="3600000"/>
          </a:xfrm>
          <a:prstGeom prst="rect">
            <a:avLst/>
          </a:prstGeom>
          <a:noFill/>
          <a:ln w="9525">
            <a:noFill/>
            <a:miter lim="800000"/>
            <a:headEnd/>
            <a:tailEnd/>
          </a:ln>
        </p:spPr>
      </p:pic>
      <p:sp>
        <p:nvSpPr>
          <p:cNvPr id="11" name="TextBox 10"/>
          <p:cNvSpPr txBox="1"/>
          <p:nvPr/>
        </p:nvSpPr>
        <p:spPr>
          <a:xfrm>
            <a:off x="7429520" y="2357436"/>
            <a:ext cx="1741311" cy="646331"/>
          </a:xfrm>
          <a:prstGeom prst="rect">
            <a:avLst/>
          </a:prstGeom>
          <a:noFill/>
        </p:spPr>
        <p:txBody>
          <a:bodyPr wrap="none" rtlCol="0">
            <a:spAutoFit/>
          </a:bodyPr>
          <a:lstStyle/>
          <a:p>
            <a:r>
              <a:rPr lang="en-IN" dirty="0" err="1">
                <a:solidFill>
                  <a:srgbClr val="3333FF"/>
                </a:solidFill>
              </a:rPr>
              <a:t>Nabajyoti</a:t>
            </a:r>
            <a:r>
              <a:rPr lang="en-IN" dirty="0">
                <a:solidFill>
                  <a:srgbClr val="3333FF"/>
                </a:solidFill>
              </a:rPr>
              <a:t> </a:t>
            </a:r>
            <a:r>
              <a:rPr lang="en-IN" dirty="0" err="1">
                <a:solidFill>
                  <a:srgbClr val="3333FF"/>
                </a:solidFill>
              </a:rPr>
              <a:t>Pandit</a:t>
            </a:r>
            <a:endParaRPr lang="en-IN" dirty="0">
              <a:solidFill>
                <a:srgbClr val="3333FF"/>
              </a:solidFill>
            </a:endParaRPr>
          </a:p>
          <a:p>
            <a:r>
              <a:rPr lang="en-IN" dirty="0" err="1">
                <a:solidFill>
                  <a:srgbClr val="3333FF"/>
                </a:solidFill>
              </a:rPr>
              <a:t>Dimpal</a:t>
            </a:r>
            <a:r>
              <a:rPr lang="en-IN" dirty="0">
                <a:solidFill>
                  <a:srgbClr val="3333FF"/>
                </a:solidFill>
              </a:rPr>
              <a:t> </a:t>
            </a:r>
            <a:r>
              <a:rPr lang="en-IN" dirty="0" err="1">
                <a:solidFill>
                  <a:srgbClr val="3333FF"/>
                </a:solidFill>
              </a:rPr>
              <a:t>Saikia</a:t>
            </a:r>
            <a:endParaRPr lang="en-IN" dirty="0">
              <a:solidFill>
                <a:srgbClr val="3333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3200" b="1" dirty="0">
                <a:solidFill>
                  <a:srgbClr val="C00000"/>
                </a:solidFill>
              </a:rPr>
              <a:t> CUPAC-NE Proposal for Underground facility</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17</a:t>
            </a:fld>
            <a:endParaRPr lang="en-US" dirty="0"/>
          </a:p>
        </p:txBody>
      </p:sp>
      <p:sp>
        <p:nvSpPr>
          <p:cNvPr id="6" name="TextBox 5"/>
          <p:cNvSpPr txBox="1"/>
          <p:nvPr/>
        </p:nvSpPr>
        <p:spPr>
          <a:xfrm>
            <a:off x="192506" y="1194911"/>
            <a:ext cx="8808650" cy="3477875"/>
          </a:xfrm>
          <a:prstGeom prst="rect">
            <a:avLst/>
          </a:prstGeom>
          <a:solidFill>
            <a:schemeClr val="bg1"/>
          </a:solidFill>
        </p:spPr>
        <p:txBody>
          <a:bodyPr wrap="square" rtlCol="0">
            <a:spAutoFit/>
          </a:bodyPr>
          <a:lstStyle/>
          <a:p>
            <a:pPr>
              <a:buFont typeface="Arial" pitchFamily="34" charset="0"/>
              <a:buChar char="•"/>
            </a:pPr>
            <a:r>
              <a:rPr lang="en-US" sz="2000" b="1" dirty="0">
                <a:latin typeface="Times New Roman" pitchFamily="18" charset="0"/>
                <a:cs typeface="Times New Roman" pitchFamily="18" charset="0"/>
              </a:rPr>
              <a:t>If the “accelerator system for nuclear astrophysics at INO site” is approved, </a:t>
            </a:r>
          </a:p>
          <a:p>
            <a:r>
              <a:rPr lang="en-US" sz="2000" b="1" dirty="0">
                <a:latin typeface="Times New Roman" pitchFamily="18" charset="0"/>
                <a:cs typeface="Times New Roman" pitchFamily="18" charset="0"/>
              </a:rPr>
              <a:t>then</a:t>
            </a:r>
          </a:p>
          <a:p>
            <a:pPr>
              <a:buFont typeface="Arial" pitchFamily="34" charset="0"/>
              <a:buChar char="•"/>
            </a:pPr>
            <a:r>
              <a:rPr lang="en-US" sz="2000" b="1" dirty="0">
                <a:latin typeface="Times New Roman" pitchFamily="18" charset="0"/>
                <a:cs typeface="Times New Roman" pitchFamily="18" charset="0"/>
              </a:rPr>
              <a:t>CUPAC-NE collaboration would like to participate in construction of some instrumentations of common interest:</a:t>
            </a:r>
          </a:p>
          <a:p>
            <a:pPr>
              <a:buFont typeface="Arial" pitchFamily="34" charset="0"/>
              <a:buChar char="•"/>
            </a:pPr>
            <a:endParaRPr lang="en-US" sz="2000" b="1" dirty="0">
              <a:latin typeface="Times New Roman" pitchFamily="18" charset="0"/>
              <a:cs typeface="Times New Roman" pitchFamily="18" charset="0"/>
            </a:endParaRPr>
          </a:p>
          <a:p>
            <a:pPr marL="914400" lvl="1" indent="-457200">
              <a:buFont typeface="+mj-lt"/>
              <a:buAutoNum type="arabicPeriod"/>
            </a:pPr>
            <a:r>
              <a:rPr lang="en-US" sz="2000" dirty="0">
                <a:solidFill>
                  <a:srgbClr val="3333FF"/>
                </a:solidFill>
                <a:latin typeface="Times New Roman" pitchFamily="18" charset="0"/>
                <a:cs typeface="Times New Roman" pitchFamily="18" charset="0"/>
              </a:rPr>
              <a:t>AJT ( Advanced Jet Target) Close loop supersonic Jet target</a:t>
            </a:r>
          </a:p>
          <a:p>
            <a:pPr marL="914400" lvl="1" indent="-457200">
              <a:buFont typeface="+mj-lt"/>
              <a:buAutoNum type="arabicPeriod"/>
            </a:pPr>
            <a:r>
              <a:rPr lang="en-US" sz="2000" dirty="0">
                <a:latin typeface="Times New Roman" pitchFamily="18" charset="0"/>
                <a:cs typeface="Times New Roman" pitchFamily="18" charset="0"/>
              </a:rPr>
              <a:t>An RMS of MD-ED-MD type (with rotation) with compact foot print</a:t>
            </a:r>
          </a:p>
          <a:p>
            <a:pPr marL="914400" lvl="1" indent="-457200">
              <a:buFont typeface="+mj-lt"/>
              <a:buAutoNum type="arabicPeriod"/>
            </a:pPr>
            <a:r>
              <a:rPr lang="en-US" sz="2000" dirty="0">
                <a:solidFill>
                  <a:srgbClr val="3333FF"/>
                </a:solidFill>
                <a:latin typeface="Times New Roman" pitchFamily="18" charset="0"/>
                <a:cs typeface="Times New Roman" pitchFamily="18" charset="0"/>
              </a:rPr>
              <a:t>Strictly monochromatic neutron source for investigation of s-process in AGB stars</a:t>
            </a:r>
          </a:p>
          <a:p>
            <a:pPr marL="914400" lvl="1" indent="-457200">
              <a:buFont typeface="+mj-lt"/>
              <a:buAutoNum type="arabicPeriod"/>
            </a:pPr>
            <a:r>
              <a:rPr lang="en-US" sz="2000" b="1" dirty="0">
                <a:latin typeface="Times New Roman" pitchFamily="18" charset="0"/>
                <a:cs typeface="Times New Roman" pitchFamily="18" charset="0"/>
              </a:rPr>
              <a:t>Explore extracting beam in space charge limited domain</a:t>
            </a:r>
          </a:p>
          <a:p>
            <a:pPr>
              <a:buFont typeface="Arial" pitchFamily="34" charset="0"/>
              <a:buChar char="•"/>
            </a:pPr>
            <a:endParaRPr lang="en-US" sz="20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3200" b="1" dirty="0">
                <a:solidFill>
                  <a:srgbClr val="C00000"/>
                </a:solidFill>
              </a:rPr>
              <a:t> Advanced Jet Target system</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18</a:t>
            </a:fld>
            <a:endParaRPr lang="en-US" dirty="0"/>
          </a:p>
        </p:txBody>
      </p:sp>
      <p:pic>
        <p:nvPicPr>
          <p:cNvPr id="7" name="Content Placeholder 5"/>
          <p:cNvPicPr>
            <a:picLocks noChangeAspect="1" noChangeArrowheads="1"/>
          </p:cNvPicPr>
          <p:nvPr/>
        </p:nvPicPr>
        <p:blipFill>
          <a:blip r:embed="rId2" cstate="print"/>
          <a:srcRect/>
          <a:stretch>
            <a:fillRect/>
          </a:stretch>
        </p:blipFill>
        <p:spPr>
          <a:xfrm>
            <a:off x="246337" y="1040513"/>
            <a:ext cx="4214841" cy="2370752"/>
          </a:xfrm>
          <a:prstGeom prst="rect">
            <a:avLst/>
          </a:prstGeom>
        </p:spPr>
      </p:pic>
      <p:pic>
        <p:nvPicPr>
          <p:cNvPr id="8" name="Picture 2"/>
          <p:cNvPicPr>
            <a:picLocks noChangeAspect="1" noChangeArrowheads="1"/>
          </p:cNvPicPr>
          <p:nvPr/>
        </p:nvPicPr>
        <p:blipFill>
          <a:blip r:embed="rId3" cstate="print"/>
          <a:srcRect l="6299" t="9309" b="29789"/>
          <a:stretch>
            <a:fillRect/>
          </a:stretch>
        </p:blipFill>
        <p:spPr bwMode="auto">
          <a:xfrm>
            <a:off x="71406" y="3479892"/>
            <a:ext cx="4214842" cy="1324106"/>
          </a:xfrm>
          <a:prstGeom prst="rect">
            <a:avLst/>
          </a:prstGeom>
          <a:noFill/>
          <a:ln w="9525">
            <a:noFill/>
            <a:miter lim="800000"/>
            <a:headEnd/>
            <a:tailEnd/>
          </a:ln>
        </p:spPr>
      </p:pic>
      <p:pic>
        <p:nvPicPr>
          <p:cNvPr id="9" name="Picture 8" descr="\\intranet.nscl.msu.edu\files\user\zegers\My Documents\HeliumJet\AHD\Hejet-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38276" y="1077413"/>
            <a:ext cx="3753858" cy="3286149"/>
          </a:xfrm>
          <a:prstGeom prst="rect">
            <a:avLst/>
          </a:prstGeom>
          <a:noFill/>
          <a:ln>
            <a:noFill/>
          </a:ln>
          <a:scene3d>
            <a:camera prst="orthographicFront">
              <a:rot lat="0" lon="0" rev="5400000"/>
            </a:camera>
            <a:lightRig rig="threePt" dir="t"/>
          </a:scene3d>
        </p:spPr>
      </p:pic>
      <p:sp>
        <p:nvSpPr>
          <p:cNvPr id="10" name="TextBox 9"/>
          <p:cNvSpPr txBox="1"/>
          <p:nvPr/>
        </p:nvSpPr>
        <p:spPr>
          <a:xfrm>
            <a:off x="4532094" y="4189411"/>
            <a:ext cx="4643470" cy="954107"/>
          </a:xfrm>
          <a:prstGeom prst="rect">
            <a:avLst/>
          </a:prstGeom>
          <a:solidFill>
            <a:schemeClr val="bg1"/>
          </a:solidFill>
        </p:spPr>
        <p:txBody>
          <a:bodyPr wrap="square" rtlCol="0">
            <a:spAutoFit/>
          </a:bodyPr>
          <a:lstStyle/>
          <a:p>
            <a:r>
              <a:rPr lang="en-US" sz="1400" b="1" dirty="0">
                <a:latin typeface="Times New Roman" pitchFamily="18" charset="0"/>
                <a:cs typeface="Times New Roman" pitchFamily="18" charset="0"/>
              </a:rPr>
              <a:t>Recirculation gas target &gt;99% gases: </a:t>
            </a:r>
            <a:r>
              <a:rPr lang="en-US" sz="1400" dirty="0">
                <a:latin typeface="Times New Roman" pitchFamily="18" charset="0"/>
                <a:cs typeface="Times New Roman" pitchFamily="18" charset="0"/>
              </a:rPr>
              <a:t>8 Roots blower, 10 1000l/s turbo pumps, compressors, filters and purifiers, exhaust system</a:t>
            </a:r>
          </a:p>
          <a:p>
            <a:r>
              <a:rPr lang="en-US" sz="1400" b="1" dirty="0">
                <a:solidFill>
                  <a:srgbClr val="FF0000"/>
                </a:solidFill>
                <a:latin typeface="Times New Roman" pitchFamily="18" charset="0"/>
                <a:cs typeface="Times New Roman" pitchFamily="18" charset="0"/>
              </a:rPr>
              <a:t>Design of windowless gas target </a:t>
            </a:r>
          </a:p>
        </p:txBody>
      </p:sp>
      <p:sp>
        <p:nvSpPr>
          <p:cNvPr id="11" name="Rectangle 10"/>
          <p:cNvSpPr/>
          <p:nvPr/>
        </p:nvSpPr>
        <p:spPr>
          <a:xfrm>
            <a:off x="0" y="4804964"/>
            <a:ext cx="4286248" cy="307777"/>
          </a:xfrm>
          <a:prstGeom prst="rect">
            <a:avLst/>
          </a:prstGeom>
          <a:solidFill>
            <a:schemeClr val="bg1"/>
          </a:solidFill>
        </p:spPr>
        <p:txBody>
          <a:bodyPr wrap="square">
            <a:spAutoFit/>
          </a:bodyPr>
          <a:lstStyle/>
          <a:p>
            <a:r>
              <a:rPr lang="en-US" sz="1400" dirty="0">
                <a:latin typeface="Times New Roman" pitchFamily="18" charset="0"/>
                <a:cs typeface="Times New Roman" pitchFamily="18" charset="0"/>
              </a:rPr>
              <a:t>Simplified scheme of the </a:t>
            </a:r>
            <a:r>
              <a:rPr lang="en-US" sz="1400" b="1" dirty="0">
                <a:latin typeface="Times New Roman" pitchFamily="18" charset="0"/>
                <a:cs typeface="Times New Roman" pitchFamily="18" charset="0"/>
              </a:rPr>
              <a:t>LUNA</a:t>
            </a:r>
            <a:r>
              <a:rPr lang="en-US" sz="1400" dirty="0">
                <a:latin typeface="Times New Roman" pitchFamily="18" charset="0"/>
                <a:cs typeface="Times New Roman" pitchFamily="18" charset="0"/>
              </a:rPr>
              <a:t> recirculation  gas target</a:t>
            </a:r>
          </a:p>
        </p:txBody>
      </p:sp>
      <p:sp>
        <p:nvSpPr>
          <p:cNvPr id="12" name="TextBox 11"/>
          <p:cNvSpPr txBox="1"/>
          <p:nvPr/>
        </p:nvSpPr>
        <p:spPr>
          <a:xfrm>
            <a:off x="3990324" y="1059582"/>
            <a:ext cx="2021836" cy="400110"/>
          </a:xfrm>
          <a:prstGeom prst="rect">
            <a:avLst/>
          </a:prstGeom>
          <a:solidFill>
            <a:schemeClr val="bg1"/>
          </a:solidFill>
        </p:spPr>
        <p:txBody>
          <a:bodyPr wrap="none" rtlCol="0">
            <a:spAutoFit/>
          </a:bodyPr>
          <a:lstStyle/>
          <a:p>
            <a:r>
              <a:rPr lang="en-US" sz="2000" dirty="0">
                <a:latin typeface="Times New Roman" pitchFamily="18" charset="0"/>
                <a:cs typeface="Times New Roman" pitchFamily="18" charset="0"/>
              </a:rPr>
              <a:t>ORNL [Das2013]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3200" b="1" dirty="0">
                <a:solidFill>
                  <a:srgbClr val="C00000"/>
                </a:solidFill>
              </a:rPr>
              <a:t> Recoil mass separator at Underground: first time</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19</a:t>
            </a:fld>
            <a:endParaRPr lang="en-US" dirty="0"/>
          </a:p>
        </p:txBody>
      </p:sp>
      <p:sp>
        <p:nvSpPr>
          <p:cNvPr id="7" name="TextBox 6"/>
          <p:cNvSpPr txBox="1"/>
          <p:nvPr/>
        </p:nvSpPr>
        <p:spPr>
          <a:xfrm>
            <a:off x="71439" y="1142990"/>
            <a:ext cx="5500693" cy="1938992"/>
          </a:xfrm>
          <a:prstGeom prst="rect">
            <a:avLst/>
          </a:prstGeom>
          <a:solidFill>
            <a:schemeClr val="bg1"/>
          </a:solidFill>
        </p:spPr>
        <p:txBody>
          <a:bodyPr wrap="square" rtlCol="0">
            <a:spAutoFit/>
          </a:bodyPr>
          <a:lstStyle/>
          <a:p>
            <a:pPr>
              <a:buFont typeface="Arial" pitchFamily="34" charset="0"/>
              <a:buChar char="•"/>
            </a:pPr>
            <a:r>
              <a:rPr lang="en-US" sz="2000" b="1" dirty="0">
                <a:latin typeface="Times New Roman" pitchFamily="18" charset="0"/>
                <a:cs typeface="Times New Roman" pitchFamily="18" charset="0"/>
              </a:rPr>
              <a:t>LUNA Data </a:t>
            </a:r>
            <a:r>
              <a:rPr lang="en-US" sz="2000" dirty="0">
                <a:latin typeface="Times New Roman" pitchFamily="18" charset="0"/>
                <a:cs typeface="Times New Roman" pitchFamily="18" charset="0"/>
              </a:rPr>
              <a:t>precision limited by backgrounds: natural, beam induced and target</a:t>
            </a:r>
          </a:p>
          <a:p>
            <a:r>
              <a:rPr lang="en-US" sz="2000" dirty="0">
                <a:latin typeface="Times New Roman" pitchFamily="18" charset="0"/>
                <a:cs typeface="Times New Roman" pitchFamily="18" charset="0"/>
                <a:sym typeface="Wingdings" pitchFamily="2" charset="2"/>
              </a:rPr>
              <a:t></a:t>
            </a:r>
            <a:r>
              <a:rPr lang="en-US" sz="2000" dirty="0">
                <a:solidFill>
                  <a:srgbClr val="FF0000"/>
                </a:solidFill>
                <a:latin typeface="Times New Roman" pitchFamily="18" charset="0"/>
                <a:cs typeface="Times New Roman" pitchFamily="18" charset="0"/>
              </a:rPr>
              <a:t>RMS can provide a solution</a:t>
            </a:r>
            <a:r>
              <a:rPr lang="en-US" sz="2000" dirty="0">
                <a:solidFill>
                  <a:srgbClr val="3333FF"/>
                </a:solidFill>
                <a:latin typeface="Times New Roman" pitchFamily="18" charset="0"/>
                <a:cs typeface="Times New Roman" pitchFamily="18" charset="0"/>
              </a:rPr>
              <a:t>: NOT used underground so far</a:t>
            </a:r>
          </a:p>
          <a:p>
            <a:r>
              <a:rPr lang="en-US" sz="2000" dirty="0">
                <a:solidFill>
                  <a:srgbClr val="FF0000"/>
                </a:solidFill>
                <a:latin typeface="Times New Roman" pitchFamily="18" charset="0"/>
                <a:cs typeface="Times New Roman" pitchFamily="18" charset="0"/>
              </a:rPr>
              <a:t>Inverse </a:t>
            </a:r>
            <a:r>
              <a:rPr lang="en-US" sz="2000" dirty="0" err="1">
                <a:solidFill>
                  <a:srgbClr val="FF0000"/>
                </a:solidFill>
                <a:latin typeface="Times New Roman" pitchFamily="18" charset="0"/>
                <a:cs typeface="Times New Roman" pitchFamily="18" charset="0"/>
              </a:rPr>
              <a:t>kinematics</a:t>
            </a:r>
            <a:r>
              <a:rPr lang="en-US" sz="2000" dirty="0" err="1">
                <a:solidFill>
                  <a:srgbClr val="FF0000"/>
                </a:solidFill>
                <a:latin typeface="Times New Roman" pitchFamily="18" charset="0"/>
                <a:cs typeface="Times New Roman" pitchFamily="18" charset="0"/>
                <a:sym typeface="Wingdings" pitchFamily="2" charset="2"/>
              </a:rPr>
              <a:t></a:t>
            </a:r>
            <a:r>
              <a:rPr lang="en-US" sz="2000" dirty="0" err="1">
                <a:solidFill>
                  <a:srgbClr val="FF0000"/>
                </a:solidFill>
                <a:latin typeface="Times New Roman" pitchFamily="18" charset="0"/>
                <a:cs typeface="Times New Roman" pitchFamily="18" charset="0"/>
              </a:rPr>
              <a:t>interchange</a:t>
            </a:r>
            <a:r>
              <a:rPr lang="en-US" sz="2000" dirty="0">
                <a:solidFill>
                  <a:srgbClr val="FF0000"/>
                </a:solidFill>
                <a:latin typeface="Times New Roman" pitchFamily="18" charset="0"/>
                <a:cs typeface="Times New Roman" pitchFamily="18" charset="0"/>
              </a:rPr>
              <a:t> target &amp; projectile </a:t>
            </a:r>
            <a:r>
              <a:rPr lang="en-US" sz="2000" dirty="0">
                <a:solidFill>
                  <a:srgbClr val="FF0000"/>
                </a:solidFill>
                <a:latin typeface="Times New Roman" pitchFamily="18" charset="0"/>
                <a:cs typeface="Times New Roman" pitchFamily="18" charset="0"/>
                <a:sym typeface="Wingdings" pitchFamily="2" charset="2"/>
              </a:rPr>
              <a:t> </a:t>
            </a:r>
            <a:r>
              <a:rPr lang="en-US" sz="2000" dirty="0">
                <a:solidFill>
                  <a:srgbClr val="3333FF"/>
                </a:solidFill>
                <a:latin typeface="Times New Roman" pitchFamily="18" charset="0"/>
                <a:cs typeface="Times New Roman" pitchFamily="18" charset="0"/>
                <a:sym typeface="Wingdings" pitchFamily="2" charset="2"/>
              </a:rPr>
              <a:t>improves a</a:t>
            </a:r>
            <a:r>
              <a:rPr lang="en-US" sz="2000" dirty="0">
                <a:solidFill>
                  <a:srgbClr val="3333FF"/>
                </a:solidFill>
                <a:latin typeface="Times New Roman" pitchFamily="18" charset="0"/>
                <a:cs typeface="Times New Roman" pitchFamily="18" charset="0"/>
              </a:rPr>
              <a:t>ccuracy</a:t>
            </a:r>
            <a:r>
              <a:rPr lang="en-US" sz="2000" dirty="0">
                <a:latin typeface="Times New Roman" pitchFamily="18" charset="0"/>
                <a:cs typeface="Times New Roman" pitchFamily="18" charset="0"/>
              </a:rPr>
              <a:t>: reduces systematic errors</a:t>
            </a:r>
            <a:endParaRPr lang="en-US" sz="2000" dirty="0">
              <a:solidFill>
                <a:srgbClr val="FF0000"/>
              </a:solidFill>
              <a:latin typeface="Times New Roman" pitchFamily="18" charset="0"/>
              <a:cs typeface="Times New Roman" pitchFamily="18" charset="0"/>
            </a:endParaRPr>
          </a:p>
        </p:txBody>
      </p:sp>
      <p:pic>
        <p:nvPicPr>
          <p:cNvPr id="8" name="object 4"/>
          <p:cNvPicPr/>
          <p:nvPr/>
        </p:nvPicPr>
        <p:blipFill>
          <a:blip r:embed="rId2" cstate="print"/>
          <a:stretch>
            <a:fillRect/>
          </a:stretch>
        </p:blipFill>
        <p:spPr>
          <a:xfrm>
            <a:off x="5612524" y="1142990"/>
            <a:ext cx="3460070" cy="2412134"/>
          </a:xfrm>
          <a:prstGeom prst="rect">
            <a:avLst/>
          </a:prstGeom>
        </p:spPr>
      </p:pic>
      <p:sp>
        <p:nvSpPr>
          <p:cNvPr id="9" name="TextBox 8"/>
          <p:cNvSpPr txBox="1"/>
          <p:nvPr/>
        </p:nvSpPr>
        <p:spPr>
          <a:xfrm>
            <a:off x="142844" y="3643320"/>
            <a:ext cx="8858312" cy="1384995"/>
          </a:xfrm>
          <a:prstGeom prst="rect">
            <a:avLst/>
          </a:prstGeom>
          <a:solidFill>
            <a:schemeClr val="bg1"/>
          </a:solidFill>
        </p:spPr>
        <p:txBody>
          <a:bodyPr wrap="square" rtlCol="0">
            <a:spAutoFit/>
          </a:bodyPr>
          <a:lstStyle/>
          <a:p>
            <a:r>
              <a:rPr lang="en-US" sz="2400" b="1" dirty="0">
                <a:latin typeface="Times New Roman" pitchFamily="18" charset="0"/>
                <a:cs typeface="Times New Roman" pitchFamily="18" charset="0"/>
              </a:rPr>
              <a:t>CUPAC-NE-BARC Concepts: AJT+RMS</a:t>
            </a:r>
          </a:p>
          <a:p>
            <a:pPr>
              <a:buFont typeface="Arial" pitchFamily="34" charset="0"/>
              <a:buChar char="•"/>
            </a:pPr>
            <a:r>
              <a:rPr lang="en-US" sz="2000" b="1" dirty="0">
                <a:solidFill>
                  <a:srgbClr val="3333FF"/>
                </a:solidFill>
                <a:latin typeface="Times New Roman" pitchFamily="18" charset="0"/>
                <a:cs typeface="Times New Roman" pitchFamily="18" charset="0"/>
              </a:rPr>
              <a:t>AJT: </a:t>
            </a:r>
            <a:r>
              <a:rPr lang="en-US" sz="2000" dirty="0">
                <a:solidFill>
                  <a:srgbClr val="3333FF"/>
                </a:solidFill>
                <a:latin typeface="Times New Roman" pitchFamily="18" charset="0"/>
                <a:cs typeface="Times New Roman" pitchFamily="18" charset="0"/>
              </a:rPr>
              <a:t>Reduce systematic errors (</a:t>
            </a:r>
            <a:r>
              <a:rPr lang="en-US" sz="2000" b="1" dirty="0">
                <a:solidFill>
                  <a:srgbClr val="3333FF"/>
                </a:solidFill>
                <a:latin typeface="Times New Roman" pitchFamily="18" charset="0"/>
                <a:cs typeface="Times New Roman" pitchFamily="18" charset="0"/>
              </a:rPr>
              <a:t>use </a:t>
            </a:r>
            <a:r>
              <a:rPr lang="en-US" sz="2000" b="1" baseline="30000" dirty="0">
                <a:solidFill>
                  <a:srgbClr val="3333FF"/>
                </a:solidFill>
                <a:latin typeface="Times New Roman" pitchFamily="18" charset="0"/>
                <a:cs typeface="Times New Roman" pitchFamily="18" charset="0"/>
              </a:rPr>
              <a:t>3</a:t>
            </a:r>
            <a:r>
              <a:rPr lang="en-US" sz="2000" b="1" dirty="0">
                <a:solidFill>
                  <a:srgbClr val="3333FF"/>
                </a:solidFill>
                <a:latin typeface="Times New Roman" pitchFamily="18" charset="0"/>
                <a:cs typeface="Times New Roman" pitchFamily="18" charset="0"/>
              </a:rPr>
              <a:t>He,</a:t>
            </a:r>
            <a:r>
              <a:rPr lang="en-US" sz="2000" b="1" baseline="30000" dirty="0">
                <a:solidFill>
                  <a:srgbClr val="3333FF"/>
                </a:solidFill>
                <a:latin typeface="Times New Roman" pitchFamily="18" charset="0"/>
                <a:cs typeface="Times New Roman" pitchFamily="18" charset="0"/>
              </a:rPr>
              <a:t>3</a:t>
            </a:r>
            <a:r>
              <a:rPr lang="en-US" sz="2000" b="1" dirty="0">
                <a:solidFill>
                  <a:srgbClr val="3333FF"/>
                </a:solidFill>
                <a:latin typeface="Times New Roman" pitchFamily="18" charset="0"/>
                <a:cs typeface="Times New Roman" pitchFamily="18" charset="0"/>
              </a:rPr>
              <a:t>H  </a:t>
            </a:r>
            <a:r>
              <a:rPr lang="en-US" sz="2000" dirty="0">
                <a:solidFill>
                  <a:srgbClr val="3333FF"/>
                </a:solidFill>
                <a:latin typeface="Times New Roman" pitchFamily="18" charset="0"/>
                <a:cs typeface="Times New Roman" pitchFamily="18" charset="0"/>
              </a:rPr>
              <a:t>gas target with recirculation target)</a:t>
            </a:r>
          </a:p>
          <a:p>
            <a:pPr>
              <a:buFont typeface="Arial" pitchFamily="34" charset="0"/>
              <a:buChar char="•"/>
            </a:pPr>
            <a:r>
              <a:rPr lang="en-US" sz="2000" b="1" dirty="0">
                <a:latin typeface="Times New Roman" pitchFamily="18" charset="0"/>
                <a:cs typeface="Times New Roman" pitchFamily="18" charset="0"/>
              </a:rPr>
              <a:t>RMS: </a:t>
            </a:r>
            <a:r>
              <a:rPr lang="en-US" sz="2000" b="1" dirty="0">
                <a:solidFill>
                  <a:srgbClr val="FF0000"/>
                </a:solidFill>
                <a:latin typeface="Times New Roman" pitchFamily="18" charset="0"/>
                <a:cs typeface="Times New Roman" pitchFamily="18" charset="0"/>
              </a:rPr>
              <a:t>Eliminate</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beam and natural background and target impurity</a:t>
            </a:r>
          </a:p>
          <a:p>
            <a:pPr>
              <a:buFont typeface="Arial" pitchFamily="34" charset="0"/>
              <a:buChar char="•"/>
            </a:pPr>
            <a:r>
              <a:rPr lang="en-US" sz="2000" b="1" dirty="0">
                <a:latin typeface="Times New Roman" pitchFamily="18" charset="0"/>
                <a:cs typeface="Times New Roman" pitchFamily="18" charset="0"/>
              </a:rPr>
              <a:t>Novel RMS design:  very compact </a:t>
            </a:r>
            <a:r>
              <a:rPr lang="en-US" sz="2000" dirty="0">
                <a:latin typeface="Times New Roman" pitchFamily="18" charset="0"/>
                <a:cs typeface="Times New Roman" pitchFamily="18" charset="0"/>
              </a:rPr>
              <a:t>PIMS + HIRA ED1 slot+ RIB optics for IKR</a:t>
            </a:r>
            <a:endParaRPr lang="en-US" sz="24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fontScale="92500"/>
          </a:bodyPr>
          <a:lstStyle/>
          <a:p>
            <a:pPr algn="ctr"/>
            <a:r>
              <a:rPr lang="en-US" dirty="0"/>
              <a:t>Discussion meeting on underground facility in India </a:t>
            </a:r>
          </a:p>
        </p:txBody>
      </p:sp>
      <p:sp>
        <p:nvSpPr>
          <p:cNvPr id="6" name="Text Box 3"/>
          <p:cNvSpPr txBox="1">
            <a:spLocks noChangeArrowheads="1"/>
          </p:cNvSpPr>
          <p:nvPr/>
        </p:nvSpPr>
        <p:spPr bwMode="auto">
          <a:xfrm>
            <a:off x="142844" y="142858"/>
            <a:ext cx="8786874" cy="857256"/>
          </a:xfrm>
          <a:prstGeom prst="rect">
            <a:avLst/>
          </a:prstGeom>
          <a:solidFill>
            <a:srgbClr val="FF0000">
              <a:alpha val="0"/>
            </a:srgbClr>
          </a:solidFill>
          <a:ln w="9525">
            <a:noFill/>
            <a:round/>
            <a:headEnd/>
            <a:tailEnd/>
          </a:ln>
        </p:spPr>
        <p:txBody>
          <a:bodyPr bIns="9144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4000" b="1" dirty="0">
                <a:solidFill>
                  <a:srgbClr val="C00000"/>
                </a:solidFill>
                <a:latin typeface="+mj-lt"/>
              </a:rPr>
              <a:t> Outline of the presentation</a:t>
            </a:r>
          </a:p>
        </p:txBody>
      </p:sp>
      <p:sp>
        <p:nvSpPr>
          <p:cNvPr id="8" name="TextBox 7"/>
          <p:cNvSpPr txBox="1"/>
          <p:nvPr/>
        </p:nvSpPr>
        <p:spPr>
          <a:xfrm>
            <a:off x="0" y="4643452"/>
            <a:ext cx="2214546" cy="369332"/>
          </a:xfrm>
          <a:prstGeom prst="rect">
            <a:avLst/>
          </a:prstGeom>
          <a:noFill/>
        </p:spPr>
        <p:txBody>
          <a:bodyPr wrap="square" rtlCol="0">
            <a:spAutoFit/>
          </a:bodyPr>
          <a:lstStyle/>
          <a:p>
            <a:pPr algn="ctr"/>
            <a:r>
              <a:rPr lang="en-IN" dirty="0"/>
              <a:t>6</a:t>
            </a:r>
            <a:r>
              <a:rPr lang="en-IN" baseline="30000" dirty="0"/>
              <a:t>th</a:t>
            </a:r>
            <a:r>
              <a:rPr lang="en-IN" dirty="0"/>
              <a:t>  August, 2022</a:t>
            </a:r>
          </a:p>
        </p:txBody>
      </p:sp>
      <p:sp>
        <p:nvSpPr>
          <p:cNvPr id="10" name="Rectangle 2"/>
          <p:cNvSpPr txBox="1">
            <a:spLocks/>
          </p:cNvSpPr>
          <p:nvPr/>
        </p:nvSpPr>
        <p:spPr>
          <a:xfrm>
            <a:off x="2357422" y="857238"/>
            <a:ext cx="6286544" cy="3429024"/>
          </a:xfrm>
          <a:prstGeom prst="rect">
            <a:avLst/>
          </a:prstGeom>
          <a:noFill/>
        </p:spPr>
        <p:txBody>
          <a:bodyPr vert="horz" anchor="ctr">
            <a:noAutofit/>
          </a:bodyPr>
          <a:lstStyle/>
          <a:p>
            <a:pPr marL="274320" marR="0" lvl="1" indent="0" defTabSz="914400" rtl="0" eaLnBrk="1" fontAlgn="auto" latinLnBrk="0" hangingPunct="1">
              <a:lnSpc>
                <a:spcPct val="100000"/>
              </a:lnSpc>
              <a:spcBef>
                <a:spcPts val="550"/>
              </a:spcBef>
              <a:spcAft>
                <a:spcPts val="0"/>
              </a:spcAft>
              <a:buClr>
                <a:schemeClr val="accent1"/>
              </a:buClr>
              <a:buSzPct val="70000"/>
              <a:buFont typeface="Wingdings" pitchFamily="2" charset="2"/>
              <a:buChar char="q"/>
              <a:tabLst/>
              <a:defRPr/>
            </a:pPr>
            <a:r>
              <a:rPr kumimoji="0" lang="en-US" sz="2400" b="0" i="0" u="none" strike="noStrike" kern="1200" cap="none" spc="0" normalizeH="0" baseline="0" noProof="0" dirty="0">
                <a:ln>
                  <a:noFill/>
                </a:ln>
                <a:solidFill>
                  <a:srgbClr val="0000FF"/>
                </a:solidFill>
                <a:effectLst/>
                <a:uLnTx/>
                <a:uFillTx/>
                <a:latin typeface="+mn-lt"/>
                <a:ea typeface="+mn-ea"/>
                <a:cs typeface="+mn-cs"/>
              </a:rPr>
              <a:t>Underground facilities for nuclear astrophysics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74320" lvl="1">
              <a:spcBef>
                <a:spcPts val="550"/>
              </a:spcBef>
              <a:buClr>
                <a:schemeClr val="accent1"/>
              </a:buClr>
              <a:buSzPct val="70000"/>
              <a:buFont typeface="Wingdings" pitchFamily="2" charset="2"/>
              <a:buChar char="q"/>
            </a:pPr>
            <a:r>
              <a:rPr kumimoji="0" lang="en-US" sz="2400" b="0" i="0" u="none" strike="noStrike" kern="1200" cap="none" spc="0" normalizeH="0" baseline="0" noProof="0" dirty="0">
                <a:ln>
                  <a:noFill/>
                </a:ln>
                <a:solidFill>
                  <a:srgbClr val="000000"/>
                </a:solidFill>
                <a:effectLst/>
                <a:uLnTx/>
                <a:uFillTx/>
                <a:latin typeface="+mn-lt"/>
                <a:ea typeface="+mn-ea"/>
                <a:cs typeface="+mn-cs"/>
              </a:rPr>
              <a:t>Reactions of interest</a:t>
            </a:r>
          </a:p>
          <a:p>
            <a:pPr marL="274320" marR="0" lvl="1" indent="0" defTabSz="914400" rtl="0" eaLnBrk="1" fontAlgn="auto" latinLnBrk="0" hangingPunct="1">
              <a:lnSpc>
                <a:spcPct val="100000"/>
              </a:lnSpc>
              <a:spcBef>
                <a:spcPts val="550"/>
              </a:spcBef>
              <a:spcAft>
                <a:spcPts val="0"/>
              </a:spcAft>
              <a:buClr>
                <a:schemeClr val="accent1"/>
              </a:buClr>
              <a:buSzPct val="70000"/>
              <a:buFont typeface="Wingdings" pitchFamily="2" charset="2"/>
              <a:buChar char="q"/>
              <a:tabLst/>
              <a:defRPr/>
            </a:pPr>
            <a:r>
              <a:rPr kumimoji="0" lang="en-US" sz="2400" b="0" i="0" u="none" strike="noStrike" kern="1200" cap="none" spc="0" normalizeH="0" baseline="0" noProof="0" dirty="0">
                <a:ln>
                  <a:noFill/>
                </a:ln>
                <a:solidFill>
                  <a:srgbClr val="3333FF"/>
                </a:solidFill>
                <a:effectLst/>
                <a:uLnTx/>
                <a:uFillTx/>
                <a:latin typeface="+mn-lt"/>
                <a:ea typeface="+mn-ea"/>
                <a:cs typeface="+mn-cs"/>
              </a:rPr>
              <a:t>Present status of a few </a:t>
            </a:r>
          </a:p>
          <a:p>
            <a:pPr marL="274320" marR="0" lvl="1" indent="0" defTabSz="914400" rtl="0" eaLnBrk="1" fontAlgn="auto" latinLnBrk="0" hangingPunct="1">
              <a:lnSpc>
                <a:spcPct val="100000"/>
              </a:lnSpc>
              <a:spcBef>
                <a:spcPts val="550"/>
              </a:spcBef>
              <a:spcAft>
                <a:spcPts val="0"/>
              </a:spcAft>
              <a:buClr>
                <a:schemeClr val="accent1"/>
              </a:buClr>
              <a:buSzPct val="70000"/>
              <a:buFont typeface="Wingdings" pitchFamily="2" charset="2"/>
              <a:buChar char="q"/>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Proposed accelerator</a:t>
            </a:r>
          </a:p>
          <a:p>
            <a:pPr marL="274320" marR="0" lvl="1" indent="0" defTabSz="914400" rtl="0" eaLnBrk="1" fontAlgn="auto" latinLnBrk="0" hangingPunct="1">
              <a:lnSpc>
                <a:spcPct val="100000"/>
              </a:lnSpc>
              <a:spcBef>
                <a:spcPts val="550"/>
              </a:spcBef>
              <a:spcAft>
                <a:spcPts val="0"/>
              </a:spcAft>
              <a:buClr>
                <a:schemeClr val="accent1"/>
              </a:buClr>
              <a:buSzPct val="70000"/>
              <a:buFont typeface="Wingdings" pitchFamily="2" charset="2"/>
              <a:buChar char="q"/>
              <a:tabLst/>
              <a:defRPr/>
            </a:pPr>
            <a:r>
              <a:rPr kumimoji="0" lang="en-US" sz="2400" b="0" i="0" u="none" strike="noStrike" kern="1200" cap="none" spc="0" normalizeH="0" baseline="0" noProof="0" dirty="0">
                <a:ln>
                  <a:noFill/>
                </a:ln>
                <a:solidFill>
                  <a:srgbClr val="3333FF"/>
                </a:solidFill>
                <a:effectLst/>
                <a:uLnTx/>
                <a:uFillTx/>
                <a:latin typeface="+mn-lt"/>
                <a:ea typeface="+mn-ea"/>
                <a:cs typeface="+mn-cs"/>
              </a:rPr>
              <a:t>Proposal for AJT</a:t>
            </a:r>
            <a:r>
              <a:rPr kumimoji="0" lang="en-US" sz="2400" b="0" i="0" u="none" strike="noStrike" kern="1200" cap="none" spc="0" normalizeH="0" noProof="0" dirty="0">
                <a:ln>
                  <a:noFill/>
                </a:ln>
                <a:solidFill>
                  <a:srgbClr val="3333FF"/>
                </a:solidFill>
                <a:effectLst/>
                <a:uLnTx/>
                <a:uFillTx/>
                <a:latin typeface="+mn-lt"/>
                <a:ea typeface="+mn-ea"/>
                <a:cs typeface="+mn-cs"/>
              </a:rPr>
              <a:t> &amp; RMS</a:t>
            </a:r>
          </a:p>
          <a:p>
            <a:pPr marL="274320" marR="0" lvl="1" indent="0" defTabSz="914400" rtl="0" eaLnBrk="1" fontAlgn="auto" latinLnBrk="0" hangingPunct="1">
              <a:lnSpc>
                <a:spcPct val="100000"/>
              </a:lnSpc>
              <a:spcBef>
                <a:spcPts val="550"/>
              </a:spcBef>
              <a:spcAft>
                <a:spcPts val="0"/>
              </a:spcAft>
              <a:buClr>
                <a:schemeClr val="accent1"/>
              </a:buClr>
              <a:buSzPct val="70000"/>
              <a:buFont typeface="Wingdings" pitchFamily="2" charset="2"/>
              <a:buChar char="q"/>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Summary</a:t>
            </a:r>
          </a:p>
        </p:txBody>
      </p:sp>
      <p:sp>
        <p:nvSpPr>
          <p:cNvPr id="7" name="Slide Number Placeholder 5">
            <a:extLst>
              <a:ext uri="{FF2B5EF4-FFF2-40B4-BE49-F238E27FC236}">
                <a16:creationId xmlns:a16="http://schemas.microsoft.com/office/drawing/2014/main" id="{075F3A3F-C82E-474F-84CE-1F134807280A}"/>
              </a:ext>
            </a:extLst>
          </p:cNvPr>
          <p:cNvSpPr>
            <a:spLocks noGrp="1"/>
          </p:cNvSpPr>
          <p:nvPr>
            <p:ph type="sldNum" sz="quarter" idx="12"/>
          </p:nvPr>
        </p:nvSpPr>
        <p:spPr>
          <a:xfrm>
            <a:off x="0" y="-18"/>
            <a:ext cx="533400" cy="183357"/>
          </a:xfrm>
        </p:spPr>
        <p:txBody>
          <a:bodyPr lIns="68580" tIns="34290" rIns="68580" bIns="34290">
            <a:normAutofit fontScale="62500" lnSpcReduction="20000"/>
          </a:bodyPr>
          <a:lstStyle/>
          <a:p>
            <a:fld id="{3A3B6BF3-9B26-470B-AE4F-71868D8B4B76}" type="slidenum">
              <a:rPr lang="en-US" smtClean="0">
                <a:solidFill>
                  <a:srgbClr val="3333FF"/>
                </a:solidFill>
              </a:rPr>
              <a:pPr/>
              <a:t>2</a:t>
            </a:fld>
            <a:endParaRPr lang="en-US" dirty="0">
              <a:solidFill>
                <a:srgbClr val="3333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3200" b="1" dirty="0">
                <a:solidFill>
                  <a:srgbClr val="C00000"/>
                </a:solidFill>
              </a:rPr>
              <a:t> Recoil mass separator at Underground: first time</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20</a:t>
            </a:fld>
            <a:endParaRPr lang="en-US" dirty="0"/>
          </a:p>
        </p:txBody>
      </p:sp>
      <p:sp>
        <p:nvSpPr>
          <p:cNvPr id="11" name="TextBox 10"/>
          <p:cNvSpPr txBox="1"/>
          <p:nvPr/>
        </p:nvSpPr>
        <p:spPr>
          <a:xfrm>
            <a:off x="142844" y="1928808"/>
            <a:ext cx="5857916" cy="3170099"/>
          </a:xfrm>
          <a:prstGeom prst="rect">
            <a:avLst/>
          </a:prstGeom>
          <a:solidFill>
            <a:schemeClr val="bg1"/>
          </a:solidFill>
        </p:spPr>
        <p:txBody>
          <a:bodyPr wrap="square" rtlCol="0">
            <a:spAutoFit/>
          </a:bodyPr>
          <a:lstStyle/>
          <a:p>
            <a:r>
              <a:rPr lang="en-US" sz="2000" b="1" dirty="0">
                <a:latin typeface="Times New Roman" pitchFamily="18" charset="0"/>
                <a:cs typeface="Times New Roman" pitchFamily="18" charset="0"/>
              </a:rPr>
              <a:t>Novelty of the concept: MD-ED-MD similar to HIRA (ED-MD-ED)</a:t>
            </a:r>
          </a:p>
          <a:p>
            <a:pPr marL="457200" indent="-457200">
              <a:buFont typeface="+mj-lt"/>
              <a:buAutoNum type="arabicPeriod"/>
            </a:pPr>
            <a:r>
              <a:rPr lang="en-US" sz="2000" dirty="0">
                <a:solidFill>
                  <a:srgbClr val="3333FF"/>
                </a:solidFill>
                <a:latin typeface="Times New Roman" pitchFamily="18" charset="0"/>
                <a:cs typeface="Times New Roman" pitchFamily="18" charset="0"/>
              </a:rPr>
              <a:t>Compact foot print, no quadrapoles, hardware corrections of aberrations</a:t>
            </a:r>
          </a:p>
          <a:p>
            <a:pPr marL="457200" indent="-457200">
              <a:buFont typeface="+mj-lt"/>
              <a:buAutoNum type="arabicPeriod"/>
            </a:pPr>
            <a:r>
              <a:rPr lang="en-US" sz="2000" dirty="0">
                <a:latin typeface="Times New Roman" pitchFamily="18" charset="0"/>
                <a:cs typeface="Times New Roman" pitchFamily="18" charset="0"/>
              </a:rPr>
              <a:t>Spherical doubly focusing ESA (Electrostatic Analyzer) [Das 1997]</a:t>
            </a:r>
          </a:p>
          <a:p>
            <a:pPr marL="457200" indent="-457200">
              <a:buFont typeface="+mj-lt"/>
              <a:buAutoNum type="arabicPeriod"/>
            </a:pPr>
            <a:r>
              <a:rPr lang="en-US" sz="2000" dirty="0">
                <a:solidFill>
                  <a:srgbClr val="3333FF"/>
                </a:solidFill>
                <a:latin typeface="Times New Roman" pitchFamily="18" charset="0"/>
                <a:cs typeface="Times New Roman" pitchFamily="18" charset="0"/>
              </a:rPr>
              <a:t>Anode slot like HIRA for High current operation [Sinha 1997]</a:t>
            </a:r>
          </a:p>
          <a:p>
            <a:r>
              <a:rPr lang="en-US" sz="2000" b="1" dirty="0">
                <a:latin typeface="Times New Roman" pitchFamily="18" charset="0"/>
                <a:cs typeface="Times New Roman" pitchFamily="18" charset="0"/>
              </a:rPr>
              <a:t>Experience in ion optics: </a:t>
            </a:r>
            <a:r>
              <a:rPr lang="en-US" sz="2000" dirty="0">
                <a:latin typeface="Times New Roman" pitchFamily="18" charset="0"/>
                <a:cs typeface="Times New Roman" pitchFamily="18" charset="0"/>
              </a:rPr>
              <a:t>GIOS, GICOZY for inverse kinematic reactions IKR [Das 2005], SIMION 8.2  </a:t>
            </a:r>
          </a:p>
        </p:txBody>
      </p:sp>
      <p:sp>
        <p:nvSpPr>
          <p:cNvPr id="12" name="TextBox 11"/>
          <p:cNvSpPr txBox="1"/>
          <p:nvPr/>
        </p:nvSpPr>
        <p:spPr>
          <a:xfrm>
            <a:off x="252248" y="1071552"/>
            <a:ext cx="8177404" cy="830997"/>
          </a:xfrm>
          <a:prstGeom prst="rect">
            <a:avLst/>
          </a:prstGeom>
          <a:noFill/>
        </p:spPr>
        <p:txBody>
          <a:bodyPr wrap="square" rtlCol="0">
            <a:spAutoFit/>
          </a:bodyPr>
          <a:lstStyle/>
          <a:p>
            <a:r>
              <a:rPr lang="en-US" sz="2400" b="1" dirty="0">
                <a:solidFill>
                  <a:srgbClr val="002060"/>
                </a:solidFill>
              </a:rPr>
              <a:t>Propose: A Rotatable PIMS spectrometer: </a:t>
            </a:r>
            <a:r>
              <a:rPr lang="en-US" sz="2400" dirty="0">
                <a:solidFill>
                  <a:srgbClr val="002060"/>
                </a:solidFill>
              </a:rPr>
              <a:t>MD-ED-MD</a:t>
            </a:r>
          </a:p>
          <a:p>
            <a:r>
              <a:rPr lang="en-US" sz="2400" dirty="0">
                <a:solidFill>
                  <a:srgbClr val="002060"/>
                </a:solidFill>
              </a:rPr>
              <a:t>Doubly focusing spherical ED, No </a:t>
            </a:r>
            <a:r>
              <a:rPr lang="en-US" sz="2400" dirty="0" err="1">
                <a:solidFill>
                  <a:srgbClr val="002060"/>
                </a:solidFill>
              </a:rPr>
              <a:t>quadrapoles</a:t>
            </a:r>
            <a:endParaRPr lang="en-US" sz="2400" dirty="0">
              <a:solidFill>
                <a:srgbClr val="002060"/>
              </a:solidFill>
            </a:endParaRPr>
          </a:p>
        </p:txBody>
      </p:sp>
      <p:pic>
        <p:nvPicPr>
          <p:cNvPr id="13" name="Picture 2"/>
          <p:cNvPicPr>
            <a:picLocks noChangeAspect="1" noChangeArrowheads="1"/>
          </p:cNvPicPr>
          <p:nvPr/>
        </p:nvPicPr>
        <p:blipFill>
          <a:blip r:embed="rId2" cstate="print"/>
          <a:srcRect t="3352" r="46452"/>
          <a:stretch>
            <a:fillRect/>
          </a:stretch>
        </p:blipFill>
        <p:spPr bwMode="auto">
          <a:xfrm>
            <a:off x="5998027" y="2000246"/>
            <a:ext cx="3170190" cy="2643206"/>
          </a:xfrm>
          <a:prstGeom prst="rect">
            <a:avLst/>
          </a:prstGeom>
          <a:noFill/>
          <a:ln w="9525">
            <a:noFill/>
            <a:miter lim="800000"/>
            <a:headEnd/>
            <a:tailEnd/>
          </a:ln>
        </p:spPr>
      </p:pic>
      <p:sp>
        <p:nvSpPr>
          <p:cNvPr id="14" name="TextBox 13"/>
          <p:cNvSpPr txBox="1"/>
          <p:nvPr/>
        </p:nvSpPr>
        <p:spPr>
          <a:xfrm>
            <a:off x="6858016" y="4643452"/>
            <a:ext cx="1890454" cy="369332"/>
          </a:xfrm>
          <a:prstGeom prst="rect">
            <a:avLst/>
          </a:prstGeom>
          <a:noFill/>
        </p:spPr>
        <p:txBody>
          <a:bodyPr wrap="none" rtlCol="0">
            <a:spAutoFit/>
          </a:bodyPr>
          <a:lstStyle/>
          <a:p>
            <a:r>
              <a:rPr lang="en-IN" dirty="0">
                <a:solidFill>
                  <a:srgbClr val="FF0000"/>
                </a:solidFill>
              </a:rPr>
              <a:t>PIMS spectrometer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sz="4000" b="1" dirty="0">
                <a:solidFill>
                  <a:srgbClr val="C00000"/>
                </a:solidFill>
              </a:rPr>
              <a:t> HIRA spectrometer layout and optics</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21</a:t>
            </a:fld>
            <a:endParaRPr lang="en-US" dirty="0"/>
          </a:p>
        </p:txBody>
      </p:sp>
      <p:pic>
        <p:nvPicPr>
          <p:cNvPr id="7" name="Picture 2"/>
          <p:cNvPicPr>
            <a:picLocks noChangeAspect="1" noChangeArrowheads="1"/>
          </p:cNvPicPr>
          <p:nvPr/>
        </p:nvPicPr>
        <p:blipFill>
          <a:blip r:embed="rId2" cstate="print"/>
          <a:srcRect t="56502" b="5932"/>
          <a:stretch>
            <a:fillRect/>
          </a:stretch>
        </p:blipFill>
        <p:spPr bwMode="auto">
          <a:xfrm>
            <a:off x="4572000" y="3902707"/>
            <a:ext cx="3429024" cy="1240811"/>
          </a:xfrm>
          <a:prstGeom prst="rect">
            <a:avLst/>
          </a:prstGeom>
          <a:noFill/>
          <a:ln w="9525">
            <a:noFill/>
            <a:miter lim="800000"/>
            <a:headEnd/>
            <a:tailEnd/>
          </a:ln>
        </p:spPr>
      </p:pic>
      <p:pic>
        <p:nvPicPr>
          <p:cNvPr id="8" name="Picture 7"/>
          <p:cNvPicPr/>
          <p:nvPr/>
        </p:nvPicPr>
        <p:blipFill rotWithShape="1">
          <a:blip r:embed="rId3" cstate="print"/>
          <a:srcRect t="3000" r="15858" b="6203"/>
          <a:stretch/>
        </p:blipFill>
        <p:spPr bwMode="auto">
          <a:xfrm>
            <a:off x="142844" y="2786064"/>
            <a:ext cx="3214710" cy="2000264"/>
          </a:xfrm>
          <a:prstGeom prst="rect">
            <a:avLst/>
          </a:prstGeom>
        </p:spPr>
      </p:pic>
      <p:sp>
        <p:nvSpPr>
          <p:cNvPr id="9" name="TextBox 8"/>
          <p:cNvSpPr txBox="1"/>
          <p:nvPr/>
        </p:nvSpPr>
        <p:spPr>
          <a:xfrm>
            <a:off x="5471160" y="1337798"/>
            <a:ext cx="617477" cy="461665"/>
          </a:xfrm>
          <a:prstGeom prst="rect">
            <a:avLst/>
          </a:prstGeom>
          <a:noFill/>
        </p:spPr>
        <p:txBody>
          <a:bodyPr wrap="none" rtlCol="0">
            <a:spAutoFit/>
          </a:bodyPr>
          <a:lstStyle/>
          <a:p>
            <a:r>
              <a:rPr lang="en-US" sz="2400" b="1" baseline="30000" dirty="0">
                <a:solidFill>
                  <a:srgbClr val="FF0000"/>
                </a:solidFill>
              </a:rPr>
              <a:t>7</a:t>
            </a:r>
            <a:r>
              <a:rPr lang="en-US" sz="2400" b="1" dirty="0">
                <a:solidFill>
                  <a:srgbClr val="FF0000"/>
                </a:solidFill>
              </a:rPr>
              <a:t>Be</a:t>
            </a:r>
          </a:p>
        </p:txBody>
      </p:sp>
      <p:pic>
        <p:nvPicPr>
          <p:cNvPr id="10" name="Picture 3"/>
          <p:cNvPicPr>
            <a:picLocks noChangeAspect="1" noChangeArrowheads="1"/>
          </p:cNvPicPr>
          <p:nvPr/>
        </p:nvPicPr>
        <p:blipFill>
          <a:blip r:embed="rId4" cstate="print"/>
          <a:srcRect l="35025" t="20915"/>
          <a:stretch>
            <a:fillRect/>
          </a:stretch>
        </p:blipFill>
        <p:spPr bwMode="auto">
          <a:xfrm>
            <a:off x="4269142" y="1000115"/>
            <a:ext cx="4231947" cy="3000395"/>
          </a:xfrm>
          <a:prstGeom prst="rect">
            <a:avLst/>
          </a:prstGeom>
          <a:noFill/>
          <a:ln w="9525">
            <a:noFill/>
            <a:miter lim="800000"/>
            <a:headEnd/>
            <a:tailEnd/>
          </a:ln>
        </p:spPr>
      </p:pic>
      <p:pic>
        <p:nvPicPr>
          <p:cNvPr id="14" name="Picture 13">
            <a:extLst>
              <a:ext uri="{FF2B5EF4-FFF2-40B4-BE49-F238E27FC236}">
                <a16:creationId xmlns:a16="http://schemas.microsoft.com/office/drawing/2014/main" id="{A41BAD8E-7189-469C-8E6F-86571F30A2EF}"/>
              </a:ext>
            </a:extLst>
          </p:cNvPr>
          <p:cNvPicPr>
            <a:picLocks noChangeAspect="1"/>
          </p:cNvPicPr>
          <p:nvPr/>
        </p:nvPicPr>
        <p:blipFill>
          <a:blip r:embed="rId5" cstate="print"/>
          <a:srcRect t="3923" b="3923"/>
          <a:stretch>
            <a:fillRect/>
          </a:stretch>
        </p:blipFill>
        <p:spPr>
          <a:xfrm>
            <a:off x="1140011" y="1142990"/>
            <a:ext cx="2202475" cy="1643074"/>
          </a:xfrm>
          <a:prstGeom prst="rect">
            <a:avLst/>
          </a:prstGeom>
        </p:spPr>
      </p:pic>
      <p:sp>
        <p:nvSpPr>
          <p:cNvPr id="15" name="TextBox 14"/>
          <p:cNvSpPr txBox="1"/>
          <p:nvPr/>
        </p:nvSpPr>
        <p:spPr>
          <a:xfrm>
            <a:off x="-32" y="1059410"/>
            <a:ext cx="1626343" cy="369332"/>
          </a:xfrm>
          <a:prstGeom prst="rect">
            <a:avLst/>
          </a:prstGeom>
          <a:noFill/>
        </p:spPr>
        <p:txBody>
          <a:bodyPr wrap="none" rtlCol="0">
            <a:spAutoFit/>
          </a:bodyPr>
          <a:lstStyle/>
          <a:p>
            <a:r>
              <a:rPr lang="en-US" b="1" baseline="30000" dirty="0"/>
              <a:t>7</a:t>
            </a:r>
            <a:r>
              <a:rPr lang="en-US" b="1" dirty="0"/>
              <a:t>Be ToF spectra</a:t>
            </a:r>
          </a:p>
        </p:txBody>
      </p:sp>
      <p:sp>
        <p:nvSpPr>
          <p:cNvPr id="18" name="TextBox 17"/>
          <p:cNvSpPr txBox="1"/>
          <p:nvPr/>
        </p:nvSpPr>
        <p:spPr>
          <a:xfrm>
            <a:off x="571472" y="4804946"/>
            <a:ext cx="1838965" cy="338554"/>
          </a:xfrm>
          <a:prstGeom prst="rect">
            <a:avLst/>
          </a:prstGeom>
          <a:solidFill>
            <a:schemeClr val="accent4"/>
          </a:solidFill>
        </p:spPr>
        <p:txBody>
          <a:bodyPr wrap="none" rtlCol="0">
            <a:spAutoFit/>
          </a:bodyPr>
          <a:lstStyle/>
          <a:p>
            <a:r>
              <a:rPr lang="en-US" sz="1600" dirty="0"/>
              <a:t>Momentum filter slits</a:t>
            </a:r>
          </a:p>
        </p:txBody>
      </p:sp>
      <p:sp>
        <p:nvSpPr>
          <p:cNvPr id="19" name="TextBox 18"/>
          <p:cNvSpPr txBox="1"/>
          <p:nvPr/>
        </p:nvSpPr>
        <p:spPr>
          <a:xfrm>
            <a:off x="4000496" y="928676"/>
            <a:ext cx="573619" cy="400110"/>
          </a:xfrm>
          <a:prstGeom prst="rect">
            <a:avLst/>
          </a:prstGeom>
          <a:solidFill>
            <a:schemeClr val="accent4"/>
          </a:solidFill>
        </p:spPr>
        <p:txBody>
          <a:bodyPr wrap="none" rtlCol="0">
            <a:spAutoFit/>
          </a:bodyPr>
          <a:lstStyle/>
          <a:p>
            <a:r>
              <a:rPr lang="en-US" sz="2000" b="1" dirty="0"/>
              <a:t>RTS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r>
              <a:rPr lang="en-IN" sz="3200" b="1" dirty="0">
                <a:solidFill>
                  <a:srgbClr val="FF0000"/>
                </a:solidFill>
              </a:rPr>
              <a:t> </a:t>
            </a:r>
            <a:r>
              <a:rPr lang="en-US" sz="3200" b="1" dirty="0">
                <a:solidFill>
                  <a:srgbClr val="C00000"/>
                </a:solidFill>
                <a:latin typeface="Times New Roman" pitchFamily="18" charset="0"/>
                <a:cs typeface="Times New Roman" pitchFamily="18" charset="0"/>
              </a:rPr>
              <a:t>Investigation of s-process for neutron sources in AGB stars using monochromatic neutron source</a:t>
            </a:r>
            <a:endParaRPr lang="en-IN" sz="3200" dirty="0">
              <a:solidFill>
                <a:srgbClr val="C00000"/>
              </a:solidFill>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22</a:t>
            </a:fld>
            <a:endParaRPr lang="en-US" dirty="0"/>
          </a:p>
        </p:txBody>
      </p:sp>
      <p:sp>
        <p:nvSpPr>
          <p:cNvPr id="7" name="TextBox 6"/>
          <p:cNvSpPr txBox="1"/>
          <p:nvPr/>
        </p:nvSpPr>
        <p:spPr>
          <a:xfrm>
            <a:off x="142844" y="1142990"/>
            <a:ext cx="5715040" cy="3847207"/>
          </a:xfrm>
          <a:prstGeom prst="rect">
            <a:avLst/>
          </a:prstGeom>
          <a:solidFill>
            <a:schemeClr val="bg1"/>
          </a:solidFill>
        </p:spPr>
        <p:txBody>
          <a:bodyPr wrap="square" rtlCol="0">
            <a:spAutoFit/>
          </a:bodyPr>
          <a:lstStyle/>
          <a:p>
            <a:r>
              <a:rPr lang="en-US" sz="2000" b="1" dirty="0">
                <a:solidFill>
                  <a:srgbClr val="FF0000"/>
                </a:solidFill>
                <a:latin typeface="Times New Roman" pitchFamily="18" charset="0"/>
                <a:cs typeface="Times New Roman" pitchFamily="18" charset="0"/>
              </a:rPr>
              <a:t>Novelty of the concept</a:t>
            </a:r>
            <a:r>
              <a:rPr lang="en-US" sz="2000" b="1" dirty="0">
                <a:latin typeface="Times New Roman" pitchFamily="18" charset="0"/>
                <a:cs typeface="Times New Roman" pitchFamily="18" charset="0"/>
              </a:rPr>
              <a:t>: </a:t>
            </a:r>
          </a:p>
          <a:p>
            <a:pPr marL="457200" indent="-457200">
              <a:buFont typeface="+mj-lt"/>
              <a:buAutoNum type="arabicPeriod"/>
            </a:pPr>
            <a:r>
              <a:rPr lang="en-US" sz="2000" dirty="0">
                <a:latin typeface="Times New Roman" pitchFamily="18" charset="0"/>
                <a:cs typeface="Times New Roman" pitchFamily="18" charset="0"/>
              </a:rPr>
              <a:t>Strictly monochromatic neutron beam, kinematic reconstruction </a:t>
            </a:r>
          </a:p>
          <a:p>
            <a:pPr marL="457200" indent="-457200">
              <a:buFont typeface="+mj-lt"/>
              <a:buAutoNum type="arabicPeriod"/>
            </a:pPr>
            <a:r>
              <a:rPr lang="en-US" sz="2000" dirty="0">
                <a:solidFill>
                  <a:srgbClr val="3333FF"/>
                </a:solidFill>
                <a:latin typeface="Times New Roman" pitchFamily="18" charset="0"/>
                <a:cs typeface="Times New Roman" pitchFamily="18" charset="0"/>
              </a:rPr>
              <a:t>p(</a:t>
            </a:r>
            <a:r>
              <a:rPr lang="en-US" sz="2000" baseline="30000" dirty="0">
                <a:solidFill>
                  <a:srgbClr val="3333FF"/>
                </a:solidFill>
                <a:latin typeface="Times New Roman" pitchFamily="18" charset="0"/>
                <a:cs typeface="Times New Roman" pitchFamily="18" charset="0"/>
              </a:rPr>
              <a:t>7</a:t>
            </a:r>
            <a:r>
              <a:rPr lang="en-US" sz="2000" dirty="0">
                <a:solidFill>
                  <a:srgbClr val="3333FF"/>
                </a:solidFill>
                <a:latin typeface="Times New Roman" pitchFamily="18" charset="0"/>
                <a:cs typeface="Times New Roman" pitchFamily="18" charset="0"/>
              </a:rPr>
              <a:t>Li,</a:t>
            </a:r>
            <a:r>
              <a:rPr lang="en-US" sz="2000" baseline="30000" dirty="0">
                <a:solidFill>
                  <a:srgbClr val="3333FF"/>
                </a:solidFill>
                <a:latin typeface="Times New Roman" pitchFamily="18" charset="0"/>
                <a:cs typeface="Times New Roman" pitchFamily="18" charset="0"/>
              </a:rPr>
              <a:t>7</a:t>
            </a:r>
            <a:r>
              <a:rPr lang="en-US" sz="2000" dirty="0">
                <a:solidFill>
                  <a:srgbClr val="3333FF"/>
                </a:solidFill>
                <a:latin typeface="Times New Roman" pitchFamily="18" charset="0"/>
                <a:cs typeface="Times New Roman" pitchFamily="18" charset="0"/>
              </a:rPr>
              <a:t>Be)n at 14.5 MeV with </a:t>
            </a:r>
            <a:r>
              <a:rPr lang="en-US" sz="2000" baseline="30000" dirty="0">
                <a:solidFill>
                  <a:srgbClr val="3333FF"/>
                </a:solidFill>
                <a:latin typeface="Times New Roman" pitchFamily="18" charset="0"/>
                <a:cs typeface="Times New Roman" pitchFamily="18" charset="0"/>
              </a:rPr>
              <a:t>7</a:t>
            </a:r>
            <a:r>
              <a:rPr lang="en-US" sz="2000" dirty="0">
                <a:solidFill>
                  <a:srgbClr val="3333FF"/>
                </a:solidFill>
                <a:latin typeface="Times New Roman" pitchFamily="18" charset="0"/>
                <a:cs typeface="Times New Roman" pitchFamily="18" charset="0"/>
              </a:rPr>
              <a:t>Be  kinematic coincidence </a:t>
            </a:r>
          </a:p>
          <a:p>
            <a:pPr marL="457200" indent="-457200">
              <a:buFont typeface="+mj-lt"/>
              <a:buAutoNum type="arabicPeriod"/>
            </a:pPr>
            <a:r>
              <a:rPr lang="en-US" sz="2000" dirty="0">
                <a:solidFill>
                  <a:srgbClr val="3333FF"/>
                </a:solidFill>
                <a:latin typeface="Times New Roman" pitchFamily="18" charset="0"/>
                <a:cs typeface="Times New Roman" pitchFamily="18" charset="0"/>
              </a:rPr>
              <a:t>N</a:t>
            </a:r>
            <a:r>
              <a:rPr lang="en-US" sz="2000" dirty="0">
                <a:latin typeface="Times New Roman" pitchFamily="18" charset="0"/>
                <a:cs typeface="Times New Roman" pitchFamily="18" charset="0"/>
              </a:rPr>
              <a:t>ormalization of neutron flux using counting of </a:t>
            </a:r>
            <a:r>
              <a:rPr lang="en-US" sz="2000" baseline="30000" dirty="0">
                <a:latin typeface="Times New Roman" pitchFamily="18" charset="0"/>
                <a:cs typeface="Times New Roman" pitchFamily="18" charset="0"/>
              </a:rPr>
              <a:t>7</a:t>
            </a:r>
            <a:r>
              <a:rPr lang="en-US" sz="2000" dirty="0">
                <a:latin typeface="Times New Roman" pitchFamily="18" charset="0"/>
                <a:cs typeface="Times New Roman" pitchFamily="18" charset="0"/>
              </a:rPr>
              <a:t>Be in PPAC</a:t>
            </a:r>
            <a:r>
              <a:rPr lang="en-US" sz="2000" dirty="0"/>
              <a:t> </a:t>
            </a:r>
          </a:p>
          <a:p>
            <a:pPr marL="457200" indent="-457200">
              <a:buFont typeface="+mj-lt"/>
              <a:buAutoNum type="arabicPeriod"/>
            </a:pPr>
            <a:r>
              <a:rPr lang="en-US" sz="2000" dirty="0">
                <a:solidFill>
                  <a:srgbClr val="3333FF"/>
                </a:solidFill>
              </a:rPr>
              <a:t>Neutrons produced in &lt;1Sr forward solid angle due to IKR, so &gt;90% contamination caused by  backward scattered neutrons vastly eliminated</a:t>
            </a:r>
            <a:r>
              <a:rPr lang="en-US" sz="2000" dirty="0"/>
              <a:t>.</a:t>
            </a:r>
          </a:p>
          <a:p>
            <a:pPr marL="457200" indent="-457200">
              <a:buFont typeface="+mj-lt"/>
              <a:buAutoNum type="arabicPeriod"/>
            </a:pPr>
            <a:r>
              <a:rPr lang="en-US" sz="2000" dirty="0"/>
              <a:t>Reconstruction of neutron energy from Be angle using kinematics</a:t>
            </a:r>
            <a:endParaRPr lang="en-US" sz="2000" dirty="0">
              <a:solidFill>
                <a:srgbClr val="3333FF"/>
              </a:solidFill>
              <a:latin typeface="Times New Roman" pitchFamily="18" charset="0"/>
              <a:cs typeface="Times New Roman" pitchFamily="18" charset="0"/>
            </a:endParaRPr>
          </a:p>
        </p:txBody>
      </p:sp>
      <p:pic>
        <p:nvPicPr>
          <p:cNvPr id="19" name="Picture 3"/>
          <p:cNvPicPr>
            <a:picLocks noChangeAspect="1" noChangeArrowheads="1"/>
          </p:cNvPicPr>
          <p:nvPr/>
        </p:nvPicPr>
        <p:blipFill>
          <a:blip r:embed="rId3" cstate="print"/>
          <a:srcRect l="2765" t="13761" r="13825"/>
          <a:stretch>
            <a:fillRect/>
          </a:stretch>
        </p:blipFill>
        <p:spPr bwMode="auto">
          <a:xfrm>
            <a:off x="5857884" y="1214428"/>
            <a:ext cx="3143208" cy="3264750"/>
          </a:xfrm>
          <a:prstGeom prst="rect">
            <a:avLst/>
          </a:prstGeom>
          <a:noFill/>
          <a:ln w="9525">
            <a:noFill/>
            <a:miter lim="800000"/>
            <a:headEnd/>
            <a:tailEnd/>
          </a:ln>
          <a:effectLst/>
        </p:spPr>
      </p:pic>
      <p:sp>
        <p:nvSpPr>
          <p:cNvPr id="20" name="Rectangle 19"/>
          <p:cNvSpPr/>
          <p:nvPr/>
        </p:nvSpPr>
        <p:spPr>
          <a:xfrm>
            <a:off x="4739583" y="4643452"/>
            <a:ext cx="1832681" cy="369332"/>
          </a:xfrm>
          <a:prstGeom prst="rect">
            <a:avLst/>
          </a:prstGeom>
        </p:spPr>
        <p:txBody>
          <a:bodyPr wrap="none">
            <a:spAutoFit/>
          </a:bodyPr>
          <a:lstStyle/>
          <a:p>
            <a:r>
              <a:rPr lang="en-US" b="1" dirty="0">
                <a:solidFill>
                  <a:srgbClr val="FF0000"/>
                </a:solidFill>
              </a:rPr>
              <a:t>NOT done before</a:t>
            </a:r>
            <a:endParaRPr lang="en-IN"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r>
              <a:rPr lang="en-IN" sz="3200" b="1" dirty="0">
                <a:solidFill>
                  <a:srgbClr val="FF0000"/>
                </a:solidFill>
              </a:rPr>
              <a:t> </a:t>
            </a:r>
            <a:r>
              <a:rPr lang="en-US" sz="3200" b="1" dirty="0">
                <a:solidFill>
                  <a:srgbClr val="FF0000"/>
                </a:solidFill>
                <a:latin typeface="Times New Roman" pitchFamily="18" charset="0"/>
                <a:cs typeface="Times New Roman" pitchFamily="18" charset="0"/>
              </a:rPr>
              <a:t>Potential CUPAC-NE-BARC contribution : monochromatic neutron source</a:t>
            </a:r>
            <a:endParaRPr lang="en-IN" sz="3200" dirty="0">
              <a:solidFill>
                <a:srgbClr val="FF0000"/>
              </a:solidFill>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23</a:t>
            </a:fld>
            <a:endParaRPr lang="en-US" dirty="0"/>
          </a:p>
        </p:txBody>
      </p:sp>
      <p:pic>
        <p:nvPicPr>
          <p:cNvPr id="8" name="Picture 2"/>
          <p:cNvPicPr>
            <a:picLocks noChangeAspect="1" noChangeArrowheads="1"/>
          </p:cNvPicPr>
          <p:nvPr/>
        </p:nvPicPr>
        <p:blipFill>
          <a:blip r:embed="rId2" cstate="print"/>
          <a:srcRect l="1794" t="41584" r="55605" b="2970"/>
          <a:stretch>
            <a:fillRect/>
          </a:stretch>
        </p:blipFill>
        <p:spPr bwMode="auto">
          <a:xfrm>
            <a:off x="6104641" y="1141844"/>
            <a:ext cx="2643823" cy="2077978"/>
          </a:xfrm>
          <a:prstGeom prst="rect">
            <a:avLst/>
          </a:prstGeom>
          <a:noFill/>
          <a:ln w="9525">
            <a:noFill/>
            <a:miter lim="800000"/>
            <a:headEnd/>
            <a:tailEnd/>
          </a:ln>
        </p:spPr>
      </p:pic>
      <p:pic>
        <p:nvPicPr>
          <p:cNvPr id="9" name="Picture 8" descr="Screenshot (819).png"/>
          <p:cNvPicPr>
            <a:picLocks noChangeAspect="1"/>
          </p:cNvPicPr>
          <p:nvPr/>
        </p:nvPicPr>
        <p:blipFill>
          <a:blip r:embed="rId3" cstate="print"/>
          <a:srcRect l="14056" t="9375" r="7028" b="3125"/>
          <a:stretch>
            <a:fillRect/>
          </a:stretch>
        </p:blipFill>
        <p:spPr>
          <a:xfrm>
            <a:off x="295402" y="2782487"/>
            <a:ext cx="3467443" cy="2161728"/>
          </a:xfrm>
          <a:prstGeom prst="rect">
            <a:avLst/>
          </a:prstGeom>
        </p:spPr>
      </p:pic>
      <p:pic>
        <p:nvPicPr>
          <p:cNvPr id="12" name="Picture 11">
            <a:extLst>
              <a:ext uri="{FF2B5EF4-FFF2-40B4-BE49-F238E27FC236}">
                <a16:creationId xmlns:a16="http://schemas.microsoft.com/office/drawing/2014/main" id="{483690CD-C1AD-4EFC-AF36-F94C88F781ED}"/>
              </a:ext>
            </a:extLst>
          </p:cNvPr>
          <p:cNvPicPr/>
          <p:nvPr/>
        </p:nvPicPr>
        <p:blipFill>
          <a:blip r:embed="rId4" cstate="print"/>
          <a:srcRect r="64975" b="12203"/>
          <a:stretch>
            <a:fillRect/>
          </a:stretch>
        </p:blipFill>
        <p:spPr>
          <a:xfrm>
            <a:off x="285720" y="1214428"/>
            <a:ext cx="1540043" cy="1744578"/>
          </a:xfrm>
          <a:prstGeom prst="rect">
            <a:avLst/>
          </a:prstGeom>
        </p:spPr>
      </p:pic>
      <p:cxnSp>
        <p:nvCxnSpPr>
          <p:cNvPr id="13" name="Straight Arrow Connector 12"/>
          <p:cNvCxnSpPr/>
          <p:nvPr/>
        </p:nvCxnSpPr>
        <p:spPr>
          <a:xfrm flipH="1">
            <a:off x="1200120" y="2874783"/>
            <a:ext cx="120315" cy="78205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5" cstate="print"/>
          <a:srcRect t="3614"/>
          <a:stretch>
            <a:fillRect/>
          </a:stretch>
        </p:blipFill>
        <p:spPr bwMode="auto">
          <a:xfrm>
            <a:off x="3931154" y="3187203"/>
            <a:ext cx="5030869" cy="1741984"/>
          </a:xfrm>
          <a:prstGeom prst="rect">
            <a:avLst/>
          </a:prstGeom>
          <a:noFill/>
          <a:ln w="9525">
            <a:noFill/>
            <a:miter lim="800000"/>
            <a:headEnd/>
            <a:tailEnd/>
          </a:ln>
        </p:spPr>
      </p:pic>
      <p:cxnSp>
        <p:nvCxnSpPr>
          <p:cNvPr id="15" name="Straight Arrow Connector 14"/>
          <p:cNvCxnSpPr>
            <a:cxnSpLocks/>
          </p:cNvCxnSpPr>
          <p:nvPr/>
        </p:nvCxnSpPr>
        <p:spPr>
          <a:xfrm>
            <a:off x="7354544" y="2643758"/>
            <a:ext cx="1196870" cy="171091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Pie 16"/>
          <p:cNvSpPr/>
          <p:nvPr/>
        </p:nvSpPr>
        <p:spPr>
          <a:xfrm rot="2700000">
            <a:off x="3735786" y="3252269"/>
            <a:ext cx="1314427" cy="1437786"/>
          </a:xfrm>
          <a:prstGeom prst="pi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endParaRPr lang="en-US" sz="1600" dirty="0">
              <a:solidFill>
                <a:schemeClr val="tx1"/>
              </a:solidFill>
            </a:endParaRPr>
          </a:p>
          <a:p>
            <a:pPr algn="ctr"/>
            <a:r>
              <a:rPr lang="en-US" sz="1600" dirty="0">
                <a:solidFill>
                  <a:schemeClr val="tx1"/>
                </a:solidFill>
              </a:rPr>
              <a:t>No neutrons</a:t>
            </a:r>
          </a:p>
        </p:txBody>
      </p:sp>
      <p:cxnSp>
        <p:nvCxnSpPr>
          <p:cNvPr id="18" name="Straight Arrow Connector 17"/>
          <p:cNvCxnSpPr/>
          <p:nvPr/>
        </p:nvCxnSpPr>
        <p:spPr>
          <a:xfrm>
            <a:off x="1260278" y="2513836"/>
            <a:ext cx="3368842" cy="154004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FF2682-01A8-6744-0E0F-9B3C20D3CAB5}"/>
              </a:ext>
            </a:extLst>
          </p:cNvPr>
          <p:cNvSpPr txBox="1"/>
          <p:nvPr/>
        </p:nvSpPr>
        <p:spPr>
          <a:xfrm>
            <a:off x="2195736" y="1563638"/>
            <a:ext cx="3456384" cy="646331"/>
          </a:xfrm>
          <a:prstGeom prst="rect">
            <a:avLst/>
          </a:prstGeom>
          <a:solidFill>
            <a:srgbClr val="FFC000">
              <a:alpha val="9000"/>
            </a:srgbClr>
          </a:solidFill>
        </p:spPr>
        <p:txBody>
          <a:bodyPr wrap="square">
            <a:spAutoFit/>
          </a:bodyPr>
          <a:lstStyle/>
          <a:p>
            <a:pPr algn="ctr"/>
            <a:r>
              <a:rPr lang="en-US" sz="1800" b="1" dirty="0">
                <a:solidFill>
                  <a:srgbClr val="3333FF"/>
                </a:solidFill>
                <a:latin typeface="Times New Roman" pitchFamily="18" charset="0"/>
                <a:cs typeface="Times New Roman" pitchFamily="18" charset="0"/>
              </a:rPr>
              <a:t>p(</a:t>
            </a:r>
            <a:r>
              <a:rPr lang="en-US" sz="1800" b="1" baseline="30000" dirty="0">
                <a:solidFill>
                  <a:srgbClr val="3333FF"/>
                </a:solidFill>
                <a:latin typeface="Times New Roman" pitchFamily="18" charset="0"/>
                <a:cs typeface="Times New Roman" pitchFamily="18" charset="0"/>
              </a:rPr>
              <a:t>7</a:t>
            </a:r>
            <a:r>
              <a:rPr lang="en-US" sz="1800" b="1" dirty="0">
                <a:solidFill>
                  <a:srgbClr val="3333FF"/>
                </a:solidFill>
                <a:latin typeface="Times New Roman" pitchFamily="18" charset="0"/>
                <a:cs typeface="Times New Roman" pitchFamily="18" charset="0"/>
              </a:rPr>
              <a:t>Li,</a:t>
            </a:r>
            <a:r>
              <a:rPr lang="en-US" sz="1800" b="1" baseline="30000" dirty="0">
                <a:solidFill>
                  <a:srgbClr val="3333FF"/>
                </a:solidFill>
                <a:latin typeface="Times New Roman" pitchFamily="18" charset="0"/>
                <a:cs typeface="Times New Roman" pitchFamily="18" charset="0"/>
              </a:rPr>
              <a:t>7</a:t>
            </a:r>
            <a:r>
              <a:rPr lang="en-US" sz="1800" b="1" dirty="0">
                <a:solidFill>
                  <a:srgbClr val="3333FF"/>
                </a:solidFill>
                <a:latin typeface="Times New Roman" pitchFamily="18" charset="0"/>
                <a:cs typeface="Times New Roman" pitchFamily="18" charset="0"/>
              </a:rPr>
              <a:t>Be)n at 14.5 MeV with </a:t>
            </a:r>
            <a:r>
              <a:rPr lang="en-US" sz="1800" b="1" baseline="30000" dirty="0">
                <a:solidFill>
                  <a:srgbClr val="3333FF"/>
                </a:solidFill>
                <a:latin typeface="Times New Roman" pitchFamily="18" charset="0"/>
                <a:cs typeface="Times New Roman" pitchFamily="18" charset="0"/>
              </a:rPr>
              <a:t>7</a:t>
            </a:r>
            <a:r>
              <a:rPr lang="en-US" sz="1800" b="1" dirty="0">
                <a:solidFill>
                  <a:srgbClr val="3333FF"/>
                </a:solidFill>
                <a:latin typeface="Times New Roman" pitchFamily="18" charset="0"/>
                <a:cs typeface="Times New Roman" pitchFamily="18" charset="0"/>
              </a:rPr>
              <a:t>Be  in kinematic coincidence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742950"/>
          </a:xfrm>
        </p:spPr>
        <p:txBody>
          <a:bodyPr>
            <a:noAutofit/>
          </a:bodyPr>
          <a:lstStyle/>
          <a:p>
            <a:pPr algn="ctr"/>
            <a:r>
              <a:rPr lang="en-IN" sz="3200" b="1" dirty="0">
                <a:solidFill>
                  <a:srgbClr val="FF0000"/>
                </a:solidFill>
              </a:rPr>
              <a:t> </a:t>
            </a:r>
            <a:r>
              <a:rPr lang="en-US" sz="3200" b="1" dirty="0">
                <a:solidFill>
                  <a:srgbClr val="C00000"/>
                </a:solidFill>
                <a:latin typeface="Times New Roman" pitchFamily="18" charset="0"/>
                <a:cs typeface="Times New Roman" pitchFamily="18" charset="0"/>
              </a:rPr>
              <a:t>Potential CUPAC-NE contribution : Space charge limited beam extraction</a:t>
            </a:r>
            <a:endParaRPr lang="en-IN" sz="3200" dirty="0">
              <a:solidFill>
                <a:srgbClr val="C00000"/>
              </a:solidFill>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24</a:t>
            </a:fld>
            <a:endParaRPr lang="en-US" dirty="0"/>
          </a:p>
        </p:txBody>
      </p:sp>
      <p:sp>
        <p:nvSpPr>
          <p:cNvPr id="16" name="TextBox 15"/>
          <p:cNvSpPr txBox="1"/>
          <p:nvPr/>
        </p:nvSpPr>
        <p:spPr>
          <a:xfrm>
            <a:off x="-32" y="1132824"/>
            <a:ext cx="4643470" cy="1754326"/>
          </a:xfrm>
          <a:prstGeom prst="rect">
            <a:avLst/>
          </a:prstGeom>
          <a:solidFill>
            <a:schemeClr val="bg1"/>
          </a:solidFill>
        </p:spPr>
        <p:txBody>
          <a:bodyPr wrap="square" rtlCol="0">
            <a:spAutoFit/>
          </a:bodyPr>
          <a:lstStyle/>
          <a:p>
            <a:pPr>
              <a:buFont typeface="Arial" pitchFamily="34" charset="0"/>
              <a:buChar char="•"/>
            </a:pPr>
            <a:r>
              <a:rPr lang="en-US" dirty="0">
                <a:latin typeface="Times New Roman" pitchFamily="18" charset="0"/>
                <a:cs typeface="Times New Roman" pitchFamily="18" charset="0"/>
              </a:rPr>
              <a:t>Commercial accelerators don’t have space charge Compensation, current LIMIT &lt;1 mA.</a:t>
            </a:r>
          </a:p>
          <a:p>
            <a:pPr lvl="1">
              <a:buFont typeface="Arial" pitchFamily="34" charset="0"/>
              <a:buChar char="•"/>
            </a:pPr>
            <a:r>
              <a:rPr lang="en-US" dirty="0">
                <a:latin typeface="Times New Roman" pitchFamily="18" charset="0"/>
                <a:cs typeface="Times New Roman" pitchFamily="18" charset="0"/>
              </a:rPr>
              <a:t>Some hands on experience at Cotton</a:t>
            </a:r>
          </a:p>
          <a:p>
            <a:pPr lvl="1">
              <a:buFont typeface="Arial" pitchFamily="34" charset="0"/>
              <a:buChar char="•"/>
            </a:pPr>
            <a:r>
              <a:rPr lang="en-US" dirty="0">
                <a:latin typeface="Times New Roman" pitchFamily="18" charset="0"/>
                <a:cs typeface="Times New Roman" pitchFamily="18" charset="0"/>
              </a:rPr>
              <a:t>Designed and implemented Space charge compensation at ISTF3, ORNL</a:t>
            </a:r>
          </a:p>
          <a:p>
            <a:pPr>
              <a:buFont typeface="Arial" pitchFamily="34" charset="0"/>
              <a:buChar char="•"/>
            </a:pPr>
            <a:r>
              <a:rPr lang="en-US" dirty="0">
                <a:latin typeface="Times New Roman" pitchFamily="18" charset="0"/>
                <a:cs typeface="Times New Roman" pitchFamily="18" charset="0"/>
              </a:rPr>
              <a:t>Would like to explore ~5 mA</a:t>
            </a:r>
          </a:p>
        </p:txBody>
      </p:sp>
      <p:pic>
        <p:nvPicPr>
          <p:cNvPr id="19" name="Picture 2"/>
          <p:cNvPicPr>
            <a:picLocks noChangeAspect="1" noChangeArrowheads="1"/>
          </p:cNvPicPr>
          <p:nvPr/>
        </p:nvPicPr>
        <p:blipFill>
          <a:blip r:embed="rId2" cstate="print"/>
          <a:srcRect l="754" t="1762" r="2263" b="4405"/>
          <a:stretch>
            <a:fillRect/>
          </a:stretch>
        </p:blipFill>
        <p:spPr bwMode="auto">
          <a:xfrm>
            <a:off x="3807198" y="2582311"/>
            <a:ext cx="3050818" cy="2527556"/>
          </a:xfrm>
          <a:prstGeom prst="rect">
            <a:avLst/>
          </a:prstGeom>
          <a:noFill/>
          <a:ln w="9525">
            <a:noFill/>
            <a:miter lim="800000"/>
            <a:headEnd/>
            <a:tailEnd/>
          </a:ln>
        </p:spPr>
      </p:pic>
      <p:pic>
        <p:nvPicPr>
          <p:cNvPr id="20" name="Picture 5"/>
          <p:cNvPicPr>
            <a:picLocks noChangeAspect="1" noChangeArrowheads="1"/>
          </p:cNvPicPr>
          <p:nvPr/>
        </p:nvPicPr>
        <p:blipFill>
          <a:blip r:embed="rId3" cstate="print"/>
          <a:srcRect l="4417" t="16143" r="14724"/>
          <a:stretch>
            <a:fillRect/>
          </a:stretch>
        </p:blipFill>
        <p:spPr bwMode="auto">
          <a:xfrm>
            <a:off x="0" y="3035615"/>
            <a:ext cx="3714744" cy="2107886"/>
          </a:xfrm>
          <a:prstGeom prst="rect">
            <a:avLst/>
          </a:prstGeom>
          <a:noFill/>
          <a:ln w="9525">
            <a:noFill/>
            <a:miter lim="800000"/>
            <a:headEnd/>
            <a:tailEnd/>
          </a:ln>
        </p:spPr>
      </p:pic>
      <p:pic>
        <p:nvPicPr>
          <p:cNvPr id="21" name="Picture 1"/>
          <p:cNvPicPr>
            <a:picLocks noChangeAspect="1" noChangeArrowheads="1"/>
          </p:cNvPicPr>
          <p:nvPr/>
        </p:nvPicPr>
        <p:blipFill>
          <a:blip r:embed="rId4" cstate="print"/>
          <a:srcRect l="5825"/>
          <a:stretch>
            <a:fillRect/>
          </a:stretch>
        </p:blipFill>
        <p:spPr bwMode="auto">
          <a:xfrm>
            <a:off x="6902093" y="3286130"/>
            <a:ext cx="2241907" cy="1679151"/>
          </a:xfrm>
          <a:prstGeom prst="rect">
            <a:avLst/>
          </a:prstGeom>
          <a:noFill/>
          <a:ln w="9525">
            <a:noFill/>
            <a:miter lim="800000"/>
            <a:headEnd/>
            <a:tailEnd/>
          </a:ln>
        </p:spPr>
      </p:pic>
      <p:sp>
        <p:nvSpPr>
          <p:cNvPr id="22" name="TextBox 21"/>
          <p:cNvSpPr txBox="1"/>
          <p:nvPr/>
        </p:nvSpPr>
        <p:spPr>
          <a:xfrm>
            <a:off x="4572000" y="1071552"/>
            <a:ext cx="4572000" cy="1477328"/>
          </a:xfrm>
          <a:prstGeom prst="rect">
            <a:avLst/>
          </a:prstGeom>
          <a:solidFill>
            <a:schemeClr val="accent4"/>
          </a:solidFill>
        </p:spPr>
        <p:txBody>
          <a:bodyPr wrap="square" rtlCol="0">
            <a:spAutoFit/>
          </a:bodyPr>
          <a:lstStyle/>
          <a:p>
            <a:r>
              <a:rPr lang="en-US" b="1" dirty="0"/>
              <a:t>SIMION 8.0: </a:t>
            </a:r>
            <a:r>
              <a:rPr lang="en-US" dirty="0"/>
              <a:t>Space charge can be estimated. </a:t>
            </a:r>
          </a:p>
          <a:p>
            <a:r>
              <a:rPr lang="en-US" b="1" dirty="0"/>
              <a:t>Gerald Alton suggested following: </a:t>
            </a:r>
          </a:p>
          <a:p>
            <a:r>
              <a:rPr lang="en-US" dirty="0"/>
              <a:t>Trap electrons by a negative electrode. High +</a:t>
            </a:r>
            <a:r>
              <a:rPr lang="en-US" dirty="0" err="1"/>
              <a:t>ve</a:t>
            </a:r>
            <a:r>
              <a:rPr lang="en-US" dirty="0"/>
              <a:t> charge of Beam attracts  electrons  and exits as space charge balanced beam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IN" b="1" dirty="0">
                <a:solidFill>
                  <a:srgbClr val="C00000"/>
                </a:solidFill>
              </a:rPr>
              <a:t> Summary &amp; conclusions</a:t>
            </a: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25</a:t>
            </a:fld>
            <a:endParaRPr lang="en-US" dirty="0"/>
          </a:p>
        </p:txBody>
      </p:sp>
      <p:sp>
        <p:nvSpPr>
          <p:cNvPr id="8" name="Rectangle 2"/>
          <p:cNvSpPr txBox="1">
            <a:spLocks/>
          </p:cNvSpPr>
          <p:nvPr/>
        </p:nvSpPr>
        <p:spPr>
          <a:xfrm>
            <a:off x="357158" y="1071552"/>
            <a:ext cx="8215370" cy="3429024"/>
          </a:xfrm>
          <a:prstGeom prst="rect">
            <a:avLst/>
          </a:prstGeom>
          <a:noFill/>
        </p:spPr>
        <p:txBody>
          <a:bodyPr vert="horz" anchor="ctr">
            <a:noAutofit/>
          </a:bodyPr>
          <a:lstStyle/>
          <a:p>
            <a:pPr marL="274320" lvl="1">
              <a:spcBef>
                <a:spcPts val="550"/>
              </a:spcBef>
              <a:buClr>
                <a:schemeClr val="accent1"/>
              </a:buClr>
              <a:buSzPct val="70000"/>
              <a:buFont typeface="Wingdings" pitchFamily="2" charset="2"/>
              <a:buChar char="q"/>
              <a:defRPr/>
            </a:pPr>
            <a:r>
              <a:rPr lang="en-IN" sz="2000" dirty="0">
                <a:solidFill>
                  <a:srgbClr val="3333FF"/>
                </a:solidFill>
              </a:rPr>
              <a:t>A lot of opportunity exists to explore the reactions of interest to nuclear astrophysics, specially relevant to He and C,  due to unavailability of data around the Gamow region and large uncertainties in experimental data</a:t>
            </a:r>
          </a:p>
          <a:p>
            <a:pPr marL="274320" lvl="1">
              <a:spcBef>
                <a:spcPts val="550"/>
              </a:spcBef>
              <a:buClr>
                <a:schemeClr val="accent1"/>
              </a:buClr>
              <a:buSzPct val="70000"/>
              <a:buFont typeface="Wingdings" pitchFamily="2" charset="2"/>
              <a:buChar char="q"/>
              <a:defRPr/>
            </a:pPr>
            <a:r>
              <a:rPr lang="en-IN" sz="2000" dirty="0"/>
              <a:t>To keep pace with the international community of nuclear astrophysics a deep (&gt;1.5 km) underground accelerator facility is essential </a:t>
            </a:r>
          </a:p>
          <a:p>
            <a:pPr marL="274320" lvl="1">
              <a:spcBef>
                <a:spcPts val="550"/>
              </a:spcBef>
              <a:buClr>
                <a:schemeClr val="accent1"/>
              </a:buClr>
              <a:buSzPct val="70000"/>
              <a:buFont typeface="Wingdings" pitchFamily="2" charset="2"/>
              <a:buChar char="q"/>
              <a:defRPr/>
            </a:pPr>
            <a:r>
              <a:rPr lang="en-IN" sz="2000" dirty="0">
                <a:solidFill>
                  <a:srgbClr val="3333FF"/>
                </a:solidFill>
              </a:rPr>
              <a:t>Proposed Accelerator facility, with 400 </a:t>
            </a:r>
            <a:r>
              <a:rPr lang="en-IN" sz="2000" dirty="0" err="1">
                <a:solidFill>
                  <a:srgbClr val="3333FF"/>
                </a:solidFill>
              </a:rPr>
              <a:t>keV</a:t>
            </a:r>
            <a:r>
              <a:rPr lang="en-IN" sz="2000" dirty="0">
                <a:solidFill>
                  <a:srgbClr val="3333FF"/>
                </a:solidFill>
              </a:rPr>
              <a:t> (phase-I) and 5 MV single ended (phase-II), will be able to cover the energy range of interest including inverse kinematics</a:t>
            </a:r>
          </a:p>
          <a:p>
            <a:pPr marL="274320" lvl="1">
              <a:spcBef>
                <a:spcPts val="550"/>
              </a:spcBef>
              <a:buClr>
                <a:schemeClr val="accent1"/>
              </a:buClr>
              <a:buSzPct val="70000"/>
              <a:buFont typeface="Wingdings" pitchFamily="2" charset="2"/>
              <a:buChar char="q"/>
              <a:defRPr/>
            </a:pPr>
            <a:r>
              <a:rPr lang="en-IN" sz="2000" dirty="0"/>
              <a:t>The above facility coupled with Recoil Mass Separator and windowless gas target will be a unique facility in the world</a:t>
            </a:r>
            <a:endParaRPr kumimoji="0" lang="en-US" sz="2000" b="0" i="0" u="none" strike="noStrike" kern="1200" cap="none" spc="0" normalizeH="0" baseline="0" noProof="0" dirty="0">
              <a:ln>
                <a:noFill/>
              </a:ln>
              <a:effectLst/>
              <a:uLnTx/>
              <a:uFillTx/>
              <a:latin typeface="+mn-lt"/>
              <a:ea typeface="+mn-ea"/>
              <a:cs typeface="+mn-cs"/>
            </a:endParaRPr>
          </a:p>
        </p:txBody>
      </p:sp>
      <p:sp>
        <p:nvSpPr>
          <p:cNvPr id="9" name="Text Box 1"/>
          <p:cNvSpPr txBox="1">
            <a:spLocks noChangeArrowheads="1"/>
          </p:cNvSpPr>
          <p:nvPr/>
        </p:nvSpPr>
        <p:spPr bwMode="auto">
          <a:xfrm>
            <a:off x="2714612" y="4741227"/>
            <a:ext cx="3929090" cy="402291"/>
          </a:xfrm>
          <a:prstGeom prst="rect">
            <a:avLst/>
          </a:prstGeom>
          <a:noFill/>
          <a:ln w="9525">
            <a:noFill/>
            <a:round/>
            <a:headEnd/>
            <a:tailEnd/>
          </a:ln>
        </p:spPr>
        <p:txBody>
          <a:bodyPr wrap="squar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IN" sz="2000" b="1" i="1" dirty="0">
                <a:solidFill>
                  <a:srgbClr val="000099"/>
                </a:solidFill>
                <a:latin typeface="Times New Roman" pitchFamily="16" charset="0"/>
                <a:cs typeface="Times New Roman" pitchFamily="16" charset="0"/>
              </a:rPr>
              <a:t>Thank you for  your kind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20"/>
            <a:ext cx="9144000" cy="742950"/>
          </a:xfrm>
        </p:spPr>
        <p:txBody>
          <a:bodyPr>
            <a:noAutofit/>
          </a:bodyPr>
          <a:lstStyle/>
          <a:p>
            <a:pPr lvl="0" algn="ctr"/>
            <a:r>
              <a:rPr lang="en-IN" sz="3200" b="1" dirty="0">
                <a:solidFill>
                  <a:srgbClr val="C00000"/>
                </a:solidFill>
              </a:rPr>
              <a:t>Underground accelerator facilities around the World</a:t>
            </a:r>
            <a:endParaRPr lang="en-IN" sz="32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3</a:t>
            </a:fld>
            <a:endParaRPr lang="en-US" dirty="0"/>
          </a:p>
        </p:txBody>
      </p:sp>
      <p:pic>
        <p:nvPicPr>
          <p:cNvPr id="16" name="Picture 2"/>
          <p:cNvPicPr>
            <a:picLocks noChangeAspect="1" noChangeArrowheads="1"/>
          </p:cNvPicPr>
          <p:nvPr/>
        </p:nvPicPr>
        <p:blipFill>
          <a:blip r:embed="rId3"/>
          <a:srcRect/>
          <a:stretch>
            <a:fillRect/>
          </a:stretch>
        </p:blipFill>
        <p:spPr bwMode="auto">
          <a:xfrm>
            <a:off x="71406" y="857238"/>
            <a:ext cx="9005121" cy="3429024"/>
          </a:xfrm>
          <a:prstGeom prst="rect">
            <a:avLst/>
          </a:prstGeom>
          <a:noFill/>
          <a:ln w="9525">
            <a:noFill/>
            <a:miter lim="800000"/>
            <a:headEnd/>
            <a:tailEnd/>
          </a:ln>
          <a:effectLst/>
        </p:spPr>
      </p:pic>
      <p:sp>
        <p:nvSpPr>
          <p:cNvPr id="17" name="TextBox 16"/>
          <p:cNvSpPr txBox="1"/>
          <p:nvPr/>
        </p:nvSpPr>
        <p:spPr>
          <a:xfrm>
            <a:off x="0" y="4500576"/>
            <a:ext cx="6572264" cy="584775"/>
          </a:xfrm>
          <a:prstGeom prst="rect">
            <a:avLst/>
          </a:prstGeom>
          <a:noFill/>
        </p:spPr>
        <p:txBody>
          <a:bodyPr wrap="square" rtlCol="0">
            <a:spAutoFit/>
          </a:bodyPr>
          <a:lstStyle/>
          <a:p>
            <a:r>
              <a:rPr lang="en-IN" dirty="0" err="1">
                <a:solidFill>
                  <a:srgbClr val="002060"/>
                </a:solidFill>
              </a:rPr>
              <a:t>SURF:Sanford</a:t>
            </a:r>
            <a:r>
              <a:rPr lang="en-IN" dirty="0">
                <a:solidFill>
                  <a:srgbClr val="002060"/>
                </a:solidFill>
              </a:rPr>
              <a:t> underground Research Facility, South Dakota</a:t>
            </a:r>
          </a:p>
          <a:p>
            <a:r>
              <a:rPr lang="en-IN" sz="1400" dirty="0" err="1">
                <a:solidFill>
                  <a:srgbClr val="002060"/>
                </a:solidFill>
              </a:rPr>
              <a:t>CASPAR:Compact</a:t>
            </a:r>
            <a:r>
              <a:rPr lang="en-IN" sz="1400" dirty="0">
                <a:solidFill>
                  <a:srgbClr val="002060"/>
                </a:solidFill>
              </a:rPr>
              <a:t> Accelerator System for Performing Astrophysical Research </a:t>
            </a:r>
          </a:p>
        </p:txBody>
      </p:sp>
      <p:sp>
        <p:nvSpPr>
          <p:cNvPr id="18" name="Rectangle 17"/>
          <p:cNvSpPr/>
          <p:nvPr/>
        </p:nvSpPr>
        <p:spPr>
          <a:xfrm>
            <a:off x="3143240" y="1142990"/>
            <a:ext cx="1571636" cy="646331"/>
          </a:xfrm>
          <a:prstGeom prst="rect">
            <a:avLst/>
          </a:prstGeom>
        </p:spPr>
        <p:txBody>
          <a:bodyPr wrap="square">
            <a:spAutoFit/>
          </a:bodyPr>
          <a:lstStyle/>
          <a:p>
            <a:r>
              <a:rPr lang="en-IN" sz="1200" dirty="0" err="1"/>
              <a:t>Laboratorio</a:t>
            </a:r>
            <a:r>
              <a:rPr lang="en-IN" sz="1200" dirty="0"/>
              <a:t> </a:t>
            </a:r>
            <a:r>
              <a:rPr lang="en-IN" sz="1200" dirty="0" err="1"/>
              <a:t>Subterráneo</a:t>
            </a:r>
            <a:r>
              <a:rPr lang="en-IN" sz="1200" dirty="0"/>
              <a:t> de </a:t>
            </a:r>
            <a:r>
              <a:rPr lang="en-IN" sz="1200" dirty="0" err="1"/>
              <a:t>Canfranc</a:t>
            </a:r>
            <a:r>
              <a:rPr lang="en-IN" sz="1200" dirty="0"/>
              <a:t> (LSC), Spain</a:t>
            </a:r>
          </a:p>
        </p:txBody>
      </p:sp>
      <p:sp>
        <p:nvSpPr>
          <p:cNvPr id="19" name="Rectangle 18"/>
          <p:cNvSpPr/>
          <p:nvPr/>
        </p:nvSpPr>
        <p:spPr>
          <a:xfrm>
            <a:off x="3214678" y="3500444"/>
            <a:ext cx="1428760" cy="646331"/>
          </a:xfrm>
          <a:prstGeom prst="rect">
            <a:avLst/>
          </a:prstGeom>
        </p:spPr>
        <p:txBody>
          <a:bodyPr wrap="square">
            <a:spAutoFit/>
          </a:bodyPr>
          <a:lstStyle/>
          <a:p>
            <a:r>
              <a:rPr lang="en-IN" sz="1200" dirty="0"/>
              <a:t>Agua </a:t>
            </a:r>
            <a:r>
              <a:rPr lang="en-IN" sz="1200" dirty="0" err="1"/>
              <a:t>Negra</a:t>
            </a:r>
            <a:r>
              <a:rPr lang="en-IN" sz="1200" dirty="0"/>
              <a:t> Deep Experiment Site, Argentina &amp; Chile</a:t>
            </a:r>
          </a:p>
        </p:txBody>
      </p:sp>
      <p:sp>
        <p:nvSpPr>
          <p:cNvPr id="3" name="TextBox 2">
            <a:extLst>
              <a:ext uri="{FF2B5EF4-FFF2-40B4-BE49-F238E27FC236}">
                <a16:creationId xmlns:a16="http://schemas.microsoft.com/office/drawing/2014/main" id="{46298610-BDBF-D706-3D91-33399D56DD71}"/>
              </a:ext>
            </a:extLst>
          </p:cNvPr>
          <p:cNvSpPr txBox="1"/>
          <p:nvPr/>
        </p:nvSpPr>
        <p:spPr>
          <a:xfrm flipH="1">
            <a:off x="5796135" y="4240708"/>
            <a:ext cx="3280391" cy="923330"/>
          </a:xfrm>
          <a:prstGeom prst="rect">
            <a:avLst/>
          </a:prstGeom>
          <a:noFill/>
        </p:spPr>
        <p:txBody>
          <a:bodyPr wrap="square" rtlCol="0">
            <a:spAutoFit/>
          </a:bodyPr>
          <a:lstStyle/>
          <a:p>
            <a:r>
              <a:rPr lang="en-IN" dirty="0">
                <a:solidFill>
                  <a:srgbClr val="FF0000"/>
                </a:solidFill>
              </a:rPr>
              <a:t>6 Major facilities: </a:t>
            </a:r>
          </a:p>
          <a:p>
            <a:r>
              <a:rPr lang="en-IN" dirty="0">
                <a:solidFill>
                  <a:srgbClr val="3333FF"/>
                </a:solidFill>
              </a:rPr>
              <a:t>5 of them are very recent (within last 5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71420"/>
            <a:ext cx="9048720" cy="742950"/>
          </a:xfrm>
        </p:spPr>
        <p:txBody>
          <a:bodyPr>
            <a:noAutofit/>
          </a:bodyPr>
          <a:lstStyle/>
          <a:p>
            <a:pPr lvl="0" algn="ctr"/>
            <a:r>
              <a:rPr lang="en-IN" sz="3600" b="1" dirty="0">
                <a:solidFill>
                  <a:srgbClr val="C00000"/>
                </a:solidFill>
              </a:rPr>
              <a:t>Flux attenuation at different underground labs</a:t>
            </a:r>
            <a:endParaRPr lang="en-IN" sz="36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4</a:t>
            </a:fld>
            <a:endParaRPr lang="en-US" dirty="0"/>
          </a:p>
        </p:txBody>
      </p:sp>
      <p:graphicFrame>
        <p:nvGraphicFramePr>
          <p:cNvPr id="12" name="Table 11"/>
          <p:cNvGraphicFramePr>
            <a:graphicFrameLocks noGrp="1"/>
          </p:cNvGraphicFramePr>
          <p:nvPr/>
        </p:nvGraphicFramePr>
        <p:xfrm>
          <a:off x="4429093" y="1214428"/>
          <a:ext cx="4714907" cy="3557714"/>
        </p:xfrm>
        <a:graphic>
          <a:graphicData uri="http://schemas.openxmlformats.org/drawingml/2006/table">
            <a:tbl>
              <a:tblPr/>
              <a:tblGrid>
                <a:gridCol w="1143039">
                  <a:extLst>
                    <a:ext uri="{9D8B030D-6E8A-4147-A177-3AD203B41FA5}">
                      <a16:colId xmlns:a16="http://schemas.microsoft.com/office/drawing/2014/main" val="20000"/>
                    </a:ext>
                  </a:extLst>
                </a:gridCol>
                <a:gridCol w="1071570">
                  <a:extLst>
                    <a:ext uri="{9D8B030D-6E8A-4147-A177-3AD203B41FA5}">
                      <a16:colId xmlns:a16="http://schemas.microsoft.com/office/drawing/2014/main" val="20001"/>
                    </a:ext>
                  </a:extLst>
                </a:gridCol>
                <a:gridCol w="71438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857224">
                  <a:extLst>
                    <a:ext uri="{9D8B030D-6E8A-4147-A177-3AD203B41FA5}">
                      <a16:colId xmlns:a16="http://schemas.microsoft.com/office/drawing/2014/main" val="20004"/>
                    </a:ext>
                  </a:extLst>
                </a:gridCol>
              </a:tblGrid>
              <a:tr h="349915">
                <a:tc>
                  <a:txBody>
                    <a:bodyPr/>
                    <a:lstStyle/>
                    <a:p>
                      <a:pPr>
                        <a:lnSpc>
                          <a:spcPct val="115000"/>
                        </a:lnSpc>
                        <a:spcAft>
                          <a:spcPts val="0"/>
                        </a:spcAft>
                      </a:pPr>
                      <a:r>
                        <a:rPr lang="en-IN" sz="1400" dirty="0">
                          <a:latin typeface="Calibri"/>
                          <a:ea typeface="Calibri"/>
                          <a:cs typeface="Times New Roman"/>
                        </a:rPr>
                        <a:t>Facility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Depth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IN" sz="1400" b="1" dirty="0">
                          <a:solidFill>
                            <a:srgbClr val="FF0000"/>
                          </a:solidFill>
                          <a:latin typeface="Calibri"/>
                          <a:ea typeface="Calibri"/>
                          <a:cs typeface="Times New Roman"/>
                        </a:rPr>
                        <a:t>Flux attenuation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49915">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Muon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Neutron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Gamma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915">
                <a:tc>
                  <a:txBody>
                    <a:bodyPr/>
                    <a:lstStyle/>
                    <a:p>
                      <a:pPr>
                        <a:lnSpc>
                          <a:spcPct val="115000"/>
                        </a:lnSpc>
                        <a:spcAft>
                          <a:spcPts val="0"/>
                        </a:spcAft>
                      </a:pPr>
                      <a:r>
                        <a:rPr lang="en-IN" sz="1400" dirty="0">
                          <a:latin typeface="Calibri"/>
                          <a:ea typeface="Calibri"/>
                          <a:cs typeface="Times New Roman"/>
                        </a:rPr>
                        <a:t>LUNA, Italy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1.4 km, 3.1 </a:t>
                      </a:r>
                      <a:r>
                        <a:rPr lang="en-IN" sz="1400" dirty="0" err="1">
                          <a:latin typeface="Calibri"/>
                          <a:ea typeface="Calibri"/>
                          <a:cs typeface="Times New Roman"/>
                        </a:rPr>
                        <a:t>kmwe</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10</a:t>
                      </a:r>
                      <a:r>
                        <a:rPr lang="en-IN" sz="1400" baseline="30000" dirty="0">
                          <a:latin typeface="Calibri"/>
                          <a:ea typeface="Calibri"/>
                          <a:cs typeface="Times New Roman"/>
                        </a:rPr>
                        <a:t>-6</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10</a:t>
                      </a:r>
                      <a:r>
                        <a:rPr lang="en-IN" sz="1400" baseline="30000">
                          <a:latin typeface="Calibri"/>
                          <a:ea typeface="Calibri"/>
                          <a:cs typeface="Times New Roman"/>
                        </a:rPr>
                        <a:t>-3</a:t>
                      </a:r>
                      <a:endParaRPr lang="en-IN"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10</a:t>
                      </a:r>
                      <a:r>
                        <a:rPr lang="en-IN" sz="1400" baseline="30000">
                          <a:latin typeface="Calibri"/>
                          <a:ea typeface="Calibri"/>
                          <a:cs typeface="Times New Roman"/>
                        </a:rPr>
                        <a:t>-3</a:t>
                      </a:r>
                      <a:endParaRPr lang="en-IN"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400">
                <a:tc>
                  <a:txBody>
                    <a:bodyPr/>
                    <a:lstStyle/>
                    <a:p>
                      <a:pPr>
                        <a:lnSpc>
                          <a:spcPct val="115000"/>
                        </a:lnSpc>
                        <a:spcAft>
                          <a:spcPts val="0"/>
                        </a:spcAft>
                      </a:pPr>
                      <a:r>
                        <a:rPr lang="en-IN" sz="1400">
                          <a:solidFill>
                            <a:srgbClr val="FF0000"/>
                          </a:solidFill>
                          <a:latin typeface="Calibri"/>
                          <a:ea typeface="Calibri"/>
                          <a:cs typeface="Times New Roman"/>
                        </a:rPr>
                        <a:t>JUNA, China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FF0000"/>
                          </a:solidFill>
                          <a:latin typeface="Calibri"/>
                          <a:ea typeface="Calibri"/>
                          <a:cs typeface="Times New Roman"/>
                        </a:rPr>
                        <a:t>2.4 km, 6.72 </a:t>
                      </a:r>
                      <a:r>
                        <a:rPr lang="en-IN" sz="1400" dirty="0" err="1">
                          <a:solidFill>
                            <a:srgbClr val="FF0000"/>
                          </a:solidFill>
                          <a:latin typeface="Calibri"/>
                          <a:ea typeface="Calibri"/>
                          <a:cs typeface="Times New Roman"/>
                        </a:rPr>
                        <a:t>kmwe</a:t>
                      </a:r>
                      <a:endParaRPr lang="en-IN"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FF0000"/>
                          </a:solidFill>
                          <a:latin typeface="Calibri"/>
                          <a:ea typeface="Calibri"/>
                          <a:cs typeface="Times New Roman"/>
                        </a:rPr>
                        <a:t>10</a:t>
                      </a:r>
                      <a:r>
                        <a:rPr lang="en-IN" sz="1400" baseline="30000" dirty="0">
                          <a:solidFill>
                            <a:srgbClr val="FF0000"/>
                          </a:solidFill>
                          <a:latin typeface="Calibri"/>
                          <a:ea typeface="Calibri"/>
                          <a:cs typeface="Times New Roman"/>
                        </a:rPr>
                        <a:t>-8</a:t>
                      </a:r>
                      <a:endParaRPr lang="en-IN"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FF0000"/>
                          </a:solidFill>
                          <a:latin typeface="Calibri"/>
                          <a:ea typeface="Calibri"/>
                          <a:cs typeface="Times New Roman"/>
                        </a:rPr>
                        <a:t>10</a:t>
                      </a:r>
                      <a:r>
                        <a:rPr lang="en-IN" sz="1400" baseline="30000" dirty="0">
                          <a:solidFill>
                            <a:srgbClr val="FF0000"/>
                          </a:solidFill>
                          <a:latin typeface="Calibri"/>
                          <a:ea typeface="Calibri"/>
                          <a:cs typeface="Times New Roman"/>
                        </a:rPr>
                        <a:t>-5</a:t>
                      </a:r>
                      <a:endParaRPr lang="en-IN"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solidFill>
                            <a:srgbClr val="FF0000"/>
                          </a:solidFill>
                          <a:latin typeface="Calibri"/>
                          <a:ea typeface="Calibri"/>
                          <a:cs typeface="Times New Roman"/>
                        </a:rPr>
                        <a:t>10</a:t>
                      </a:r>
                      <a:r>
                        <a:rPr lang="en-IN" sz="1400" baseline="30000" dirty="0">
                          <a:solidFill>
                            <a:srgbClr val="FF0000"/>
                          </a:solidFill>
                          <a:latin typeface="Calibri"/>
                          <a:ea typeface="Calibri"/>
                          <a:cs typeface="Times New Roman"/>
                        </a:rPr>
                        <a:t>-5</a:t>
                      </a:r>
                      <a:endParaRPr lang="en-IN" sz="14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915">
                <a:tc>
                  <a:txBody>
                    <a:bodyPr/>
                    <a:lstStyle/>
                    <a:p>
                      <a:pPr>
                        <a:lnSpc>
                          <a:spcPct val="115000"/>
                        </a:lnSpc>
                        <a:spcAft>
                          <a:spcPts val="0"/>
                        </a:spcAft>
                      </a:pPr>
                      <a:r>
                        <a:rPr lang="en-IN" sz="1400">
                          <a:latin typeface="Calibri"/>
                          <a:ea typeface="Calibri"/>
                          <a:cs typeface="Times New Roman"/>
                        </a:rPr>
                        <a:t>CASPER, 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1.49 km, 4.3 </a:t>
                      </a:r>
                      <a:r>
                        <a:rPr lang="en-IN" sz="1400" dirty="0" err="1">
                          <a:latin typeface="Calibri"/>
                          <a:ea typeface="Calibri"/>
                          <a:cs typeface="Times New Roman"/>
                        </a:rPr>
                        <a:t>kmwe</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10</a:t>
                      </a:r>
                      <a:r>
                        <a:rPr lang="en-IN" sz="1400" baseline="30000" dirty="0">
                          <a:latin typeface="Calibri"/>
                          <a:ea typeface="Calibri"/>
                          <a:cs typeface="Times New Roman"/>
                        </a:rPr>
                        <a:t>-6</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10</a:t>
                      </a:r>
                      <a:r>
                        <a:rPr lang="en-IN" sz="1400" baseline="30000" dirty="0">
                          <a:latin typeface="Calibri"/>
                          <a:ea typeface="Calibri"/>
                          <a:cs typeface="Times New Roman"/>
                        </a:rPr>
                        <a:t>-3</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10</a:t>
                      </a:r>
                      <a:r>
                        <a:rPr lang="en-IN" sz="1400" baseline="30000">
                          <a:latin typeface="Calibri"/>
                          <a:ea typeface="Calibri"/>
                          <a:cs typeface="Times New Roman"/>
                        </a:rPr>
                        <a:t>-3</a:t>
                      </a:r>
                      <a:endParaRPr lang="en-IN"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915">
                <a:tc>
                  <a:txBody>
                    <a:bodyPr/>
                    <a:lstStyle/>
                    <a:p>
                      <a:pPr>
                        <a:lnSpc>
                          <a:spcPct val="115000"/>
                        </a:lnSpc>
                        <a:spcAft>
                          <a:spcPts val="0"/>
                        </a:spcAft>
                      </a:pPr>
                      <a:r>
                        <a:rPr lang="en-IN" sz="1400" dirty="0" err="1">
                          <a:latin typeface="Calibri"/>
                          <a:ea typeface="Calibri"/>
                          <a:cs typeface="Times New Roman"/>
                        </a:rPr>
                        <a:t>Felsenkeller</a:t>
                      </a:r>
                      <a:r>
                        <a:rPr lang="en-IN" sz="1400" dirty="0">
                          <a:latin typeface="Calibri"/>
                          <a:ea typeface="Calibri"/>
                          <a:cs typeface="Times New Roman"/>
                        </a:rPr>
                        <a:t>, Germany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50 m, 140 mwe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4x10</a:t>
                      </a:r>
                      <a:r>
                        <a:rPr lang="en-IN" sz="1400" baseline="30000" dirty="0">
                          <a:latin typeface="Calibri"/>
                          <a:ea typeface="Calibri"/>
                          <a:cs typeface="Times New Roman"/>
                        </a:rPr>
                        <a:t>-1</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a:latin typeface="Calibri"/>
                          <a:ea typeface="Calibri"/>
                          <a:cs typeface="Times New Roman"/>
                        </a:rPr>
                        <a:t>4x10</a:t>
                      </a:r>
                      <a:r>
                        <a:rPr lang="en-IN" sz="1400" baseline="30000">
                          <a:latin typeface="Calibri"/>
                          <a:ea typeface="Calibri"/>
                          <a:cs typeface="Times New Roman"/>
                        </a:rPr>
                        <a:t>-1</a:t>
                      </a:r>
                      <a:endParaRPr lang="en-IN"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915">
                <a:tc>
                  <a:txBody>
                    <a:bodyPr/>
                    <a:lstStyle/>
                    <a:p>
                      <a:pPr>
                        <a:lnSpc>
                          <a:spcPct val="115000"/>
                        </a:lnSpc>
                        <a:spcAft>
                          <a:spcPts val="0"/>
                        </a:spcAft>
                      </a:pPr>
                      <a:r>
                        <a:rPr lang="en-IN" sz="1400" dirty="0">
                          <a:latin typeface="Calibri"/>
                          <a:ea typeface="Calibri"/>
                          <a:cs typeface="Times New Roman"/>
                        </a:rPr>
                        <a:t>CANFRANC (Spain)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0.85 km, 2.5 </a:t>
                      </a:r>
                      <a:r>
                        <a:rPr lang="en-IN" sz="1400" dirty="0" err="1">
                          <a:latin typeface="Calibri"/>
                          <a:ea typeface="Calibri"/>
                          <a:cs typeface="Times New Roman"/>
                        </a:rPr>
                        <a:t>kmwe</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5x10</a:t>
                      </a:r>
                      <a:r>
                        <a:rPr lang="en-IN" sz="1400" baseline="30000" dirty="0">
                          <a:latin typeface="Calibri"/>
                          <a:ea typeface="Calibri"/>
                          <a:cs typeface="Times New Roman"/>
                        </a:rPr>
                        <a:t>-7</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915">
                <a:tc>
                  <a:txBody>
                    <a:bodyPr/>
                    <a:lstStyle/>
                    <a:p>
                      <a:pPr>
                        <a:lnSpc>
                          <a:spcPct val="115000"/>
                        </a:lnSpc>
                        <a:spcAft>
                          <a:spcPts val="0"/>
                        </a:spcAft>
                      </a:pPr>
                      <a:r>
                        <a:rPr lang="en-IN" sz="1400" dirty="0">
                          <a:latin typeface="Calibri"/>
                          <a:ea typeface="Calibri"/>
                          <a:cs typeface="Times New Roman"/>
                        </a:rPr>
                        <a:t>ANDES (S America)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latin typeface="Calibri"/>
                          <a:ea typeface="Calibri"/>
                          <a:cs typeface="Times New Roman"/>
                        </a:rPr>
                        <a:t>1.75 km, 4.5</a:t>
                      </a:r>
                      <a:r>
                        <a:rPr lang="en-IN" sz="1400" baseline="0" dirty="0">
                          <a:latin typeface="Calibri"/>
                          <a:ea typeface="Calibri"/>
                          <a:cs typeface="Times New Roman"/>
                        </a:rPr>
                        <a:t> </a:t>
                      </a:r>
                      <a:r>
                        <a:rPr lang="en-IN" sz="1400" baseline="0" dirty="0" err="1">
                          <a:latin typeface="Calibri"/>
                          <a:ea typeface="Calibri"/>
                          <a:cs typeface="Times New Roman"/>
                        </a:rPr>
                        <a:t>kmwe</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400" dirty="0">
                          <a:latin typeface="Calibri"/>
                          <a:ea typeface="Calibri"/>
                          <a:cs typeface="Times New Roman"/>
                        </a:rPr>
                        <a:t>10</a:t>
                      </a:r>
                      <a:r>
                        <a:rPr lang="en-IN" sz="1400" baseline="30000" dirty="0">
                          <a:latin typeface="Calibri"/>
                          <a:ea typeface="Calibri"/>
                          <a:cs typeface="Times New Roman"/>
                        </a:rPr>
                        <a:t>-6</a:t>
                      </a: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3" name="Group 14"/>
          <p:cNvGrpSpPr/>
          <p:nvPr/>
        </p:nvGrpSpPr>
        <p:grpSpPr>
          <a:xfrm>
            <a:off x="71406" y="1142990"/>
            <a:ext cx="4221336" cy="3571900"/>
            <a:chOff x="71406" y="1142990"/>
            <a:chExt cx="4221336" cy="3571900"/>
          </a:xfrm>
        </p:grpSpPr>
        <p:grpSp>
          <p:nvGrpSpPr>
            <p:cNvPr id="4" name="Group 9"/>
            <p:cNvGrpSpPr/>
            <p:nvPr/>
          </p:nvGrpSpPr>
          <p:grpSpPr>
            <a:xfrm>
              <a:off x="71406" y="1142990"/>
              <a:ext cx="4221336" cy="3571900"/>
              <a:chOff x="71406" y="1142990"/>
              <a:chExt cx="4221336" cy="3571900"/>
            </a:xfrm>
          </p:grpSpPr>
          <p:pic>
            <p:nvPicPr>
              <p:cNvPr id="17409" name="Picture 1"/>
              <p:cNvPicPr>
                <a:picLocks noChangeAspect="1" noChangeArrowheads="1"/>
              </p:cNvPicPr>
              <p:nvPr/>
            </p:nvPicPr>
            <p:blipFill>
              <a:blip r:embed="rId3"/>
              <a:srcRect/>
              <a:stretch>
                <a:fillRect/>
              </a:stretch>
            </p:blipFill>
            <p:spPr bwMode="auto">
              <a:xfrm>
                <a:off x="71406" y="1142990"/>
                <a:ext cx="4221336" cy="3571900"/>
              </a:xfrm>
              <a:prstGeom prst="rect">
                <a:avLst/>
              </a:prstGeom>
              <a:noFill/>
              <a:ln w="9525">
                <a:noFill/>
                <a:miter lim="800000"/>
                <a:headEnd/>
                <a:tailEnd/>
              </a:ln>
              <a:effectLst/>
            </p:spPr>
          </p:pic>
          <p:sp>
            <p:nvSpPr>
              <p:cNvPr id="8" name="Oval 7"/>
              <p:cNvSpPr/>
              <p:nvPr/>
            </p:nvSpPr>
            <p:spPr>
              <a:xfrm>
                <a:off x="1571604" y="221456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571604" y="2080437"/>
                <a:ext cx="982961" cy="276999"/>
              </a:xfrm>
              <a:prstGeom prst="rect">
                <a:avLst/>
              </a:prstGeom>
              <a:noFill/>
            </p:spPr>
            <p:txBody>
              <a:bodyPr wrap="none" rtlCol="0">
                <a:spAutoFit/>
              </a:bodyPr>
              <a:lstStyle/>
              <a:p>
                <a:r>
                  <a:rPr lang="en-IN" sz="1200" dirty="0"/>
                  <a:t>CARNFRANC</a:t>
                </a:r>
              </a:p>
            </p:txBody>
          </p:sp>
        </p:grpSp>
        <p:sp>
          <p:nvSpPr>
            <p:cNvPr id="11" name="TextBox 10"/>
            <p:cNvSpPr txBox="1"/>
            <p:nvPr/>
          </p:nvSpPr>
          <p:spPr>
            <a:xfrm>
              <a:off x="2000232" y="3223445"/>
              <a:ext cx="765466" cy="276999"/>
            </a:xfrm>
            <a:prstGeom prst="rect">
              <a:avLst/>
            </a:prstGeom>
            <a:noFill/>
          </p:spPr>
          <p:txBody>
            <a:bodyPr wrap="none" rtlCol="0">
              <a:spAutoFit/>
            </a:bodyPr>
            <a:lstStyle/>
            <a:p>
              <a:r>
                <a:rPr lang="en-IN" sz="1200" dirty="0"/>
                <a:t>(CASPAR)</a:t>
              </a:r>
            </a:p>
          </p:txBody>
        </p:sp>
        <p:sp>
          <p:nvSpPr>
            <p:cNvPr id="13" name="TextBox 12"/>
            <p:cNvSpPr txBox="1"/>
            <p:nvPr/>
          </p:nvSpPr>
          <p:spPr>
            <a:xfrm>
              <a:off x="2428860" y="2357436"/>
              <a:ext cx="614399" cy="276999"/>
            </a:xfrm>
            <a:prstGeom prst="rect">
              <a:avLst/>
            </a:prstGeom>
            <a:noFill/>
          </p:spPr>
          <p:txBody>
            <a:bodyPr wrap="none" rtlCol="0">
              <a:spAutoFit/>
            </a:bodyPr>
            <a:lstStyle/>
            <a:p>
              <a:r>
                <a:rPr lang="en-IN" sz="1200" dirty="0"/>
                <a:t>(LUNA)</a:t>
              </a:r>
            </a:p>
          </p:txBody>
        </p:sp>
        <p:sp>
          <p:nvSpPr>
            <p:cNvPr id="14" name="TextBox 13"/>
            <p:cNvSpPr txBox="1"/>
            <p:nvPr/>
          </p:nvSpPr>
          <p:spPr>
            <a:xfrm>
              <a:off x="2928926" y="3929072"/>
              <a:ext cx="615874" cy="276999"/>
            </a:xfrm>
            <a:prstGeom prst="rect">
              <a:avLst/>
            </a:prstGeom>
            <a:noFill/>
          </p:spPr>
          <p:txBody>
            <a:bodyPr wrap="square" rtlCol="0">
              <a:spAutoFit/>
            </a:bodyPr>
            <a:lstStyle/>
            <a:p>
              <a:r>
                <a:rPr lang="en-IN" sz="1200" dirty="0"/>
                <a:t>(JUNA)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5</a:t>
            </a:fld>
            <a:endParaRPr lang="en-US" dirty="0"/>
          </a:p>
        </p:txBody>
      </p:sp>
      <p:sp>
        <p:nvSpPr>
          <p:cNvPr id="12" name="Title 11"/>
          <p:cNvSpPr>
            <a:spLocks noGrp="1"/>
          </p:cNvSpPr>
          <p:nvPr>
            <p:ph type="title"/>
          </p:nvPr>
        </p:nvSpPr>
        <p:spPr/>
        <p:txBody>
          <a:bodyPr>
            <a:normAutofit fontScale="90000"/>
          </a:bodyPr>
          <a:lstStyle/>
          <a:p>
            <a:r>
              <a:rPr lang="en-IN" b="1" dirty="0">
                <a:solidFill>
                  <a:srgbClr val="C00000"/>
                </a:solidFill>
              </a:rPr>
              <a:t>Reactions of interest - 1</a:t>
            </a:r>
            <a:endParaRPr lang="en-IN" dirty="0"/>
          </a:p>
        </p:txBody>
      </p:sp>
      <p:graphicFrame>
        <p:nvGraphicFramePr>
          <p:cNvPr id="13" name="Table 12"/>
          <p:cNvGraphicFramePr>
            <a:graphicFrameLocks noGrp="1"/>
          </p:cNvGraphicFramePr>
          <p:nvPr>
            <p:extLst>
              <p:ext uri="{D42A27DB-BD31-4B8C-83A1-F6EECF244321}">
                <p14:modId xmlns:p14="http://schemas.microsoft.com/office/powerpoint/2010/main" val="3538456584"/>
              </p:ext>
            </p:extLst>
          </p:nvPr>
        </p:nvGraphicFramePr>
        <p:xfrm>
          <a:off x="142844" y="1173065"/>
          <a:ext cx="8858312" cy="3591240"/>
        </p:xfrm>
        <a:graphic>
          <a:graphicData uri="http://schemas.openxmlformats.org/drawingml/2006/table">
            <a:tbl>
              <a:tblPr firstRow="1" bandRow="1">
                <a:tableStyleId>{5C22544A-7EE6-4342-B048-85BDC9FD1C3A}</a:tableStyleId>
              </a:tblPr>
              <a:tblGrid>
                <a:gridCol w="495364">
                  <a:extLst>
                    <a:ext uri="{9D8B030D-6E8A-4147-A177-3AD203B41FA5}">
                      <a16:colId xmlns:a16="http://schemas.microsoft.com/office/drawing/2014/main" val="20000"/>
                    </a:ext>
                  </a:extLst>
                </a:gridCol>
                <a:gridCol w="1362024">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1214446">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1256468">
                  <a:extLst>
                    <a:ext uri="{9D8B030D-6E8A-4147-A177-3AD203B41FA5}">
                      <a16:colId xmlns:a16="http://schemas.microsoft.com/office/drawing/2014/main" val="20005"/>
                    </a:ext>
                  </a:extLst>
                </a:gridCol>
                <a:gridCol w="1029548">
                  <a:extLst>
                    <a:ext uri="{9D8B030D-6E8A-4147-A177-3AD203B41FA5}">
                      <a16:colId xmlns:a16="http://schemas.microsoft.com/office/drawing/2014/main" val="20006"/>
                    </a:ext>
                  </a:extLst>
                </a:gridCol>
                <a:gridCol w="1214446">
                  <a:extLst>
                    <a:ext uri="{9D8B030D-6E8A-4147-A177-3AD203B41FA5}">
                      <a16:colId xmlns:a16="http://schemas.microsoft.com/office/drawing/2014/main" val="20007"/>
                    </a:ext>
                  </a:extLst>
                </a:gridCol>
              </a:tblGrid>
              <a:tr h="779914">
                <a:tc>
                  <a:txBody>
                    <a:bodyPr/>
                    <a:lstStyle/>
                    <a:p>
                      <a:r>
                        <a:rPr lang="en-IN" dirty="0"/>
                        <a:t>SL no.</a:t>
                      </a:r>
                    </a:p>
                  </a:txBody>
                  <a:tcPr/>
                </a:tc>
                <a:tc>
                  <a:txBody>
                    <a:bodyPr/>
                    <a:lstStyle/>
                    <a:p>
                      <a:r>
                        <a:rPr lang="en-IN" dirty="0"/>
                        <a:t>Reactions</a:t>
                      </a:r>
                    </a:p>
                  </a:txBody>
                  <a:tcPr/>
                </a:tc>
                <a:tc>
                  <a:txBody>
                    <a:bodyPr/>
                    <a:lstStyle/>
                    <a:p>
                      <a:r>
                        <a:rPr lang="en-IN" dirty="0"/>
                        <a:t>Physics</a:t>
                      </a:r>
                    </a:p>
                  </a:txBody>
                  <a:tcPr/>
                </a:tc>
                <a:tc>
                  <a:txBody>
                    <a:bodyPr/>
                    <a:lstStyle/>
                    <a:p>
                      <a:r>
                        <a:rPr lang="en-IN" dirty="0" err="1"/>
                        <a:t>Gammow</a:t>
                      </a:r>
                      <a:r>
                        <a:rPr lang="en-IN" dirty="0"/>
                        <a:t> peak (</a:t>
                      </a:r>
                      <a:r>
                        <a:rPr lang="en-IN" dirty="0" err="1"/>
                        <a:t>keV</a:t>
                      </a:r>
                      <a:r>
                        <a:rPr lang="en-IN" dirty="0"/>
                        <a:t>)</a:t>
                      </a:r>
                    </a:p>
                  </a:txBody>
                  <a:tcPr/>
                </a:tc>
                <a:tc>
                  <a:txBody>
                    <a:bodyPr/>
                    <a:lstStyle/>
                    <a:p>
                      <a:r>
                        <a:rPr lang="en-IN" dirty="0"/>
                        <a:t>X-section (barn)</a:t>
                      </a:r>
                    </a:p>
                  </a:txBody>
                  <a:tcPr/>
                </a:tc>
                <a:tc>
                  <a:txBody>
                    <a:bodyPr/>
                    <a:lstStyle/>
                    <a:p>
                      <a:r>
                        <a:rPr lang="en-IN" dirty="0"/>
                        <a:t>Labs interested</a:t>
                      </a:r>
                    </a:p>
                  </a:txBody>
                  <a:tcPr/>
                </a:tc>
                <a:tc>
                  <a:txBody>
                    <a:bodyPr/>
                    <a:lstStyle/>
                    <a:p>
                      <a:r>
                        <a:rPr lang="en-IN" dirty="0"/>
                        <a:t>Existing error</a:t>
                      </a:r>
                    </a:p>
                  </a:txBody>
                  <a:tcPr/>
                </a:tc>
                <a:tc>
                  <a:txBody>
                    <a:bodyPr/>
                    <a:lstStyle/>
                    <a:p>
                      <a:r>
                        <a:rPr lang="en-IN" dirty="0"/>
                        <a:t>Reference</a:t>
                      </a:r>
                    </a:p>
                  </a:txBody>
                  <a:tcPr/>
                </a:tc>
                <a:extLst>
                  <a:ext uri="{0D108BD9-81ED-4DB2-BD59-A6C34878D82A}">
                    <a16:rowId xmlns:a16="http://schemas.microsoft.com/office/drawing/2014/main" val="10000"/>
                  </a:ext>
                </a:extLst>
              </a:tr>
              <a:tr h="311966">
                <a:tc>
                  <a:txBody>
                    <a:bodyPr/>
                    <a:lstStyle/>
                    <a:p>
                      <a:r>
                        <a:rPr lang="en-IN" sz="1400" b="1" dirty="0"/>
                        <a:t>1</a:t>
                      </a:r>
                    </a:p>
                  </a:txBody>
                  <a:tcPr/>
                </a:tc>
                <a:tc>
                  <a:txBody>
                    <a:bodyPr/>
                    <a:lstStyle/>
                    <a:p>
                      <a:r>
                        <a:rPr lang="en-IN" sz="1400" b="1" baseline="30000" dirty="0"/>
                        <a:t>14</a:t>
                      </a:r>
                      <a:r>
                        <a:rPr lang="en-IN" sz="1400" b="1" dirty="0"/>
                        <a:t>N(</a:t>
                      </a:r>
                      <a:r>
                        <a:rPr lang="en-IN" sz="1400" b="1" dirty="0" err="1"/>
                        <a:t>p,</a:t>
                      </a:r>
                      <a:r>
                        <a:rPr lang="en-IN" sz="1400" b="1" dirty="0" err="1">
                          <a:latin typeface="Symbol" pitchFamily="18" charset="2"/>
                        </a:rPr>
                        <a:t>g</a:t>
                      </a:r>
                      <a:r>
                        <a:rPr lang="en-IN" sz="1400" b="1" dirty="0"/>
                        <a:t>)</a:t>
                      </a:r>
                      <a:r>
                        <a:rPr lang="en-IN" sz="1400" b="1" baseline="30000" dirty="0"/>
                        <a:t>15</a:t>
                      </a:r>
                      <a:r>
                        <a:rPr lang="en-IN" sz="1400" b="1" dirty="0"/>
                        <a:t>O</a:t>
                      </a:r>
                    </a:p>
                  </a:txBody>
                  <a:tcPr/>
                </a:tc>
                <a:tc>
                  <a:txBody>
                    <a:bodyPr/>
                    <a:lstStyle/>
                    <a:p>
                      <a:r>
                        <a:rPr lang="en-IN" sz="1400" b="1" dirty="0"/>
                        <a:t>CNO</a:t>
                      </a:r>
                    </a:p>
                  </a:txBody>
                  <a:tcPr/>
                </a:tc>
                <a:tc>
                  <a:txBody>
                    <a:bodyPr/>
                    <a:lstStyle/>
                    <a:p>
                      <a:r>
                        <a:rPr lang="en-IN" sz="1400" b="1" dirty="0">
                          <a:solidFill>
                            <a:srgbClr val="3333FF"/>
                          </a:solidFill>
                        </a:rPr>
                        <a:t>148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1" dirty="0"/>
                        <a:t>10</a:t>
                      </a:r>
                      <a:r>
                        <a:rPr lang="en-IN" sz="1400" b="1" baseline="30000" dirty="0"/>
                        <a:t>-13</a:t>
                      </a:r>
                    </a:p>
                  </a:txBody>
                  <a:tcPr/>
                </a:tc>
                <a:tc>
                  <a:txBody>
                    <a:bodyPr/>
                    <a:lstStyle/>
                    <a:p>
                      <a:r>
                        <a:rPr lang="en-IN" sz="1400" b="0" dirty="0"/>
                        <a:t>LUNA, CASPER</a:t>
                      </a:r>
                    </a:p>
                  </a:txBody>
                  <a:tcPr/>
                </a:tc>
                <a:tc>
                  <a:txBody>
                    <a:bodyPr/>
                    <a:lstStyle/>
                    <a:p>
                      <a:endParaRPr lang="en-IN" sz="1400" b="0" dirty="0"/>
                    </a:p>
                  </a:txBody>
                  <a:tcPr/>
                </a:tc>
                <a:tc>
                  <a:txBody>
                    <a:bodyPr/>
                    <a:lstStyle/>
                    <a:p>
                      <a:endParaRPr lang="en-IN" sz="1400" b="0" dirty="0"/>
                    </a:p>
                  </a:txBody>
                  <a:tcPr/>
                </a:tc>
                <a:extLst>
                  <a:ext uri="{0D108BD9-81ED-4DB2-BD59-A6C34878D82A}">
                    <a16:rowId xmlns:a16="http://schemas.microsoft.com/office/drawing/2014/main" val="10001"/>
                  </a:ext>
                </a:extLst>
              </a:tr>
              <a:tr h="507915">
                <a:tc>
                  <a:txBody>
                    <a:bodyPr/>
                    <a:lstStyle/>
                    <a:p>
                      <a:r>
                        <a:rPr lang="en-IN" sz="1400" b="1" dirty="0"/>
                        <a:t>2</a:t>
                      </a:r>
                    </a:p>
                  </a:txBody>
                  <a:tcPr/>
                </a:tc>
                <a:tc>
                  <a:txBody>
                    <a:bodyPr/>
                    <a:lstStyle/>
                    <a:p>
                      <a:r>
                        <a:rPr lang="en-IN" sz="1400" b="1" baseline="30000" dirty="0"/>
                        <a:t>12</a:t>
                      </a:r>
                      <a:r>
                        <a:rPr lang="en-IN" sz="1400" b="1" dirty="0"/>
                        <a:t>C+</a:t>
                      </a:r>
                      <a:r>
                        <a:rPr lang="en-IN" sz="1400" b="1" baseline="30000" dirty="0"/>
                        <a:t>12,13</a:t>
                      </a:r>
                      <a:r>
                        <a:rPr lang="en-IN" sz="1400" b="1" dirty="0"/>
                        <a:t>C</a:t>
                      </a:r>
                    </a:p>
                  </a:txBody>
                  <a:tcPr/>
                </a:tc>
                <a:tc>
                  <a:txBody>
                    <a:bodyPr/>
                    <a:lstStyle/>
                    <a:p>
                      <a:r>
                        <a:rPr lang="en-IN" sz="1400" b="1" dirty="0"/>
                        <a:t>C burning</a:t>
                      </a:r>
                    </a:p>
                  </a:txBody>
                  <a:tcPr/>
                </a:tc>
                <a:tc>
                  <a:txBody>
                    <a:bodyPr/>
                    <a:lstStyle/>
                    <a:p>
                      <a:r>
                        <a:rPr lang="en-IN" sz="1400" b="1" dirty="0">
                          <a:solidFill>
                            <a:srgbClr val="3333FF"/>
                          </a:solidFill>
                        </a:rPr>
                        <a:t>820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1" dirty="0"/>
                        <a:t>10</a:t>
                      </a:r>
                      <a:r>
                        <a:rPr lang="en-IN" sz="1400" b="1" baseline="30000" dirty="0"/>
                        <a:t>-13</a:t>
                      </a:r>
                      <a:r>
                        <a:rPr lang="en-IN" sz="1400" b="1" baseline="0" dirty="0"/>
                        <a:t> (2.4 </a:t>
                      </a:r>
                      <a:r>
                        <a:rPr lang="en-IN" sz="1400" b="1" baseline="0" dirty="0" err="1"/>
                        <a:t>MeV</a:t>
                      </a:r>
                      <a:r>
                        <a:rPr lang="en-IN" sz="1400" b="1" baseline="0" dirty="0"/>
                        <a:t>)</a:t>
                      </a:r>
                      <a:endParaRPr lang="en-IN" sz="1400" b="1" baseline="30000" dirty="0"/>
                    </a:p>
                  </a:txBody>
                  <a:tcPr/>
                </a:tc>
                <a:tc>
                  <a:txBody>
                    <a:bodyPr/>
                    <a:lstStyle/>
                    <a:p>
                      <a:r>
                        <a:rPr lang="en-IN" sz="1400" dirty="0"/>
                        <a:t>LUNA</a:t>
                      </a:r>
                    </a:p>
                  </a:txBody>
                  <a:tcPr/>
                </a:tc>
                <a:tc>
                  <a:txBody>
                    <a:bodyPr/>
                    <a:lstStyle/>
                    <a:p>
                      <a:endParaRPr lang="en-IN" sz="1400" dirty="0"/>
                    </a:p>
                  </a:txBody>
                  <a:tcPr/>
                </a:tc>
                <a:tc>
                  <a:txBody>
                    <a:bodyPr/>
                    <a:lstStyle/>
                    <a:p>
                      <a:endParaRPr lang="en-IN" sz="1400" dirty="0"/>
                    </a:p>
                  </a:txBody>
                  <a:tcPr/>
                </a:tc>
                <a:extLst>
                  <a:ext uri="{0D108BD9-81ED-4DB2-BD59-A6C34878D82A}">
                    <a16:rowId xmlns:a16="http://schemas.microsoft.com/office/drawing/2014/main" val="10002"/>
                  </a:ext>
                </a:extLst>
              </a:tr>
              <a:tr h="717057">
                <a:tc>
                  <a:txBody>
                    <a:bodyPr/>
                    <a:lstStyle/>
                    <a:p>
                      <a:r>
                        <a:rPr lang="en-IN" sz="1400" b="1" dirty="0"/>
                        <a:t>3</a:t>
                      </a:r>
                    </a:p>
                  </a:txBody>
                  <a:tcPr/>
                </a:tc>
                <a:tc>
                  <a:txBody>
                    <a:bodyPr/>
                    <a:lstStyle/>
                    <a:p>
                      <a:r>
                        <a:rPr lang="en-IN" sz="1400" b="1" baseline="30000" dirty="0"/>
                        <a:t>13</a:t>
                      </a:r>
                      <a:r>
                        <a:rPr lang="en-IN" sz="1400" b="1" dirty="0"/>
                        <a:t>C(</a:t>
                      </a:r>
                      <a:r>
                        <a:rPr lang="en-IN" sz="1400" b="1" dirty="0" err="1">
                          <a:latin typeface="Symbol" pitchFamily="18" charset="2"/>
                        </a:rPr>
                        <a:t>a</a:t>
                      </a:r>
                      <a:r>
                        <a:rPr lang="en-IN" sz="1400" b="1" dirty="0" err="1"/>
                        <a:t>,n</a:t>
                      </a:r>
                      <a:r>
                        <a:rPr lang="en-IN" sz="1400" b="1" dirty="0"/>
                        <a:t>)</a:t>
                      </a:r>
                      <a:r>
                        <a:rPr lang="en-IN" sz="1400" b="1" baseline="30000" dirty="0"/>
                        <a:t>16</a:t>
                      </a:r>
                      <a:r>
                        <a:rPr lang="en-IN" sz="1400" b="1" dirty="0"/>
                        <a:t>O</a:t>
                      </a:r>
                    </a:p>
                  </a:txBody>
                  <a:tcPr/>
                </a:tc>
                <a:tc>
                  <a:txBody>
                    <a:bodyPr/>
                    <a:lstStyle/>
                    <a:p>
                      <a:r>
                        <a:rPr lang="en-IN" sz="1400" b="1" dirty="0"/>
                        <a:t>Heavy Ion synthesis, AGB</a:t>
                      </a:r>
                    </a:p>
                  </a:txBody>
                  <a:tcPr/>
                </a:tc>
                <a:tc>
                  <a:txBody>
                    <a:bodyPr/>
                    <a:lstStyle/>
                    <a:p>
                      <a:r>
                        <a:rPr lang="en-IN" sz="1400" b="1" dirty="0">
                          <a:solidFill>
                            <a:srgbClr val="3333FF"/>
                          </a:solidFill>
                        </a:rPr>
                        <a:t>300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1" dirty="0">
                          <a:solidFill>
                            <a:srgbClr val="FF0000"/>
                          </a:solidFill>
                        </a:rPr>
                        <a:t>10</a:t>
                      </a:r>
                      <a:r>
                        <a:rPr lang="en-IN" sz="1400" b="1" baseline="30000" dirty="0">
                          <a:solidFill>
                            <a:srgbClr val="FF0000"/>
                          </a:solidFill>
                        </a:rPr>
                        <a:t>-16</a:t>
                      </a:r>
                    </a:p>
                  </a:txBody>
                  <a:tcPr/>
                </a:tc>
                <a:tc>
                  <a:txBody>
                    <a:bodyPr/>
                    <a:lstStyle/>
                    <a:p>
                      <a:r>
                        <a:rPr lang="en-IN" sz="1400" dirty="0">
                          <a:solidFill>
                            <a:srgbClr val="3333FF"/>
                          </a:solidFill>
                        </a:rPr>
                        <a:t>LUNA, JUNA, CUNA, CASPER</a:t>
                      </a:r>
                    </a:p>
                  </a:txBody>
                  <a:tcPr/>
                </a:tc>
                <a:tc>
                  <a:txBody>
                    <a:bodyPr/>
                    <a:lstStyle/>
                    <a:p>
                      <a:r>
                        <a:rPr lang="en-IN" sz="1400" b="1" dirty="0">
                          <a:solidFill>
                            <a:srgbClr val="FF0000"/>
                          </a:solidFill>
                        </a:rPr>
                        <a:t>60%</a:t>
                      </a:r>
                    </a:p>
                  </a:txBody>
                  <a:tcPr/>
                </a:tc>
                <a:tc>
                  <a:txBody>
                    <a:bodyPr/>
                    <a:lstStyle/>
                    <a:p>
                      <a:r>
                        <a:rPr kumimoji="0" lang="fr-FR" sz="1400" b="1" i="0" kern="1200" dirty="0" err="1">
                          <a:solidFill>
                            <a:schemeClr val="dk1"/>
                          </a:solidFill>
                          <a:latin typeface="+mn-lt"/>
                          <a:ea typeface="+mn-ea"/>
                          <a:cs typeface="+mn-cs"/>
                        </a:rPr>
                        <a:t>Astrophys</a:t>
                      </a:r>
                      <a:r>
                        <a:rPr kumimoji="0" lang="fr-FR" sz="1400" b="1" i="0" kern="1200" dirty="0">
                          <a:solidFill>
                            <a:schemeClr val="dk1"/>
                          </a:solidFill>
                          <a:latin typeface="+mn-lt"/>
                          <a:ea typeface="+mn-ea"/>
                          <a:cs typeface="+mn-cs"/>
                        </a:rPr>
                        <a:t>. J., 414 (1993) 735</a:t>
                      </a:r>
                      <a:endParaRPr lang="en-IN" sz="1400" b="1" dirty="0"/>
                    </a:p>
                  </a:txBody>
                  <a:tcPr/>
                </a:tc>
                <a:extLst>
                  <a:ext uri="{0D108BD9-81ED-4DB2-BD59-A6C34878D82A}">
                    <a16:rowId xmlns:a16="http://schemas.microsoft.com/office/drawing/2014/main" val="10003"/>
                  </a:ext>
                </a:extLst>
              </a:tr>
              <a:tr h="717057">
                <a:tc>
                  <a:txBody>
                    <a:bodyPr/>
                    <a:lstStyle/>
                    <a:p>
                      <a:r>
                        <a:rPr lang="en-IN" sz="1400" b="1" dirty="0"/>
                        <a:t>4</a:t>
                      </a:r>
                    </a:p>
                  </a:txBody>
                  <a:tcPr/>
                </a:tc>
                <a:tc>
                  <a:txBody>
                    <a:bodyPr/>
                    <a:lstStyle/>
                    <a:p>
                      <a:r>
                        <a:rPr lang="en-IN" sz="1400" b="1" baseline="30000" dirty="0"/>
                        <a:t>22</a:t>
                      </a:r>
                      <a:r>
                        <a:rPr lang="en-IN" sz="1400" b="1" dirty="0"/>
                        <a:t>Ne(</a:t>
                      </a:r>
                      <a:r>
                        <a:rPr lang="en-IN" sz="1400" b="1" dirty="0" err="1">
                          <a:latin typeface="Symbol" pitchFamily="18" charset="2"/>
                        </a:rPr>
                        <a:t>a</a:t>
                      </a:r>
                      <a:r>
                        <a:rPr lang="en-IN" sz="1400" b="1" dirty="0" err="1"/>
                        <a:t>,n</a:t>
                      </a:r>
                      <a:r>
                        <a:rPr lang="en-IN" sz="1400" b="1" dirty="0"/>
                        <a:t>)</a:t>
                      </a:r>
                      <a:r>
                        <a:rPr lang="en-IN" sz="1400" b="1" baseline="30000" dirty="0"/>
                        <a:t>25</a:t>
                      </a:r>
                      <a:r>
                        <a:rPr lang="en-IN" sz="1400" b="1" dirty="0"/>
                        <a:t>Mg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1" dirty="0"/>
                        <a:t>Heavy Ion synthesis, AGB</a:t>
                      </a:r>
                    </a:p>
                  </a:txBody>
                  <a:tcPr/>
                </a:tc>
                <a:tc>
                  <a:txBody>
                    <a:bodyPr/>
                    <a:lstStyle/>
                    <a:p>
                      <a:endParaRPr lang="en-IN" sz="1400" b="1" dirty="0">
                        <a:solidFill>
                          <a:srgbClr val="3333FF"/>
                        </a:solidFill>
                      </a:endParaRPr>
                    </a:p>
                  </a:txBody>
                  <a:tcPr/>
                </a:tc>
                <a:tc>
                  <a:txBody>
                    <a:bodyPr/>
                    <a:lstStyle/>
                    <a:p>
                      <a:endParaRPr lang="en-IN" sz="1400" b="1" dirty="0"/>
                    </a:p>
                  </a:txBody>
                  <a:tcPr/>
                </a:tc>
                <a:tc>
                  <a:txBody>
                    <a:bodyPr/>
                    <a:lstStyle/>
                    <a:p>
                      <a:r>
                        <a:rPr lang="en-IN" sz="1400" dirty="0"/>
                        <a:t>LUNA, CUNA, CASPER</a:t>
                      </a:r>
                    </a:p>
                  </a:txBody>
                  <a:tcPr/>
                </a:tc>
                <a:tc>
                  <a:txBody>
                    <a:bodyPr/>
                    <a:lstStyle/>
                    <a:p>
                      <a:endParaRPr lang="en-IN" sz="1400" b="1" dirty="0"/>
                    </a:p>
                  </a:txBody>
                  <a:tcPr/>
                </a:tc>
                <a:tc>
                  <a:txBody>
                    <a:bodyPr/>
                    <a:lstStyle/>
                    <a:p>
                      <a:endParaRPr lang="en-IN" sz="1400" b="1" dirty="0"/>
                    </a:p>
                  </a:txBody>
                  <a:tcPr/>
                </a:tc>
                <a:extLst>
                  <a:ext uri="{0D108BD9-81ED-4DB2-BD59-A6C34878D82A}">
                    <a16:rowId xmlns:a16="http://schemas.microsoft.com/office/drawing/2014/main" val="10004"/>
                  </a:ext>
                </a:extLst>
              </a:tr>
              <a:tr h="507915">
                <a:tc>
                  <a:txBody>
                    <a:bodyPr/>
                    <a:lstStyle/>
                    <a:p>
                      <a:r>
                        <a:rPr lang="en-IN" sz="1400" b="1" dirty="0"/>
                        <a:t>5</a:t>
                      </a:r>
                    </a:p>
                  </a:txBody>
                  <a:tcPr/>
                </a:tc>
                <a:tc>
                  <a:txBody>
                    <a:bodyPr/>
                    <a:lstStyle/>
                    <a:p>
                      <a:r>
                        <a:rPr lang="en-IN" sz="1400" b="1" baseline="30000" dirty="0"/>
                        <a:t>22</a:t>
                      </a:r>
                      <a:r>
                        <a:rPr lang="en-IN" sz="1400" b="1" dirty="0"/>
                        <a:t>Ne(</a:t>
                      </a:r>
                      <a:r>
                        <a:rPr lang="en-IN" sz="1400" b="1" dirty="0" err="1"/>
                        <a:t>p,</a:t>
                      </a:r>
                      <a:r>
                        <a:rPr lang="en-IN" sz="1400" b="1" dirty="0" err="1">
                          <a:latin typeface="Symbol" pitchFamily="18" charset="2"/>
                        </a:rPr>
                        <a:t>g</a:t>
                      </a:r>
                      <a:r>
                        <a:rPr lang="en-IN" sz="1400" b="1" dirty="0"/>
                        <a:t>)</a:t>
                      </a:r>
                      <a:r>
                        <a:rPr lang="en-IN" sz="1400" b="1" baseline="30000" dirty="0"/>
                        <a:t>23</a:t>
                      </a:r>
                      <a:r>
                        <a:rPr lang="en-IN" sz="1400" b="1" dirty="0"/>
                        <a:t>Na</a:t>
                      </a:r>
                    </a:p>
                  </a:txBody>
                  <a:tcPr/>
                </a:tc>
                <a:tc>
                  <a:txBody>
                    <a:bodyPr/>
                    <a:lstStyle/>
                    <a:p>
                      <a:r>
                        <a:rPr lang="en-IN" sz="1400" b="1" dirty="0"/>
                        <a:t>Synthesis in AGB stars</a:t>
                      </a:r>
                    </a:p>
                  </a:txBody>
                  <a:tcPr/>
                </a:tc>
                <a:tc>
                  <a:txBody>
                    <a:bodyPr/>
                    <a:lstStyle/>
                    <a:p>
                      <a:r>
                        <a:rPr lang="en-IN" sz="1400" b="1" dirty="0">
                          <a:solidFill>
                            <a:srgbClr val="3333FF"/>
                          </a:solidFill>
                        </a:rPr>
                        <a:t>190</a:t>
                      </a:r>
                    </a:p>
                  </a:txBody>
                  <a:tcPr/>
                </a:tc>
                <a:tc>
                  <a:txBody>
                    <a:bodyPr/>
                    <a:lstStyle/>
                    <a:p>
                      <a:r>
                        <a:rPr lang="en-IN" sz="1400" b="1" dirty="0"/>
                        <a:t>2.4x10</a:t>
                      </a:r>
                      <a:r>
                        <a:rPr lang="en-IN" sz="1400" b="1" baseline="30000" dirty="0"/>
                        <a:t>-3</a:t>
                      </a:r>
                      <a:r>
                        <a:rPr lang="en-IN" sz="1400" b="1" dirty="0"/>
                        <a:t> (290 </a:t>
                      </a:r>
                      <a:r>
                        <a:rPr lang="en-IN" sz="1400" b="1" dirty="0" err="1"/>
                        <a:t>keV</a:t>
                      </a:r>
                      <a:r>
                        <a:rPr lang="en-IN" sz="1400" b="1" dirty="0"/>
                        <a:t>)</a:t>
                      </a:r>
                    </a:p>
                  </a:txBody>
                  <a:tcPr/>
                </a:tc>
                <a:tc>
                  <a:txBody>
                    <a:bodyPr/>
                    <a:lstStyle/>
                    <a:p>
                      <a:r>
                        <a:rPr lang="en-IN" sz="1400" dirty="0"/>
                        <a:t>LUNA</a:t>
                      </a:r>
                    </a:p>
                  </a:txBody>
                  <a:tcPr/>
                </a:tc>
                <a:tc>
                  <a:txBody>
                    <a:bodyPr/>
                    <a:lstStyle/>
                    <a:p>
                      <a:r>
                        <a:rPr lang="en-IN" sz="1400" b="1" dirty="0"/>
                        <a:t>Up to 3 orders</a:t>
                      </a:r>
                    </a:p>
                  </a:txBody>
                  <a:tcPr/>
                </a:tc>
                <a:tc>
                  <a:txBody>
                    <a:bodyPr/>
                    <a:lstStyle/>
                    <a:p>
                      <a:endParaRPr lang="en-IN" sz="1400" b="1" dirty="0"/>
                    </a:p>
                  </a:txBody>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55184ACD-673B-185F-4BC9-0CD8866DDC5D}"/>
              </a:ext>
            </a:extLst>
          </p:cNvPr>
          <p:cNvSpPr txBox="1"/>
          <p:nvPr/>
        </p:nvSpPr>
        <p:spPr>
          <a:xfrm>
            <a:off x="35496" y="4731990"/>
            <a:ext cx="9001000" cy="369332"/>
          </a:xfrm>
          <a:prstGeom prst="rect">
            <a:avLst/>
          </a:prstGeom>
          <a:noFill/>
        </p:spPr>
        <p:txBody>
          <a:bodyPr wrap="square" rtlCol="0">
            <a:spAutoFit/>
          </a:bodyPr>
          <a:lstStyle/>
          <a:p>
            <a:r>
              <a:rPr lang="en-IN" dirty="0">
                <a:solidFill>
                  <a:srgbClr val="FF0000"/>
                </a:solidFill>
              </a:rPr>
              <a:t>Same reaction is addressed by multiple labs </a:t>
            </a:r>
            <a:r>
              <a:rPr lang="en-IN" dirty="0">
                <a:solidFill>
                  <a:srgbClr val="FF0000"/>
                </a:solidFill>
                <a:sym typeface="Wingdings" panose="05000000000000000000" pitchFamily="2" charset="2"/>
              </a:rPr>
              <a:t> to reduce uncertainties using different techniques</a:t>
            </a:r>
            <a:endParaRPr lang="en-IN"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833701662"/>
              </p:ext>
            </p:extLst>
          </p:nvPr>
        </p:nvGraphicFramePr>
        <p:xfrm>
          <a:off x="142844" y="1000114"/>
          <a:ext cx="8858312" cy="3112125"/>
        </p:xfrm>
        <a:graphic>
          <a:graphicData uri="http://schemas.openxmlformats.org/drawingml/2006/table">
            <a:tbl>
              <a:tblPr firstRow="1" bandRow="1">
                <a:tableStyleId>{5C22544A-7EE6-4342-B048-85BDC9FD1C3A}</a:tableStyleId>
              </a:tblPr>
              <a:tblGrid>
                <a:gridCol w="495364">
                  <a:extLst>
                    <a:ext uri="{9D8B030D-6E8A-4147-A177-3AD203B41FA5}">
                      <a16:colId xmlns:a16="http://schemas.microsoft.com/office/drawing/2014/main" val="20000"/>
                    </a:ext>
                  </a:extLst>
                </a:gridCol>
                <a:gridCol w="129058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1214446">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1256468">
                  <a:extLst>
                    <a:ext uri="{9D8B030D-6E8A-4147-A177-3AD203B41FA5}">
                      <a16:colId xmlns:a16="http://schemas.microsoft.com/office/drawing/2014/main" val="20005"/>
                    </a:ext>
                  </a:extLst>
                </a:gridCol>
                <a:gridCol w="1029548">
                  <a:extLst>
                    <a:ext uri="{9D8B030D-6E8A-4147-A177-3AD203B41FA5}">
                      <a16:colId xmlns:a16="http://schemas.microsoft.com/office/drawing/2014/main" val="20006"/>
                    </a:ext>
                  </a:extLst>
                </a:gridCol>
                <a:gridCol w="1214446">
                  <a:extLst>
                    <a:ext uri="{9D8B030D-6E8A-4147-A177-3AD203B41FA5}">
                      <a16:colId xmlns:a16="http://schemas.microsoft.com/office/drawing/2014/main" val="20007"/>
                    </a:ext>
                  </a:extLst>
                </a:gridCol>
              </a:tblGrid>
              <a:tr h="795645">
                <a:tc>
                  <a:txBody>
                    <a:bodyPr/>
                    <a:lstStyle/>
                    <a:p>
                      <a:r>
                        <a:rPr lang="en-IN" dirty="0"/>
                        <a:t>SL no.</a:t>
                      </a:r>
                    </a:p>
                  </a:txBody>
                  <a:tcPr/>
                </a:tc>
                <a:tc>
                  <a:txBody>
                    <a:bodyPr/>
                    <a:lstStyle/>
                    <a:p>
                      <a:r>
                        <a:rPr lang="en-IN" dirty="0"/>
                        <a:t>Reactions</a:t>
                      </a:r>
                    </a:p>
                  </a:txBody>
                  <a:tcPr/>
                </a:tc>
                <a:tc>
                  <a:txBody>
                    <a:bodyPr/>
                    <a:lstStyle/>
                    <a:p>
                      <a:r>
                        <a:rPr lang="en-IN" dirty="0"/>
                        <a:t>Physics</a:t>
                      </a:r>
                    </a:p>
                  </a:txBody>
                  <a:tcPr/>
                </a:tc>
                <a:tc>
                  <a:txBody>
                    <a:bodyPr/>
                    <a:lstStyle/>
                    <a:p>
                      <a:r>
                        <a:rPr lang="en-IN" dirty="0" err="1"/>
                        <a:t>Gammow</a:t>
                      </a:r>
                      <a:r>
                        <a:rPr lang="en-IN" dirty="0"/>
                        <a:t> peak (</a:t>
                      </a:r>
                      <a:r>
                        <a:rPr lang="en-IN" dirty="0" err="1"/>
                        <a:t>keV</a:t>
                      </a:r>
                      <a:r>
                        <a:rPr lang="en-IN" dirty="0"/>
                        <a:t>)</a:t>
                      </a:r>
                    </a:p>
                  </a:txBody>
                  <a:tcPr/>
                </a:tc>
                <a:tc>
                  <a:txBody>
                    <a:bodyPr/>
                    <a:lstStyle/>
                    <a:p>
                      <a:r>
                        <a:rPr lang="en-IN" dirty="0"/>
                        <a:t>X-section (barn)</a:t>
                      </a:r>
                    </a:p>
                  </a:txBody>
                  <a:tcPr/>
                </a:tc>
                <a:tc>
                  <a:txBody>
                    <a:bodyPr/>
                    <a:lstStyle/>
                    <a:p>
                      <a:r>
                        <a:rPr lang="en-IN" dirty="0"/>
                        <a:t>Labs interested</a:t>
                      </a:r>
                    </a:p>
                  </a:txBody>
                  <a:tcPr/>
                </a:tc>
                <a:tc>
                  <a:txBody>
                    <a:bodyPr/>
                    <a:lstStyle/>
                    <a:p>
                      <a:r>
                        <a:rPr lang="en-IN" dirty="0"/>
                        <a:t>Existing error</a:t>
                      </a:r>
                    </a:p>
                  </a:txBody>
                  <a:tcPr/>
                </a:tc>
                <a:tc>
                  <a:txBody>
                    <a:bodyPr/>
                    <a:lstStyle/>
                    <a:p>
                      <a:r>
                        <a:rPr lang="en-IN" dirty="0"/>
                        <a:t>Reference</a:t>
                      </a:r>
                    </a:p>
                  </a:txBody>
                  <a:tcPr/>
                </a:tc>
                <a:extLst>
                  <a:ext uri="{0D108BD9-81ED-4DB2-BD59-A6C34878D82A}">
                    <a16:rowId xmlns:a16="http://schemas.microsoft.com/office/drawing/2014/main" val="10000"/>
                  </a:ext>
                </a:extLst>
              </a:tr>
              <a:tr h="397823">
                <a:tc>
                  <a:txBody>
                    <a:bodyPr/>
                    <a:lstStyle/>
                    <a:p>
                      <a:r>
                        <a:rPr lang="en-IN" sz="1600" b="1" dirty="0"/>
                        <a:t>6</a:t>
                      </a:r>
                    </a:p>
                  </a:txBody>
                  <a:tcPr/>
                </a:tc>
                <a:tc>
                  <a:txBody>
                    <a:bodyPr/>
                    <a:lstStyle/>
                    <a:p>
                      <a:r>
                        <a:rPr lang="en-IN" sz="1600" b="1" baseline="30000" dirty="0"/>
                        <a:t>12</a:t>
                      </a:r>
                      <a:r>
                        <a:rPr lang="en-IN" sz="1600" b="1" dirty="0"/>
                        <a:t>C(</a:t>
                      </a:r>
                      <a:r>
                        <a:rPr lang="en-IN" sz="1600" b="1" dirty="0" err="1">
                          <a:latin typeface="Symbol" pitchFamily="18" charset="2"/>
                        </a:rPr>
                        <a:t>a,g</a:t>
                      </a:r>
                      <a:r>
                        <a:rPr lang="en-IN" sz="1600" b="1" dirty="0"/>
                        <a:t>)</a:t>
                      </a:r>
                      <a:r>
                        <a:rPr lang="en-IN" sz="1600" b="1" baseline="30000" dirty="0"/>
                        <a:t>16</a:t>
                      </a:r>
                      <a:r>
                        <a:rPr lang="en-IN" sz="1600" b="1" dirty="0"/>
                        <a:t>O</a:t>
                      </a:r>
                    </a:p>
                  </a:txBody>
                  <a:tcPr/>
                </a:tc>
                <a:tc>
                  <a:txBody>
                    <a:bodyPr/>
                    <a:lstStyle/>
                    <a:p>
                      <a:r>
                        <a:rPr lang="en-IN" sz="1600" b="1" dirty="0"/>
                        <a:t>Massive star</a:t>
                      </a:r>
                    </a:p>
                  </a:txBody>
                  <a:tcPr/>
                </a:tc>
                <a:tc>
                  <a:txBody>
                    <a:bodyPr/>
                    <a:lstStyle/>
                    <a:p>
                      <a:r>
                        <a:rPr lang="en-IN" sz="1600" b="1" dirty="0">
                          <a:solidFill>
                            <a:srgbClr val="3333FF"/>
                          </a:solidFill>
                        </a:rPr>
                        <a:t>300</a:t>
                      </a:r>
                    </a:p>
                  </a:txBody>
                  <a:tcPr/>
                </a:tc>
                <a:tc>
                  <a:txBody>
                    <a:bodyPr/>
                    <a:lstStyle/>
                    <a:p>
                      <a:r>
                        <a:rPr lang="en-IN" sz="1600" b="1" dirty="0">
                          <a:solidFill>
                            <a:srgbClr val="FF0000"/>
                          </a:solidFill>
                        </a:rPr>
                        <a:t>10</a:t>
                      </a:r>
                      <a:r>
                        <a:rPr lang="en-IN" sz="1600" b="1" baseline="30000" dirty="0">
                          <a:solidFill>
                            <a:srgbClr val="FF0000"/>
                          </a:solidFill>
                        </a:rPr>
                        <a:t>-17</a:t>
                      </a:r>
                    </a:p>
                  </a:txBody>
                  <a:tcPr/>
                </a:tc>
                <a:tc>
                  <a:txBody>
                    <a:bodyPr/>
                    <a:lstStyle/>
                    <a:p>
                      <a:r>
                        <a:rPr lang="en-IN" sz="1600" b="1" dirty="0"/>
                        <a:t>LUNA, JUNA</a:t>
                      </a:r>
                    </a:p>
                  </a:txBody>
                  <a:tcPr/>
                </a:tc>
                <a:tc>
                  <a:txBody>
                    <a:bodyPr/>
                    <a:lstStyle/>
                    <a:p>
                      <a:r>
                        <a:rPr lang="en-IN" sz="1600" b="1" dirty="0">
                          <a:solidFill>
                            <a:srgbClr val="FF0000"/>
                          </a:solidFill>
                        </a:rPr>
                        <a:t>60%</a:t>
                      </a:r>
                    </a:p>
                  </a:txBody>
                  <a:tcPr/>
                </a:tc>
                <a:tc>
                  <a:txBody>
                    <a:bodyPr/>
                    <a:lstStyle/>
                    <a:p>
                      <a:r>
                        <a:rPr kumimoji="0" lang="en-IN" sz="1600" i="0" kern="1200" dirty="0">
                          <a:solidFill>
                            <a:schemeClr val="dk1"/>
                          </a:solidFill>
                          <a:latin typeface="+mn-lt"/>
                          <a:ea typeface="+mn-ea"/>
                          <a:cs typeface="+mn-cs"/>
                        </a:rPr>
                        <a:t>NPA, </a:t>
                      </a:r>
                      <a:r>
                        <a:rPr kumimoji="0" lang="en-IN" sz="1600" b="1" i="0" kern="1200" dirty="0">
                          <a:solidFill>
                            <a:schemeClr val="dk1"/>
                          </a:solidFill>
                          <a:latin typeface="+mn-lt"/>
                          <a:ea typeface="+mn-ea"/>
                          <a:cs typeface="+mn-cs"/>
                        </a:rPr>
                        <a:t>758 </a:t>
                      </a:r>
                      <a:r>
                        <a:rPr kumimoji="0" lang="en-IN" sz="1600" i="0" kern="1200" dirty="0">
                          <a:solidFill>
                            <a:schemeClr val="dk1"/>
                          </a:solidFill>
                          <a:latin typeface="+mn-lt"/>
                          <a:ea typeface="+mn-ea"/>
                          <a:cs typeface="+mn-cs"/>
                        </a:rPr>
                        <a:t>(2005) 363</a:t>
                      </a:r>
                      <a:endParaRPr lang="en-IN" sz="1600" dirty="0"/>
                    </a:p>
                  </a:txBody>
                  <a:tcPr/>
                </a:tc>
                <a:extLst>
                  <a:ext uri="{0D108BD9-81ED-4DB2-BD59-A6C34878D82A}">
                    <a16:rowId xmlns:a16="http://schemas.microsoft.com/office/drawing/2014/main" val="10001"/>
                  </a:ext>
                </a:extLst>
              </a:tr>
              <a:tr h="318258">
                <a:tc>
                  <a:txBody>
                    <a:bodyPr/>
                    <a:lstStyle/>
                    <a:p>
                      <a:r>
                        <a:rPr lang="en-IN" sz="1600" b="1" dirty="0"/>
                        <a:t>7</a:t>
                      </a:r>
                    </a:p>
                  </a:txBody>
                  <a:tcPr/>
                </a:tc>
                <a:tc>
                  <a:txBody>
                    <a:bodyPr/>
                    <a:lstStyle/>
                    <a:p>
                      <a:r>
                        <a:rPr lang="en-IN" sz="1600" b="1" baseline="30000" dirty="0"/>
                        <a:t>18</a:t>
                      </a:r>
                      <a:r>
                        <a:rPr lang="en-IN" sz="1600" b="1" dirty="0"/>
                        <a:t>O(</a:t>
                      </a:r>
                      <a:r>
                        <a:rPr lang="en-IN" sz="1600" b="1" dirty="0" err="1"/>
                        <a:t>p,</a:t>
                      </a:r>
                      <a:r>
                        <a:rPr lang="en-IN" sz="1600" b="1" dirty="0" err="1">
                          <a:latin typeface="Symbol" pitchFamily="18" charset="2"/>
                        </a:rPr>
                        <a:t>a</a:t>
                      </a:r>
                      <a:r>
                        <a:rPr lang="en-IN" sz="1600" b="1" dirty="0"/>
                        <a:t>)</a:t>
                      </a:r>
                      <a:r>
                        <a:rPr lang="en-IN" sz="1600" b="1" baseline="30000" dirty="0"/>
                        <a:t>15</a:t>
                      </a:r>
                      <a:r>
                        <a:rPr lang="en-IN" sz="1600" b="1" dirty="0"/>
                        <a:t>N</a:t>
                      </a:r>
                    </a:p>
                  </a:txBody>
                  <a:tcPr/>
                </a:tc>
                <a:tc>
                  <a:txBody>
                    <a:bodyPr/>
                    <a:lstStyle/>
                    <a:p>
                      <a:r>
                        <a:rPr lang="en-IN" sz="1600" b="1" dirty="0"/>
                        <a:t>CNO</a:t>
                      </a:r>
                    </a:p>
                  </a:txBody>
                  <a:tcPr/>
                </a:tc>
                <a:tc>
                  <a:txBody>
                    <a:bodyPr/>
                    <a:lstStyle/>
                    <a:p>
                      <a:r>
                        <a:rPr lang="en-IN" sz="1600" b="1" dirty="0">
                          <a:solidFill>
                            <a:srgbClr val="3333FF"/>
                          </a:solidFill>
                        </a:rPr>
                        <a:t>160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a:t>3x10</a:t>
                      </a:r>
                      <a:r>
                        <a:rPr lang="en-IN" sz="1600" b="1" baseline="30000" dirty="0"/>
                        <a:t>-5</a:t>
                      </a:r>
                    </a:p>
                    <a:p>
                      <a:r>
                        <a:rPr lang="en-IN" sz="1600" b="1" dirty="0"/>
                        <a:t>(240 </a:t>
                      </a:r>
                      <a:r>
                        <a:rPr lang="en-IN" sz="1600" b="1" dirty="0" err="1"/>
                        <a:t>keV</a:t>
                      </a:r>
                      <a:r>
                        <a:rPr lang="en-IN" sz="1600" b="1" dirty="0"/>
                        <a:t>)</a:t>
                      </a:r>
                    </a:p>
                  </a:txBody>
                  <a:tcPr/>
                </a:tc>
                <a:tc>
                  <a:txBody>
                    <a:bodyPr/>
                    <a:lstStyle/>
                    <a:p>
                      <a:r>
                        <a:rPr lang="en-IN" sz="1600" b="1" dirty="0"/>
                        <a:t>LUNA</a:t>
                      </a:r>
                    </a:p>
                  </a:txBody>
                  <a:tcPr/>
                </a:tc>
                <a:tc>
                  <a:txBody>
                    <a:bodyPr/>
                    <a:lstStyle/>
                    <a:p>
                      <a:endParaRPr lang="en-IN" sz="1600" b="1" dirty="0"/>
                    </a:p>
                  </a:txBody>
                  <a:tcPr/>
                </a:tc>
                <a:tc>
                  <a:txBody>
                    <a:bodyPr/>
                    <a:lstStyle/>
                    <a:p>
                      <a:endParaRPr lang="en-IN" sz="1600" dirty="0"/>
                    </a:p>
                  </a:txBody>
                  <a:tcPr/>
                </a:tc>
                <a:extLst>
                  <a:ext uri="{0D108BD9-81ED-4DB2-BD59-A6C34878D82A}">
                    <a16:rowId xmlns:a16="http://schemas.microsoft.com/office/drawing/2014/main" val="10002"/>
                  </a:ext>
                </a:extLst>
              </a:tr>
              <a:tr h="397823">
                <a:tc>
                  <a:txBody>
                    <a:bodyPr/>
                    <a:lstStyle/>
                    <a:p>
                      <a:r>
                        <a:rPr lang="en-IN" sz="1600" b="1" dirty="0"/>
                        <a:t>8</a:t>
                      </a:r>
                    </a:p>
                  </a:txBody>
                  <a:tcPr/>
                </a:tc>
                <a:tc>
                  <a:txBody>
                    <a:bodyPr/>
                    <a:lstStyle/>
                    <a:p>
                      <a:r>
                        <a:rPr lang="en-IN" sz="1600" b="1" baseline="30000" dirty="0"/>
                        <a:t>19</a:t>
                      </a:r>
                      <a:r>
                        <a:rPr lang="en-IN" sz="1600" b="1" dirty="0"/>
                        <a:t>F(</a:t>
                      </a:r>
                      <a:r>
                        <a:rPr lang="en-IN" sz="1600" b="1" dirty="0" err="1"/>
                        <a:t>p,</a:t>
                      </a:r>
                      <a:r>
                        <a:rPr lang="en-IN" sz="1600" b="1" dirty="0" err="1">
                          <a:latin typeface="Symbol" pitchFamily="18" charset="2"/>
                        </a:rPr>
                        <a:t>a</a:t>
                      </a:r>
                      <a:r>
                        <a:rPr lang="en-IN" sz="1600" b="1" dirty="0"/>
                        <a:t>)</a:t>
                      </a:r>
                      <a:r>
                        <a:rPr lang="en-IN" sz="1600" b="1" baseline="30000" dirty="0"/>
                        <a:t>16</a:t>
                      </a:r>
                      <a:r>
                        <a:rPr lang="en-IN" sz="1600" b="1" dirty="0"/>
                        <a:t>O</a:t>
                      </a:r>
                    </a:p>
                  </a:txBody>
                  <a:tcPr/>
                </a:tc>
                <a:tc>
                  <a:txBody>
                    <a:bodyPr/>
                    <a:lstStyle/>
                    <a:p>
                      <a:r>
                        <a:rPr lang="en-IN" sz="1600" b="1" dirty="0"/>
                        <a:t>F abundance</a:t>
                      </a:r>
                    </a:p>
                  </a:txBody>
                  <a:tcPr/>
                </a:tc>
                <a:tc>
                  <a:txBody>
                    <a:bodyPr/>
                    <a:lstStyle/>
                    <a:p>
                      <a:r>
                        <a:rPr lang="en-IN" sz="1600" b="1" dirty="0">
                          <a:solidFill>
                            <a:srgbClr val="3333FF"/>
                          </a:solidFill>
                        </a:rPr>
                        <a:t>100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a:t>7x10</a:t>
                      </a:r>
                      <a:r>
                        <a:rPr lang="en-IN" sz="1600" b="1" baseline="30000" dirty="0"/>
                        <a:t>-9</a:t>
                      </a:r>
                    </a:p>
                  </a:txBody>
                  <a:tcPr/>
                </a:tc>
                <a:tc>
                  <a:txBody>
                    <a:bodyPr/>
                    <a:lstStyle/>
                    <a:p>
                      <a:r>
                        <a:rPr lang="en-IN" sz="1600" b="1" dirty="0"/>
                        <a:t>JUNA</a:t>
                      </a:r>
                    </a:p>
                  </a:txBody>
                  <a:tcPr/>
                </a:tc>
                <a:tc>
                  <a:txBody>
                    <a:bodyPr/>
                    <a:lstStyle/>
                    <a:p>
                      <a:r>
                        <a:rPr lang="en-IN" sz="1600" b="1" dirty="0"/>
                        <a:t>80%</a:t>
                      </a:r>
                    </a:p>
                  </a:txBody>
                  <a:tcPr/>
                </a:tc>
                <a:tc>
                  <a:txBody>
                    <a:bodyPr/>
                    <a:lstStyle/>
                    <a:p>
                      <a:r>
                        <a:rPr kumimoji="0" lang="en-IN" sz="1600" i="0" kern="1200" dirty="0">
                          <a:solidFill>
                            <a:schemeClr val="dk1"/>
                          </a:solidFill>
                          <a:latin typeface="+mn-lt"/>
                          <a:ea typeface="+mn-ea"/>
                          <a:cs typeface="+mn-cs"/>
                        </a:rPr>
                        <a:t>PLB, </a:t>
                      </a:r>
                      <a:r>
                        <a:rPr kumimoji="0" lang="en-IN" sz="1600" b="1" i="0" kern="1200" dirty="0">
                          <a:solidFill>
                            <a:schemeClr val="dk1"/>
                          </a:solidFill>
                          <a:latin typeface="+mn-lt"/>
                          <a:ea typeface="+mn-ea"/>
                          <a:cs typeface="+mn-cs"/>
                        </a:rPr>
                        <a:t>748 </a:t>
                      </a:r>
                      <a:r>
                        <a:rPr kumimoji="0" lang="en-IN" sz="1600" i="0" kern="1200" dirty="0">
                          <a:solidFill>
                            <a:schemeClr val="dk1"/>
                          </a:solidFill>
                          <a:latin typeface="+mn-lt"/>
                          <a:ea typeface="+mn-ea"/>
                          <a:cs typeface="+mn-cs"/>
                        </a:rPr>
                        <a:t>(2015) 178</a:t>
                      </a:r>
                      <a:endParaRPr lang="en-IN" sz="1600" dirty="0"/>
                    </a:p>
                  </a:txBody>
                  <a:tcPr/>
                </a:tc>
                <a:extLst>
                  <a:ext uri="{0D108BD9-81ED-4DB2-BD59-A6C34878D82A}">
                    <a16:rowId xmlns:a16="http://schemas.microsoft.com/office/drawing/2014/main" val="10003"/>
                  </a:ext>
                </a:extLst>
              </a:tr>
              <a:tr h="397823">
                <a:tc>
                  <a:txBody>
                    <a:bodyPr/>
                    <a:lstStyle/>
                    <a:p>
                      <a:r>
                        <a:rPr lang="en-IN" sz="1600" b="1" dirty="0"/>
                        <a:t>9</a:t>
                      </a:r>
                    </a:p>
                  </a:txBody>
                  <a:tcPr/>
                </a:tc>
                <a:tc>
                  <a:txBody>
                    <a:bodyPr/>
                    <a:lstStyle/>
                    <a:p>
                      <a:r>
                        <a:rPr kumimoji="0" lang="en-IN" sz="1600" b="1" i="0" kern="1200" baseline="30000" dirty="0">
                          <a:solidFill>
                            <a:schemeClr val="dk1"/>
                          </a:solidFill>
                          <a:latin typeface="+mn-lt"/>
                          <a:ea typeface="+mn-ea"/>
                          <a:cs typeface="+mn-cs"/>
                        </a:rPr>
                        <a:t>25</a:t>
                      </a:r>
                      <a:r>
                        <a:rPr kumimoji="0" lang="en-IN" sz="1600" b="1" i="0" kern="1200" dirty="0">
                          <a:solidFill>
                            <a:schemeClr val="dk1"/>
                          </a:solidFill>
                          <a:latin typeface="+mn-lt"/>
                          <a:ea typeface="+mn-ea"/>
                          <a:cs typeface="+mn-cs"/>
                        </a:rPr>
                        <a:t>Mg(p,</a:t>
                      </a:r>
                      <a:r>
                        <a:rPr kumimoji="0" lang="el-GR" sz="1600" b="1" i="0" kern="1200" dirty="0">
                          <a:solidFill>
                            <a:schemeClr val="dk1"/>
                          </a:solidFill>
                          <a:latin typeface="+mn-lt"/>
                          <a:ea typeface="+mn-ea"/>
                          <a:cs typeface="+mn-cs"/>
                        </a:rPr>
                        <a:t>γ)</a:t>
                      </a:r>
                      <a:r>
                        <a:rPr kumimoji="0" lang="el-GR" sz="1600" b="1" i="0" kern="1200" baseline="30000" dirty="0">
                          <a:solidFill>
                            <a:schemeClr val="dk1"/>
                          </a:solidFill>
                          <a:latin typeface="+mn-lt"/>
                          <a:ea typeface="+mn-ea"/>
                          <a:cs typeface="+mn-cs"/>
                        </a:rPr>
                        <a:t>26</a:t>
                      </a:r>
                      <a:r>
                        <a:rPr kumimoji="0" lang="en-IN" sz="1600" b="1" i="0" kern="1200" dirty="0">
                          <a:solidFill>
                            <a:schemeClr val="dk1"/>
                          </a:solidFill>
                          <a:latin typeface="+mn-lt"/>
                          <a:ea typeface="+mn-ea"/>
                          <a:cs typeface="+mn-cs"/>
                        </a:rPr>
                        <a:t>Al</a:t>
                      </a:r>
                      <a:endParaRPr lang="en-IN" sz="1600" b="1" dirty="0"/>
                    </a:p>
                  </a:txBody>
                  <a:tcPr/>
                </a:tc>
                <a:tc>
                  <a:txBody>
                    <a:bodyPr/>
                    <a:lstStyle/>
                    <a:p>
                      <a:r>
                        <a:rPr lang="en-IN" sz="1600" b="1" dirty="0"/>
                        <a:t>Galaxy </a:t>
                      </a:r>
                      <a:r>
                        <a:rPr lang="en-IN" sz="1600" b="1" baseline="30000" dirty="0"/>
                        <a:t>26</a:t>
                      </a:r>
                      <a:r>
                        <a:rPr lang="en-IN" sz="1600" b="1" dirty="0"/>
                        <a:t>Al</a:t>
                      </a:r>
                    </a:p>
                  </a:txBody>
                  <a:tcPr/>
                </a:tc>
                <a:tc>
                  <a:txBody>
                    <a:bodyPr/>
                    <a:lstStyle/>
                    <a:p>
                      <a:r>
                        <a:rPr lang="en-IN" sz="1600" b="1" dirty="0">
                          <a:solidFill>
                            <a:srgbClr val="3333FF"/>
                          </a:solidFill>
                        </a:rPr>
                        <a:t>58 (</a:t>
                      </a:r>
                      <a:r>
                        <a:rPr lang="en-IN" sz="1600" b="1" dirty="0" err="1">
                          <a:solidFill>
                            <a:srgbClr val="3333FF"/>
                          </a:solidFill>
                        </a:rPr>
                        <a:t>reso</a:t>
                      </a:r>
                      <a:r>
                        <a:rPr lang="en-IN" sz="1600" b="1" dirty="0">
                          <a:solidFill>
                            <a:srgbClr val="3333FF"/>
                          </a:solidFill>
                        </a:rPr>
                        <a:t>)</a:t>
                      </a:r>
                    </a:p>
                  </a:txBody>
                  <a:tcPr/>
                </a:tc>
                <a:tc>
                  <a:txBody>
                    <a:bodyPr/>
                    <a:lstStyle/>
                    <a:p>
                      <a:r>
                        <a:rPr lang="en-IN" sz="1600" b="1" dirty="0"/>
                        <a:t>2x10</a:t>
                      </a:r>
                      <a:r>
                        <a:rPr lang="en-IN" sz="1600" b="1" baseline="30000" dirty="0"/>
                        <a:t>-13</a:t>
                      </a:r>
                      <a:endParaRPr lang="en-IN" sz="1600" b="1" dirty="0"/>
                    </a:p>
                  </a:txBody>
                  <a:tcPr/>
                </a:tc>
                <a:tc>
                  <a:txBody>
                    <a:bodyPr/>
                    <a:lstStyle/>
                    <a:p>
                      <a:r>
                        <a:rPr lang="en-IN" sz="1600" b="1" dirty="0"/>
                        <a:t>JUNA</a:t>
                      </a:r>
                    </a:p>
                  </a:txBody>
                  <a:tcPr/>
                </a:tc>
                <a:tc>
                  <a:txBody>
                    <a:bodyPr/>
                    <a:lstStyle/>
                    <a:p>
                      <a:r>
                        <a:rPr lang="en-IN" sz="1600" b="1" dirty="0"/>
                        <a:t>20%</a:t>
                      </a:r>
                    </a:p>
                  </a:txBody>
                  <a:tcPr/>
                </a:tc>
                <a:tc>
                  <a:txBody>
                    <a:bodyPr/>
                    <a:lstStyle/>
                    <a:p>
                      <a:r>
                        <a:rPr kumimoji="0" lang="en-IN" sz="1600" b="0" i="0" kern="1200" dirty="0">
                          <a:solidFill>
                            <a:schemeClr val="dk1"/>
                          </a:solidFill>
                          <a:latin typeface="+mn-lt"/>
                          <a:ea typeface="+mn-ea"/>
                          <a:cs typeface="+mn-cs"/>
                        </a:rPr>
                        <a:t>PLB</a:t>
                      </a:r>
                      <a:r>
                        <a:rPr kumimoji="0" lang="en-IN" sz="1600" b="1" i="0" kern="1200" dirty="0">
                          <a:solidFill>
                            <a:schemeClr val="dk1"/>
                          </a:solidFill>
                          <a:latin typeface="+mn-lt"/>
                          <a:ea typeface="+mn-ea"/>
                          <a:cs typeface="+mn-cs"/>
                        </a:rPr>
                        <a:t> 707 </a:t>
                      </a:r>
                      <a:r>
                        <a:rPr kumimoji="0" lang="en-IN" sz="1600" i="0" kern="1200" dirty="0">
                          <a:solidFill>
                            <a:schemeClr val="dk1"/>
                          </a:solidFill>
                          <a:latin typeface="+mn-lt"/>
                          <a:ea typeface="+mn-ea"/>
                          <a:cs typeface="+mn-cs"/>
                        </a:rPr>
                        <a:t>(2012) 60</a:t>
                      </a:r>
                      <a:endParaRPr lang="en-IN" sz="1600" dirty="0"/>
                    </a:p>
                  </a:txBody>
                  <a:tcPr/>
                </a:tc>
                <a:extLst>
                  <a:ext uri="{0D108BD9-81ED-4DB2-BD59-A6C34878D82A}">
                    <a16:rowId xmlns:a16="http://schemas.microsoft.com/office/drawing/2014/main" val="10004"/>
                  </a:ext>
                </a:extLst>
              </a:tr>
            </a:tbl>
          </a:graphicData>
        </a:graphic>
      </p:graphicFrame>
      <p:sp>
        <p:nvSpPr>
          <p:cNvPr id="12" name="Title 11"/>
          <p:cNvSpPr>
            <a:spLocks noGrp="1"/>
          </p:cNvSpPr>
          <p:nvPr>
            <p:ph type="title"/>
          </p:nvPr>
        </p:nvSpPr>
        <p:spPr/>
        <p:txBody>
          <a:bodyPr>
            <a:normAutofit fontScale="90000"/>
          </a:bodyPr>
          <a:lstStyle/>
          <a:p>
            <a:r>
              <a:rPr lang="en-IN" b="1" dirty="0">
                <a:solidFill>
                  <a:srgbClr val="C00000"/>
                </a:solidFill>
              </a:rPr>
              <a:t>Reactions of interest - 2</a:t>
            </a:r>
            <a:endParaRPr lang="en-IN" dirty="0"/>
          </a:p>
        </p:txBody>
      </p:sp>
      <p:sp>
        <p:nvSpPr>
          <p:cNvPr id="6" name="TextBox 5">
            <a:extLst>
              <a:ext uri="{FF2B5EF4-FFF2-40B4-BE49-F238E27FC236}">
                <a16:creationId xmlns:a16="http://schemas.microsoft.com/office/drawing/2014/main" id="{E83654D0-90EC-AD0F-F07D-E4E29AE4FD50}"/>
              </a:ext>
            </a:extLst>
          </p:cNvPr>
          <p:cNvSpPr txBox="1"/>
          <p:nvPr/>
        </p:nvSpPr>
        <p:spPr>
          <a:xfrm>
            <a:off x="35496" y="4227934"/>
            <a:ext cx="9001000" cy="1015663"/>
          </a:xfrm>
          <a:prstGeom prst="rect">
            <a:avLst/>
          </a:prstGeom>
          <a:noFill/>
        </p:spPr>
        <p:txBody>
          <a:bodyPr wrap="square" rtlCol="0">
            <a:spAutoFit/>
          </a:bodyPr>
          <a:lstStyle/>
          <a:p>
            <a:r>
              <a:rPr lang="en-IN" sz="2000" dirty="0">
                <a:solidFill>
                  <a:srgbClr val="3333FF"/>
                </a:solidFill>
              </a:rPr>
              <a:t>Gamow energies ~ a few keV to 100’s of keV</a:t>
            </a:r>
          </a:p>
          <a:p>
            <a:r>
              <a:rPr lang="en-IN" sz="2000" dirty="0">
                <a:solidFill>
                  <a:srgbClr val="3333FF"/>
                </a:solidFill>
              </a:rPr>
              <a:t>Cross sections ~ as low as 10</a:t>
            </a:r>
            <a:r>
              <a:rPr lang="en-IN" sz="2000" baseline="30000" dirty="0">
                <a:solidFill>
                  <a:srgbClr val="3333FF"/>
                </a:solidFill>
              </a:rPr>
              <a:t>-17</a:t>
            </a:r>
            <a:r>
              <a:rPr lang="en-IN" sz="2000" dirty="0">
                <a:solidFill>
                  <a:srgbClr val="3333FF"/>
                </a:solidFill>
              </a:rPr>
              <a:t> barn </a:t>
            </a:r>
            <a:r>
              <a:rPr lang="en-IN" sz="2000" dirty="0">
                <a:solidFill>
                  <a:srgbClr val="FF0000"/>
                </a:solidFill>
                <a:sym typeface="Wingdings" panose="05000000000000000000" pitchFamily="2" charset="2"/>
              </a:rPr>
              <a:t> not possible to measure over ground due cosmic background</a:t>
            </a:r>
            <a:endParaRPr lang="en-IN" sz="2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71420"/>
            <a:ext cx="9048720" cy="742950"/>
          </a:xfrm>
        </p:spPr>
        <p:txBody>
          <a:bodyPr>
            <a:noAutofit/>
          </a:bodyPr>
          <a:lstStyle/>
          <a:p>
            <a:pPr lvl="0" algn="ctr"/>
            <a:r>
              <a:rPr lang="en-IN" sz="3600" b="1" baseline="30000" dirty="0">
                <a:solidFill>
                  <a:srgbClr val="C00000"/>
                </a:solidFill>
              </a:rPr>
              <a:t>12</a:t>
            </a:r>
            <a:r>
              <a:rPr lang="en-IN" sz="3600" b="1" dirty="0">
                <a:solidFill>
                  <a:srgbClr val="C00000"/>
                </a:solidFill>
              </a:rPr>
              <a:t>C(</a:t>
            </a:r>
            <a:r>
              <a:rPr lang="en-IN" sz="3600" b="1" dirty="0" err="1">
                <a:solidFill>
                  <a:srgbClr val="C00000"/>
                </a:solidFill>
                <a:latin typeface="Symbol" pitchFamily="18" charset="2"/>
              </a:rPr>
              <a:t>a</a:t>
            </a:r>
            <a:r>
              <a:rPr lang="en-IN" sz="3600" b="1" dirty="0" err="1">
                <a:solidFill>
                  <a:srgbClr val="C00000"/>
                </a:solidFill>
              </a:rPr>
              <a:t>,</a:t>
            </a:r>
            <a:r>
              <a:rPr lang="en-IN" sz="3600" b="1" dirty="0" err="1">
                <a:solidFill>
                  <a:srgbClr val="C00000"/>
                </a:solidFill>
                <a:latin typeface="Symbol" pitchFamily="18" charset="2"/>
              </a:rPr>
              <a:t>g</a:t>
            </a:r>
            <a:r>
              <a:rPr lang="en-IN" sz="3600" b="1" dirty="0">
                <a:solidFill>
                  <a:srgbClr val="C00000"/>
                </a:solidFill>
              </a:rPr>
              <a:t>)</a:t>
            </a:r>
            <a:r>
              <a:rPr lang="en-IN" sz="3600" b="1" baseline="30000" dirty="0">
                <a:solidFill>
                  <a:srgbClr val="C00000"/>
                </a:solidFill>
              </a:rPr>
              <a:t>16</a:t>
            </a:r>
            <a:r>
              <a:rPr lang="en-IN" sz="3600" b="1" dirty="0">
                <a:solidFill>
                  <a:srgbClr val="C00000"/>
                </a:solidFill>
              </a:rPr>
              <a:t>O, holy grail in Nuclear Astrophysics</a:t>
            </a:r>
            <a:endParaRPr lang="en-IN" sz="3600" b="1"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7</a:t>
            </a:fld>
            <a:endParaRPr lang="en-US" dirty="0"/>
          </a:p>
        </p:txBody>
      </p:sp>
      <p:pic>
        <p:nvPicPr>
          <p:cNvPr id="7" name="Picture 2"/>
          <p:cNvPicPr>
            <a:picLocks noChangeAspect="1" noChangeArrowheads="1"/>
          </p:cNvPicPr>
          <p:nvPr/>
        </p:nvPicPr>
        <p:blipFill>
          <a:blip r:embed="rId3"/>
          <a:srcRect/>
          <a:stretch>
            <a:fillRect/>
          </a:stretch>
        </p:blipFill>
        <p:spPr bwMode="auto">
          <a:xfrm>
            <a:off x="142844" y="1127393"/>
            <a:ext cx="5143536" cy="3133259"/>
          </a:xfrm>
          <a:prstGeom prst="rect">
            <a:avLst/>
          </a:prstGeom>
          <a:noFill/>
          <a:ln w="9525">
            <a:noFill/>
            <a:miter lim="800000"/>
            <a:headEnd/>
            <a:tailEnd/>
          </a:ln>
          <a:effectLst/>
        </p:spPr>
      </p:pic>
      <p:pic>
        <p:nvPicPr>
          <p:cNvPr id="8" name="Picture 7" descr="Screenshot from 2022-08-03 18-18-27.png"/>
          <p:cNvPicPr>
            <a:picLocks noChangeAspect="1"/>
          </p:cNvPicPr>
          <p:nvPr/>
        </p:nvPicPr>
        <p:blipFill>
          <a:blip r:embed="rId4"/>
          <a:stretch>
            <a:fillRect/>
          </a:stretch>
        </p:blipFill>
        <p:spPr>
          <a:xfrm>
            <a:off x="5857884" y="2950758"/>
            <a:ext cx="3143272" cy="2121322"/>
          </a:xfrm>
          <a:prstGeom prst="rect">
            <a:avLst/>
          </a:prstGeom>
        </p:spPr>
      </p:pic>
      <p:sp>
        <p:nvSpPr>
          <p:cNvPr id="10" name="TextBox 9"/>
          <p:cNvSpPr txBox="1"/>
          <p:nvPr/>
        </p:nvSpPr>
        <p:spPr>
          <a:xfrm>
            <a:off x="71406" y="4292756"/>
            <a:ext cx="5857916" cy="1015663"/>
          </a:xfrm>
          <a:prstGeom prst="rect">
            <a:avLst/>
          </a:prstGeom>
          <a:noFill/>
        </p:spPr>
        <p:txBody>
          <a:bodyPr wrap="square" rtlCol="0">
            <a:spAutoFit/>
          </a:bodyPr>
          <a:lstStyle/>
          <a:p>
            <a:pPr marL="0" lvl="1"/>
            <a:r>
              <a:rPr lang="en-IN" sz="2000" dirty="0" err="1"/>
              <a:t>Felsenkeller</a:t>
            </a:r>
            <a:r>
              <a:rPr lang="en-IN" sz="2000" dirty="0"/>
              <a:t>: Carbon beam on helium gas target, inverse kinematics (</a:t>
            </a:r>
            <a:r>
              <a:rPr lang="en-IN" sz="2000" baseline="30000" dirty="0">
                <a:solidFill>
                  <a:srgbClr val="FF0000"/>
                </a:solidFill>
              </a:rPr>
              <a:t>13</a:t>
            </a:r>
            <a:r>
              <a:rPr lang="en-IN" sz="2000" dirty="0">
                <a:solidFill>
                  <a:srgbClr val="FF0000"/>
                </a:solidFill>
              </a:rPr>
              <a:t>C(</a:t>
            </a:r>
            <a:r>
              <a:rPr lang="en-IN" sz="2000" dirty="0" err="1">
                <a:solidFill>
                  <a:srgbClr val="FF0000"/>
                </a:solidFill>
                <a:latin typeface="Symbol" pitchFamily="18" charset="2"/>
              </a:rPr>
              <a:t>a</a:t>
            </a:r>
            <a:r>
              <a:rPr lang="en-IN" sz="2000" dirty="0" err="1">
                <a:solidFill>
                  <a:srgbClr val="FF0000"/>
                </a:solidFill>
              </a:rPr>
              <a:t>,n</a:t>
            </a:r>
            <a:r>
              <a:rPr lang="en-IN" sz="2000" dirty="0">
                <a:solidFill>
                  <a:srgbClr val="FF0000"/>
                </a:solidFill>
              </a:rPr>
              <a:t>)</a:t>
            </a:r>
            <a:r>
              <a:rPr lang="en-IN" sz="2000" baseline="30000" dirty="0">
                <a:solidFill>
                  <a:srgbClr val="FF0000"/>
                </a:solidFill>
              </a:rPr>
              <a:t>16</a:t>
            </a:r>
            <a:r>
              <a:rPr lang="en-IN" sz="2000" dirty="0">
                <a:solidFill>
                  <a:srgbClr val="FF0000"/>
                </a:solidFill>
              </a:rPr>
              <a:t>O x-section is 5 order more, </a:t>
            </a:r>
            <a:r>
              <a:rPr lang="en-IN" sz="2000" dirty="0" err="1">
                <a:solidFill>
                  <a:srgbClr val="FF0000"/>
                </a:solidFill>
              </a:rPr>
              <a:t>tgt</a:t>
            </a:r>
            <a:r>
              <a:rPr lang="en-IN" sz="2000" dirty="0">
                <a:solidFill>
                  <a:srgbClr val="FF0000"/>
                </a:solidFill>
              </a:rPr>
              <a:t> contamination is a problem</a:t>
            </a:r>
            <a:r>
              <a:rPr lang="en-IN" sz="2000" dirty="0"/>
              <a:t>)</a:t>
            </a:r>
            <a:endParaRPr lang="en-IN" dirty="0"/>
          </a:p>
        </p:txBody>
      </p:sp>
      <p:sp>
        <p:nvSpPr>
          <p:cNvPr id="11" name="TextBox 10"/>
          <p:cNvSpPr txBox="1"/>
          <p:nvPr/>
        </p:nvSpPr>
        <p:spPr>
          <a:xfrm>
            <a:off x="5072066" y="1214428"/>
            <a:ext cx="4000528" cy="1708160"/>
          </a:xfrm>
          <a:prstGeom prst="rect">
            <a:avLst/>
          </a:prstGeom>
          <a:noFill/>
        </p:spPr>
        <p:txBody>
          <a:bodyPr wrap="square" rtlCol="0">
            <a:spAutoFit/>
          </a:bodyPr>
          <a:lstStyle/>
          <a:p>
            <a:pPr marL="274320" lvl="1">
              <a:spcBef>
                <a:spcPts val="550"/>
              </a:spcBef>
              <a:buClr>
                <a:schemeClr val="accent1"/>
              </a:buClr>
              <a:buSzPct val="70000"/>
              <a:buFont typeface="Wingdings" pitchFamily="2" charset="2"/>
              <a:buChar char="q"/>
              <a:defRPr/>
            </a:pPr>
            <a:r>
              <a:rPr lang="en-IN" sz="2000" b="1" dirty="0">
                <a:solidFill>
                  <a:srgbClr val="3333FF"/>
                </a:solidFill>
              </a:rPr>
              <a:t>Highly sought-after reaction data related to carbon/oxygen ratio in the Universe.</a:t>
            </a:r>
          </a:p>
          <a:p>
            <a:pPr marL="274320" lvl="1">
              <a:spcBef>
                <a:spcPts val="550"/>
              </a:spcBef>
              <a:buClr>
                <a:schemeClr val="accent1"/>
              </a:buClr>
              <a:buSzPct val="70000"/>
              <a:buFont typeface="Wingdings" pitchFamily="2" charset="2"/>
              <a:buChar char="q"/>
              <a:defRPr/>
            </a:pPr>
            <a:r>
              <a:rPr lang="en-IN" sz="2000" dirty="0"/>
              <a:t>JUNA approach: high-intensity alpha beam on carbon target</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71420"/>
            <a:ext cx="9048720" cy="742950"/>
          </a:xfrm>
        </p:spPr>
        <p:txBody>
          <a:bodyPr>
            <a:noAutofit/>
          </a:bodyPr>
          <a:lstStyle/>
          <a:p>
            <a:pPr lvl="0" algn="ctr"/>
            <a:r>
              <a:rPr lang="en-IN" sz="3200" dirty="0">
                <a:solidFill>
                  <a:srgbClr val="C00000"/>
                </a:solidFill>
              </a:rPr>
              <a:t>Gamow energies for </a:t>
            </a:r>
            <a:r>
              <a:rPr lang="en-IN" sz="3200" baseline="30000" dirty="0">
                <a:solidFill>
                  <a:srgbClr val="C00000"/>
                </a:solidFill>
              </a:rPr>
              <a:t>12</a:t>
            </a:r>
            <a:r>
              <a:rPr lang="en-IN" sz="3200" dirty="0">
                <a:solidFill>
                  <a:srgbClr val="C00000"/>
                </a:solidFill>
              </a:rPr>
              <a:t>C(</a:t>
            </a:r>
            <a:r>
              <a:rPr lang="en-IN" sz="3200" dirty="0" err="1">
                <a:solidFill>
                  <a:srgbClr val="C00000"/>
                </a:solidFill>
                <a:latin typeface="Symbol" pitchFamily="18" charset="2"/>
              </a:rPr>
              <a:t>a</a:t>
            </a:r>
            <a:r>
              <a:rPr lang="en-IN" sz="3200" dirty="0" err="1">
                <a:solidFill>
                  <a:srgbClr val="C00000"/>
                </a:solidFill>
              </a:rPr>
              <a:t>,</a:t>
            </a:r>
            <a:r>
              <a:rPr lang="en-IN" sz="3200" dirty="0" err="1">
                <a:solidFill>
                  <a:srgbClr val="C00000"/>
                </a:solidFill>
                <a:latin typeface="Symbol" pitchFamily="18" charset="2"/>
              </a:rPr>
              <a:t>g</a:t>
            </a:r>
            <a:r>
              <a:rPr lang="en-IN" sz="3200" dirty="0">
                <a:solidFill>
                  <a:srgbClr val="C00000"/>
                </a:solidFill>
              </a:rPr>
              <a:t>)</a:t>
            </a:r>
            <a:r>
              <a:rPr lang="en-IN" sz="3200" baseline="30000" dirty="0">
                <a:solidFill>
                  <a:srgbClr val="C00000"/>
                </a:solidFill>
              </a:rPr>
              <a:t>16</a:t>
            </a:r>
            <a:r>
              <a:rPr lang="en-IN" sz="3200" dirty="0">
                <a:solidFill>
                  <a:srgbClr val="C00000"/>
                </a:solidFill>
              </a:rPr>
              <a:t>O reaction at diff. sites</a:t>
            </a:r>
            <a:endParaRPr lang="en-IN" sz="32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8</a:t>
            </a:fld>
            <a:endParaRPr lang="en-US" dirty="0"/>
          </a:p>
        </p:txBody>
      </p:sp>
      <p:sp>
        <p:nvSpPr>
          <p:cNvPr id="11" name="TextBox 10"/>
          <p:cNvSpPr txBox="1"/>
          <p:nvPr/>
        </p:nvSpPr>
        <p:spPr>
          <a:xfrm>
            <a:off x="0" y="3093557"/>
            <a:ext cx="9144000" cy="2092881"/>
          </a:xfrm>
          <a:prstGeom prst="rect">
            <a:avLst/>
          </a:prstGeom>
          <a:noFill/>
        </p:spPr>
        <p:txBody>
          <a:bodyPr wrap="square" rtlCol="0">
            <a:spAutoFit/>
          </a:bodyPr>
          <a:lstStyle/>
          <a:p>
            <a:pPr marL="274320" lvl="1">
              <a:spcBef>
                <a:spcPts val="550"/>
              </a:spcBef>
              <a:buClr>
                <a:schemeClr val="accent1"/>
              </a:buClr>
              <a:buSzPct val="70000"/>
              <a:buFont typeface="Wingdings" pitchFamily="2" charset="2"/>
              <a:buChar char="q"/>
              <a:defRPr/>
            </a:pPr>
            <a:r>
              <a:rPr lang="en-IN" sz="2000" dirty="0">
                <a:solidFill>
                  <a:srgbClr val="3333FF"/>
                </a:solidFill>
              </a:rPr>
              <a:t>Nearly all models of different </a:t>
            </a:r>
            <a:r>
              <a:rPr lang="en-IN" sz="2000" dirty="0" err="1">
                <a:solidFill>
                  <a:srgbClr val="3333FF"/>
                </a:solidFill>
              </a:rPr>
              <a:t>nucleosynthesis</a:t>
            </a:r>
            <a:r>
              <a:rPr lang="en-IN" sz="2000" dirty="0">
                <a:solidFill>
                  <a:srgbClr val="3333FF"/>
                </a:solidFill>
              </a:rPr>
              <a:t> environments are affected by the production of carbon and oxygen</a:t>
            </a:r>
          </a:p>
          <a:p>
            <a:pPr marL="274320" lvl="1">
              <a:spcBef>
                <a:spcPts val="550"/>
              </a:spcBef>
              <a:buClr>
                <a:schemeClr val="accent1"/>
              </a:buClr>
              <a:buSzPct val="70000"/>
              <a:buFont typeface="Wingdings" pitchFamily="2" charset="2"/>
              <a:buChar char="q"/>
              <a:defRPr/>
            </a:pPr>
            <a:r>
              <a:rPr lang="en-IN" sz="2000" dirty="0"/>
              <a:t>Precise (within 10%) determination of the reaction rate of </a:t>
            </a:r>
            <a:r>
              <a:rPr lang="en-IN" sz="2000" baseline="30000" dirty="0"/>
              <a:t>12</a:t>
            </a:r>
            <a:r>
              <a:rPr lang="en-IN" sz="2000" dirty="0"/>
              <a:t>C(</a:t>
            </a:r>
            <a:r>
              <a:rPr lang="en-IN" sz="2000" dirty="0" err="1">
                <a:latin typeface="Symbol" pitchFamily="18" charset="2"/>
              </a:rPr>
              <a:t>a,g</a:t>
            </a:r>
            <a:r>
              <a:rPr lang="en-IN" sz="2000" dirty="0"/>
              <a:t>)</a:t>
            </a:r>
            <a:r>
              <a:rPr lang="en-IN" sz="2000" baseline="30000" dirty="0"/>
              <a:t>16</a:t>
            </a:r>
            <a:r>
              <a:rPr lang="en-IN" sz="2000" dirty="0"/>
              <a:t>O is a key ingredient</a:t>
            </a:r>
          </a:p>
          <a:p>
            <a:pPr marL="274320" lvl="1">
              <a:spcBef>
                <a:spcPts val="550"/>
              </a:spcBef>
              <a:buClr>
                <a:schemeClr val="accent1"/>
              </a:buClr>
              <a:buSzPct val="70000"/>
              <a:buFont typeface="Wingdings" pitchFamily="2" charset="2"/>
              <a:buChar char="q"/>
              <a:defRPr/>
            </a:pPr>
            <a:r>
              <a:rPr lang="en-IN" sz="2000" dirty="0">
                <a:solidFill>
                  <a:srgbClr val="FF0000"/>
                </a:solidFill>
              </a:rPr>
              <a:t>Propose to use inverse kinematics i.e., Carbon beam on helium gas target and Recoil Mass Separator </a:t>
            </a:r>
          </a:p>
        </p:txBody>
      </p:sp>
      <p:pic>
        <p:nvPicPr>
          <p:cNvPr id="1026" name="Picture 2"/>
          <p:cNvPicPr>
            <a:picLocks noChangeAspect="1" noChangeArrowheads="1"/>
          </p:cNvPicPr>
          <p:nvPr/>
        </p:nvPicPr>
        <p:blipFill>
          <a:blip r:embed="rId2"/>
          <a:srcRect/>
          <a:stretch>
            <a:fillRect/>
          </a:stretch>
        </p:blipFill>
        <p:spPr bwMode="auto">
          <a:xfrm>
            <a:off x="101507" y="1142990"/>
            <a:ext cx="9042525" cy="180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0" y="171450"/>
            <a:ext cx="8763000" cy="742950"/>
          </a:xfrm>
        </p:spPr>
        <p:txBody>
          <a:bodyPr>
            <a:noAutofit/>
          </a:bodyPr>
          <a:lstStyle/>
          <a:p>
            <a:pPr lvl="0" algn="ctr"/>
            <a:r>
              <a:rPr lang="en-US" sz="3600" dirty="0">
                <a:solidFill>
                  <a:srgbClr val="990000"/>
                </a:solidFill>
                <a:latin typeface="Calibri" pitchFamily="34" charset="0"/>
                <a:cs typeface="Calibri" pitchFamily="34" charset="0"/>
              </a:rPr>
              <a:t>13C(</a:t>
            </a:r>
            <a:r>
              <a:rPr lang="en-US" sz="3600" dirty="0" err="1">
                <a:solidFill>
                  <a:srgbClr val="990000"/>
                </a:solidFill>
                <a:latin typeface="Symbol" pitchFamily="18" charset="2"/>
                <a:cs typeface="Calibri" pitchFamily="34" charset="0"/>
              </a:rPr>
              <a:t>a</a:t>
            </a:r>
            <a:r>
              <a:rPr lang="en-US" sz="3600" dirty="0" err="1">
                <a:solidFill>
                  <a:srgbClr val="990000"/>
                </a:solidFill>
                <a:latin typeface="Calibri" pitchFamily="34" charset="0"/>
                <a:cs typeface="Calibri" pitchFamily="34" charset="0"/>
              </a:rPr>
              <a:t>,n</a:t>
            </a:r>
            <a:r>
              <a:rPr lang="en-US" sz="3600" dirty="0">
                <a:solidFill>
                  <a:srgbClr val="990000"/>
                </a:solidFill>
                <a:latin typeface="Calibri" pitchFamily="34" charset="0"/>
                <a:cs typeface="Calibri" pitchFamily="34" charset="0"/>
              </a:rPr>
              <a:t>): S-process for Heavy Ion formation</a:t>
            </a:r>
            <a:endParaRPr lang="en-IN" sz="3600" dirty="0">
              <a:latin typeface="Calibri" pitchFamily="34" charset="0"/>
              <a:cs typeface="Calibri" pitchFamily="34" charset="0"/>
            </a:endParaRPr>
          </a:p>
        </p:txBody>
      </p:sp>
      <p:sp>
        <p:nvSpPr>
          <p:cNvPr id="4" name="Content Placeholder 3"/>
          <p:cNvSpPr>
            <a:spLocks noGrp="1"/>
          </p:cNvSpPr>
          <p:nvPr>
            <p:ph sz="quarter" idx="2"/>
          </p:nvPr>
        </p:nvSpPr>
        <p:spPr>
          <a:xfrm>
            <a:off x="214282" y="1428742"/>
            <a:ext cx="3000396" cy="3429000"/>
          </a:xfrm>
        </p:spPr>
        <p:txBody>
          <a:bodyPr>
            <a:normAutofit lnSpcReduction="10000"/>
          </a:bodyPr>
          <a:lstStyle/>
          <a:p>
            <a:r>
              <a:rPr lang="en-US" sz="2000" dirty="0">
                <a:solidFill>
                  <a:srgbClr val="0000FF"/>
                </a:solidFill>
                <a:latin typeface="Calibri" pitchFamily="34" charset="0"/>
                <a:cs typeface="Calibri" pitchFamily="34" charset="0"/>
              </a:rPr>
              <a:t>Normalization of data under debate</a:t>
            </a:r>
          </a:p>
          <a:p>
            <a:pPr eaLnBrk="0" hangingPunct="0"/>
            <a:r>
              <a:rPr lang="en-GB" sz="2000" dirty="0">
                <a:latin typeface="Calibri" pitchFamily="34" charset="0"/>
                <a:cs typeface="Calibri" pitchFamily="34" charset="0"/>
              </a:rPr>
              <a:t>Data unavailable in </a:t>
            </a:r>
            <a:r>
              <a:rPr lang="en-GB" sz="2000" dirty="0" err="1">
                <a:latin typeface="Calibri" pitchFamily="34" charset="0"/>
                <a:cs typeface="Calibri" pitchFamily="34" charset="0"/>
              </a:rPr>
              <a:t>Gammow</a:t>
            </a:r>
            <a:r>
              <a:rPr lang="en-GB" sz="2000" dirty="0">
                <a:latin typeface="Calibri" pitchFamily="34" charset="0"/>
                <a:cs typeface="Calibri" pitchFamily="34" charset="0"/>
              </a:rPr>
              <a:t> region</a:t>
            </a:r>
          </a:p>
          <a:p>
            <a:pPr eaLnBrk="0" hangingPunct="0"/>
            <a:r>
              <a:rPr lang="en-GB" sz="2000" dirty="0">
                <a:solidFill>
                  <a:srgbClr val="3333FF"/>
                </a:solidFill>
                <a:latin typeface="Calibri" pitchFamily="34" charset="0"/>
                <a:cs typeface="Calibri" pitchFamily="34" charset="0"/>
              </a:rPr>
              <a:t>Beam from MV machine with inverse kinematics can be used covering a wide range of energies</a:t>
            </a:r>
          </a:p>
          <a:p>
            <a:pPr eaLnBrk="0" hangingPunct="0"/>
            <a:r>
              <a:rPr lang="en-GB" sz="2000" dirty="0">
                <a:latin typeface="Calibri" pitchFamily="34" charset="0"/>
                <a:cs typeface="Calibri" pitchFamily="34" charset="0"/>
              </a:rPr>
              <a:t>RMS for background reduction</a:t>
            </a:r>
          </a:p>
          <a:p>
            <a:endParaRPr lang="en-IN" sz="2000" dirty="0">
              <a:latin typeface="Calibri" pitchFamily="34" charset="0"/>
              <a:cs typeface="Calibri" pitchFamily="34" charset="0"/>
            </a:endParaRPr>
          </a:p>
        </p:txBody>
      </p:sp>
      <p:sp>
        <p:nvSpPr>
          <p:cNvPr id="5" name="Slide Number Placeholder 5">
            <a:extLst>
              <a:ext uri="{FF2B5EF4-FFF2-40B4-BE49-F238E27FC236}">
                <a16:creationId xmlns:a16="http://schemas.microsoft.com/office/drawing/2014/main" id="{075F3A3F-C82E-474F-84CE-1F134807280A}"/>
              </a:ext>
            </a:extLst>
          </p:cNvPr>
          <p:cNvSpPr>
            <a:spLocks noGrp="1"/>
          </p:cNvSpPr>
          <p:nvPr>
            <p:ph type="sldNum" sz="quarter" idx="4294967295"/>
          </p:nvPr>
        </p:nvSpPr>
        <p:spPr>
          <a:xfrm>
            <a:off x="0" y="-18"/>
            <a:ext cx="533400" cy="183357"/>
          </a:xfrm>
          <a:prstGeom prst="rect">
            <a:avLst/>
          </a:prstGeom>
        </p:spPr>
        <p:txBody>
          <a:bodyPr lIns="68580" tIns="34290" rIns="68580" bIns="34290">
            <a:normAutofit fontScale="62500" lnSpcReduction="20000"/>
          </a:bodyPr>
          <a:lstStyle/>
          <a:p>
            <a:fld id="{3A3B6BF3-9B26-470B-AE4F-71868D8B4B76}" type="slidenum">
              <a:rPr lang="en-US" smtClean="0"/>
              <a:pPr/>
              <a:t>9</a:t>
            </a:fld>
            <a:endParaRPr lang="en-US" dirty="0"/>
          </a:p>
        </p:txBody>
      </p:sp>
      <p:pic>
        <p:nvPicPr>
          <p:cNvPr id="2050" name="Picture 2"/>
          <p:cNvPicPr>
            <a:picLocks noChangeAspect="1" noChangeArrowheads="1"/>
          </p:cNvPicPr>
          <p:nvPr/>
        </p:nvPicPr>
        <p:blipFill>
          <a:blip r:embed="rId3"/>
          <a:srcRect/>
          <a:stretch>
            <a:fillRect/>
          </a:stretch>
        </p:blipFill>
        <p:spPr bwMode="auto">
          <a:xfrm>
            <a:off x="3190875" y="1285866"/>
            <a:ext cx="5953125" cy="315277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1718</Words>
  <Application>Microsoft Office PowerPoint</Application>
  <PresentationFormat>On-screen Show (16:9)</PresentationFormat>
  <Paragraphs>289</Paragraphs>
  <Slides>25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Symbol</vt:lpstr>
      <vt:lpstr>Times New Roman</vt:lpstr>
      <vt:lpstr>Tw Cen MT</vt:lpstr>
      <vt:lpstr>Wingdings</vt:lpstr>
      <vt:lpstr>Wingdings 2</vt:lpstr>
      <vt:lpstr>Median</vt:lpstr>
      <vt:lpstr>PowerPoint Presentation</vt:lpstr>
      <vt:lpstr>PowerPoint Presentation</vt:lpstr>
      <vt:lpstr>Underground accelerator facilities around the World</vt:lpstr>
      <vt:lpstr>Flux attenuation at different underground labs</vt:lpstr>
      <vt:lpstr>Reactions of interest - 1</vt:lpstr>
      <vt:lpstr>Reactions of interest - 2</vt:lpstr>
      <vt:lpstr>12C(a,g)16O, holy grail in Nuclear Astrophysics</vt:lpstr>
      <vt:lpstr>Gamow energies for 12C(a,g)16O reaction at diff. sites</vt:lpstr>
      <vt:lpstr>13C(a,n): S-process for Heavy Ion formation</vt:lpstr>
      <vt:lpstr>3He(a,g)7Be: PP chain &amp; Li abundance</vt:lpstr>
      <vt:lpstr>12C+12,13C fusion: 23Na/20Ne</vt:lpstr>
      <vt:lpstr>Required terminal voltage for proposed experiments</vt:lpstr>
      <vt:lpstr>Proposal for an underground accelerator facility</vt:lpstr>
      <vt:lpstr>Implementation/Delivery</vt:lpstr>
      <vt:lpstr> End of first presentation</vt:lpstr>
      <vt:lpstr> AJT coupled to an RMS for deep underground measurements - J J Das</vt:lpstr>
      <vt:lpstr> CUPAC-NE Proposal for Underground facility</vt:lpstr>
      <vt:lpstr> Advanced Jet Target system</vt:lpstr>
      <vt:lpstr> Recoil mass separator at Underground: first time</vt:lpstr>
      <vt:lpstr> Recoil mass separator at Underground: first time</vt:lpstr>
      <vt:lpstr> HIRA spectrometer layout and optics</vt:lpstr>
      <vt:lpstr> Investigation of s-process for neutron sources in AGB stars using monochromatic neutron source</vt:lpstr>
      <vt:lpstr> Potential CUPAC-NE-BARC contribution : monochromatic neutron source</vt:lpstr>
      <vt:lpstr> Potential CUPAC-NE contribution : Space charge limited beam extraction</vt:lpstr>
      <vt:lpstr> Summary &amp;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2021-10-10T23:48:22Z</dcterms:created>
  <dcterms:modified xsi:type="dcterms:W3CDTF">2022-08-05T18:18:14Z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