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71" r:id="rId6"/>
    <p:sldId id="272" r:id="rId7"/>
    <p:sldId id="266" r:id="rId8"/>
    <p:sldId id="260" r:id="rId9"/>
    <p:sldId id="261" r:id="rId10"/>
    <p:sldId id="262" r:id="rId11"/>
    <p:sldId id="263" r:id="rId12"/>
    <p:sldId id="264" r:id="rId13"/>
    <p:sldId id="265" r:id="rId14"/>
    <p:sldId id="269" r:id="rId15"/>
    <p:sldId id="267" r:id="rId16"/>
  </p:sldIdLst>
  <p:sldSz cx="32004000" cy="19802475"/>
  <p:notesSz cx="6858000" cy="9144000"/>
  <p:defaultTextStyle>
    <a:defPPr>
      <a:defRPr lang="en-US"/>
    </a:defPPr>
    <a:lvl1pPr algn="l" defTabSz="2436813" rtl="0" fontAlgn="base">
      <a:spcBef>
        <a:spcPct val="0"/>
      </a:spcBef>
      <a:spcAft>
        <a:spcPct val="0"/>
      </a:spcAft>
      <a:defRPr sz="2400" kern="1200">
        <a:solidFill>
          <a:srgbClr val="5E5E5E"/>
        </a:solidFill>
        <a:latin typeface="Arial" panose="020B0604020202020204" pitchFamily="34" charset="0"/>
        <a:ea typeface="Helvetica Neue"/>
        <a:cs typeface="Arial" panose="020B0604020202020204" pitchFamily="34" charset="0"/>
        <a:sym typeface="Helvetica Neue"/>
      </a:defRPr>
    </a:lvl1pPr>
    <a:lvl2pPr indent="457200" algn="l" defTabSz="2436813" rtl="0" fontAlgn="base">
      <a:spcBef>
        <a:spcPct val="0"/>
      </a:spcBef>
      <a:spcAft>
        <a:spcPct val="0"/>
      </a:spcAft>
      <a:defRPr sz="2400" kern="1200">
        <a:solidFill>
          <a:srgbClr val="5E5E5E"/>
        </a:solidFill>
        <a:latin typeface="Arial" panose="020B0604020202020204" pitchFamily="34" charset="0"/>
        <a:ea typeface="Helvetica Neue"/>
        <a:cs typeface="Arial" panose="020B0604020202020204" pitchFamily="34" charset="0"/>
        <a:sym typeface="Helvetica Neue"/>
      </a:defRPr>
    </a:lvl2pPr>
    <a:lvl3pPr indent="914400" algn="l" defTabSz="2436813" rtl="0" fontAlgn="base">
      <a:spcBef>
        <a:spcPct val="0"/>
      </a:spcBef>
      <a:spcAft>
        <a:spcPct val="0"/>
      </a:spcAft>
      <a:defRPr sz="2400" kern="1200">
        <a:solidFill>
          <a:srgbClr val="5E5E5E"/>
        </a:solidFill>
        <a:latin typeface="Arial" panose="020B0604020202020204" pitchFamily="34" charset="0"/>
        <a:ea typeface="Helvetica Neue"/>
        <a:cs typeface="Arial" panose="020B0604020202020204" pitchFamily="34" charset="0"/>
        <a:sym typeface="Helvetica Neue"/>
      </a:defRPr>
    </a:lvl3pPr>
    <a:lvl4pPr indent="1371600" algn="l" defTabSz="2436813" rtl="0" fontAlgn="base">
      <a:spcBef>
        <a:spcPct val="0"/>
      </a:spcBef>
      <a:spcAft>
        <a:spcPct val="0"/>
      </a:spcAft>
      <a:defRPr sz="2400" kern="1200">
        <a:solidFill>
          <a:srgbClr val="5E5E5E"/>
        </a:solidFill>
        <a:latin typeface="Arial" panose="020B0604020202020204" pitchFamily="34" charset="0"/>
        <a:ea typeface="Helvetica Neue"/>
        <a:cs typeface="Arial" panose="020B0604020202020204" pitchFamily="34" charset="0"/>
        <a:sym typeface="Helvetica Neue"/>
      </a:defRPr>
    </a:lvl4pPr>
    <a:lvl5pPr indent="1828800" algn="l" defTabSz="2436813" rtl="0" fontAlgn="base">
      <a:spcBef>
        <a:spcPct val="0"/>
      </a:spcBef>
      <a:spcAft>
        <a:spcPct val="0"/>
      </a:spcAft>
      <a:defRPr sz="2400" kern="1200">
        <a:solidFill>
          <a:srgbClr val="5E5E5E"/>
        </a:solidFill>
        <a:latin typeface="Arial" panose="020B0604020202020204" pitchFamily="34" charset="0"/>
        <a:ea typeface="Helvetica Neue"/>
        <a:cs typeface="Arial" panose="020B0604020202020204" pitchFamily="34" charset="0"/>
        <a:sym typeface="Helvetica Neue"/>
      </a:defRPr>
    </a:lvl5pPr>
    <a:lvl6pPr marL="2286000" algn="l" defTabSz="914400" rtl="0" eaLnBrk="1" latinLnBrk="0" hangingPunct="1">
      <a:defRPr sz="2400" kern="1200">
        <a:solidFill>
          <a:srgbClr val="5E5E5E"/>
        </a:solidFill>
        <a:latin typeface="Arial" panose="020B0604020202020204" pitchFamily="34" charset="0"/>
        <a:ea typeface="Helvetica Neue"/>
        <a:cs typeface="Arial" panose="020B0604020202020204" pitchFamily="34" charset="0"/>
        <a:sym typeface="Helvetica Neue"/>
      </a:defRPr>
    </a:lvl6pPr>
    <a:lvl7pPr marL="2743200" algn="l" defTabSz="914400" rtl="0" eaLnBrk="1" latinLnBrk="0" hangingPunct="1">
      <a:defRPr sz="2400" kern="1200">
        <a:solidFill>
          <a:srgbClr val="5E5E5E"/>
        </a:solidFill>
        <a:latin typeface="Arial" panose="020B0604020202020204" pitchFamily="34" charset="0"/>
        <a:ea typeface="Helvetica Neue"/>
        <a:cs typeface="Arial" panose="020B0604020202020204" pitchFamily="34" charset="0"/>
        <a:sym typeface="Helvetica Neue"/>
      </a:defRPr>
    </a:lvl7pPr>
    <a:lvl8pPr marL="3200400" algn="l" defTabSz="914400" rtl="0" eaLnBrk="1" latinLnBrk="0" hangingPunct="1">
      <a:defRPr sz="2400" kern="1200">
        <a:solidFill>
          <a:srgbClr val="5E5E5E"/>
        </a:solidFill>
        <a:latin typeface="Arial" panose="020B0604020202020204" pitchFamily="34" charset="0"/>
        <a:ea typeface="Helvetica Neue"/>
        <a:cs typeface="Arial" panose="020B0604020202020204" pitchFamily="34" charset="0"/>
        <a:sym typeface="Helvetica Neue"/>
      </a:defRPr>
    </a:lvl8pPr>
    <a:lvl9pPr marL="3657600" algn="l" defTabSz="914400" rtl="0" eaLnBrk="1" latinLnBrk="0" hangingPunct="1">
      <a:defRPr sz="2400" kern="1200">
        <a:solidFill>
          <a:srgbClr val="5E5E5E"/>
        </a:solidFill>
        <a:latin typeface="Arial" panose="020B0604020202020204" pitchFamily="34" charset="0"/>
        <a:ea typeface="Helvetica Neue"/>
        <a:cs typeface="Arial" panose="020B0604020202020204" pitchFamily="34" charset="0"/>
        <a:sym typeface="Helvetica Neue"/>
      </a:defRPr>
    </a:lvl9pPr>
  </p:defaultTextStyle>
  <p:extLst>
    <p:ext uri="{EFAFB233-063F-42B5-8137-9DF3F51BA10A}">
      <p15:sldGuideLst xmlns:p15="http://schemas.microsoft.com/office/powerpoint/2012/main">
        <p15:guide id="1" orient="horz" pos="5670" userDrawn="1">
          <p15:clr>
            <a:srgbClr val="A4A3A4"/>
          </p15:clr>
        </p15:guide>
        <p15:guide id="2" pos="10080" userDrawn="1">
          <p15:clr>
            <a:srgbClr val="A4A3A4"/>
          </p15:clr>
        </p15:guide>
        <p15:guide id="3" orient="horz" pos="62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2" d="100"/>
          <a:sy n="22" d="100"/>
        </p:scale>
        <p:origin x="1188" y="84"/>
      </p:cViewPr>
      <p:guideLst>
        <p:guide orient="horz" pos="5670"/>
        <p:guide pos="10080"/>
        <p:guide orient="horz" pos="623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 name="Shape 148">
            <a:extLst>
              <a:ext uri="{FF2B5EF4-FFF2-40B4-BE49-F238E27FC236}">
                <a16:creationId xmlns:a16="http://schemas.microsoft.com/office/drawing/2014/main" id="{772B6176-4376-B225-0C6C-DD0E8A354043}"/>
              </a:ext>
            </a:extLst>
          </p:cNvPr>
          <p:cNvSpPr>
            <a:spLocks noGrp="1" noRot="1" noChangeAspect="1"/>
          </p:cNvSpPr>
          <p:nvPr>
            <p:ph type="sldImg"/>
          </p:nvPr>
        </p:nvSpPr>
        <p:spPr>
          <a:xfrm>
            <a:off x="658813" y="685800"/>
            <a:ext cx="5540375" cy="3429000"/>
          </a:xfrm>
          <a:prstGeom prst="rect">
            <a:avLst/>
          </a:prstGeom>
        </p:spPr>
        <p:txBody>
          <a:bodyPr/>
          <a:lstStyle/>
          <a:p>
            <a:pPr lvl="0"/>
            <a:endParaRPr noProof="0">
              <a:sym typeface="Helvetica Neue"/>
            </a:endParaRPr>
          </a:p>
        </p:txBody>
      </p:sp>
      <p:sp>
        <p:nvSpPr>
          <p:cNvPr id="149" name="Shape 149">
            <a:extLst>
              <a:ext uri="{FF2B5EF4-FFF2-40B4-BE49-F238E27FC236}">
                <a16:creationId xmlns:a16="http://schemas.microsoft.com/office/drawing/2014/main" id="{13962A53-D579-FCC0-F9C2-72D328C7BD34}"/>
              </a:ext>
            </a:extLst>
          </p:cNvPr>
          <p:cNvSpPr>
            <a:spLocks noGrp="1"/>
          </p:cNvSpPr>
          <p:nvPr>
            <p:ph type="body" sz="quarter" idx="1"/>
          </p:nvPr>
        </p:nvSpPr>
        <p:spPr>
          <a:xfrm>
            <a:off x="914400" y="4343400"/>
            <a:ext cx="5029200" cy="4114800"/>
          </a:xfrm>
          <a:prstGeom prst="rect">
            <a:avLst/>
          </a:prstGeom>
        </p:spPr>
        <p:txBody>
          <a:bodyPr/>
          <a:lstStyle/>
          <a:p>
            <a:pPr lvl="0"/>
            <a:endParaRPr noProof="0">
              <a:sym typeface="Helvetica Neue"/>
            </a:endParaRP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18000"/>
      </a:lnSpc>
      <a:spcBef>
        <a:spcPct val="30000"/>
      </a:spcBef>
      <a:spcAft>
        <a:spcPct val="0"/>
      </a:spcAft>
      <a:defRPr sz="2200">
        <a:solidFill>
          <a:schemeClr val="tx1"/>
        </a:solidFill>
        <a:latin typeface="+mn-lt"/>
        <a:ea typeface="+mn-ea"/>
        <a:cs typeface="+mn-cs"/>
        <a:sym typeface="Helvetica Neue"/>
      </a:defRPr>
    </a:lvl1pPr>
    <a:lvl2pPr marL="742950" indent="-285750" algn="l" defTabSz="457200" rtl="0" eaLnBrk="0" fontAlgn="base" hangingPunct="0">
      <a:lnSpc>
        <a:spcPct val="118000"/>
      </a:lnSpc>
      <a:spcBef>
        <a:spcPct val="30000"/>
      </a:spcBef>
      <a:spcAft>
        <a:spcPct val="0"/>
      </a:spcAft>
      <a:defRPr sz="2200">
        <a:solidFill>
          <a:schemeClr val="tx1"/>
        </a:solidFill>
        <a:latin typeface="+mn-lt"/>
        <a:ea typeface="+mn-ea"/>
        <a:cs typeface="+mn-cs"/>
        <a:sym typeface="Helvetica Neue"/>
      </a:defRPr>
    </a:lvl2pPr>
    <a:lvl3pPr marL="1143000" indent="-228600" algn="l" defTabSz="457200" rtl="0" eaLnBrk="0" fontAlgn="base" hangingPunct="0">
      <a:lnSpc>
        <a:spcPct val="118000"/>
      </a:lnSpc>
      <a:spcBef>
        <a:spcPct val="30000"/>
      </a:spcBef>
      <a:spcAft>
        <a:spcPct val="0"/>
      </a:spcAft>
      <a:defRPr sz="2200">
        <a:solidFill>
          <a:schemeClr val="tx1"/>
        </a:solidFill>
        <a:latin typeface="+mn-lt"/>
        <a:ea typeface="+mn-ea"/>
        <a:cs typeface="+mn-cs"/>
        <a:sym typeface="Helvetica Neue"/>
      </a:defRPr>
    </a:lvl3pPr>
    <a:lvl4pPr marL="1600200" indent="-228600" algn="l" defTabSz="457200" rtl="0" eaLnBrk="0" fontAlgn="base" hangingPunct="0">
      <a:lnSpc>
        <a:spcPct val="118000"/>
      </a:lnSpc>
      <a:spcBef>
        <a:spcPct val="30000"/>
      </a:spcBef>
      <a:spcAft>
        <a:spcPct val="0"/>
      </a:spcAft>
      <a:defRPr sz="2200">
        <a:solidFill>
          <a:schemeClr val="tx1"/>
        </a:solidFill>
        <a:latin typeface="+mn-lt"/>
        <a:ea typeface="+mn-ea"/>
        <a:cs typeface="+mn-cs"/>
        <a:sym typeface="Helvetica Neue"/>
      </a:defRPr>
    </a:lvl4pPr>
    <a:lvl5pPr marL="2057400" indent="-228600" algn="l" defTabSz="457200" rtl="0" eaLnBrk="0" fontAlgn="base" hangingPunct="0">
      <a:lnSpc>
        <a:spcPct val="118000"/>
      </a:lnSpc>
      <a:spcBef>
        <a:spcPct val="30000"/>
      </a:spcBef>
      <a:spcAft>
        <a:spcPct val="0"/>
      </a:spcAft>
      <a:defRPr sz="2200">
        <a:solidFill>
          <a:schemeClr val="tx1"/>
        </a:solidFill>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p:nvPr>
        </p:nvSpPr>
        <p:spPr>
          <a:xfrm>
            <a:off x="1576763" y="17122681"/>
            <a:ext cx="28836942" cy="919639"/>
          </a:xfrm>
          <a:prstGeom prst="rect">
            <a:avLst/>
          </a:prstGeom>
        </p:spPr>
        <p:txBody>
          <a:bodyPr lIns="45719" tIns="45719" rIns="45719" bIns="45719"/>
          <a:lstStyle>
            <a:lvl1pPr marL="0" indent="0" defTabSz="825500">
              <a:lnSpc>
                <a:spcPct val="100000"/>
              </a:lnSpc>
              <a:spcBef>
                <a:spcPts val="0"/>
              </a:spcBef>
              <a:buSzTx/>
              <a:buNone/>
              <a:defRPr sz="3600" b="1"/>
            </a:lvl1pPr>
          </a:lstStyle>
          <a:p>
            <a:pPr lvl="0"/>
            <a:r>
              <a:rPr lang="en-US"/>
              <a:t>Click to edit Master text styles</a:t>
            </a:r>
          </a:p>
        </p:txBody>
      </p:sp>
      <p:sp>
        <p:nvSpPr>
          <p:cNvPr id="12" name="Presentation Title"/>
          <p:cNvSpPr txBox="1">
            <a:spLocks noGrp="1"/>
          </p:cNvSpPr>
          <p:nvPr>
            <p:ph type="title"/>
          </p:nvPr>
        </p:nvSpPr>
        <p:spPr>
          <a:xfrm>
            <a:off x="1583526" y="3717645"/>
            <a:ext cx="28836944" cy="6710840"/>
          </a:xfrm>
          <a:prstGeom prst="rect">
            <a:avLst/>
          </a:prstGeom>
        </p:spPr>
        <p:txBody>
          <a:bodyPr anchor="b"/>
          <a:lstStyle>
            <a:lvl1pPr>
              <a:defRPr sz="11600" spc="-232"/>
            </a:lvl1pPr>
          </a:lstStyle>
          <a:p>
            <a:r>
              <a:rPr lang="en-US"/>
              <a:t>Click to edit Master title style</a:t>
            </a:r>
            <a:endParaRPr/>
          </a:p>
        </p:txBody>
      </p:sp>
      <p:sp>
        <p:nvSpPr>
          <p:cNvPr id="13" name="Body Level One…"/>
          <p:cNvSpPr txBox="1">
            <a:spLocks noGrp="1"/>
          </p:cNvSpPr>
          <p:nvPr>
            <p:ph type="body" sz="quarter" idx="1"/>
          </p:nvPr>
        </p:nvSpPr>
        <p:spPr>
          <a:xfrm>
            <a:off x="1576767" y="10428482"/>
            <a:ext cx="28836939" cy="2750345"/>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Slide Number">
            <a:extLst>
              <a:ext uri="{FF2B5EF4-FFF2-40B4-BE49-F238E27FC236}">
                <a16:creationId xmlns:a16="http://schemas.microsoft.com/office/drawing/2014/main" id="{A08C85B8-CD13-21C2-4CE4-9092BF58D64C}"/>
              </a:ext>
            </a:extLst>
          </p:cNvPr>
          <p:cNvSpPr txBox="1">
            <a:spLocks noGrp="1"/>
          </p:cNvSpPr>
          <p:nvPr>
            <p:ph type="sldNum" sz="quarter" idx="22"/>
          </p:nvPr>
        </p:nvSpPr>
        <p:spPr>
          <a:ln/>
        </p:spPr>
        <p:txBody>
          <a:bodyPr/>
          <a:lstStyle>
            <a:lvl1pPr>
              <a:defRPr/>
            </a:lvl1pPr>
          </a:lstStyle>
          <a:p>
            <a:fld id="{800D6A31-CB2B-46D9-B0BE-7025AF6BC099}" type="slidenum">
              <a:rPr lang="en-US" altLang="en-US"/>
              <a:pPr/>
              <a:t>‹#›</a:t>
            </a:fld>
            <a:endParaRPr lang="en-US" altLang="en-US"/>
          </a:p>
        </p:txBody>
      </p:sp>
    </p:spTree>
    <p:extLst>
      <p:ext uri="{BB962C8B-B14F-4D97-AF65-F5344CB8AC3E}">
        <p14:creationId xmlns:p14="http://schemas.microsoft.com/office/powerpoint/2010/main" val="338231260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p:nvPr>
        </p:nvSpPr>
        <p:spPr>
          <a:xfrm>
            <a:off x="1583532" y="7104467"/>
            <a:ext cx="28836938" cy="5593542"/>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Slide Number">
            <a:extLst>
              <a:ext uri="{FF2B5EF4-FFF2-40B4-BE49-F238E27FC236}">
                <a16:creationId xmlns:a16="http://schemas.microsoft.com/office/drawing/2014/main" id="{33CEE333-730F-FCEE-A65B-A904B751F859}"/>
              </a:ext>
            </a:extLst>
          </p:cNvPr>
          <p:cNvSpPr txBox="1">
            <a:spLocks noGrp="1"/>
          </p:cNvSpPr>
          <p:nvPr>
            <p:ph type="sldNum" sz="quarter" idx="10"/>
          </p:nvPr>
        </p:nvSpPr>
        <p:spPr>
          <a:ln/>
        </p:spPr>
        <p:txBody>
          <a:bodyPr/>
          <a:lstStyle>
            <a:lvl1pPr>
              <a:defRPr/>
            </a:lvl1pPr>
          </a:lstStyle>
          <a:p>
            <a:fld id="{2AB24AA6-1262-47FC-ACBC-EB7DB20354F4}" type="slidenum">
              <a:rPr lang="en-US" altLang="en-US"/>
              <a:pPr/>
              <a:t>‹#›</a:t>
            </a:fld>
            <a:endParaRPr lang="en-US" altLang="en-US"/>
          </a:p>
        </p:txBody>
      </p:sp>
    </p:spTree>
    <p:extLst>
      <p:ext uri="{BB962C8B-B14F-4D97-AF65-F5344CB8AC3E}">
        <p14:creationId xmlns:p14="http://schemas.microsoft.com/office/powerpoint/2010/main" val="20072527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p:nvPr>
        </p:nvSpPr>
        <p:spPr>
          <a:xfrm>
            <a:off x="1583532" y="1553373"/>
            <a:ext cx="28836938" cy="10455037"/>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7" name="Fact information"/>
          <p:cNvSpPr txBox="1">
            <a:spLocks noGrp="1"/>
          </p:cNvSpPr>
          <p:nvPr>
            <p:ph type="body" sz="quarter" idx="21"/>
          </p:nvPr>
        </p:nvSpPr>
        <p:spPr>
          <a:xfrm>
            <a:off x="1583532" y="11928527"/>
            <a:ext cx="28836938" cy="1349589"/>
          </a:xfrm>
          <a:prstGeom prst="rect">
            <a:avLst/>
          </a:prstGeom>
        </p:spPr>
        <p:txBody>
          <a:bodyPr lIns="45719" tIns="45719" rIns="45719" bIns="45719"/>
          <a:lstStyle>
            <a:lvl1pPr marL="0" indent="0" algn="ctr" defTabSz="825500">
              <a:lnSpc>
                <a:spcPct val="100000"/>
              </a:lnSpc>
              <a:spcBef>
                <a:spcPts val="0"/>
              </a:spcBef>
              <a:buSzTx/>
              <a:buNone/>
              <a:defRPr sz="5500" b="1"/>
            </a:lvl1pPr>
          </a:lstStyle>
          <a:p>
            <a:pPr lvl="0"/>
            <a:r>
              <a:rPr lang="en-US"/>
              <a:t>Click to edit Master text styles</a:t>
            </a:r>
          </a:p>
        </p:txBody>
      </p:sp>
      <p:sp>
        <p:nvSpPr>
          <p:cNvPr id="4" name="Slide Number">
            <a:extLst>
              <a:ext uri="{FF2B5EF4-FFF2-40B4-BE49-F238E27FC236}">
                <a16:creationId xmlns:a16="http://schemas.microsoft.com/office/drawing/2014/main" id="{7BB3EEAC-CE34-B58C-72E4-A2D855B11F72}"/>
              </a:ext>
            </a:extLst>
          </p:cNvPr>
          <p:cNvSpPr txBox="1">
            <a:spLocks noGrp="1"/>
          </p:cNvSpPr>
          <p:nvPr>
            <p:ph type="sldNum" sz="quarter" idx="22"/>
          </p:nvPr>
        </p:nvSpPr>
        <p:spPr>
          <a:ln/>
        </p:spPr>
        <p:txBody>
          <a:bodyPr/>
          <a:lstStyle>
            <a:lvl1pPr>
              <a:defRPr/>
            </a:lvl1pPr>
          </a:lstStyle>
          <a:p>
            <a:fld id="{02A75285-00B3-4AE2-A5CE-32B417F6F959}" type="slidenum">
              <a:rPr lang="en-US" altLang="en-US"/>
              <a:pPr/>
              <a:t>‹#›</a:t>
            </a:fld>
            <a:endParaRPr lang="en-US" altLang="en-US"/>
          </a:p>
        </p:txBody>
      </p:sp>
    </p:spTree>
    <p:extLst>
      <p:ext uri="{BB962C8B-B14F-4D97-AF65-F5344CB8AC3E}">
        <p14:creationId xmlns:p14="http://schemas.microsoft.com/office/powerpoint/2010/main" val="263663973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p:nvPr>
        </p:nvSpPr>
        <p:spPr>
          <a:xfrm>
            <a:off x="3189409" y="15412690"/>
            <a:ext cx="26512568" cy="919639"/>
          </a:xfrm>
          <a:prstGeom prst="rect">
            <a:avLst/>
          </a:prstGeom>
        </p:spPr>
        <p:txBody>
          <a:bodyPr lIns="45719" tIns="45719" rIns="45719" bIns="45719"/>
          <a:lstStyle>
            <a:lvl1pPr marL="0" indent="0" defTabSz="825500">
              <a:lnSpc>
                <a:spcPct val="100000"/>
              </a:lnSpc>
              <a:spcBef>
                <a:spcPts val="0"/>
              </a:spcBef>
              <a:buSzTx/>
              <a:buNone/>
              <a:defRPr sz="3600" b="1"/>
            </a:lvl1pPr>
          </a:lstStyle>
          <a:p>
            <a:pPr lvl="0"/>
            <a:r>
              <a:rPr lang="en-US"/>
              <a:t>Click to edit Master text styles</a:t>
            </a:r>
          </a:p>
        </p:txBody>
      </p:sp>
      <p:sp>
        <p:nvSpPr>
          <p:cNvPr id="116" name="Body Level One…"/>
          <p:cNvSpPr txBox="1">
            <a:spLocks noGrp="1"/>
          </p:cNvSpPr>
          <p:nvPr>
            <p:ph type="body" sz="half" idx="1"/>
          </p:nvPr>
        </p:nvSpPr>
        <p:spPr>
          <a:xfrm>
            <a:off x="2302025" y="7131923"/>
            <a:ext cx="27399952" cy="553863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lide Number">
            <a:extLst>
              <a:ext uri="{FF2B5EF4-FFF2-40B4-BE49-F238E27FC236}">
                <a16:creationId xmlns:a16="http://schemas.microsoft.com/office/drawing/2014/main" id="{F2717D9C-2F65-6269-B438-01C407335AC7}"/>
              </a:ext>
            </a:extLst>
          </p:cNvPr>
          <p:cNvSpPr txBox="1">
            <a:spLocks noGrp="1"/>
          </p:cNvSpPr>
          <p:nvPr>
            <p:ph type="sldNum" sz="quarter" idx="22"/>
          </p:nvPr>
        </p:nvSpPr>
        <p:spPr>
          <a:ln/>
        </p:spPr>
        <p:txBody>
          <a:bodyPr/>
          <a:lstStyle>
            <a:lvl1pPr>
              <a:defRPr/>
            </a:lvl1pPr>
          </a:lstStyle>
          <a:p>
            <a:fld id="{96611C2F-5B6A-40C8-8008-6FF25F7E1E16}" type="slidenum">
              <a:rPr lang="en-US" altLang="en-US"/>
              <a:pPr/>
              <a:t>‹#›</a:t>
            </a:fld>
            <a:endParaRPr lang="en-US" altLang="en-US"/>
          </a:p>
        </p:txBody>
      </p:sp>
    </p:spTree>
    <p:extLst>
      <p:ext uri="{BB962C8B-B14F-4D97-AF65-F5344CB8AC3E}">
        <p14:creationId xmlns:p14="http://schemas.microsoft.com/office/powerpoint/2010/main" val="104510007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20685924" y="1466851"/>
            <a:ext cx="9763817" cy="8589848"/>
          </a:xfrm>
          <a:prstGeom prst="rect">
            <a:avLst/>
          </a:prstGeom>
        </p:spPr>
        <p:txBody>
          <a:bodyPr lIns="91439" tIns="45719" rIns="91439" bIns="45719">
            <a:noAutofit/>
          </a:bodyPr>
          <a:lstStyle/>
          <a:p>
            <a:pPr lvl="0"/>
            <a:endParaRPr noProof="0">
              <a:sym typeface="Helvetica Neue"/>
            </a:endParaRPr>
          </a:p>
        </p:txBody>
      </p:sp>
      <p:sp>
        <p:nvSpPr>
          <p:cNvPr id="125" name="Image"/>
          <p:cNvSpPr>
            <a:spLocks noGrp="1"/>
          </p:cNvSpPr>
          <p:nvPr>
            <p:ph type="pic" sz="half" idx="22"/>
          </p:nvPr>
        </p:nvSpPr>
        <p:spPr>
          <a:xfrm>
            <a:off x="17718880" y="5743639"/>
            <a:ext cx="13701714" cy="17541824"/>
          </a:xfrm>
          <a:prstGeom prst="rect">
            <a:avLst/>
          </a:prstGeom>
        </p:spPr>
        <p:txBody>
          <a:bodyPr lIns="91439" tIns="45719" rIns="91439" bIns="45719">
            <a:noAutofit/>
          </a:bodyPr>
          <a:lstStyle/>
          <a:p>
            <a:pPr lvl="0"/>
            <a:endParaRPr noProof="0">
              <a:sym typeface="Helvetica Neue"/>
            </a:endParaRPr>
          </a:p>
        </p:txBody>
      </p:sp>
      <p:sp>
        <p:nvSpPr>
          <p:cNvPr id="126" name="Image"/>
          <p:cNvSpPr>
            <a:spLocks noGrp="1"/>
          </p:cNvSpPr>
          <p:nvPr>
            <p:ph type="pic" idx="23"/>
          </p:nvPr>
        </p:nvSpPr>
        <p:spPr>
          <a:xfrm>
            <a:off x="-183355" y="715090"/>
            <a:ext cx="21802725" cy="17987248"/>
          </a:xfrm>
          <a:prstGeom prst="rect">
            <a:avLst/>
          </a:prstGeom>
        </p:spPr>
        <p:txBody>
          <a:bodyPr lIns="91439" tIns="45719" rIns="91439" bIns="45719">
            <a:noAutofit/>
          </a:bodyPr>
          <a:lstStyle/>
          <a:p>
            <a:pPr lvl="0"/>
            <a:endParaRPr noProof="0">
              <a:sym typeface="Helvetica Neue"/>
            </a:endParaRPr>
          </a:p>
        </p:txBody>
      </p:sp>
      <p:sp>
        <p:nvSpPr>
          <p:cNvPr id="5" name="Slide Number">
            <a:extLst>
              <a:ext uri="{FF2B5EF4-FFF2-40B4-BE49-F238E27FC236}">
                <a16:creationId xmlns:a16="http://schemas.microsoft.com/office/drawing/2014/main" id="{B0133F7A-3E0F-9CBF-4DFB-D1EFDE9216ED}"/>
              </a:ext>
            </a:extLst>
          </p:cNvPr>
          <p:cNvSpPr txBox="1">
            <a:spLocks noGrp="1"/>
          </p:cNvSpPr>
          <p:nvPr>
            <p:ph type="sldNum" sz="quarter" idx="24"/>
          </p:nvPr>
        </p:nvSpPr>
        <p:spPr>
          <a:ln/>
        </p:spPr>
        <p:txBody>
          <a:bodyPr/>
          <a:lstStyle>
            <a:lvl1pPr>
              <a:defRPr/>
            </a:lvl1pPr>
          </a:lstStyle>
          <a:p>
            <a:fld id="{82B029D2-B1EF-4A37-902F-51E9097B607C}" type="slidenum">
              <a:rPr lang="en-US" altLang="en-US"/>
              <a:pPr/>
              <a:t>‹#›</a:t>
            </a:fld>
            <a:endParaRPr lang="en-US" altLang="en-US"/>
          </a:p>
        </p:txBody>
      </p:sp>
    </p:spTree>
    <p:extLst>
      <p:ext uri="{BB962C8B-B14F-4D97-AF65-F5344CB8AC3E}">
        <p14:creationId xmlns:p14="http://schemas.microsoft.com/office/powerpoint/2010/main" val="59207101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1750220" y="-7975997"/>
            <a:ext cx="35504438" cy="31243905"/>
          </a:xfrm>
          <a:prstGeom prst="rect">
            <a:avLst/>
          </a:prstGeom>
        </p:spPr>
        <p:txBody>
          <a:bodyPr lIns="91439" tIns="45719" rIns="91439" bIns="45719">
            <a:noAutofit/>
          </a:bodyPr>
          <a:lstStyle/>
          <a:p>
            <a:pPr lvl="0"/>
            <a:endParaRPr noProof="0">
              <a:sym typeface="Helvetica Neue"/>
            </a:endParaRPr>
          </a:p>
        </p:txBody>
      </p:sp>
      <p:sp>
        <p:nvSpPr>
          <p:cNvPr id="3" name="Slide Number">
            <a:extLst>
              <a:ext uri="{FF2B5EF4-FFF2-40B4-BE49-F238E27FC236}">
                <a16:creationId xmlns:a16="http://schemas.microsoft.com/office/drawing/2014/main" id="{0EF8062E-1EFE-861E-A064-836E2E3C1691}"/>
              </a:ext>
            </a:extLst>
          </p:cNvPr>
          <p:cNvSpPr txBox="1">
            <a:spLocks noGrp="1"/>
          </p:cNvSpPr>
          <p:nvPr>
            <p:ph type="sldNum" sz="quarter" idx="22"/>
          </p:nvPr>
        </p:nvSpPr>
        <p:spPr/>
        <p:txBody>
          <a:bodyPr/>
          <a:lstStyle>
            <a:lvl1pPr>
              <a:defRPr>
                <a:solidFill>
                  <a:srgbClr val="FFFFFF"/>
                </a:solidFill>
              </a:defRPr>
            </a:lvl1pPr>
          </a:lstStyle>
          <a:p>
            <a:fld id="{5D45D80D-9035-4F7A-A749-AC62902AA527}" type="slidenum">
              <a:rPr lang="en-US" altLang="en-US"/>
              <a:pPr/>
              <a:t>‹#›</a:t>
            </a:fld>
            <a:endParaRPr lang="en-US" altLang="en-US"/>
          </a:p>
        </p:txBody>
      </p:sp>
    </p:spTree>
    <p:extLst>
      <p:ext uri="{BB962C8B-B14F-4D97-AF65-F5344CB8AC3E}">
        <p14:creationId xmlns:p14="http://schemas.microsoft.com/office/powerpoint/2010/main" val="59087821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BFF3D8EE-F789-E481-00B4-59CC55BC6BBF}"/>
              </a:ext>
            </a:extLst>
          </p:cNvPr>
          <p:cNvSpPr txBox="1">
            <a:spLocks noGrp="1"/>
          </p:cNvSpPr>
          <p:nvPr>
            <p:ph type="sldNum" sz="quarter" idx="10"/>
          </p:nvPr>
        </p:nvSpPr>
        <p:spPr>
          <a:ln/>
        </p:spPr>
        <p:txBody>
          <a:bodyPr/>
          <a:lstStyle>
            <a:lvl1pPr>
              <a:defRPr/>
            </a:lvl1pPr>
          </a:lstStyle>
          <a:p>
            <a:fld id="{BE1CC5D5-FC54-4C99-89C8-4427D72EA0CE}" type="slidenum">
              <a:rPr lang="en-US" altLang="en-US"/>
              <a:pPr/>
              <a:t>‹#›</a:t>
            </a:fld>
            <a:endParaRPr lang="en-US" altLang="en-US"/>
          </a:p>
        </p:txBody>
      </p:sp>
    </p:spTree>
    <p:extLst>
      <p:ext uri="{BB962C8B-B14F-4D97-AF65-F5344CB8AC3E}">
        <p14:creationId xmlns:p14="http://schemas.microsoft.com/office/powerpoint/2010/main" val="226859669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516856" y="-1870234"/>
            <a:ext cx="35104388" cy="23127335"/>
          </a:xfrm>
          <a:prstGeom prst="rect">
            <a:avLst/>
          </a:prstGeom>
        </p:spPr>
        <p:txBody>
          <a:bodyPr lIns="91439" tIns="45719" rIns="91439" bIns="45719">
            <a:noAutofit/>
          </a:bodyPr>
          <a:lstStyle/>
          <a:p>
            <a:pPr lvl="0"/>
            <a:endParaRPr noProof="0">
              <a:sym typeface="Helvetica Neue"/>
            </a:endParaRPr>
          </a:p>
        </p:txBody>
      </p:sp>
      <p:sp>
        <p:nvSpPr>
          <p:cNvPr id="22" name="Presentation Title"/>
          <p:cNvSpPr txBox="1">
            <a:spLocks noGrp="1"/>
          </p:cNvSpPr>
          <p:nvPr>
            <p:ph type="title"/>
          </p:nvPr>
        </p:nvSpPr>
        <p:spPr>
          <a:xfrm>
            <a:off x="1583532" y="10286290"/>
            <a:ext cx="28836938" cy="6710839"/>
          </a:xfrm>
          <a:prstGeom prst="rect">
            <a:avLst/>
          </a:prstGeom>
        </p:spPr>
        <p:txBody>
          <a:bodyPr anchor="b"/>
          <a:lstStyle>
            <a:lvl1pPr>
              <a:defRPr sz="11600" spc="-232"/>
            </a:lvl1pPr>
          </a:lstStyle>
          <a:p>
            <a:r>
              <a:rPr lang="en-US"/>
              <a:t>Click to edit Master title style</a:t>
            </a:r>
            <a:endParaRPr/>
          </a:p>
        </p:txBody>
      </p:sp>
      <p:sp>
        <p:nvSpPr>
          <p:cNvPr id="23" name="Author and Date"/>
          <p:cNvSpPr txBox="1">
            <a:spLocks noGrp="1"/>
          </p:cNvSpPr>
          <p:nvPr>
            <p:ph type="body" sz="quarter" idx="22"/>
          </p:nvPr>
        </p:nvSpPr>
        <p:spPr>
          <a:xfrm>
            <a:off x="1585097" y="1596988"/>
            <a:ext cx="28833815" cy="919639"/>
          </a:xfrm>
          <a:prstGeom prst="rect">
            <a:avLst/>
          </a:prstGeom>
        </p:spPr>
        <p:txBody>
          <a:bodyPr lIns="45719" tIns="45719" rIns="45719" bIns="45719"/>
          <a:lstStyle>
            <a:lvl1pPr marL="0" indent="0" defTabSz="825500">
              <a:lnSpc>
                <a:spcPct val="100000"/>
              </a:lnSpc>
              <a:spcBef>
                <a:spcPts val="0"/>
              </a:spcBef>
              <a:buSzTx/>
              <a:buNone/>
              <a:defRPr sz="3600" b="1"/>
            </a:lvl1pPr>
          </a:lstStyle>
          <a:p>
            <a:pPr lvl="0"/>
            <a:r>
              <a:rPr lang="en-US"/>
              <a:t>Click to edit Master text styles</a:t>
            </a:r>
          </a:p>
        </p:txBody>
      </p:sp>
      <p:sp>
        <p:nvSpPr>
          <p:cNvPr id="24" name="Body Level One…"/>
          <p:cNvSpPr txBox="1">
            <a:spLocks noGrp="1"/>
          </p:cNvSpPr>
          <p:nvPr>
            <p:ph type="body" sz="quarter" idx="1"/>
          </p:nvPr>
        </p:nvSpPr>
        <p:spPr>
          <a:xfrm>
            <a:off x="1583532" y="16761807"/>
            <a:ext cx="28836938" cy="1612600"/>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a:extLst>
              <a:ext uri="{FF2B5EF4-FFF2-40B4-BE49-F238E27FC236}">
                <a16:creationId xmlns:a16="http://schemas.microsoft.com/office/drawing/2014/main" id="{9CB3155F-94AF-DB17-A14F-BC4BD044FD83}"/>
              </a:ext>
            </a:extLst>
          </p:cNvPr>
          <p:cNvSpPr txBox="1">
            <a:spLocks noGrp="1"/>
          </p:cNvSpPr>
          <p:nvPr>
            <p:ph type="sldNum" sz="quarter" idx="23"/>
          </p:nvPr>
        </p:nvSpPr>
        <p:spPr>
          <a:ln/>
        </p:spPr>
        <p:txBody>
          <a:bodyPr/>
          <a:lstStyle>
            <a:lvl1pPr>
              <a:defRPr/>
            </a:lvl1pPr>
          </a:lstStyle>
          <a:p>
            <a:fld id="{BE7B401D-32FA-421B-BA51-DC8BDA99F970}" type="slidenum">
              <a:rPr lang="en-US" altLang="en-US"/>
              <a:pPr/>
              <a:t>‹#›</a:t>
            </a:fld>
            <a:endParaRPr lang="en-US" altLang="en-US"/>
          </a:p>
        </p:txBody>
      </p:sp>
    </p:spTree>
    <p:extLst>
      <p:ext uri="{BB962C8B-B14F-4D97-AF65-F5344CB8AC3E}">
        <p14:creationId xmlns:p14="http://schemas.microsoft.com/office/powerpoint/2010/main" val="357918600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4401805" y="-293370"/>
            <a:ext cx="15940098" cy="20407551"/>
          </a:xfrm>
          <a:prstGeom prst="rect">
            <a:avLst/>
          </a:prstGeom>
        </p:spPr>
        <p:txBody>
          <a:bodyPr lIns="91439" tIns="45719" rIns="91439" bIns="45719">
            <a:noAutofit/>
          </a:bodyPr>
          <a:lstStyle/>
          <a:p>
            <a:pPr lvl="0"/>
            <a:endParaRPr noProof="0">
              <a:sym typeface="Helvetica Neue"/>
            </a:endParaRPr>
          </a:p>
        </p:txBody>
      </p:sp>
      <p:sp>
        <p:nvSpPr>
          <p:cNvPr id="33" name="Slide Title"/>
          <p:cNvSpPr txBox="1">
            <a:spLocks noGrp="1"/>
          </p:cNvSpPr>
          <p:nvPr>
            <p:ph type="title"/>
          </p:nvPr>
        </p:nvSpPr>
        <p:spPr>
          <a:xfrm>
            <a:off x="1583534" y="1833564"/>
            <a:ext cx="12834937" cy="8492532"/>
          </a:xfrm>
          <a:prstGeom prst="rect">
            <a:avLst/>
          </a:prstGeom>
        </p:spPr>
        <p:txBody>
          <a:bodyPr anchor="b"/>
          <a:lstStyle/>
          <a:p>
            <a:r>
              <a:rPr lang="en-US"/>
              <a:t>Click to edit Master title style</a:t>
            </a:r>
            <a:endParaRPr/>
          </a:p>
        </p:txBody>
      </p:sp>
      <p:sp>
        <p:nvSpPr>
          <p:cNvPr id="34" name="Body Level One…"/>
          <p:cNvSpPr txBox="1">
            <a:spLocks noGrp="1"/>
          </p:cNvSpPr>
          <p:nvPr>
            <p:ph type="body" sz="quarter" idx="1"/>
          </p:nvPr>
        </p:nvSpPr>
        <p:spPr>
          <a:xfrm>
            <a:off x="1583534" y="10193712"/>
            <a:ext cx="12834937" cy="7775206"/>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Slide Number">
            <a:extLst>
              <a:ext uri="{FF2B5EF4-FFF2-40B4-BE49-F238E27FC236}">
                <a16:creationId xmlns:a16="http://schemas.microsoft.com/office/drawing/2014/main" id="{6A716992-078B-CCD4-500C-7D6F1C5A5599}"/>
              </a:ext>
            </a:extLst>
          </p:cNvPr>
          <p:cNvSpPr txBox="1">
            <a:spLocks noGrp="1"/>
          </p:cNvSpPr>
          <p:nvPr>
            <p:ph type="sldNum" sz="quarter" idx="22"/>
          </p:nvPr>
        </p:nvSpPr>
        <p:spPr>
          <a:xfrm>
            <a:off x="15822666" y="18892483"/>
            <a:ext cx="384721" cy="379591"/>
          </a:xfrm>
        </p:spPr>
        <p:txBody>
          <a:bodyPr/>
          <a:lstStyle>
            <a:lvl1pPr>
              <a:defRPr/>
            </a:lvl1pPr>
          </a:lstStyle>
          <a:p>
            <a:fld id="{C2715AAB-F547-4811-9E47-222C5CD395F3}" type="slidenum">
              <a:rPr lang="en-US" altLang="en-US"/>
              <a:pPr/>
              <a:t>‹#›</a:t>
            </a:fld>
            <a:endParaRPr lang="en-US" altLang="en-US"/>
          </a:p>
        </p:txBody>
      </p:sp>
    </p:spTree>
    <p:extLst>
      <p:ext uri="{BB962C8B-B14F-4D97-AF65-F5344CB8AC3E}">
        <p14:creationId xmlns:p14="http://schemas.microsoft.com/office/powerpoint/2010/main" val="363522286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p:nvPr>
        </p:nvSpPr>
        <p:spPr>
          <a:prstGeom prst="rect">
            <a:avLst/>
          </a:prstGeom>
        </p:spPr>
        <p:txBody>
          <a:bodyPr/>
          <a:lstStyle/>
          <a:p>
            <a:r>
              <a:rPr lang="en-US"/>
              <a:t>Click to edit Master title style</a:t>
            </a:r>
            <a:endParaRPr/>
          </a:p>
        </p:txBody>
      </p:sp>
      <p:sp>
        <p:nvSpPr>
          <p:cNvPr id="43" name="Slide Subtitle"/>
          <p:cNvSpPr txBox="1">
            <a:spLocks noGrp="1"/>
          </p:cNvSpPr>
          <p:nvPr>
            <p:ph type="body" sz="quarter" idx="21"/>
          </p:nvPr>
        </p:nvSpPr>
        <p:spPr>
          <a:xfrm>
            <a:off x="1583532" y="3425968"/>
            <a:ext cx="28836938" cy="1349589"/>
          </a:xfrm>
          <a:prstGeom prst="rect">
            <a:avLst/>
          </a:prstGeom>
        </p:spPr>
        <p:txBody>
          <a:bodyPr lIns="45719" tIns="45719" rIns="45719" bIns="45719"/>
          <a:lstStyle>
            <a:lvl1pPr marL="0" indent="0" defTabSz="825500">
              <a:lnSpc>
                <a:spcPct val="100000"/>
              </a:lnSpc>
              <a:spcBef>
                <a:spcPts val="0"/>
              </a:spcBef>
              <a:buSzTx/>
              <a:buNone/>
              <a:defRPr sz="5500" b="1"/>
            </a:lvl1pPr>
          </a:lstStyle>
          <a:p>
            <a:pPr lvl="0"/>
            <a:r>
              <a:rPr lang="en-US"/>
              <a:t>Click to edit Master text styles</a:t>
            </a:r>
          </a:p>
        </p:txBody>
      </p:sp>
      <p:sp>
        <p:nvSpPr>
          <p:cNvPr id="44" name="Body Level One…"/>
          <p:cNvSpPr txBox="1">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Slide Number">
            <a:extLst>
              <a:ext uri="{FF2B5EF4-FFF2-40B4-BE49-F238E27FC236}">
                <a16:creationId xmlns:a16="http://schemas.microsoft.com/office/drawing/2014/main" id="{6CACAFC1-A1FE-0071-6A79-ACE1FCDC8169}"/>
              </a:ext>
            </a:extLst>
          </p:cNvPr>
          <p:cNvSpPr txBox="1">
            <a:spLocks noGrp="1"/>
          </p:cNvSpPr>
          <p:nvPr>
            <p:ph type="sldNum" sz="quarter" idx="22"/>
          </p:nvPr>
        </p:nvSpPr>
        <p:spPr>
          <a:ln/>
        </p:spPr>
        <p:txBody>
          <a:bodyPr/>
          <a:lstStyle>
            <a:lvl1pPr>
              <a:defRPr/>
            </a:lvl1pPr>
          </a:lstStyle>
          <a:p>
            <a:fld id="{89417265-7C2C-4847-B720-F7D91AF0F282}" type="slidenum">
              <a:rPr lang="en-US" altLang="en-US"/>
              <a:pPr/>
              <a:t>‹#›</a:t>
            </a:fld>
            <a:endParaRPr lang="en-US" altLang="en-US"/>
          </a:p>
        </p:txBody>
      </p:sp>
    </p:spTree>
    <p:extLst>
      <p:ext uri="{BB962C8B-B14F-4D97-AF65-F5344CB8AC3E}">
        <p14:creationId xmlns:p14="http://schemas.microsoft.com/office/powerpoint/2010/main" val="346119024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p:nvPr>
        </p:nvSpPr>
        <p:spPr>
          <a:prstGeom prst="rect">
            <a:avLst/>
          </a:prstGeom>
        </p:spPr>
        <p:txBody>
          <a:bodyPr numCol="2" spcCol="109855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Slide Number">
            <a:extLst>
              <a:ext uri="{FF2B5EF4-FFF2-40B4-BE49-F238E27FC236}">
                <a16:creationId xmlns:a16="http://schemas.microsoft.com/office/drawing/2014/main" id="{2981669D-5659-2418-3525-7E2DBD79A46C}"/>
              </a:ext>
            </a:extLst>
          </p:cNvPr>
          <p:cNvSpPr txBox="1">
            <a:spLocks noGrp="1"/>
          </p:cNvSpPr>
          <p:nvPr>
            <p:ph type="sldNum" sz="quarter" idx="10"/>
          </p:nvPr>
        </p:nvSpPr>
        <p:spPr>
          <a:ln/>
        </p:spPr>
        <p:txBody>
          <a:bodyPr/>
          <a:lstStyle>
            <a:lvl1pPr>
              <a:defRPr/>
            </a:lvl1pPr>
          </a:lstStyle>
          <a:p>
            <a:fld id="{DDDA51EC-6F80-47B0-A237-73C80F793AA5}" type="slidenum">
              <a:rPr lang="en-US" altLang="en-US"/>
              <a:pPr/>
              <a:t>‹#›</a:t>
            </a:fld>
            <a:endParaRPr lang="en-US" altLang="en-US"/>
          </a:p>
        </p:txBody>
      </p:sp>
    </p:spTree>
    <p:extLst>
      <p:ext uri="{BB962C8B-B14F-4D97-AF65-F5344CB8AC3E}">
        <p14:creationId xmlns:p14="http://schemas.microsoft.com/office/powerpoint/2010/main" val="268239574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p:nvPr>
        </p:nvSpPr>
        <p:spPr>
          <a:xfrm>
            <a:off x="1583534" y="3425968"/>
            <a:ext cx="12834937" cy="1349589"/>
          </a:xfrm>
          <a:prstGeom prst="rect">
            <a:avLst/>
          </a:prstGeom>
        </p:spPr>
        <p:txBody>
          <a:bodyPr lIns="45719" tIns="45719" rIns="45719" bIns="45719"/>
          <a:lstStyle>
            <a:lvl1pPr marL="0" indent="0" defTabSz="825500">
              <a:lnSpc>
                <a:spcPct val="100000"/>
              </a:lnSpc>
              <a:spcBef>
                <a:spcPts val="0"/>
              </a:spcBef>
              <a:buSzTx/>
              <a:buNone/>
              <a:defRPr sz="5500" b="1"/>
            </a:lvl1pPr>
          </a:lstStyle>
          <a:p>
            <a:pPr lvl="0"/>
            <a:r>
              <a:rPr lang="en-US"/>
              <a:t>Click to edit Master text styles</a:t>
            </a:r>
          </a:p>
        </p:txBody>
      </p:sp>
      <p:sp>
        <p:nvSpPr>
          <p:cNvPr id="61" name="Body Level One…"/>
          <p:cNvSpPr txBox="1">
            <a:spLocks noGrp="1"/>
          </p:cNvSpPr>
          <p:nvPr>
            <p:ph type="body" sz="half" idx="1"/>
          </p:nvPr>
        </p:nvSpPr>
        <p:spPr>
          <a:xfrm>
            <a:off x="1583534" y="6133777"/>
            <a:ext cx="12834937" cy="1192051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2" name="660384004_1290x1720.jpg"/>
          <p:cNvSpPr>
            <a:spLocks noGrp="1"/>
          </p:cNvSpPr>
          <p:nvPr>
            <p:ph type="pic" idx="22"/>
          </p:nvPr>
        </p:nvSpPr>
        <p:spPr>
          <a:xfrm>
            <a:off x="16002000" y="-587992"/>
            <a:ext cx="14328398" cy="21014983"/>
          </a:xfrm>
          <a:prstGeom prst="rect">
            <a:avLst/>
          </a:prstGeom>
        </p:spPr>
        <p:txBody>
          <a:bodyPr lIns="91439" tIns="45719" rIns="91439" bIns="45719">
            <a:noAutofit/>
          </a:bodyPr>
          <a:lstStyle/>
          <a:p>
            <a:pPr lvl="0"/>
            <a:endParaRPr noProof="0">
              <a:sym typeface="Helvetica Neue"/>
            </a:endParaRPr>
          </a:p>
        </p:txBody>
      </p:sp>
      <p:sp>
        <p:nvSpPr>
          <p:cNvPr id="63" name="Slide Title"/>
          <p:cNvSpPr txBox="1">
            <a:spLocks noGrp="1"/>
          </p:cNvSpPr>
          <p:nvPr>
            <p:ph type="title"/>
          </p:nvPr>
        </p:nvSpPr>
        <p:spPr>
          <a:xfrm>
            <a:off x="1583534" y="1558532"/>
            <a:ext cx="12834937" cy="2071926"/>
          </a:xfrm>
          <a:prstGeom prst="rect">
            <a:avLst/>
          </a:prstGeom>
        </p:spPr>
        <p:txBody>
          <a:bodyPr/>
          <a:lstStyle/>
          <a:p>
            <a:r>
              <a:rPr lang="en-US"/>
              <a:t>Click to edit Master title style</a:t>
            </a:r>
            <a:endParaRPr/>
          </a:p>
        </p:txBody>
      </p:sp>
      <p:sp>
        <p:nvSpPr>
          <p:cNvPr id="6" name="Slide Number">
            <a:extLst>
              <a:ext uri="{FF2B5EF4-FFF2-40B4-BE49-F238E27FC236}">
                <a16:creationId xmlns:a16="http://schemas.microsoft.com/office/drawing/2014/main" id="{3FB6830B-2603-5606-B0E5-0EC3240571EF}"/>
              </a:ext>
            </a:extLst>
          </p:cNvPr>
          <p:cNvSpPr txBox="1">
            <a:spLocks noGrp="1"/>
          </p:cNvSpPr>
          <p:nvPr>
            <p:ph type="sldNum" sz="quarter" idx="23"/>
          </p:nvPr>
        </p:nvSpPr>
        <p:spPr>
          <a:ln/>
        </p:spPr>
        <p:txBody>
          <a:bodyPr/>
          <a:lstStyle>
            <a:lvl1pPr>
              <a:defRPr/>
            </a:lvl1pPr>
          </a:lstStyle>
          <a:p>
            <a:fld id="{7B684EC9-01A1-4087-A861-C56881CD5C06}" type="slidenum">
              <a:rPr lang="en-US" altLang="en-US"/>
              <a:pPr/>
              <a:t>‹#›</a:t>
            </a:fld>
            <a:endParaRPr lang="en-US" altLang="en-US"/>
          </a:p>
        </p:txBody>
      </p:sp>
    </p:spTree>
    <p:extLst>
      <p:ext uri="{BB962C8B-B14F-4D97-AF65-F5344CB8AC3E}">
        <p14:creationId xmlns:p14="http://schemas.microsoft.com/office/powerpoint/2010/main" val="59287025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p:nvPr>
        </p:nvSpPr>
        <p:spPr>
          <a:xfrm>
            <a:off x="1583526" y="6545822"/>
            <a:ext cx="28836944" cy="6710839"/>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rPr lang="en-US"/>
              <a:t>Click to edit Master title style</a:t>
            </a:r>
            <a:endParaRPr/>
          </a:p>
        </p:txBody>
      </p:sp>
      <p:sp>
        <p:nvSpPr>
          <p:cNvPr id="3" name="Slide Number">
            <a:extLst>
              <a:ext uri="{FF2B5EF4-FFF2-40B4-BE49-F238E27FC236}">
                <a16:creationId xmlns:a16="http://schemas.microsoft.com/office/drawing/2014/main" id="{F396E00B-7A62-432F-DCEE-65F6EAA11EEC}"/>
              </a:ext>
            </a:extLst>
          </p:cNvPr>
          <p:cNvSpPr txBox="1">
            <a:spLocks noGrp="1"/>
          </p:cNvSpPr>
          <p:nvPr>
            <p:ph type="sldNum" sz="quarter" idx="10"/>
          </p:nvPr>
        </p:nvSpPr>
        <p:spPr>
          <a:xfrm>
            <a:off x="15822666" y="18892483"/>
            <a:ext cx="384721" cy="379591"/>
          </a:xfrm>
        </p:spPr>
        <p:txBody>
          <a:bodyPr/>
          <a:lstStyle>
            <a:lvl1pPr>
              <a:defRPr/>
            </a:lvl1pPr>
          </a:lstStyle>
          <a:p>
            <a:fld id="{9DA31995-8AB5-4A63-B785-91B36DFE390C}" type="slidenum">
              <a:rPr lang="en-US" altLang="en-US"/>
              <a:pPr/>
              <a:t>‹#›</a:t>
            </a:fld>
            <a:endParaRPr lang="en-US" altLang="en-US"/>
          </a:p>
        </p:txBody>
      </p:sp>
    </p:spTree>
    <p:extLst>
      <p:ext uri="{BB962C8B-B14F-4D97-AF65-F5344CB8AC3E}">
        <p14:creationId xmlns:p14="http://schemas.microsoft.com/office/powerpoint/2010/main" val="377840103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p:nvPr>
        </p:nvSpPr>
        <p:spPr>
          <a:xfrm>
            <a:off x="1583532" y="1558530"/>
            <a:ext cx="28836938" cy="2071707"/>
          </a:xfrm>
          <a:prstGeom prst="rect">
            <a:avLst/>
          </a:prstGeom>
        </p:spPr>
        <p:txBody>
          <a:bodyPr/>
          <a:lstStyle/>
          <a:p>
            <a:r>
              <a:rPr lang="en-US"/>
              <a:t>Click to edit Master title style</a:t>
            </a:r>
            <a:endParaRPr/>
          </a:p>
        </p:txBody>
      </p:sp>
      <p:sp>
        <p:nvSpPr>
          <p:cNvPr id="80" name="Slide Subtitle"/>
          <p:cNvSpPr txBox="1">
            <a:spLocks noGrp="1"/>
          </p:cNvSpPr>
          <p:nvPr>
            <p:ph type="body" sz="quarter" idx="21"/>
          </p:nvPr>
        </p:nvSpPr>
        <p:spPr>
          <a:xfrm>
            <a:off x="1583532" y="3425968"/>
            <a:ext cx="28836938" cy="1349589"/>
          </a:xfrm>
          <a:prstGeom prst="rect">
            <a:avLst/>
          </a:prstGeom>
        </p:spPr>
        <p:txBody>
          <a:bodyPr lIns="45719" tIns="45719" rIns="45719" bIns="45719"/>
          <a:lstStyle>
            <a:lvl1pPr marL="0" indent="0" defTabSz="825500">
              <a:lnSpc>
                <a:spcPct val="100000"/>
              </a:lnSpc>
              <a:spcBef>
                <a:spcPts val="0"/>
              </a:spcBef>
              <a:buSzTx/>
              <a:buNone/>
              <a:defRPr sz="5500" b="1"/>
            </a:lvl1pPr>
          </a:lstStyle>
          <a:p>
            <a:pPr lvl="0"/>
            <a:r>
              <a:rPr lang="en-US"/>
              <a:t>Click to edit Master text styles</a:t>
            </a:r>
          </a:p>
        </p:txBody>
      </p:sp>
      <p:sp>
        <p:nvSpPr>
          <p:cNvPr id="4" name="Slide Number">
            <a:extLst>
              <a:ext uri="{FF2B5EF4-FFF2-40B4-BE49-F238E27FC236}">
                <a16:creationId xmlns:a16="http://schemas.microsoft.com/office/drawing/2014/main" id="{7F800DB2-CAD2-A4C6-4B59-6ABCF1EEF326}"/>
              </a:ext>
            </a:extLst>
          </p:cNvPr>
          <p:cNvSpPr txBox="1">
            <a:spLocks noGrp="1"/>
          </p:cNvSpPr>
          <p:nvPr>
            <p:ph type="sldNum" sz="quarter" idx="22"/>
          </p:nvPr>
        </p:nvSpPr>
        <p:spPr>
          <a:ln/>
        </p:spPr>
        <p:txBody>
          <a:bodyPr/>
          <a:lstStyle>
            <a:lvl1pPr>
              <a:defRPr/>
            </a:lvl1pPr>
          </a:lstStyle>
          <a:p>
            <a:fld id="{2D626FB1-990C-4F4C-91F9-78B77F596031}" type="slidenum">
              <a:rPr lang="en-US" altLang="en-US"/>
              <a:pPr/>
              <a:t>‹#›</a:t>
            </a:fld>
            <a:endParaRPr lang="en-US" altLang="en-US"/>
          </a:p>
        </p:txBody>
      </p:sp>
    </p:spTree>
    <p:extLst>
      <p:ext uri="{BB962C8B-B14F-4D97-AF65-F5344CB8AC3E}">
        <p14:creationId xmlns:p14="http://schemas.microsoft.com/office/powerpoint/2010/main" val="382860074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p:nvPr>
        </p:nvSpPr>
        <p:spPr>
          <a:xfrm>
            <a:off x="1583532" y="1558532"/>
            <a:ext cx="28836938" cy="2071926"/>
          </a:xfrm>
          <a:prstGeom prst="rect">
            <a:avLst/>
          </a:prstGeom>
        </p:spPr>
        <p:txBody>
          <a:bodyPr/>
          <a:lstStyle/>
          <a:p>
            <a:r>
              <a:rPr lang="en-US"/>
              <a:t>Click to edit Master title style</a:t>
            </a:r>
            <a:endParaRPr/>
          </a:p>
        </p:txBody>
      </p:sp>
      <p:sp>
        <p:nvSpPr>
          <p:cNvPr id="89" name="Agenda Subtitle"/>
          <p:cNvSpPr txBox="1">
            <a:spLocks noGrp="1"/>
          </p:cNvSpPr>
          <p:nvPr>
            <p:ph type="body" sz="quarter" idx="21"/>
          </p:nvPr>
        </p:nvSpPr>
        <p:spPr>
          <a:xfrm>
            <a:off x="1583532" y="3425968"/>
            <a:ext cx="28836938" cy="1349589"/>
          </a:xfrm>
          <a:prstGeom prst="rect">
            <a:avLst/>
          </a:prstGeom>
        </p:spPr>
        <p:txBody>
          <a:bodyPr lIns="45719" tIns="45719" rIns="45719" bIns="45719"/>
          <a:lstStyle>
            <a:lvl1pPr marL="0" indent="0" defTabSz="825500">
              <a:lnSpc>
                <a:spcPct val="100000"/>
              </a:lnSpc>
              <a:spcBef>
                <a:spcPts val="0"/>
              </a:spcBef>
              <a:buSzTx/>
              <a:buNone/>
              <a:defRPr sz="5500" b="1"/>
            </a:lvl1pPr>
          </a:lstStyle>
          <a:p>
            <a:pPr lvl="0"/>
            <a:r>
              <a:rPr lang="en-US"/>
              <a:t>Click to edit Master text styles</a:t>
            </a:r>
          </a:p>
        </p:txBody>
      </p:sp>
      <p:sp>
        <p:nvSpPr>
          <p:cNvPr id="90" name="Body Level One…"/>
          <p:cNvSpPr txBox="1">
            <a:spLocks noGrp="1"/>
          </p:cNvSpPr>
          <p:nvPr>
            <p:ph type="body" idx="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Slide Number">
            <a:extLst>
              <a:ext uri="{FF2B5EF4-FFF2-40B4-BE49-F238E27FC236}">
                <a16:creationId xmlns:a16="http://schemas.microsoft.com/office/drawing/2014/main" id="{E37ADB5C-6F89-F132-0E99-22CD263237D7}"/>
              </a:ext>
            </a:extLst>
          </p:cNvPr>
          <p:cNvSpPr txBox="1">
            <a:spLocks noGrp="1"/>
          </p:cNvSpPr>
          <p:nvPr>
            <p:ph type="sldNum" sz="quarter" idx="22"/>
          </p:nvPr>
        </p:nvSpPr>
        <p:spPr>
          <a:ln/>
        </p:spPr>
        <p:txBody>
          <a:bodyPr/>
          <a:lstStyle>
            <a:lvl1pPr>
              <a:defRPr/>
            </a:lvl1pPr>
          </a:lstStyle>
          <a:p>
            <a:fld id="{5D1BD42B-60AE-4EFE-B270-3D2C7D72E934}" type="slidenum">
              <a:rPr lang="en-US" altLang="en-US"/>
              <a:pPr/>
              <a:t>‹#›</a:t>
            </a:fld>
            <a:endParaRPr lang="en-US" altLang="en-US"/>
          </a:p>
        </p:txBody>
      </p:sp>
    </p:spTree>
    <p:extLst>
      <p:ext uri="{BB962C8B-B14F-4D97-AF65-F5344CB8AC3E}">
        <p14:creationId xmlns:p14="http://schemas.microsoft.com/office/powerpoint/2010/main" val="82298907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86530870-2545-E70B-DBC1-ED58AECB9921}"/>
              </a:ext>
            </a:extLst>
          </p:cNvPr>
          <p:cNvSpPr txBox="1">
            <a:spLocks noGrp="1"/>
          </p:cNvSpPr>
          <p:nvPr>
            <p:ph type="title"/>
          </p:nvPr>
        </p:nvSpPr>
        <p:spPr>
          <a:xfrm>
            <a:off x="1582617" y="1559402"/>
            <a:ext cx="28838769" cy="2067560"/>
          </a:xfrm>
          <a:prstGeom prst="rect">
            <a:avLst/>
          </a:prstGeom>
          <a:ln w="12700">
            <a:miter lim="400000"/>
          </a:ln>
          <a:extLst>
            <a:ext uri="{C572A759-6A51-4108-AA02-DFA0A04FC94B}"/>
          </a:extLst>
        </p:spPr>
        <p:txBody>
          <a:bodyPr lIns="50800" tIns="50800" rIns="50800" bIns="50800">
            <a:normAutofit/>
          </a:bodyPr>
          <a:lstStyle/>
          <a:p>
            <a:r>
              <a:t>Slide Title</a:t>
            </a:r>
          </a:p>
        </p:txBody>
      </p:sp>
      <p:sp>
        <p:nvSpPr>
          <p:cNvPr id="1027" name="Body Level One…">
            <a:extLst>
              <a:ext uri="{FF2B5EF4-FFF2-40B4-BE49-F238E27FC236}">
                <a16:creationId xmlns:a16="http://schemas.microsoft.com/office/drawing/2014/main" id="{AA9B1203-0D6E-BA3E-DA55-999FC8ABC6D0}"/>
              </a:ext>
            </a:extLst>
          </p:cNvPr>
          <p:cNvSpPr txBox="1">
            <a:spLocks noGrp="1"/>
          </p:cNvSpPr>
          <p:nvPr>
            <p:ph type="body" idx="1"/>
          </p:nvPr>
        </p:nvSpPr>
        <p:spPr bwMode="auto">
          <a:xfrm>
            <a:off x="1582617" y="6134578"/>
            <a:ext cx="28838769" cy="1191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Helvetica Neue"/>
              </a:rPr>
              <a:t>Slide bullet text</a:t>
            </a:r>
          </a:p>
          <a:p>
            <a:pPr lvl="1"/>
            <a:endParaRPr lang="en-US" altLang="en-US">
              <a:sym typeface="Helvetica Neue"/>
            </a:endParaRPr>
          </a:p>
          <a:p>
            <a:pPr lvl="2"/>
            <a:endParaRPr lang="en-US" altLang="en-US">
              <a:sym typeface="Helvetica Neue"/>
            </a:endParaRPr>
          </a:p>
          <a:p>
            <a:pPr lvl="3"/>
            <a:endParaRPr lang="en-US" altLang="en-US">
              <a:sym typeface="Helvetica Neue"/>
            </a:endParaRPr>
          </a:p>
          <a:p>
            <a:pPr lvl="4"/>
            <a:endParaRPr lang="en-US" altLang="en-US">
              <a:sym typeface="Helvetica Neue"/>
            </a:endParaRPr>
          </a:p>
        </p:txBody>
      </p:sp>
      <p:sp>
        <p:nvSpPr>
          <p:cNvPr id="4" name="Slide Number">
            <a:extLst>
              <a:ext uri="{FF2B5EF4-FFF2-40B4-BE49-F238E27FC236}">
                <a16:creationId xmlns:a16="http://schemas.microsoft.com/office/drawing/2014/main" id="{F415E285-8F91-7D9B-B181-4DE104959584}"/>
              </a:ext>
            </a:extLst>
          </p:cNvPr>
          <p:cNvSpPr txBox="1">
            <a:spLocks noGrp="1"/>
          </p:cNvSpPr>
          <p:nvPr>
            <p:ph type="sldNum" sz="quarter" idx="2"/>
          </p:nvPr>
        </p:nvSpPr>
        <p:spPr>
          <a:xfrm>
            <a:off x="15822666" y="18885498"/>
            <a:ext cx="384721" cy="379591"/>
          </a:xfrm>
          <a:prstGeom prst="rect">
            <a:avLst/>
          </a:prstGeom>
          <a:ln w="12700">
            <a:miter lim="400000"/>
          </a:ln>
        </p:spPr>
        <p:txBody>
          <a:bodyPr vert="horz" wrap="none" lIns="50800" tIns="50800" rIns="50800" bIns="50800" numCol="1" anchor="b" anchorCtr="0" compatLnSpc="1">
            <a:prstTxWarp prst="textNoShape">
              <a:avLst/>
            </a:prstTxWarp>
            <a:spAutoFit/>
          </a:bodyPr>
          <a:lstStyle>
            <a:lvl1pPr algn="ctr" hangingPunct="0">
              <a:defRPr sz="1800">
                <a:solidFill>
                  <a:srgbClr val="000000"/>
                </a:solidFill>
                <a:latin typeface="Helvetica Neue"/>
                <a:cs typeface="Helvetica Neue"/>
              </a:defRPr>
            </a:lvl1pPr>
          </a:lstStyle>
          <a:p>
            <a:fld id="{197AE4E2-71A5-468E-B304-9B8BB36B968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79" r:id="rId3"/>
    <p:sldLayoutId id="2147483669" r:id="rId4"/>
    <p:sldLayoutId id="2147483670" r:id="rId5"/>
    <p:sldLayoutId id="2147483671" r:id="rId6"/>
    <p:sldLayoutId id="2147483680" r:id="rId7"/>
    <p:sldLayoutId id="2147483672" r:id="rId8"/>
    <p:sldLayoutId id="2147483673" r:id="rId9"/>
    <p:sldLayoutId id="2147483674" r:id="rId10"/>
    <p:sldLayoutId id="2147483675" r:id="rId11"/>
    <p:sldLayoutId id="2147483676" r:id="rId12"/>
    <p:sldLayoutId id="2147483677" r:id="rId13"/>
    <p:sldLayoutId id="2147483681" r:id="rId14"/>
    <p:sldLayoutId id="2147483678" r:id="rId15"/>
  </p:sldLayoutIdLst>
  <p:transition spd="med"/>
  <p:txStyles>
    <p:titleStyle>
      <a:lvl1pPr algn="l" defTabSz="2436813" rtl="0" eaLnBrk="0" fontAlgn="base" hangingPunct="0">
        <a:lnSpc>
          <a:spcPct val="80000"/>
        </a:lnSpc>
        <a:spcBef>
          <a:spcPct val="0"/>
        </a:spcBef>
        <a:spcAft>
          <a:spcPct val="0"/>
        </a:spcAft>
        <a:defRPr sz="8500" b="1" spc="-170">
          <a:solidFill>
            <a:srgbClr val="000000"/>
          </a:solidFill>
          <a:latin typeface="+mn-lt"/>
          <a:ea typeface="+mn-ea"/>
          <a:cs typeface="+mn-cs"/>
          <a:sym typeface="Helvetica Neue"/>
        </a:defRPr>
      </a:lvl1pPr>
      <a:lvl2pPr algn="l" defTabSz="2436813" rtl="0" eaLnBrk="0" fontAlgn="base" hangingPunct="0">
        <a:lnSpc>
          <a:spcPct val="80000"/>
        </a:lnSpc>
        <a:spcBef>
          <a:spcPct val="0"/>
        </a:spcBef>
        <a:spcAft>
          <a:spcPct val="0"/>
        </a:spcAft>
        <a:defRPr sz="8500" b="1" spc="-170">
          <a:solidFill>
            <a:srgbClr val="000000"/>
          </a:solidFill>
          <a:latin typeface="+mn-lt"/>
          <a:ea typeface="+mn-ea"/>
          <a:cs typeface="+mn-cs"/>
          <a:sym typeface="Helvetica Neue"/>
        </a:defRPr>
      </a:lvl2pPr>
      <a:lvl3pPr algn="l" defTabSz="2436813" rtl="0" eaLnBrk="0" fontAlgn="base" hangingPunct="0">
        <a:lnSpc>
          <a:spcPct val="80000"/>
        </a:lnSpc>
        <a:spcBef>
          <a:spcPct val="0"/>
        </a:spcBef>
        <a:spcAft>
          <a:spcPct val="0"/>
        </a:spcAft>
        <a:defRPr sz="8500" b="1" spc="-170">
          <a:solidFill>
            <a:srgbClr val="000000"/>
          </a:solidFill>
          <a:latin typeface="+mn-lt"/>
          <a:ea typeface="+mn-ea"/>
          <a:cs typeface="+mn-cs"/>
          <a:sym typeface="Helvetica Neue"/>
        </a:defRPr>
      </a:lvl3pPr>
      <a:lvl4pPr algn="l" defTabSz="2436813" rtl="0" eaLnBrk="0" fontAlgn="base" hangingPunct="0">
        <a:lnSpc>
          <a:spcPct val="80000"/>
        </a:lnSpc>
        <a:spcBef>
          <a:spcPct val="0"/>
        </a:spcBef>
        <a:spcAft>
          <a:spcPct val="0"/>
        </a:spcAft>
        <a:defRPr sz="8500" b="1" spc="-170">
          <a:solidFill>
            <a:srgbClr val="000000"/>
          </a:solidFill>
          <a:latin typeface="+mn-lt"/>
          <a:ea typeface="+mn-ea"/>
          <a:cs typeface="+mn-cs"/>
          <a:sym typeface="Helvetica Neue"/>
        </a:defRPr>
      </a:lvl4pPr>
      <a:lvl5pPr algn="l" defTabSz="2436813" rtl="0" eaLnBrk="0" fontAlgn="base" hangingPunct="0">
        <a:lnSpc>
          <a:spcPct val="80000"/>
        </a:lnSpc>
        <a:spcBef>
          <a:spcPct val="0"/>
        </a:spcBef>
        <a:spcAft>
          <a:spcPct val="0"/>
        </a:spcAft>
        <a:defRPr sz="8500" b="1" spc="-170">
          <a:solidFill>
            <a:srgbClr val="000000"/>
          </a:solidFill>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indent="-609600" algn="l" defTabSz="2436813" rtl="0" eaLnBrk="0" fontAlgn="base" hangingPunct="0">
        <a:lnSpc>
          <a:spcPct val="90000"/>
        </a:lnSpc>
        <a:spcBef>
          <a:spcPts val="4500"/>
        </a:spcBef>
        <a:spcAft>
          <a:spcPct val="0"/>
        </a:spcAft>
        <a:buSzPct val="123000"/>
        <a:buChar char="•"/>
        <a:defRPr sz="4800">
          <a:solidFill>
            <a:srgbClr val="000000"/>
          </a:solidFill>
          <a:latin typeface="+mn-lt"/>
          <a:ea typeface="+mn-ea"/>
          <a:cs typeface="+mn-cs"/>
          <a:sym typeface="Helvetica Neue"/>
        </a:defRPr>
      </a:lvl1pPr>
      <a:lvl2pPr marL="1219200" indent="-609600" algn="l" defTabSz="2436813" rtl="0" eaLnBrk="0" fontAlgn="base" hangingPunct="0">
        <a:lnSpc>
          <a:spcPct val="90000"/>
        </a:lnSpc>
        <a:spcBef>
          <a:spcPts val="4500"/>
        </a:spcBef>
        <a:spcAft>
          <a:spcPct val="0"/>
        </a:spcAft>
        <a:buSzPct val="123000"/>
        <a:buChar char="•"/>
        <a:defRPr sz="4800">
          <a:solidFill>
            <a:srgbClr val="000000"/>
          </a:solidFill>
          <a:latin typeface="+mn-lt"/>
          <a:ea typeface="+mn-ea"/>
          <a:cs typeface="+mn-cs"/>
          <a:sym typeface="Helvetica Neue"/>
        </a:defRPr>
      </a:lvl2pPr>
      <a:lvl3pPr marL="1828800" indent="-609600" algn="l" defTabSz="2436813" rtl="0" eaLnBrk="0" fontAlgn="base" hangingPunct="0">
        <a:lnSpc>
          <a:spcPct val="90000"/>
        </a:lnSpc>
        <a:spcBef>
          <a:spcPts val="4500"/>
        </a:spcBef>
        <a:spcAft>
          <a:spcPct val="0"/>
        </a:spcAft>
        <a:buSzPct val="123000"/>
        <a:buChar char="•"/>
        <a:defRPr sz="4800">
          <a:solidFill>
            <a:srgbClr val="000000"/>
          </a:solidFill>
          <a:latin typeface="+mn-lt"/>
          <a:ea typeface="+mn-ea"/>
          <a:cs typeface="+mn-cs"/>
          <a:sym typeface="Helvetica Neue"/>
        </a:defRPr>
      </a:lvl3pPr>
      <a:lvl4pPr marL="2438400" indent="-609600" algn="l" defTabSz="2436813" rtl="0" eaLnBrk="0" fontAlgn="base" hangingPunct="0">
        <a:lnSpc>
          <a:spcPct val="90000"/>
        </a:lnSpc>
        <a:spcBef>
          <a:spcPts val="4500"/>
        </a:spcBef>
        <a:spcAft>
          <a:spcPct val="0"/>
        </a:spcAft>
        <a:buSzPct val="123000"/>
        <a:buChar char="•"/>
        <a:defRPr sz="4800">
          <a:solidFill>
            <a:srgbClr val="000000"/>
          </a:solidFill>
          <a:latin typeface="+mn-lt"/>
          <a:ea typeface="+mn-ea"/>
          <a:cs typeface="+mn-cs"/>
          <a:sym typeface="Helvetica Neue"/>
        </a:defRPr>
      </a:lvl4pPr>
      <a:lvl5pPr marL="3048000" indent="-609600" algn="l" defTabSz="2436813" rtl="0" eaLnBrk="0" fontAlgn="base" hangingPunct="0">
        <a:lnSpc>
          <a:spcPct val="90000"/>
        </a:lnSpc>
        <a:spcBef>
          <a:spcPts val="4500"/>
        </a:spcBef>
        <a:spcAft>
          <a:spcPct val="0"/>
        </a:spcAft>
        <a:buSzPct val="123000"/>
        <a:buChar char="•"/>
        <a:defRPr sz="4800">
          <a:solidFill>
            <a:srgbClr val="000000"/>
          </a:solidFill>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Multi-Purpose HPGe-Detector Array for…">
            <a:extLst>
              <a:ext uri="{FF2B5EF4-FFF2-40B4-BE49-F238E27FC236}">
                <a16:creationId xmlns:a16="http://schemas.microsoft.com/office/drawing/2014/main" id="{DBFE6D25-7F56-AB8B-4AD9-3A9AD4D2E598}"/>
              </a:ext>
            </a:extLst>
          </p:cNvPr>
          <p:cNvSpPr txBox="1"/>
          <p:nvPr/>
        </p:nvSpPr>
        <p:spPr>
          <a:xfrm>
            <a:off x="0" y="792226"/>
            <a:ext cx="32004000" cy="2811026"/>
          </a:xfrm>
          <a:prstGeom prst="rect">
            <a:avLst/>
          </a:prstGeom>
          <a:ln w="12700">
            <a:noFill/>
            <a:miter lim="4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C572A759-6A51-4108-AA02-DFA0A04FC94B}"/>
          </a:extLst>
        </p:spPr>
        <p:txBody>
          <a:bodyPr wrap="square" lIns="50800" tIns="50800" rIns="50800" bIns="50800" anchor="ctr">
            <a:spAutoFit/>
          </a:bodyPr>
          <a:lstStyle/>
          <a:p>
            <a:pPr algn="ctr" defTabSz="457200" fontAlgn="auto" hangingPunct="0">
              <a:lnSpc>
                <a:spcPct val="110000"/>
              </a:lnSpc>
              <a:spcBef>
                <a:spcPts val="0"/>
              </a:spcBef>
              <a:spcAft>
                <a:spcPts val="0"/>
              </a:spcAft>
              <a:defRPr sz="8000" b="1">
                <a:solidFill>
                  <a:schemeClr val="accent1">
                    <a:lumOff val="-13575"/>
                  </a:schemeClr>
                </a:solidFill>
                <a:latin typeface="Times New Roman"/>
                <a:ea typeface="Times New Roman"/>
                <a:cs typeface="Times New Roman"/>
                <a:sym typeface="Times New Roman"/>
              </a:defRPr>
            </a:pPr>
            <a:r>
              <a:rPr sz="8000" b="1" kern="0" spc="600" dirty="0">
                <a:solidFill>
                  <a:schemeClr val="accent1">
                    <a:lumOff val="-13575"/>
                  </a:schemeClr>
                </a:solidFill>
                <a:latin typeface="Arial Rounded MT Bold" panose="020F0704030504030204" pitchFamily="34" charset="0"/>
                <a:ea typeface="Times New Roman"/>
                <a:cs typeface="Times New Roman"/>
                <a:sym typeface="Times New Roman"/>
              </a:rPr>
              <a:t>Multi-Purpose </a:t>
            </a:r>
            <a:r>
              <a:rPr sz="8000" b="1" kern="0" spc="600" dirty="0" err="1">
                <a:solidFill>
                  <a:schemeClr val="accent1">
                    <a:lumOff val="-13575"/>
                  </a:schemeClr>
                </a:solidFill>
                <a:latin typeface="Arial Rounded MT Bold" panose="020F0704030504030204" pitchFamily="34" charset="0"/>
                <a:ea typeface="Times New Roman"/>
                <a:cs typeface="Times New Roman"/>
                <a:sym typeface="Times New Roman"/>
              </a:rPr>
              <a:t>HPGe</a:t>
            </a:r>
            <a:r>
              <a:rPr sz="8000" b="1" kern="0" spc="600" dirty="0">
                <a:solidFill>
                  <a:schemeClr val="accent1">
                    <a:lumOff val="-13575"/>
                  </a:schemeClr>
                </a:solidFill>
                <a:latin typeface="Arial Rounded MT Bold" panose="020F0704030504030204" pitchFamily="34" charset="0"/>
                <a:ea typeface="Times New Roman"/>
                <a:cs typeface="Times New Roman"/>
                <a:sym typeface="Times New Roman"/>
              </a:rPr>
              <a:t>-Detector Array for</a:t>
            </a:r>
            <a:r>
              <a:rPr lang="en-US" sz="8000" b="1" kern="0" spc="600" dirty="0">
                <a:solidFill>
                  <a:schemeClr val="accent1">
                    <a:lumOff val="-13575"/>
                  </a:schemeClr>
                </a:solidFill>
                <a:latin typeface="Arial Rounded MT Bold" panose="020F0704030504030204" pitchFamily="34" charset="0"/>
                <a:ea typeface="Times New Roman"/>
                <a:cs typeface="Times New Roman"/>
                <a:sym typeface="Times New Roman"/>
              </a:rPr>
              <a:t> </a:t>
            </a:r>
            <a:r>
              <a:rPr sz="8000" b="1" kern="0" spc="600" dirty="0">
                <a:solidFill>
                  <a:schemeClr val="accent1">
                    <a:lumOff val="-13575"/>
                  </a:schemeClr>
                </a:solidFill>
                <a:latin typeface="Arial Rounded MT Bold" panose="020F0704030504030204" pitchFamily="34" charset="0"/>
                <a:ea typeface="Times New Roman"/>
                <a:cs typeface="Times New Roman"/>
                <a:sym typeface="Times New Roman"/>
              </a:rPr>
              <a:t>Up-coming Indian Underground facility </a:t>
            </a:r>
          </a:p>
        </p:txBody>
      </p:sp>
      <p:sp>
        <p:nvSpPr>
          <p:cNvPr id="152" name="Prof. Venktesh Singh…">
            <a:extLst>
              <a:ext uri="{FF2B5EF4-FFF2-40B4-BE49-F238E27FC236}">
                <a16:creationId xmlns:a16="http://schemas.microsoft.com/office/drawing/2014/main" id="{CABAF5AC-123D-B0DE-85AF-C2B2B5804A50}"/>
              </a:ext>
            </a:extLst>
          </p:cNvPr>
          <p:cNvSpPr txBox="1"/>
          <p:nvPr/>
        </p:nvSpPr>
        <p:spPr>
          <a:xfrm>
            <a:off x="0" y="11687793"/>
            <a:ext cx="32004000" cy="6104235"/>
          </a:xfrm>
          <a:prstGeom prst="rect">
            <a:avLst/>
          </a:prstGeom>
          <a:ln w="12700">
            <a:noFill/>
            <a:miter lim="4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C572A759-6A51-4108-AA02-DFA0A04FC94B}"/>
          </a:extLst>
        </p:spPr>
        <p:txBody>
          <a:bodyPr wrap="square" lIns="50800" tIns="50800" rIns="50800" bIns="50800" anchor="ctr">
            <a:spAutoFit/>
          </a:bodyPr>
          <a:lstStyle/>
          <a:p>
            <a:pPr algn="ctr" defTabSz="2438338" fontAlgn="auto" hangingPunct="0">
              <a:spcBef>
                <a:spcPts val="0"/>
              </a:spcBef>
              <a:spcAft>
                <a:spcPts val="0"/>
              </a:spcAft>
              <a:defRPr sz="7000" b="1">
                <a:solidFill>
                  <a:schemeClr val="accent5">
                    <a:lumOff val="-29866"/>
                  </a:schemeClr>
                </a:solidFill>
                <a:latin typeface="Times New Roman"/>
                <a:ea typeface="Times New Roman"/>
                <a:cs typeface="Times New Roman"/>
                <a:sym typeface="Times New Roman"/>
              </a:defRPr>
            </a:pPr>
            <a:r>
              <a:rPr sz="7000" b="1" kern="0" dirty="0">
                <a:solidFill>
                  <a:schemeClr val="bg2">
                    <a:lumMod val="10000"/>
                  </a:schemeClr>
                </a:solidFill>
                <a:effectLst>
                  <a:outerShdw blurRad="38100" dist="38100" dir="2700000" algn="tl">
                    <a:srgbClr val="000000">
                      <a:alpha val="43137"/>
                    </a:srgbClr>
                  </a:outerShdw>
                </a:effectLst>
                <a:latin typeface="Times New Roman"/>
                <a:ea typeface="Times New Roman"/>
                <a:cs typeface="Times New Roman"/>
                <a:sym typeface="Times New Roman"/>
              </a:rPr>
              <a:t>Venktesh Singh</a:t>
            </a:r>
            <a:br>
              <a:rPr lang="en-US" sz="7000" b="1" kern="0" dirty="0">
                <a:solidFill>
                  <a:schemeClr val="accent5">
                    <a:lumOff val="-29866"/>
                  </a:schemeClr>
                </a:solidFill>
                <a:latin typeface="Times New Roman"/>
                <a:ea typeface="Times New Roman"/>
                <a:cs typeface="Times New Roman"/>
                <a:sym typeface="Times New Roman"/>
              </a:rPr>
            </a:br>
            <a:r>
              <a:rPr lang="en-US" sz="7000" b="1" kern="0" dirty="0">
                <a:solidFill>
                  <a:schemeClr val="accent5">
                    <a:lumOff val="-29866"/>
                  </a:schemeClr>
                </a:solidFill>
                <a:latin typeface="Times New Roman"/>
                <a:ea typeface="Times New Roman"/>
                <a:cs typeface="Times New Roman"/>
                <a:sym typeface="Times New Roman"/>
              </a:rPr>
              <a:t>                  </a:t>
            </a:r>
            <a:r>
              <a:rPr lang="en-US" sz="6000" b="1" kern="0" dirty="0">
                <a:solidFill>
                  <a:schemeClr val="accent5">
                    <a:lumOff val="-29866"/>
                  </a:schemeClr>
                </a:solidFill>
                <a:latin typeface="Poor Richard" panose="02080502050505020702" pitchFamily="18" charset="0"/>
                <a:ea typeface="Times New Roman"/>
                <a:cs typeface="Times New Roman"/>
                <a:sym typeface="Times New Roman"/>
              </a:rPr>
              <a:t>(Ph.D.)</a:t>
            </a:r>
          </a:p>
          <a:p>
            <a:pPr algn="ctr" defTabSz="2438338" fontAlgn="auto" hangingPunct="0">
              <a:spcBef>
                <a:spcPts val="0"/>
              </a:spcBef>
              <a:spcAft>
                <a:spcPts val="0"/>
              </a:spcAft>
              <a:defRPr sz="7000" b="1">
                <a:solidFill>
                  <a:schemeClr val="accent5">
                    <a:lumOff val="-29866"/>
                  </a:schemeClr>
                </a:solidFill>
                <a:latin typeface="Times New Roman"/>
                <a:ea typeface="Times New Roman"/>
                <a:cs typeface="Times New Roman"/>
                <a:sym typeface="Times New Roman"/>
              </a:defRPr>
            </a:pPr>
            <a:r>
              <a:rPr lang="en-US" sz="7000" b="1" kern="0" dirty="0">
                <a:solidFill>
                  <a:schemeClr val="bg2">
                    <a:lumMod val="25000"/>
                  </a:schemeClr>
                </a:solidFill>
                <a:effectLst>
                  <a:outerShdw blurRad="38100" dist="38100" dir="2700000" algn="tl">
                    <a:srgbClr val="000000">
                      <a:alpha val="43137"/>
                    </a:srgbClr>
                  </a:outerShdw>
                </a:effectLst>
                <a:latin typeface="Times New Roman"/>
                <a:ea typeface="Times New Roman"/>
                <a:cs typeface="Times New Roman"/>
                <a:sym typeface="Times New Roman"/>
              </a:rPr>
              <a:t>Department of Physics</a:t>
            </a:r>
          </a:p>
          <a:p>
            <a:pPr algn="ctr" defTabSz="2438338" fontAlgn="auto" hangingPunct="0">
              <a:spcBef>
                <a:spcPts val="0"/>
              </a:spcBef>
              <a:spcAft>
                <a:spcPts val="0"/>
              </a:spcAft>
              <a:defRPr sz="7000" b="1">
                <a:solidFill>
                  <a:schemeClr val="accent5">
                    <a:lumOff val="-29866"/>
                  </a:schemeClr>
                </a:solidFill>
                <a:latin typeface="Times New Roman"/>
                <a:ea typeface="Times New Roman"/>
                <a:cs typeface="Times New Roman"/>
                <a:sym typeface="Times New Roman"/>
              </a:defRPr>
            </a:pPr>
            <a:r>
              <a:rPr lang="en-US" sz="6000" b="1" kern="0" dirty="0">
                <a:solidFill>
                  <a:schemeClr val="bg2">
                    <a:lumMod val="25000"/>
                  </a:schemeClr>
                </a:solidFill>
                <a:effectLst>
                  <a:outerShdw blurRad="38100" dist="38100" dir="2700000" algn="tl">
                    <a:srgbClr val="000000">
                      <a:alpha val="43137"/>
                    </a:srgbClr>
                  </a:outerShdw>
                </a:effectLst>
                <a:latin typeface="Times New Roman"/>
                <a:ea typeface="Times New Roman"/>
                <a:cs typeface="Times New Roman"/>
                <a:sym typeface="Times New Roman"/>
              </a:rPr>
              <a:t>School of Physical and Chemical Sciences</a:t>
            </a:r>
            <a:endParaRPr sz="6000" b="1" kern="0" dirty="0">
              <a:solidFill>
                <a:schemeClr val="bg2">
                  <a:lumMod val="25000"/>
                </a:schemeClr>
              </a:solidFill>
              <a:effectLst>
                <a:outerShdw blurRad="38100" dist="38100" dir="2700000" algn="tl">
                  <a:srgbClr val="000000">
                    <a:alpha val="43137"/>
                  </a:srgbClr>
                </a:outerShdw>
              </a:effectLst>
              <a:latin typeface="Times New Roman"/>
              <a:ea typeface="Times New Roman"/>
              <a:cs typeface="Times New Roman"/>
              <a:sym typeface="Times New Roman"/>
            </a:endParaRPr>
          </a:p>
          <a:p>
            <a:pPr algn="ctr" defTabSz="2438338" fontAlgn="auto" hangingPunct="0">
              <a:spcBef>
                <a:spcPts val="0"/>
              </a:spcBef>
              <a:spcAft>
                <a:spcPts val="0"/>
              </a:spcAft>
              <a:defRPr sz="7000" b="1">
                <a:solidFill>
                  <a:schemeClr val="accent5">
                    <a:lumOff val="-29866"/>
                  </a:schemeClr>
                </a:solidFill>
                <a:latin typeface="Times New Roman"/>
                <a:ea typeface="Times New Roman"/>
                <a:cs typeface="Times New Roman"/>
                <a:sym typeface="Times New Roman"/>
              </a:defRPr>
            </a:pPr>
            <a:r>
              <a:rPr sz="5400" b="1" kern="0" dirty="0">
                <a:solidFill>
                  <a:schemeClr val="bg2">
                    <a:lumMod val="25000"/>
                  </a:schemeClr>
                </a:solidFill>
                <a:effectLst>
                  <a:outerShdw blurRad="38100" dist="38100" dir="2700000" algn="tl">
                    <a:srgbClr val="000000">
                      <a:alpha val="43137"/>
                    </a:srgbClr>
                  </a:outerShdw>
                </a:effectLst>
                <a:latin typeface="Times New Roman"/>
                <a:ea typeface="Times New Roman"/>
                <a:cs typeface="Times New Roman"/>
                <a:sym typeface="Times New Roman"/>
              </a:rPr>
              <a:t>Central University of South Bihar</a:t>
            </a:r>
            <a:r>
              <a:rPr lang="en-US" sz="5400" b="1" kern="0" dirty="0">
                <a:solidFill>
                  <a:schemeClr val="bg2">
                    <a:lumMod val="25000"/>
                  </a:schemeClr>
                </a:solidFill>
                <a:effectLst>
                  <a:outerShdw blurRad="38100" dist="38100" dir="2700000" algn="tl">
                    <a:srgbClr val="000000">
                      <a:alpha val="43137"/>
                    </a:srgbClr>
                  </a:outerShdw>
                </a:effectLst>
                <a:latin typeface="Times New Roman"/>
                <a:ea typeface="Times New Roman"/>
                <a:cs typeface="Times New Roman"/>
                <a:sym typeface="Times New Roman"/>
              </a:rPr>
              <a:t>, Gaya – 824236 (Bihar)</a:t>
            </a:r>
          </a:p>
          <a:p>
            <a:pPr algn="ctr" defTabSz="2438338" fontAlgn="auto" hangingPunct="0">
              <a:spcBef>
                <a:spcPts val="0"/>
              </a:spcBef>
              <a:spcAft>
                <a:spcPts val="0"/>
              </a:spcAft>
              <a:defRPr sz="7000" b="1">
                <a:solidFill>
                  <a:schemeClr val="accent5">
                    <a:lumOff val="-29866"/>
                  </a:schemeClr>
                </a:solidFill>
                <a:latin typeface="Times New Roman"/>
                <a:ea typeface="Times New Roman"/>
                <a:cs typeface="Times New Roman"/>
                <a:sym typeface="Times New Roman"/>
              </a:defRPr>
            </a:pPr>
            <a:r>
              <a:rPr lang="en-US" sz="6600" b="1" kern="0" dirty="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 Dr. Lakhwinder Singh and Dr. Budhendra Kumar Singh</a:t>
            </a:r>
            <a:endParaRPr sz="6600" b="1" kern="0" dirty="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endParaRPr>
          </a:p>
        </p:txBody>
      </p:sp>
      <p:pic>
        <p:nvPicPr>
          <p:cNvPr id="5125" name="Picture 5" descr="CUSB">
            <a:extLst>
              <a:ext uri="{FF2B5EF4-FFF2-40B4-BE49-F238E27FC236}">
                <a16:creationId xmlns:a16="http://schemas.microsoft.com/office/drawing/2014/main" id="{CBB69971-06D1-7F0C-279C-264D6189BB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1321" y="3721536"/>
            <a:ext cx="6901358" cy="792045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herent Neutrino-Nucleus Scattering (CNNS) is irreducible background for dark matter searches,…">
            <a:extLst>
              <a:ext uri="{FF2B5EF4-FFF2-40B4-BE49-F238E27FC236}">
                <a16:creationId xmlns:a16="http://schemas.microsoft.com/office/drawing/2014/main" id="{25177F2B-D34C-43F2-0AA2-6DA16676D3D6}"/>
              </a:ext>
            </a:extLst>
          </p:cNvPr>
          <p:cNvSpPr txBox="1">
            <a:spLocks noChangeArrowheads="1"/>
          </p:cNvSpPr>
          <p:nvPr/>
        </p:nvSpPr>
        <p:spPr bwMode="auto">
          <a:xfrm>
            <a:off x="0" y="2376433"/>
            <a:ext cx="32004000" cy="176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algn="ctr" defTabSz="457200" eaLnBrk="0" hangingPunct="0">
              <a:defRPr sz="2400">
                <a:solidFill>
                  <a:srgbClr val="5E5E5E"/>
                </a:solidFill>
                <a:latin typeface="Helvetica Neue"/>
                <a:ea typeface="Helvetica Neue"/>
                <a:cs typeface="Helvetica Neue"/>
                <a:sym typeface="Helvetica Neue"/>
              </a:defRPr>
            </a:lvl1pPr>
            <a:lvl2pPr marL="742950" indent="-285750" algn="ctr" defTabSz="457200" eaLnBrk="0" hangingPunct="0">
              <a:defRPr sz="2400">
                <a:solidFill>
                  <a:srgbClr val="5E5E5E"/>
                </a:solidFill>
                <a:latin typeface="Helvetica Neue"/>
                <a:ea typeface="Helvetica Neue"/>
                <a:cs typeface="Helvetica Neue"/>
                <a:sym typeface="Helvetica Neue"/>
              </a:defRPr>
            </a:lvl2pPr>
            <a:lvl3pPr marL="1143000" indent="-228600" algn="ctr" defTabSz="457200" eaLnBrk="0" hangingPunct="0">
              <a:defRPr sz="2400">
                <a:solidFill>
                  <a:srgbClr val="5E5E5E"/>
                </a:solidFill>
                <a:latin typeface="Helvetica Neue"/>
                <a:ea typeface="Helvetica Neue"/>
                <a:cs typeface="Helvetica Neue"/>
                <a:sym typeface="Helvetica Neue"/>
              </a:defRPr>
            </a:lvl3pPr>
            <a:lvl4pPr marL="1600200" indent="-228600" algn="ctr" defTabSz="457200" eaLnBrk="0" hangingPunct="0">
              <a:defRPr sz="2400">
                <a:solidFill>
                  <a:srgbClr val="5E5E5E"/>
                </a:solidFill>
                <a:latin typeface="Helvetica Neue"/>
                <a:ea typeface="Helvetica Neue"/>
                <a:cs typeface="Helvetica Neue"/>
                <a:sym typeface="Helvetica Neue"/>
              </a:defRPr>
            </a:lvl4pPr>
            <a:lvl5pPr marL="2057400" indent="-228600" algn="ctr" defTabSz="457200" eaLnBrk="0" hangingPunct="0">
              <a:defRPr sz="2400">
                <a:solidFill>
                  <a:srgbClr val="5E5E5E"/>
                </a:solidFill>
                <a:latin typeface="Helvetica Neue"/>
                <a:ea typeface="Helvetica Neue"/>
                <a:cs typeface="Helvetica Neue"/>
                <a:sym typeface="Helvetica Neue"/>
              </a:defRPr>
            </a:lvl5pPr>
            <a:lvl6pPr marL="2514600" indent="-228600" algn="ctr" defTabSz="457200" eaLnBrk="0" fontAlgn="base" hangingPunct="0">
              <a:spcBef>
                <a:spcPct val="0"/>
              </a:spcBef>
              <a:spcAft>
                <a:spcPct val="0"/>
              </a:spcAft>
              <a:defRPr sz="2400">
                <a:solidFill>
                  <a:srgbClr val="5E5E5E"/>
                </a:solidFill>
                <a:latin typeface="Helvetica Neue"/>
                <a:ea typeface="Helvetica Neue"/>
                <a:cs typeface="Helvetica Neue"/>
                <a:sym typeface="Helvetica Neue"/>
              </a:defRPr>
            </a:lvl6pPr>
            <a:lvl7pPr marL="2971800" indent="-228600" algn="ctr" defTabSz="457200" eaLnBrk="0" fontAlgn="base" hangingPunct="0">
              <a:spcBef>
                <a:spcPct val="0"/>
              </a:spcBef>
              <a:spcAft>
                <a:spcPct val="0"/>
              </a:spcAft>
              <a:defRPr sz="2400">
                <a:solidFill>
                  <a:srgbClr val="5E5E5E"/>
                </a:solidFill>
                <a:latin typeface="Helvetica Neue"/>
                <a:ea typeface="Helvetica Neue"/>
                <a:cs typeface="Helvetica Neue"/>
                <a:sym typeface="Helvetica Neue"/>
              </a:defRPr>
            </a:lvl7pPr>
            <a:lvl8pPr marL="3429000" indent="-228600" algn="ctr" defTabSz="457200" eaLnBrk="0" fontAlgn="base" hangingPunct="0">
              <a:spcBef>
                <a:spcPct val="0"/>
              </a:spcBef>
              <a:spcAft>
                <a:spcPct val="0"/>
              </a:spcAft>
              <a:defRPr sz="2400">
                <a:solidFill>
                  <a:srgbClr val="5E5E5E"/>
                </a:solidFill>
                <a:latin typeface="Helvetica Neue"/>
                <a:ea typeface="Helvetica Neue"/>
                <a:cs typeface="Helvetica Neue"/>
                <a:sym typeface="Helvetica Neue"/>
              </a:defRPr>
            </a:lvl8pPr>
            <a:lvl9pPr marL="3886200" indent="-228600" algn="ctr" defTabSz="457200" eaLnBrk="0" fontAlgn="base" hangingPunct="0">
              <a:spcBef>
                <a:spcPct val="0"/>
              </a:spcBef>
              <a:spcAft>
                <a:spcPct val="0"/>
              </a:spcAft>
              <a:defRPr sz="2400">
                <a:solidFill>
                  <a:srgbClr val="5E5E5E"/>
                </a:solidFill>
                <a:latin typeface="Helvetica Neue"/>
                <a:ea typeface="Helvetica Neue"/>
                <a:cs typeface="Helvetica Neue"/>
                <a:sym typeface="Helvetica Neue"/>
              </a:defRPr>
            </a:lvl9pPr>
          </a:lstStyle>
          <a:p>
            <a:pPr eaLnBrk="1"/>
            <a:r>
              <a:rPr lang="en-US" altLang="en-US" sz="5400" spc="300" dirty="0">
                <a:solidFill>
                  <a:schemeClr val="bg2">
                    <a:lumMod val="10000"/>
                  </a:schemeClr>
                </a:solidFill>
                <a:latin typeface="Times Roman"/>
                <a:ea typeface="Times Roman"/>
                <a:cs typeface="Times Roman"/>
                <a:sym typeface="Times Roman"/>
              </a:rPr>
              <a:t>Coherent Neutrino-Nucleus Scattering (CNNS) is irreducible background for dark matter searches, But could be potential scientific goal of Underground faculty.  </a:t>
            </a:r>
          </a:p>
        </p:txBody>
      </p:sp>
      <p:sp>
        <p:nvSpPr>
          <p:cNvPr id="11268" name="Coherent Neutrino-Nucleus Scattering">
            <a:extLst>
              <a:ext uri="{FF2B5EF4-FFF2-40B4-BE49-F238E27FC236}">
                <a16:creationId xmlns:a16="http://schemas.microsoft.com/office/drawing/2014/main" id="{B7F23254-2FA9-174B-D51F-720919D0CB1A}"/>
              </a:ext>
            </a:extLst>
          </p:cNvPr>
          <p:cNvSpPr txBox="1">
            <a:spLocks noChangeArrowheads="1"/>
          </p:cNvSpPr>
          <p:nvPr/>
        </p:nvSpPr>
        <p:spPr bwMode="auto">
          <a:xfrm>
            <a:off x="0" y="159733"/>
            <a:ext cx="32004000" cy="196464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algn="ctr" eaLnBrk="0" hangingPunct="0">
              <a:defRPr sz="2400">
                <a:solidFill>
                  <a:srgbClr val="5E5E5E"/>
                </a:solidFill>
                <a:latin typeface="Helvetica Neue"/>
                <a:ea typeface="Helvetica Neue"/>
                <a:cs typeface="Helvetica Neue"/>
                <a:sym typeface="Helvetica Neue"/>
              </a:defRPr>
            </a:lvl1pPr>
            <a:lvl2pPr marL="742950" indent="-285750" algn="ctr" eaLnBrk="0" hangingPunct="0">
              <a:defRPr sz="2400">
                <a:solidFill>
                  <a:srgbClr val="5E5E5E"/>
                </a:solidFill>
                <a:latin typeface="Helvetica Neue"/>
                <a:ea typeface="Helvetica Neue"/>
                <a:cs typeface="Helvetica Neue"/>
                <a:sym typeface="Helvetica Neue"/>
              </a:defRPr>
            </a:lvl2pPr>
            <a:lvl3pPr marL="1143000" indent="-228600" algn="ctr" eaLnBrk="0" hangingPunct="0">
              <a:defRPr sz="2400">
                <a:solidFill>
                  <a:srgbClr val="5E5E5E"/>
                </a:solidFill>
                <a:latin typeface="Helvetica Neue"/>
                <a:ea typeface="Helvetica Neue"/>
                <a:cs typeface="Helvetica Neue"/>
                <a:sym typeface="Helvetica Neue"/>
              </a:defRPr>
            </a:lvl3pPr>
            <a:lvl4pPr marL="1600200" indent="-228600" algn="ctr" eaLnBrk="0" hangingPunct="0">
              <a:defRPr sz="2400">
                <a:solidFill>
                  <a:srgbClr val="5E5E5E"/>
                </a:solidFill>
                <a:latin typeface="Helvetica Neue"/>
                <a:ea typeface="Helvetica Neue"/>
                <a:cs typeface="Helvetica Neue"/>
                <a:sym typeface="Helvetica Neue"/>
              </a:defRPr>
            </a:lvl4pPr>
            <a:lvl5pPr marL="2057400" indent="-228600" algn="ctr" eaLnBrk="0" hangingPunct="0">
              <a:defRPr sz="2400">
                <a:solidFill>
                  <a:srgbClr val="5E5E5E"/>
                </a:solidFill>
                <a:latin typeface="Helvetica Neue"/>
                <a:ea typeface="Helvetica Neue"/>
                <a:cs typeface="Helvetica Neue"/>
                <a:sym typeface="Helvetica Neue"/>
              </a:defRPr>
            </a:lvl5pPr>
            <a:lvl6pPr marL="2514600" indent="-228600" algn="ctr" defTabSz="2436813" eaLnBrk="0" fontAlgn="base" hangingPunct="0">
              <a:spcBef>
                <a:spcPct val="0"/>
              </a:spcBef>
              <a:spcAft>
                <a:spcPct val="0"/>
              </a:spcAft>
              <a:defRPr sz="2400">
                <a:solidFill>
                  <a:srgbClr val="5E5E5E"/>
                </a:solidFill>
                <a:latin typeface="Helvetica Neue"/>
                <a:ea typeface="Helvetica Neue"/>
                <a:cs typeface="Helvetica Neue"/>
                <a:sym typeface="Helvetica Neue"/>
              </a:defRPr>
            </a:lvl6pPr>
            <a:lvl7pPr marL="2971800" indent="-228600" algn="ctr" defTabSz="2436813" eaLnBrk="0" fontAlgn="base" hangingPunct="0">
              <a:spcBef>
                <a:spcPct val="0"/>
              </a:spcBef>
              <a:spcAft>
                <a:spcPct val="0"/>
              </a:spcAft>
              <a:defRPr sz="2400">
                <a:solidFill>
                  <a:srgbClr val="5E5E5E"/>
                </a:solidFill>
                <a:latin typeface="Helvetica Neue"/>
                <a:ea typeface="Helvetica Neue"/>
                <a:cs typeface="Helvetica Neue"/>
                <a:sym typeface="Helvetica Neue"/>
              </a:defRPr>
            </a:lvl7pPr>
            <a:lvl8pPr marL="3429000" indent="-228600" algn="ctr" defTabSz="2436813" eaLnBrk="0" fontAlgn="base" hangingPunct="0">
              <a:spcBef>
                <a:spcPct val="0"/>
              </a:spcBef>
              <a:spcAft>
                <a:spcPct val="0"/>
              </a:spcAft>
              <a:defRPr sz="2400">
                <a:solidFill>
                  <a:srgbClr val="5E5E5E"/>
                </a:solidFill>
                <a:latin typeface="Helvetica Neue"/>
                <a:ea typeface="Helvetica Neue"/>
                <a:cs typeface="Helvetica Neue"/>
                <a:sym typeface="Helvetica Neue"/>
              </a:defRPr>
            </a:lvl8pPr>
            <a:lvl9pPr marL="3886200" indent="-228600" algn="ctr" defTabSz="2436813" eaLnBrk="0" fontAlgn="base" hangingPunct="0">
              <a:spcBef>
                <a:spcPct val="0"/>
              </a:spcBef>
              <a:spcAft>
                <a:spcPct val="0"/>
              </a:spcAft>
              <a:defRPr sz="2400">
                <a:solidFill>
                  <a:srgbClr val="5E5E5E"/>
                </a:solidFill>
                <a:latin typeface="Helvetica Neue"/>
                <a:ea typeface="Helvetica Neue"/>
                <a:cs typeface="Helvetica Neue"/>
                <a:sym typeface="Helvetica Neue"/>
              </a:defRPr>
            </a:lvl9pPr>
          </a:lstStyle>
          <a:p>
            <a:pPr eaLnBrk="1"/>
            <a:r>
              <a:rPr lang="en-US" altLang="en-US" sz="12100" b="1" dirty="0">
                <a:solidFill>
                  <a:srgbClr val="7030A0"/>
                </a:solidFill>
                <a:latin typeface="Arial Rounded MT Bold" panose="020F0704030504030204" pitchFamily="34" charset="0"/>
                <a:cs typeface="Times New Roman" panose="02020603050405020304" pitchFamily="18" charset="0"/>
                <a:sym typeface="Times New Roman" panose="02020603050405020304" pitchFamily="18" charset="0"/>
              </a:rPr>
              <a:t>Coherent Neutrino-Nucleus Scattering</a:t>
            </a:r>
          </a:p>
        </p:txBody>
      </p:sp>
      <p:sp>
        <p:nvSpPr>
          <p:cNvPr id="11269" name="Low threshold and excellent energy resolution detectors will be able to detect and study this…">
            <a:extLst>
              <a:ext uri="{FF2B5EF4-FFF2-40B4-BE49-F238E27FC236}">
                <a16:creationId xmlns:a16="http://schemas.microsoft.com/office/drawing/2014/main" id="{B7D066C6-AD61-5DB6-09CB-4143E8A51570}"/>
              </a:ext>
            </a:extLst>
          </p:cNvPr>
          <p:cNvSpPr txBox="1">
            <a:spLocks noChangeArrowheads="1"/>
          </p:cNvSpPr>
          <p:nvPr/>
        </p:nvSpPr>
        <p:spPr bwMode="auto">
          <a:xfrm>
            <a:off x="11465496" y="7445765"/>
            <a:ext cx="20090232" cy="2595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algn="ctr" defTabSz="457200" eaLnBrk="0" hangingPunct="0">
              <a:defRPr sz="2400">
                <a:solidFill>
                  <a:srgbClr val="5E5E5E"/>
                </a:solidFill>
                <a:latin typeface="Helvetica Neue"/>
                <a:ea typeface="Helvetica Neue"/>
                <a:cs typeface="Helvetica Neue"/>
                <a:sym typeface="Helvetica Neue"/>
              </a:defRPr>
            </a:lvl1pPr>
            <a:lvl2pPr marL="742950" indent="-285750" algn="ctr" defTabSz="457200" eaLnBrk="0" hangingPunct="0">
              <a:defRPr sz="2400">
                <a:solidFill>
                  <a:srgbClr val="5E5E5E"/>
                </a:solidFill>
                <a:latin typeface="Helvetica Neue"/>
                <a:ea typeface="Helvetica Neue"/>
                <a:cs typeface="Helvetica Neue"/>
                <a:sym typeface="Helvetica Neue"/>
              </a:defRPr>
            </a:lvl2pPr>
            <a:lvl3pPr marL="1143000" indent="-228600" algn="ctr" defTabSz="457200" eaLnBrk="0" hangingPunct="0">
              <a:defRPr sz="2400">
                <a:solidFill>
                  <a:srgbClr val="5E5E5E"/>
                </a:solidFill>
                <a:latin typeface="Helvetica Neue"/>
                <a:ea typeface="Helvetica Neue"/>
                <a:cs typeface="Helvetica Neue"/>
                <a:sym typeface="Helvetica Neue"/>
              </a:defRPr>
            </a:lvl3pPr>
            <a:lvl4pPr marL="1600200" indent="-228600" algn="ctr" defTabSz="457200" eaLnBrk="0" hangingPunct="0">
              <a:defRPr sz="2400">
                <a:solidFill>
                  <a:srgbClr val="5E5E5E"/>
                </a:solidFill>
                <a:latin typeface="Helvetica Neue"/>
                <a:ea typeface="Helvetica Neue"/>
                <a:cs typeface="Helvetica Neue"/>
                <a:sym typeface="Helvetica Neue"/>
              </a:defRPr>
            </a:lvl4pPr>
            <a:lvl5pPr marL="2057400" indent="-228600" algn="ctr" defTabSz="457200" eaLnBrk="0" hangingPunct="0">
              <a:defRPr sz="2400">
                <a:solidFill>
                  <a:srgbClr val="5E5E5E"/>
                </a:solidFill>
                <a:latin typeface="Helvetica Neue"/>
                <a:ea typeface="Helvetica Neue"/>
                <a:cs typeface="Helvetica Neue"/>
                <a:sym typeface="Helvetica Neue"/>
              </a:defRPr>
            </a:lvl5pPr>
            <a:lvl6pPr marL="2514600" indent="-228600" algn="ctr" defTabSz="457200" eaLnBrk="0" fontAlgn="base" hangingPunct="0">
              <a:spcBef>
                <a:spcPct val="0"/>
              </a:spcBef>
              <a:spcAft>
                <a:spcPct val="0"/>
              </a:spcAft>
              <a:defRPr sz="2400">
                <a:solidFill>
                  <a:srgbClr val="5E5E5E"/>
                </a:solidFill>
                <a:latin typeface="Helvetica Neue"/>
                <a:ea typeface="Helvetica Neue"/>
                <a:cs typeface="Helvetica Neue"/>
                <a:sym typeface="Helvetica Neue"/>
              </a:defRPr>
            </a:lvl6pPr>
            <a:lvl7pPr marL="2971800" indent="-228600" algn="ctr" defTabSz="457200" eaLnBrk="0" fontAlgn="base" hangingPunct="0">
              <a:spcBef>
                <a:spcPct val="0"/>
              </a:spcBef>
              <a:spcAft>
                <a:spcPct val="0"/>
              </a:spcAft>
              <a:defRPr sz="2400">
                <a:solidFill>
                  <a:srgbClr val="5E5E5E"/>
                </a:solidFill>
                <a:latin typeface="Helvetica Neue"/>
                <a:ea typeface="Helvetica Neue"/>
                <a:cs typeface="Helvetica Neue"/>
                <a:sym typeface="Helvetica Neue"/>
              </a:defRPr>
            </a:lvl7pPr>
            <a:lvl8pPr marL="3429000" indent="-228600" algn="ctr" defTabSz="457200" eaLnBrk="0" fontAlgn="base" hangingPunct="0">
              <a:spcBef>
                <a:spcPct val="0"/>
              </a:spcBef>
              <a:spcAft>
                <a:spcPct val="0"/>
              </a:spcAft>
              <a:defRPr sz="2400">
                <a:solidFill>
                  <a:srgbClr val="5E5E5E"/>
                </a:solidFill>
                <a:latin typeface="Helvetica Neue"/>
                <a:ea typeface="Helvetica Neue"/>
                <a:cs typeface="Helvetica Neue"/>
                <a:sym typeface="Helvetica Neue"/>
              </a:defRPr>
            </a:lvl8pPr>
            <a:lvl9pPr marL="3886200" indent="-228600" algn="ctr" defTabSz="457200" eaLnBrk="0" fontAlgn="base" hangingPunct="0">
              <a:spcBef>
                <a:spcPct val="0"/>
              </a:spcBef>
              <a:spcAft>
                <a:spcPct val="0"/>
              </a:spcAft>
              <a:defRPr sz="2400">
                <a:solidFill>
                  <a:srgbClr val="5E5E5E"/>
                </a:solidFill>
                <a:latin typeface="Helvetica Neue"/>
                <a:ea typeface="Helvetica Neue"/>
                <a:cs typeface="Helvetica Neue"/>
                <a:sym typeface="Helvetica Neue"/>
              </a:defRPr>
            </a:lvl9pPr>
          </a:lstStyle>
          <a:p>
            <a:pPr algn="just" eaLnBrk="1"/>
            <a:r>
              <a:rPr lang="en-US" altLang="en-US" sz="5400" spc="300" dirty="0">
                <a:solidFill>
                  <a:srgbClr val="0070C0"/>
                </a:solidFill>
                <a:latin typeface="Times Roman"/>
                <a:ea typeface="Times Roman"/>
                <a:cs typeface="Times Roman"/>
                <a:sym typeface="Times Roman"/>
              </a:rPr>
              <a:t>Low threshold and excellent energy resolution detectors will be able to detect and study this standard model process, with full Coherency. </a:t>
            </a:r>
          </a:p>
        </p:txBody>
      </p:sp>
      <p:pic>
        <p:nvPicPr>
          <p:cNvPr id="11270" name="Screenshot 2022-08-03 at 1.48.39 PM.png" descr="Screenshot 2022-08-03 at 1.48.39 PM.png">
            <a:extLst>
              <a:ext uri="{FF2B5EF4-FFF2-40B4-BE49-F238E27FC236}">
                <a16:creationId xmlns:a16="http://schemas.microsoft.com/office/drawing/2014/main" id="{9361BF2D-0905-D990-50FB-CAB89CF9AD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69752" y="6289747"/>
            <a:ext cx="9145016" cy="1156018"/>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271" name="Sensitive to all neutrino flavours">
            <a:extLst>
              <a:ext uri="{FF2B5EF4-FFF2-40B4-BE49-F238E27FC236}">
                <a16:creationId xmlns:a16="http://schemas.microsoft.com/office/drawing/2014/main" id="{17DD8BC5-AFEB-37B5-D811-72CF7AF88467}"/>
              </a:ext>
            </a:extLst>
          </p:cNvPr>
          <p:cNvSpPr txBox="1">
            <a:spLocks noChangeArrowheads="1"/>
          </p:cNvSpPr>
          <p:nvPr/>
        </p:nvSpPr>
        <p:spPr bwMode="auto">
          <a:xfrm>
            <a:off x="11404468" y="4757701"/>
            <a:ext cx="14384538" cy="1210588"/>
          </a:xfrm>
          <a:prstGeom prst="rect">
            <a:avLst/>
          </a:prstGeom>
          <a:solidFill>
            <a:schemeClr val="bg1">
              <a:lumMod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algn="ctr" eaLnBrk="0" hangingPunct="0">
              <a:defRPr sz="2400">
                <a:solidFill>
                  <a:srgbClr val="5E5E5E"/>
                </a:solidFill>
                <a:latin typeface="Helvetica Neue"/>
                <a:ea typeface="Helvetica Neue"/>
                <a:cs typeface="Helvetica Neue"/>
                <a:sym typeface="Helvetica Neue"/>
              </a:defRPr>
            </a:lvl1pPr>
            <a:lvl2pPr marL="742950" indent="-285750" algn="ctr" eaLnBrk="0" hangingPunct="0">
              <a:defRPr sz="2400">
                <a:solidFill>
                  <a:srgbClr val="5E5E5E"/>
                </a:solidFill>
                <a:latin typeface="Helvetica Neue"/>
                <a:ea typeface="Helvetica Neue"/>
                <a:cs typeface="Helvetica Neue"/>
                <a:sym typeface="Helvetica Neue"/>
              </a:defRPr>
            </a:lvl2pPr>
            <a:lvl3pPr marL="1143000" indent="-228600" algn="ctr" eaLnBrk="0" hangingPunct="0">
              <a:defRPr sz="2400">
                <a:solidFill>
                  <a:srgbClr val="5E5E5E"/>
                </a:solidFill>
                <a:latin typeface="Helvetica Neue"/>
                <a:ea typeface="Helvetica Neue"/>
                <a:cs typeface="Helvetica Neue"/>
                <a:sym typeface="Helvetica Neue"/>
              </a:defRPr>
            </a:lvl3pPr>
            <a:lvl4pPr marL="1600200" indent="-228600" algn="ctr" eaLnBrk="0" hangingPunct="0">
              <a:defRPr sz="2400">
                <a:solidFill>
                  <a:srgbClr val="5E5E5E"/>
                </a:solidFill>
                <a:latin typeface="Helvetica Neue"/>
                <a:ea typeface="Helvetica Neue"/>
                <a:cs typeface="Helvetica Neue"/>
                <a:sym typeface="Helvetica Neue"/>
              </a:defRPr>
            </a:lvl4pPr>
            <a:lvl5pPr marL="2057400" indent="-228600" algn="ctr" eaLnBrk="0" hangingPunct="0">
              <a:defRPr sz="2400">
                <a:solidFill>
                  <a:srgbClr val="5E5E5E"/>
                </a:solidFill>
                <a:latin typeface="Helvetica Neue"/>
                <a:ea typeface="Helvetica Neue"/>
                <a:cs typeface="Helvetica Neue"/>
                <a:sym typeface="Helvetica Neue"/>
              </a:defRPr>
            </a:lvl5pPr>
            <a:lvl6pPr marL="2514600" indent="-228600" algn="ctr" defTabSz="2436813" eaLnBrk="0" fontAlgn="base" hangingPunct="0">
              <a:spcBef>
                <a:spcPct val="0"/>
              </a:spcBef>
              <a:spcAft>
                <a:spcPct val="0"/>
              </a:spcAft>
              <a:defRPr sz="2400">
                <a:solidFill>
                  <a:srgbClr val="5E5E5E"/>
                </a:solidFill>
                <a:latin typeface="Helvetica Neue"/>
                <a:ea typeface="Helvetica Neue"/>
                <a:cs typeface="Helvetica Neue"/>
                <a:sym typeface="Helvetica Neue"/>
              </a:defRPr>
            </a:lvl6pPr>
            <a:lvl7pPr marL="2971800" indent="-228600" algn="ctr" defTabSz="2436813" eaLnBrk="0" fontAlgn="base" hangingPunct="0">
              <a:spcBef>
                <a:spcPct val="0"/>
              </a:spcBef>
              <a:spcAft>
                <a:spcPct val="0"/>
              </a:spcAft>
              <a:defRPr sz="2400">
                <a:solidFill>
                  <a:srgbClr val="5E5E5E"/>
                </a:solidFill>
                <a:latin typeface="Helvetica Neue"/>
                <a:ea typeface="Helvetica Neue"/>
                <a:cs typeface="Helvetica Neue"/>
                <a:sym typeface="Helvetica Neue"/>
              </a:defRPr>
            </a:lvl7pPr>
            <a:lvl8pPr marL="3429000" indent="-228600" algn="ctr" defTabSz="2436813" eaLnBrk="0" fontAlgn="base" hangingPunct="0">
              <a:spcBef>
                <a:spcPct val="0"/>
              </a:spcBef>
              <a:spcAft>
                <a:spcPct val="0"/>
              </a:spcAft>
              <a:defRPr sz="2400">
                <a:solidFill>
                  <a:srgbClr val="5E5E5E"/>
                </a:solidFill>
                <a:latin typeface="Helvetica Neue"/>
                <a:ea typeface="Helvetica Neue"/>
                <a:cs typeface="Helvetica Neue"/>
                <a:sym typeface="Helvetica Neue"/>
              </a:defRPr>
            </a:lvl8pPr>
            <a:lvl9pPr marL="3886200" indent="-228600" algn="ctr" defTabSz="2436813" eaLnBrk="0" fontAlgn="base" hangingPunct="0">
              <a:spcBef>
                <a:spcPct val="0"/>
              </a:spcBef>
              <a:spcAft>
                <a:spcPct val="0"/>
              </a:spcAft>
              <a:defRPr sz="2400">
                <a:solidFill>
                  <a:srgbClr val="5E5E5E"/>
                </a:solidFill>
                <a:latin typeface="Helvetica Neue"/>
                <a:ea typeface="Helvetica Neue"/>
                <a:cs typeface="Helvetica Neue"/>
                <a:sym typeface="Helvetica Neue"/>
              </a:defRPr>
            </a:lvl9pPr>
          </a:lstStyle>
          <a:p>
            <a:pPr eaLnBrk="1"/>
            <a:r>
              <a:rPr lang="en-US" altLang="en-US" sz="7200" b="1" dirty="0">
                <a:solidFill>
                  <a:srgbClr val="FFFF00"/>
                </a:solidFill>
                <a:effectLst>
                  <a:outerShdw blurRad="38100" dist="38100" dir="2700000" algn="tl">
                    <a:srgbClr val="000000">
                      <a:alpha val="43137"/>
                    </a:srgbClr>
                  </a:outerShdw>
                </a:effectLst>
                <a:latin typeface="Times Roman"/>
                <a:ea typeface="Times Roman"/>
                <a:cs typeface="Times Roman"/>
                <a:sym typeface="Times Roman"/>
              </a:rPr>
              <a:t>Sensitive to all neutrino </a:t>
            </a:r>
            <a:r>
              <a:rPr lang="en-US" altLang="en-US" sz="7200" b="1" dirty="0" err="1">
                <a:solidFill>
                  <a:srgbClr val="FFFF00"/>
                </a:solidFill>
                <a:effectLst>
                  <a:outerShdw blurRad="38100" dist="38100" dir="2700000" algn="tl">
                    <a:srgbClr val="000000">
                      <a:alpha val="43137"/>
                    </a:srgbClr>
                  </a:outerShdw>
                </a:effectLst>
                <a:latin typeface="Times Roman"/>
                <a:ea typeface="Times Roman"/>
                <a:cs typeface="Times Roman"/>
                <a:sym typeface="Times Roman"/>
              </a:rPr>
              <a:t>flavours</a:t>
            </a:r>
            <a:endParaRPr lang="en-US" altLang="en-US" sz="7200" b="1" dirty="0">
              <a:solidFill>
                <a:srgbClr val="FFFF00"/>
              </a:solidFill>
              <a:effectLst>
                <a:outerShdw blurRad="38100" dist="38100" dir="2700000" algn="tl">
                  <a:srgbClr val="000000">
                    <a:alpha val="43137"/>
                  </a:srgbClr>
                </a:outerShdw>
              </a:effectLst>
              <a:latin typeface="Times Roman"/>
              <a:ea typeface="Times Roman"/>
              <a:cs typeface="Times Roman"/>
              <a:sym typeface="Times Roman"/>
            </a:endParaRPr>
          </a:p>
        </p:txBody>
      </p:sp>
      <p:sp>
        <p:nvSpPr>
          <p:cNvPr id="202" name="Being a standard model process, the CNNS cross section can be measured to a high precision,…">
            <a:extLst>
              <a:ext uri="{FF2B5EF4-FFF2-40B4-BE49-F238E27FC236}">
                <a16:creationId xmlns:a16="http://schemas.microsoft.com/office/drawing/2014/main" id="{1FFC15DE-CA02-8218-DDE3-9E38E7EE50FA}"/>
              </a:ext>
            </a:extLst>
          </p:cNvPr>
          <p:cNvSpPr txBox="1"/>
          <p:nvPr/>
        </p:nvSpPr>
        <p:spPr>
          <a:xfrm>
            <a:off x="11465496" y="10318040"/>
            <a:ext cx="20090232" cy="3795911"/>
          </a:xfrm>
          <a:prstGeom prst="rect">
            <a:avLst/>
          </a:prstGeom>
          <a:ln w="12700">
            <a:miter lim="400000"/>
          </a:ln>
          <a:extLst>
            <a:ext uri="{C572A759-6A51-4108-AA02-DFA0A04FC94B}"/>
          </a:extLst>
        </p:spPr>
        <p:txBody>
          <a:bodyPr wrap="square" lIns="50800" tIns="50800" rIns="50800" bIns="50800" anchor="ctr">
            <a:spAutoFit/>
          </a:bodyPr>
          <a:lstStyle/>
          <a:p>
            <a:pPr algn="just" defTabSz="457200" fontAlgn="auto" hangingPunct="0">
              <a:spcBef>
                <a:spcPts val="0"/>
              </a:spcBef>
              <a:spcAft>
                <a:spcPts val="0"/>
              </a:spcAft>
              <a:defRPr sz="3900">
                <a:solidFill>
                  <a:srgbClr val="000000"/>
                </a:solidFill>
                <a:latin typeface="Times Roman"/>
                <a:ea typeface="Times Roman"/>
                <a:cs typeface="Times Roman"/>
                <a:sym typeface="Times Roman"/>
              </a:defRPr>
            </a:pPr>
            <a:r>
              <a:rPr sz="6000" b="1" kern="0" spc="300" dirty="0">
                <a:solidFill>
                  <a:srgbClr val="000000"/>
                </a:solidFill>
                <a:latin typeface="Times Roman"/>
                <a:ea typeface="Times Roman"/>
                <a:cs typeface="Times Roman"/>
                <a:sym typeface="Times Roman"/>
              </a:rPr>
              <a:t>Being a standard model process, the CNNS cross section can be measured to a high precision, </a:t>
            </a:r>
            <a:r>
              <a:rPr sz="6000" b="1" kern="0" spc="300" dirty="0">
                <a:solidFill>
                  <a:schemeClr val="accent5">
                    <a:lumOff val="-29866"/>
                  </a:schemeClr>
                </a:solidFill>
                <a:latin typeface="Times Roman"/>
                <a:ea typeface="Times Roman"/>
                <a:cs typeface="Times Roman"/>
                <a:sym typeface="Times Roman"/>
              </a:rPr>
              <a:t>deviation from prediction would indicate new physics</a:t>
            </a:r>
            <a:r>
              <a:rPr sz="6000" b="1" kern="0" spc="300" dirty="0">
                <a:solidFill>
                  <a:srgbClr val="000000"/>
                </a:solidFill>
                <a:latin typeface="Times Roman"/>
                <a:ea typeface="Times Roman"/>
                <a:cs typeface="Times Roman"/>
                <a:sym typeface="Times Roman"/>
              </a:rPr>
              <a:t> </a:t>
            </a:r>
          </a:p>
        </p:txBody>
      </p:sp>
      <p:sp>
        <p:nvSpPr>
          <p:cNvPr id="11273" name="Solar-8B Neutrino and Galactic supernova neutrinos">
            <a:extLst>
              <a:ext uri="{FF2B5EF4-FFF2-40B4-BE49-F238E27FC236}">
                <a16:creationId xmlns:a16="http://schemas.microsoft.com/office/drawing/2014/main" id="{142F2B75-97AB-7DE2-85A6-E20EC5521419}"/>
              </a:ext>
            </a:extLst>
          </p:cNvPr>
          <p:cNvSpPr txBox="1">
            <a:spLocks noChangeArrowheads="1"/>
          </p:cNvSpPr>
          <p:nvPr/>
        </p:nvSpPr>
        <p:spPr bwMode="auto">
          <a:xfrm>
            <a:off x="11321481" y="14346393"/>
            <a:ext cx="20542805" cy="841256"/>
          </a:xfrm>
          <a:prstGeom prst="rect">
            <a:avLst/>
          </a:prstGeom>
          <a:solidFill>
            <a:srgbClr val="FFFF00"/>
          </a:solidFill>
          <a:ln>
            <a:solidFill>
              <a:schemeClr val="accent1"/>
            </a:solidFill>
          </a:ln>
        </p:spPr>
        <p:txBody>
          <a:bodyPr wrap="square" lIns="50800" tIns="50800" rIns="50800" bIns="50800" anchor="ctr">
            <a:spAutoFit/>
          </a:bodyPr>
          <a:lstStyle>
            <a:lvl1pPr algn="ctr" defTabSz="457200" eaLnBrk="0" hangingPunct="0">
              <a:defRPr sz="2400">
                <a:solidFill>
                  <a:srgbClr val="5E5E5E"/>
                </a:solidFill>
                <a:latin typeface="Helvetica Neue"/>
                <a:ea typeface="Helvetica Neue"/>
                <a:cs typeface="Helvetica Neue"/>
                <a:sym typeface="Helvetica Neue"/>
              </a:defRPr>
            </a:lvl1pPr>
            <a:lvl2pPr marL="742950" indent="-285750" algn="ctr" defTabSz="457200" eaLnBrk="0" hangingPunct="0">
              <a:defRPr sz="2400">
                <a:solidFill>
                  <a:srgbClr val="5E5E5E"/>
                </a:solidFill>
                <a:latin typeface="Helvetica Neue"/>
                <a:ea typeface="Helvetica Neue"/>
                <a:cs typeface="Helvetica Neue"/>
                <a:sym typeface="Helvetica Neue"/>
              </a:defRPr>
            </a:lvl2pPr>
            <a:lvl3pPr marL="1143000" indent="-228600" algn="ctr" defTabSz="457200" eaLnBrk="0" hangingPunct="0">
              <a:defRPr sz="2400">
                <a:solidFill>
                  <a:srgbClr val="5E5E5E"/>
                </a:solidFill>
                <a:latin typeface="Helvetica Neue"/>
                <a:ea typeface="Helvetica Neue"/>
                <a:cs typeface="Helvetica Neue"/>
                <a:sym typeface="Helvetica Neue"/>
              </a:defRPr>
            </a:lvl3pPr>
            <a:lvl4pPr marL="1600200" indent="-228600" algn="ctr" defTabSz="457200" eaLnBrk="0" hangingPunct="0">
              <a:defRPr sz="2400">
                <a:solidFill>
                  <a:srgbClr val="5E5E5E"/>
                </a:solidFill>
                <a:latin typeface="Helvetica Neue"/>
                <a:ea typeface="Helvetica Neue"/>
                <a:cs typeface="Helvetica Neue"/>
                <a:sym typeface="Helvetica Neue"/>
              </a:defRPr>
            </a:lvl4pPr>
            <a:lvl5pPr marL="2057400" indent="-228600" algn="ctr" defTabSz="457200" eaLnBrk="0" hangingPunct="0">
              <a:defRPr sz="2400">
                <a:solidFill>
                  <a:srgbClr val="5E5E5E"/>
                </a:solidFill>
                <a:latin typeface="Helvetica Neue"/>
                <a:ea typeface="Helvetica Neue"/>
                <a:cs typeface="Helvetica Neue"/>
                <a:sym typeface="Helvetica Neue"/>
              </a:defRPr>
            </a:lvl5pPr>
            <a:lvl6pPr marL="2514600" indent="-228600" algn="ctr" defTabSz="457200" eaLnBrk="0" fontAlgn="base" hangingPunct="0">
              <a:spcBef>
                <a:spcPct val="0"/>
              </a:spcBef>
              <a:spcAft>
                <a:spcPct val="0"/>
              </a:spcAft>
              <a:defRPr sz="2400">
                <a:solidFill>
                  <a:srgbClr val="5E5E5E"/>
                </a:solidFill>
                <a:latin typeface="Helvetica Neue"/>
                <a:ea typeface="Helvetica Neue"/>
                <a:cs typeface="Helvetica Neue"/>
                <a:sym typeface="Helvetica Neue"/>
              </a:defRPr>
            </a:lvl6pPr>
            <a:lvl7pPr marL="2971800" indent="-228600" algn="ctr" defTabSz="457200" eaLnBrk="0" fontAlgn="base" hangingPunct="0">
              <a:spcBef>
                <a:spcPct val="0"/>
              </a:spcBef>
              <a:spcAft>
                <a:spcPct val="0"/>
              </a:spcAft>
              <a:defRPr sz="2400">
                <a:solidFill>
                  <a:srgbClr val="5E5E5E"/>
                </a:solidFill>
                <a:latin typeface="Helvetica Neue"/>
                <a:ea typeface="Helvetica Neue"/>
                <a:cs typeface="Helvetica Neue"/>
                <a:sym typeface="Helvetica Neue"/>
              </a:defRPr>
            </a:lvl7pPr>
            <a:lvl8pPr marL="3429000" indent="-228600" algn="ctr" defTabSz="457200" eaLnBrk="0" fontAlgn="base" hangingPunct="0">
              <a:spcBef>
                <a:spcPct val="0"/>
              </a:spcBef>
              <a:spcAft>
                <a:spcPct val="0"/>
              </a:spcAft>
              <a:defRPr sz="2400">
                <a:solidFill>
                  <a:srgbClr val="5E5E5E"/>
                </a:solidFill>
                <a:latin typeface="Helvetica Neue"/>
                <a:ea typeface="Helvetica Neue"/>
                <a:cs typeface="Helvetica Neue"/>
                <a:sym typeface="Helvetica Neue"/>
              </a:defRPr>
            </a:lvl8pPr>
            <a:lvl9pPr marL="3886200" indent="-228600" algn="ctr" defTabSz="457200" eaLnBrk="0" fontAlgn="base" hangingPunct="0">
              <a:spcBef>
                <a:spcPct val="0"/>
              </a:spcBef>
              <a:spcAft>
                <a:spcPct val="0"/>
              </a:spcAft>
              <a:defRPr sz="2400">
                <a:solidFill>
                  <a:srgbClr val="5E5E5E"/>
                </a:solidFill>
                <a:latin typeface="Helvetica Neue"/>
                <a:ea typeface="Helvetica Neue"/>
                <a:cs typeface="Helvetica Neue"/>
                <a:sym typeface="Helvetica Neue"/>
              </a:defRPr>
            </a:lvl9pPr>
          </a:lstStyle>
          <a:p>
            <a:pPr eaLnBrk="1"/>
            <a:r>
              <a:rPr lang="en-US" altLang="en-US" sz="4800" b="1" spc="600" dirty="0">
                <a:solidFill>
                  <a:srgbClr val="011993"/>
                </a:solidFill>
                <a:effectLst>
                  <a:outerShdw blurRad="38100" dist="38100" dir="2700000" algn="tl">
                    <a:srgbClr val="000000">
                      <a:alpha val="43137"/>
                    </a:srgbClr>
                  </a:outerShdw>
                </a:effectLst>
                <a:latin typeface="Bodoni MT Black" panose="02070A03080606020203" pitchFamily="18" charset="0"/>
                <a:ea typeface="Times Roman"/>
                <a:cs typeface="Times Roman"/>
                <a:sym typeface="Times Roman"/>
              </a:rPr>
              <a:t>Solar-</a:t>
            </a:r>
            <a:r>
              <a:rPr lang="en-US" altLang="en-US" sz="4800" b="1" spc="600" baseline="35000" dirty="0">
                <a:solidFill>
                  <a:srgbClr val="011993"/>
                </a:solidFill>
                <a:effectLst>
                  <a:outerShdw blurRad="38100" dist="38100" dir="2700000" algn="tl">
                    <a:srgbClr val="000000">
                      <a:alpha val="43137"/>
                    </a:srgbClr>
                  </a:outerShdw>
                </a:effectLst>
                <a:latin typeface="Bodoni MT Black" panose="02070A03080606020203" pitchFamily="18" charset="0"/>
                <a:ea typeface="Times Roman"/>
                <a:cs typeface="Times Roman"/>
                <a:sym typeface="Times Roman"/>
              </a:rPr>
              <a:t>8</a:t>
            </a:r>
            <a:r>
              <a:rPr lang="en-US" altLang="en-US" sz="4800" b="1" spc="600" dirty="0">
                <a:solidFill>
                  <a:srgbClr val="011993"/>
                </a:solidFill>
                <a:effectLst>
                  <a:outerShdw blurRad="38100" dist="38100" dir="2700000" algn="tl">
                    <a:srgbClr val="000000">
                      <a:alpha val="43137"/>
                    </a:srgbClr>
                  </a:outerShdw>
                </a:effectLst>
                <a:latin typeface="Bodoni MT Black" panose="02070A03080606020203" pitchFamily="18" charset="0"/>
                <a:ea typeface="Times Roman"/>
                <a:cs typeface="Times Roman"/>
                <a:sym typeface="Times Roman"/>
              </a:rPr>
              <a:t>B Neutrino and Galactic supernova neutrinos </a:t>
            </a:r>
          </a:p>
        </p:txBody>
      </p:sp>
      <p:sp>
        <p:nvSpPr>
          <p:cNvPr id="10" name="Line">
            <a:extLst>
              <a:ext uri="{FF2B5EF4-FFF2-40B4-BE49-F238E27FC236}">
                <a16:creationId xmlns:a16="http://schemas.microsoft.com/office/drawing/2014/main" id="{1A254D07-83B2-AC95-CD7F-C86FA4036C9C}"/>
              </a:ext>
            </a:extLst>
          </p:cNvPr>
          <p:cNvSpPr/>
          <p:nvPr/>
        </p:nvSpPr>
        <p:spPr>
          <a:xfrm>
            <a:off x="0" y="2217984"/>
            <a:ext cx="32004000" cy="0"/>
          </a:xfrm>
          <a:prstGeom prst="line">
            <a:avLst/>
          </a:prstGeom>
          <a:ln w="88900">
            <a:solidFill>
              <a:schemeClr val="accent1">
                <a:lumOff val="-13575"/>
              </a:schemeClr>
            </a:solidFill>
            <a:miter lim="400000"/>
          </a:ln>
          <a:effectLst>
            <a:outerShdw blurRad="50800" dist="38100" dir="8100000" algn="tr" rotWithShape="0">
              <a:prstClr val="black">
                <a:alpha val="40000"/>
              </a:prstClr>
            </a:outerShdw>
          </a:effectLst>
        </p:spPr>
        <p:txBody>
          <a:bodyPr lIns="50800" tIns="50800" rIns="50800" bIns="50800" anchor="ctr"/>
          <a:lstStyle/>
          <a:p>
            <a:pPr algn="ctr" defTabSz="2438338" fontAlgn="auto" hangingPunct="0">
              <a:spcBef>
                <a:spcPts val="0"/>
              </a:spcBef>
              <a:spcAft>
                <a:spcPts val="0"/>
              </a:spcAft>
              <a:defRPr/>
            </a:pPr>
            <a:endParaRPr kern="0">
              <a:latin typeface="+mn-lt"/>
              <a:ea typeface="+mn-ea"/>
              <a:cs typeface="+mn-cs"/>
            </a:endParaRPr>
          </a:p>
        </p:txBody>
      </p:sp>
      <p:pic>
        <p:nvPicPr>
          <p:cNvPr id="7170" name="Picture 2" descr="Dibujo20170804 coherent elastic neutrino-nucleus scattering sciencemag  aao0990 - La Ciencia de la Mula Francis"/>
          <p:cNvPicPr>
            <a:picLocks noChangeAspect="1" noChangeArrowheads="1"/>
          </p:cNvPicPr>
          <p:nvPr/>
        </p:nvPicPr>
        <p:blipFill>
          <a:blip r:embed="rId3">
            <a:lum bright="-10000" contrast="10000"/>
          </a:blip>
          <a:srcRect l="895" t="9423" r="53162" b="2921"/>
          <a:stretch>
            <a:fillRect/>
          </a:stretch>
        </p:blipFill>
        <p:spPr bwMode="auto">
          <a:xfrm>
            <a:off x="0" y="4257635"/>
            <a:ext cx="11215654" cy="14091747"/>
          </a:xfrm>
          <a:prstGeom prst="rect">
            <a:avLst/>
          </a:prstGeom>
          <a:noFill/>
        </p:spPr>
      </p:pic>
      <p:pic>
        <p:nvPicPr>
          <p:cNvPr id="12" name="Picture 2" descr="Dibujo20170804 coherent elastic neutrino-nucleus scattering sciencemag  aao0990 - La Ciencia de la Mula Francis"/>
          <p:cNvPicPr>
            <a:picLocks noChangeAspect="1" noChangeArrowheads="1"/>
          </p:cNvPicPr>
          <p:nvPr/>
        </p:nvPicPr>
        <p:blipFill>
          <a:blip r:embed="rId3">
            <a:lum bright="-10000" contrast="10000"/>
          </a:blip>
          <a:srcRect l="52408" t="60940" r="1007" b="4075"/>
          <a:stretch>
            <a:fillRect/>
          </a:stretch>
        </p:blipFill>
        <p:spPr bwMode="auto">
          <a:xfrm>
            <a:off x="13409712" y="15301837"/>
            <a:ext cx="8215370" cy="4063036"/>
          </a:xfrm>
          <a:prstGeom prst="rect">
            <a:avLst/>
          </a:prstGeom>
          <a:noFill/>
        </p:spPr>
      </p:pic>
      <p:sp>
        <p:nvSpPr>
          <p:cNvPr id="13" name="TextBox 12">
            <a:extLst>
              <a:ext uri="{FF2B5EF4-FFF2-40B4-BE49-F238E27FC236}">
                <a16:creationId xmlns:a16="http://schemas.microsoft.com/office/drawing/2014/main" id="{1BEBF88A-33E9-3DF0-F7D3-4B8ED9E2D183}"/>
              </a:ext>
            </a:extLst>
          </p:cNvPr>
          <p:cNvSpPr txBox="1"/>
          <p:nvPr/>
        </p:nvSpPr>
        <p:spPr>
          <a:xfrm>
            <a:off x="105826" y="18398181"/>
            <a:ext cx="11215654" cy="7694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sz="4400" b="1" dirty="0">
                <a:solidFill>
                  <a:schemeClr val="bg2">
                    <a:lumMod val="10000"/>
                  </a:schemeClr>
                </a:solidFill>
              </a:rPr>
              <a:t>https://doi.org/10.1007/s12648-018-1202-8</a:t>
            </a:r>
            <a:endParaRPr lang="en-US" sz="4400" b="1" dirty="0">
              <a:solidFill>
                <a:schemeClr val="bg2">
                  <a:lumMod val="10000"/>
                </a:schemeClr>
              </a:solidFill>
            </a:endParaRPr>
          </a:p>
        </p:txBody>
      </p:sp>
      <p:sp>
        <p:nvSpPr>
          <p:cNvPr id="14" name="TextBox 13">
            <a:extLst>
              <a:ext uri="{FF2B5EF4-FFF2-40B4-BE49-F238E27FC236}">
                <a16:creationId xmlns:a16="http://schemas.microsoft.com/office/drawing/2014/main" id="{78799206-2DC1-63BA-0BB0-20CD875617AA}"/>
              </a:ext>
            </a:extLst>
          </p:cNvPr>
          <p:cNvSpPr txBox="1"/>
          <p:nvPr/>
        </p:nvSpPr>
        <p:spPr>
          <a:xfrm>
            <a:off x="22229508" y="18482383"/>
            <a:ext cx="9758268"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US" sz="4000" b="1" i="1" dirty="0">
                <a:solidFill>
                  <a:schemeClr val="bg2">
                    <a:lumMod val="10000"/>
                  </a:schemeClr>
                </a:solidFill>
                <a:effectLst/>
                <a:latin typeface="Arial Rounded MT Bold" panose="020F0704030504030204" pitchFamily="34" charset="0"/>
              </a:rPr>
              <a:t>Phys. Rev. D</a:t>
            </a:r>
            <a:r>
              <a:rPr lang="en-US" sz="4000" b="1" i="0" dirty="0">
                <a:solidFill>
                  <a:schemeClr val="bg2">
                    <a:lumMod val="10000"/>
                  </a:schemeClr>
                </a:solidFill>
                <a:effectLst/>
                <a:latin typeface="Arial Rounded MT Bold" panose="020F0704030504030204" pitchFamily="34" charset="0"/>
              </a:rPr>
              <a:t>  93 (2016) 11, 113006</a:t>
            </a:r>
            <a:endParaRPr lang="en-US" sz="4000" b="1" dirty="0">
              <a:solidFill>
                <a:schemeClr val="bg2">
                  <a:lumMod val="10000"/>
                </a:schemeClr>
              </a:solidFill>
              <a:latin typeface="Arial Rounded MT Bold" panose="020F0704030504030204" pitchFamily="34" charset="0"/>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The large mass, low-energy threshold and ultra-low background,…">
            <a:extLst>
              <a:ext uri="{FF2B5EF4-FFF2-40B4-BE49-F238E27FC236}">
                <a16:creationId xmlns:a16="http://schemas.microsoft.com/office/drawing/2014/main" id="{C7B9B90E-9FB3-D483-CA47-82DE0062F6ED}"/>
              </a:ext>
            </a:extLst>
          </p:cNvPr>
          <p:cNvSpPr txBox="1"/>
          <p:nvPr/>
        </p:nvSpPr>
        <p:spPr>
          <a:xfrm>
            <a:off x="3256584" y="2491326"/>
            <a:ext cx="26360673" cy="13386575"/>
          </a:xfrm>
          <a:prstGeom prst="rect">
            <a:avLst/>
          </a:prstGeom>
          <a:ln w="12700">
            <a:noFill/>
            <a:miter lim="4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C572A759-6A51-4108-AA02-DFA0A04FC94B}"/>
          </a:extLst>
        </p:spPr>
        <p:txBody>
          <a:bodyPr wrap="square" lIns="50800" tIns="50800" rIns="50800" bIns="50800" anchor="ctr">
            <a:spAutoFit/>
          </a:bodyPr>
          <a:lstStyle/>
          <a:p>
            <a:pPr algn="just" defTabSz="457200" fontAlgn="auto" hangingPunct="0">
              <a:spcBef>
                <a:spcPts val="1200"/>
              </a:spcBef>
              <a:spcAft>
                <a:spcPts val="0"/>
              </a:spcAft>
              <a:defRPr sz="5800">
                <a:solidFill>
                  <a:srgbClr val="000000"/>
                </a:solidFill>
                <a:uFill>
                  <a:solidFill>
                    <a:srgbClr val="000000"/>
                  </a:solidFill>
                </a:uFill>
                <a:latin typeface="Times Roman"/>
                <a:ea typeface="Times Roman"/>
                <a:cs typeface="Times Roman"/>
                <a:sym typeface="Times Roman"/>
              </a:defRPr>
            </a:pPr>
            <a:r>
              <a:rPr sz="6600" b="1" kern="0" spc="300" dirty="0">
                <a:solidFill>
                  <a:schemeClr val="bg2">
                    <a:lumMod val="10000"/>
                  </a:schemeClr>
                </a:solidFill>
                <a:uFill>
                  <a:solidFill>
                    <a:srgbClr val="000000"/>
                  </a:solidFill>
                </a:uFill>
                <a:latin typeface="Times Roman"/>
                <a:ea typeface="Times Roman"/>
                <a:cs typeface="Times Roman"/>
                <a:sym typeface="Times Roman"/>
              </a:rPr>
              <a:t>The large mass, low-energy threshold and ultra-low background, </a:t>
            </a:r>
          </a:p>
          <a:p>
            <a:pPr algn="just" defTabSz="457200" fontAlgn="auto" hangingPunct="0">
              <a:spcBef>
                <a:spcPts val="1200"/>
              </a:spcBef>
              <a:spcAft>
                <a:spcPts val="0"/>
              </a:spcAft>
              <a:defRPr sz="5800">
                <a:solidFill>
                  <a:srgbClr val="000000"/>
                </a:solidFill>
                <a:uFill>
                  <a:solidFill>
                    <a:srgbClr val="000000"/>
                  </a:solidFill>
                </a:uFill>
                <a:latin typeface="Times Roman"/>
                <a:ea typeface="Times Roman"/>
                <a:cs typeface="Times Roman"/>
                <a:sym typeface="Times Roman"/>
              </a:defRPr>
            </a:pPr>
            <a:r>
              <a:rPr sz="6600" kern="0" spc="300" dirty="0">
                <a:solidFill>
                  <a:schemeClr val="bg2">
                    <a:lumMod val="10000"/>
                  </a:schemeClr>
                </a:solidFill>
                <a:uFill>
                  <a:solidFill>
                    <a:srgbClr val="000000"/>
                  </a:solidFill>
                </a:uFill>
                <a:latin typeface="Times Roman"/>
                <a:ea typeface="Times Roman"/>
                <a:cs typeface="Times Roman"/>
                <a:sym typeface="Times Roman"/>
              </a:rPr>
              <a:t>will open a large variety of relevant physics channels:  </a:t>
            </a:r>
          </a:p>
          <a:p>
            <a:pPr marL="4514850" lvl="8" indent="-857250" algn="just" defTabSz="457200" hangingPunct="0">
              <a:lnSpc>
                <a:spcPct val="150000"/>
              </a:lnSpc>
              <a:spcBef>
                <a:spcPts val="1200"/>
              </a:spcBef>
              <a:buFont typeface="Wingdings" panose="05000000000000000000" pitchFamily="2" charset="2"/>
              <a:buChar char="Ø"/>
              <a:defRPr sz="5800">
                <a:solidFill>
                  <a:srgbClr val="000000"/>
                </a:solidFill>
                <a:uFill>
                  <a:solidFill>
                    <a:srgbClr val="000000"/>
                  </a:solidFill>
                </a:uFill>
                <a:latin typeface="Times Roman"/>
                <a:ea typeface="Times Roman"/>
                <a:cs typeface="Times Roman"/>
                <a:sym typeface="Times Roman"/>
              </a:defRPr>
            </a:pPr>
            <a:r>
              <a:rPr sz="6600" b="1" kern="0" spc="300" dirty="0">
                <a:solidFill>
                  <a:schemeClr val="bg2">
                    <a:lumMod val="10000"/>
                  </a:schemeClr>
                </a:solidFill>
                <a:effectLst>
                  <a:outerShdw blurRad="38100" dist="38100" dir="2700000" algn="tl">
                    <a:srgbClr val="000000">
                      <a:alpha val="43137"/>
                    </a:srgbClr>
                  </a:outerShdw>
                </a:effectLst>
                <a:uFill>
                  <a:solidFill>
                    <a:srgbClr val="000000"/>
                  </a:solidFill>
                </a:uFill>
                <a:latin typeface="Times Roman"/>
                <a:ea typeface="Times Roman"/>
                <a:cs typeface="Times Roman"/>
                <a:sym typeface="Times Roman"/>
              </a:rPr>
              <a:t>Solar Axions.</a:t>
            </a:r>
          </a:p>
          <a:p>
            <a:pPr marL="4514850" lvl="8" indent="-857250" algn="just" defTabSz="457200" hangingPunct="0">
              <a:lnSpc>
                <a:spcPct val="150000"/>
              </a:lnSpc>
              <a:spcBef>
                <a:spcPts val="1200"/>
              </a:spcBef>
              <a:buFont typeface="Wingdings" panose="05000000000000000000" pitchFamily="2" charset="2"/>
              <a:buChar char="Ø"/>
              <a:defRPr sz="5800">
                <a:solidFill>
                  <a:srgbClr val="000000"/>
                </a:solidFill>
                <a:uFill>
                  <a:solidFill>
                    <a:srgbClr val="000000"/>
                  </a:solidFill>
                </a:uFill>
                <a:latin typeface="Times Roman"/>
                <a:ea typeface="Times Roman"/>
                <a:cs typeface="Times Roman"/>
                <a:sym typeface="Times Roman"/>
              </a:defRPr>
            </a:pPr>
            <a:r>
              <a:rPr sz="6600" b="1" kern="0" spc="300" dirty="0">
                <a:solidFill>
                  <a:schemeClr val="bg2">
                    <a:lumMod val="10000"/>
                  </a:schemeClr>
                </a:solidFill>
                <a:effectLst>
                  <a:outerShdw blurRad="38100" dist="38100" dir="2700000" algn="tl">
                    <a:srgbClr val="000000">
                      <a:alpha val="43137"/>
                    </a:srgbClr>
                  </a:outerShdw>
                </a:effectLst>
                <a:uFill>
                  <a:solidFill>
                    <a:srgbClr val="000000"/>
                  </a:solidFill>
                </a:uFill>
                <a:latin typeface="Times Roman"/>
                <a:ea typeface="Times Roman"/>
                <a:cs typeface="Times Roman"/>
                <a:sym typeface="Times Roman"/>
              </a:rPr>
              <a:t>Axion-Like Particles.</a:t>
            </a:r>
          </a:p>
          <a:p>
            <a:pPr marL="4514850" lvl="8" indent="-857250" algn="just" defTabSz="457200" hangingPunct="0">
              <a:lnSpc>
                <a:spcPct val="150000"/>
              </a:lnSpc>
              <a:spcBef>
                <a:spcPts val="1200"/>
              </a:spcBef>
              <a:buFont typeface="Wingdings" panose="05000000000000000000" pitchFamily="2" charset="2"/>
              <a:buChar char="Ø"/>
              <a:defRPr sz="5800">
                <a:solidFill>
                  <a:srgbClr val="000000"/>
                </a:solidFill>
                <a:uFill>
                  <a:solidFill>
                    <a:srgbClr val="000000"/>
                  </a:solidFill>
                </a:uFill>
                <a:latin typeface="Times Roman"/>
                <a:ea typeface="Times Roman"/>
                <a:cs typeface="Times Roman"/>
                <a:sym typeface="Times Roman"/>
              </a:defRPr>
            </a:pPr>
            <a:r>
              <a:rPr sz="6600" b="1" kern="0" spc="300" dirty="0">
                <a:solidFill>
                  <a:schemeClr val="bg2">
                    <a:lumMod val="10000"/>
                  </a:schemeClr>
                </a:solidFill>
                <a:effectLst>
                  <a:outerShdw blurRad="38100" dist="38100" dir="2700000" algn="tl">
                    <a:srgbClr val="000000">
                      <a:alpha val="43137"/>
                    </a:srgbClr>
                  </a:outerShdw>
                </a:effectLst>
                <a:uFill>
                  <a:solidFill>
                    <a:srgbClr val="000000"/>
                  </a:solidFill>
                </a:uFill>
                <a:latin typeface="Times Roman"/>
                <a:ea typeface="Times Roman"/>
                <a:cs typeface="Times Roman"/>
                <a:sym typeface="Times Roman"/>
              </a:rPr>
              <a:t>Milli-Charged Particles. </a:t>
            </a:r>
          </a:p>
          <a:p>
            <a:pPr marL="4514850" lvl="8" indent="-857250" algn="just" defTabSz="457200" hangingPunct="0">
              <a:lnSpc>
                <a:spcPct val="150000"/>
              </a:lnSpc>
              <a:spcBef>
                <a:spcPts val="1200"/>
              </a:spcBef>
              <a:buFont typeface="Wingdings" panose="05000000000000000000" pitchFamily="2" charset="2"/>
              <a:buChar char="Ø"/>
              <a:defRPr sz="5800">
                <a:solidFill>
                  <a:srgbClr val="000000"/>
                </a:solidFill>
                <a:uFill>
                  <a:solidFill>
                    <a:srgbClr val="000000"/>
                  </a:solidFill>
                </a:uFill>
                <a:latin typeface="Times Roman"/>
                <a:ea typeface="Times Roman"/>
                <a:cs typeface="Times Roman"/>
                <a:sym typeface="Times Roman"/>
              </a:defRPr>
            </a:pPr>
            <a:r>
              <a:rPr sz="6600" b="1" kern="0" spc="300" dirty="0">
                <a:solidFill>
                  <a:schemeClr val="bg2">
                    <a:lumMod val="10000"/>
                  </a:schemeClr>
                </a:solidFill>
                <a:effectLst>
                  <a:outerShdw blurRad="38100" dist="38100" dir="2700000" algn="tl">
                    <a:srgbClr val="000000">
                      <a:alpha val="43137"/>
                    </a:srgbClr>
                  </a:outerShdw>
                </a:effectLst>
                <a:uFill>
                  <a:solidFill>
                    <a:srgbClr val="000000"/>
                  </a:solidFill>
                </a:uFill>
                <a:latin typeface="Times Roman"/>
                <a:ea typeface="Times Roman"/>
                <a:cs typeface="Times Roman"/>
                <a:sym typeface="Times Roman"/>
              </a:rPr>
              <a:t>Bosonic -</a:t>
            </a:r>
            <a:r>
              <a:rPr sz="6600" b="1" kern="0" spc="300" dirty="0" err="1">
                <a:solidFill>
                  <a:schemeClr val="bg2">
                    <a:lumMod val="10000"/>
                  </a:schemeClr>
                </a:solidFill>
                <a:effectLst>
                  <a:outerShdw blurRad="38100" dist="38100" dir="2700000" algn="tl">
                    <a:srgbClr val="000000">
                      <a:alpha val="43137"/>
                    </a:srgbClr>
                  </a:outerShdw>
                </a:effectLst>
                <a:uFill>
                  <a:solidFill>
                    <a:srgbClr val="000000"/>
                  </a:solidFill>
                </a:uFill>
                <a:latin typeface="Times Roman"/>
                <a:ea typeface="Times Roman"/>
                <a:cs typeface="Times Roman"/>
                <a:sym typeface="Times Roman"/>
              </a:rPr>
              <a:t>SuperWIMPs</a:t>
            </a:r>
            <a:r>
              <a:rPr sz="6600" b="1" kern="0" spc="300" dirty="0">
                <a:solidFill>
                  <a:schemeClr val="bg2">
                    <a:lumMod val="10000"/>
                  </a:schemeClr>
                </a:solidFill>
                <a:effectLst>
                  <a:outerShdw blurRad="38100" dist="38100" dir="2700000" algn="tl">
                    <a:srgbClr val="000000">
                      <a:alpha val="43137"/>
                    </a:srgbClr>
                  </a:outerShdw>
                </a:effectLst>
                <a:uFill>
                  <a:solidFill>
                    <a:srgbClr val="000000"/>
                  </a:solidFill>
                </a:uFill>
                <a:latin typeface="Times Roman"/>
                <a:ea typeface="Times Roman"/>
                <a:cs typeface="Times Roman"/>
                <a:sym typeface="Times Roman"/>
              </a:rPr>
              <a:t>.</a:t>
            </a:r>
          </a:p>
          <a:p>
            <a:pPr marL="4514850" lvl="8" indent="-857250" algn="just" defTabSz="457200" hangingPunct="0">
              <a:lnSpc>
                <a:spcPct val="150000"/>
              </a:lnSpc>
              <a:spcBef>
                <a:spcPts val="1200"/>
              </a:spcBef>
              <a:buFont typeface="Wingdings" panose="05000000000000000000" pitchFamily="2" charset="2"/>
              <a:buChar char="Ø"/>
              <a:defRPr sz="5800">
                <a:solidFill>
                  <a:srgbClr val="000000"/>
                </a:solidFill>
                <a:uFill>
                  <a:solidFill>
                    <a:srgbClr val="000000"/>
                  </a:solidFill>
                </a:uFill>
                <a:latin typeface="Times Roman"/>
                <a:ea typeface="Times Roman"/>
                <a:cs typeface="Times Roman"/>
                <a:sym typeface="Times Roman"/>
              </a:defRPr>
            </a:pPr>
            <a:r>
              <a:rPr sz="6600" b="1" kern="0" spc="300" dirty="0">
                <a:solidFill>
                  <a:schemeClr val="bg2">
                    <a:lumMod val="10000"/>
                  </a:schemeClr>
                </a:solidFill>
                <a:effectLst>
                  <a:outerShdw blurRad="38100" dist="38100" dir="2700000" algn="tl">
                    <a:srgbClr val="000000">
                      <a:alpha val="43137"/>
                    </a:srgbClr>
                  </a:outerShdw>
                </a:effectLst>
                <a:uFill>
                  <a:solidFill>
                    <a:srgbClr val="000000"/>
                  </a:solidFill>
                </a:uFill>
                <a:latin typeface="Times Roman"/>
                <a:ea typeface="Times Roman"/>
                <a:cs typeface="Times Roman"/>
                <a:sym typeface="Times Roman"/>
              </a:rPr>
              <a:t>Dark Photon. </a:t>
            </a:r>
          </a:p>
          <a:p>
            <a:pPr marL="4514850" lvl="8" indent="-857250" algn="just" defTabSz="457200" hangingPunct="0">
              <a:lnSpc>
                <a:spcPct val="150000"/>
              </a:lnSpc>
              <a:spcBef>
                <a:spcPts val="1200"/>
              </a:spcBef>
              <a:buFont typeface="Wingdings" panose="05000000000000000000" pitchFamily="2" charset="2"/>
              <a:buChar char="Ø"/>
              <a:defRPr sz="5800">
                <a:solidFill>
                  <a:srgbClr val="000000"/>
                </a:solidFill>
                <a:uFill>
                  <a:solidFill>
                    <a:srgbClr val="000000"/>
                  </a:solidFill>
                </a:uFill>
                <a:latin typeface="Times Roman"/>
                <a:ea typeface="Times Roman"/>
                <a:cs typeface="Times Roman"/>
                <a:sym typeface="Times Roman"/>
              </a:defRPr>
            </a:pPr>
            <a:r>
              <a:rPr sz="6600" b="1" kern="0" spc="300" dirty="0">
                <a:solidFill>
                  <a:schemeClr val="bg2">
                    <a:lumMod val="10000"/>
                  </a:schemeClr>
                </a:solidFill>
                <a:effectLst>
                  <a:outerShdw blurRad="38100" dist="38100" dir="2700000" algn="tl">
                    <a:srgbClr val="000000">
                      <a:alpha val="43137"/>
                    </a:srgbClr>
                  </a:outerShdw>
                </a:effectLst>
                <a:uFill>
                  <a:solidFill>
                    <a:srgbClr val="000000"/>
                  </a:solidFill>
                </a:uFill>
                <a:latin typeface="Times Roman"/>
                <a:ea typeface="Times Roman"/>
                <a:cs typeface="Times Roman"/>
                <a:sym typeface="Times Roman"/>
              </a:rPr>
              <a:t>Electromagnetic Properties of Neutrino etc.  </a:t>
            </a:r>
          </a:p>
        </p:txBody>
      </p:sp>
      <p:sp>
        <p:nvSpPr>
          <p:cNvPr id="12292" name="Other Rich Physics">
            <a:extLst>
              <a:ext uri="{FF2B5EF4-FFF2-40B4-BE49-F238E27FC236}">
                <a16:creationId xmlns:a16="http://schemas.microsoft.com/office/drawing/2014/main" id="{FEA105BC-572E-54DA-21D8-AAFB1FDCAC67}"/>
              </a:ext>
            </a:extLst>
          </p:cNvPr>
          <p:cNvSpPr txBox="1">
            <a:spLocks noChangeArrowheads="1"/>
          </p:cNvSpPr>
          <p:nvPr/>
        </p:nvSpPr>
        <p:spPr bwMode="auto">
          <a:xfrm>
            <a:off x="0" y="138"/>
            <a:ext cx="32004000" cy="196464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algn="ctr" eaLnBrk="0" hangingPunct="0">
              <a:defRPr sz="2400">
                <a:solidFill>
                  <a:srgbClr val="5E5E5E"/>
                </a:solidFill>
                <a:latin typeface="Helvetica Neue"/>
                <a:ea typeface="Helvetica Neue"/>
                <a:cs typeface="Helvetica Neue"/>
                <a:sym typeface="Helvetica Neue"/>
              </a:defRPr>
            </a:lvl1pPr>
            <a:lvl2pPr marL="742950" indent="-285750" algn="ctr" eaLnBrk="0" hangingPunct="0">
              <a:defRPr sz="2400">
                <a:solidFill>
                  <a:srgbClr val="5E5E5E"/>
                </a:solidFill>
                <a:latin typeface="Helvetica Neue"/>
                <a:ea typeface="Helvetica Neue"/>
                <a:cs typeface="Helvetica Neue"/>
                <a:sym typeface="Helvetica Neue"/>
              </a:defRPr>
            </a:lvl2pPr>
            <a:lvl3pPr marL="1143000" indent="-228600" algn="ctr" eaLnBrk="0" hangingPunct="0">
              <a:defRPr sz="2400">
                <a:solidFill>
                  <a:srgbClr val="5E5E5E"/>
                </a:solidFill>
                <a:latin typeface="Helvetica Neue"/>
                <a:ea typeface="Helvetica Neue"/>
                <a:cs typeface="Helvetica Neue"/>
                <a:sym typeface="Helvetica Neue"/>
              </a:defRPr>
            </a:lvl3pPr>
            <a:lvl4pPr marL="1600200" indent="-228600" algn="ctr" eaLnBrk="0" hangingPunct="0">
              <a:defRPr sz="2400">
                <a:solidFill>
                  <a:srgbClr val="5E5E5E"/>
                </a:solidFill>
                <a:latin typeface="Helvetica Neue"/>
                <a:ea typeface="Helvetica Neue"/>
                <a:cs typeface="Helvetica Neue"/>
                <a:sym typeface="Helvetica Neue"/>
              </a:defRPr>
            </a:lvl4pPr>
            <a:lvl5pPr marL="2057400" indent="-228600" algn="ctr" eaLnBrk="0" hangingPunct="0">
              <a:defRPr sz="2400">
                <a:solidFill>
                  <a:srgbClr val="5E5E5E"/>
                </a:solidFill>
                <a:latin typeface="Helvetica Neue"/>
                <a:ea typeface="Helvetica Neue"/>
                <a:cs typeface="Helvetica Neue"/>
                <a:sym typeface="Helvetica Neue"/>
              </a:defRPr>
            </a:lvl5pPr>
            <a:lvl6pPr marL="2514600" indent="-228600" algn="ctr" defTabSz="2436813" eaLnBrk="0" fontAlgn="base" hangingPunct="0">
              <a:spcBef>
                <a:spcPct val="0"/>
              </a:spcBef>
              <a:spcAft>
                <a:spcPct val="0"/>
              </a:spcAft>
              <a:defRPr sz="2400">
                <a:solidFill>
                  <a:srgbClr val="5E5E5E"/>
                </a:solidFill>
                <a:latin typeface="Helvetica Neue"/>
                <a:ea typeface="Helvetica Neue"/>
                <a:cs typeface="Helvetica Neue"/>
                <a:sym typeface="Helvetica Neue"/>
              </a:defRPr>
            </a:lvl6pPr>
            <a:lvl7pPr marL="2971800" indent="-228600" algn="ctr" defTabSz="2436813" eaLnBrk="0" fontAlgn="base" hangingPunct="0">
              <a:spcBef>
                <a:spcPct val="0"/>
              </a:spcBef>
              <a:spcAft>
                <a:spcPct val="0"/>
              </a:spcAft>
              <a:defRPr sz="2400">
                <a:solidFill>
                  <a:srgbClr val="5E5E5E"/>
                </a:solidFill>
                <a:latin typeface="Helvetica Neue"/>
                <a:ea typeface="Helvetica Neue"/>
                <a:cs typeface="Helvetica Neue"/>
                <a:sym typeface="Helvetica Neue"/>
              </a:defRPr>
            </a:lvl7pPr>
            <a:lvl8pPr marL="3429000" indent="-228600" algn="ctr" defTabSz="2436813" eaLnBrk="0" fontAlgn="base" hangingPunct="0">
              <a:spcBef>
                <a:spcPct val="0"/>
              </a:spcBef>
              <a:spcAft>
                <a:spcPct val="0"/>
              </a:spcAft>
              <a:defRPr sz="2400">
                <a:solidFill>
                  <a:srgbClr val="5E5E5E"/>
                </a:solidFill>
                <a:latin typeface="Helvetica Neue"/>
                <a:ea typeface="Helvetica Neue"/>
                <a:cs typeface="Helvetica Neue"/>
                <a:sym typeface="Helvetica Neue"/>
              </a:defRPr>
            </a:lvl8pPr>
            <a:lvl9pPr marL="3886200" indent="-228600" algn="ctr" defTabSz="2436813" eaLnBrk="0" fontAlgn="base" hangingPunct="0">
              <a:spcBef>
                <a:spcPct val="0"/>
              </a:spcBef>
              <a:spcAft>
                <a:spcPct val="0"/>
              </a:spcAft>
              <a:defRPr sz="2400">
                <a:solidFill>
                  <a:srgbClr val="5E5E5E"/>
                </a:solidFill>
                <a:latin typeface="Helvetica Neue"/>
                <a:ea typeface="Helvetica Neue"/>
                <a:cs typeface="Helvetica Neue"/>
                <a:sym typeface="Helvetica Neue"/>
              </a:defRPr>
            </a:lvl9pPr>
          </a:lstStyle>
          <a:p>
            <a:pPr eaLnBrk="1"/>
            <a:r>
              <a:rPr lang="en-US" altLang="en-US" sz="12100" b="1" dirty="0">
                <a:solidFill>
                  <a:srgbClr val="7030A0"/>
                </a:solidFill>
                <a:latin typeface="Arial Rounded MT Bold" panose="020F0704030504030204" pitchFamily="34" charset="0"/>
                <a:cs typeface="Times New Roman" panose="02020603050405020304" pitchFamily="18" charset="0"/>
                <a:sym typeface="Times New Roman" panose="02020603050405020304" pitchFamily="18" charset="0"/>
              </a:rPr>
              <a:t>Many more new Physics</a:t>
            </a:r>
          </a:p>
        </p:txBody>
      </p:sp>
      <p:sp>
        <p:nvSpPr>
          <p:cNvPr id="5" name="Line">
            <a:extLst>
              <a:ext uri="{FF2B5EF4-FFF2-40B4-BE49-F238E27FC236}">
                <a16:creationId xmlns:a16="http://schemas.microsoft.com/office/drawing/2014/main" id="{2AD425B9-DAC2-2F19-9D79-FCC945A11A85}"/>
              </a:ext>
            </a:extLst>
          </p:cNvPr>
          <p:cNvSpPr/>
          <p:nvPr/>
        </p:nvSpPr>
        <p:spPr>
          <a:xfrm>
            <a:off x="0" y="2217984"/>
            <a:ext cx="32004000" cy="0"/>
          </a:xfrm>
          <a:prstGeom prst="line">
            <a:avLst/>
          </a:prstGeom>
          <a:ln w="88900">
            <a:solidFill>
              <a:schemeClr val="accent1">
                <a:lumOff val="-13575"/>
              </a:schemeClr>
            </a:solidFill>
            <a:miter lim="400000"/>
          </a:ln>
          <a:effectLst>
            <a:outerShdw blurRad="50800" dist="38100" dir="8100000" algn="tr" rotWithShape="0">
              <a:prstClr val="black">
                <a:alpha val="40000"/>
              </a:prstClr>
            </a:outerShdw>
          </a:effectLst>
        </p:spPr>
        <p:txBody>
          <a:bodyPr lIns="50800" tIns="50800" rIns="50800" bIns="50800" anchor="ctr"/>
          <a:lstStyle/>
          <a:p>
            <a:pPr algn="ctr" defTabSz="2438338" fontAlgn="auto" hangingPunct="0">
              <a:spcBef>
                <a:spcPts val="0"/>
              </a:spcBef>
              <a:spcAft>
                <a:spcPts val="0"/>
              </a:spcAft>
              <a:defRPr/>
            </a:pPr>
            <a:endParaRPr kern="0">
              <a:latin typeface="+mn-lt"/>
              <a:ea typeface="+mn-ea"/>
              <a:cs typeface="+mn-cs"/>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he technology of larger, low-background HPGe arrays will enable…">
            <a:extLst>
              <a:ext uri="{FF2B5EF4-FFF2-40B4-BE49-F238E27FC236}">
                <a16:creationId xmlns:a16="http://schemas.microsoft.com/office/drawing/2014/main" id="{886CAAA3-4621-5844-BAD4-BFDF84D3D85B}"/>
              </a:ext>
            </a:extLst>
          </p:cNvPr>
          <p:cNvSpPr txBox="1"/>
          <p:nvPr/>
        </p:nvSpPr>
        <p:spPr>
          <a:xfrm>
            <a:off x="1168352" y="2297193"/>
            <a:ext cx="30099344" cy="14814312"/>
          </a:xfrm>
          <a:prstGeom prst="rect">
            <a:avLst/>
          </a:prstGeom>
          <a:ln w="12700">
            <a:noFill/>
            <a:miter lim="4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C572A759-6A51-4108-AA02-DFA0A04FC94B}"/>
          </a:extLst>
        </p:spPr>
        <p:txBody>
          <a:bodyPr wrap="square" lIns="50800" tIns="50800" rIns="50800" bIns="50800" anchor="ctr">
            <a:spAutoFit/>
          </a:bodyPr>
          <a:lstStyle/>
          <a:p>
            <a:pPr algn="just" defTabSz="457200" fontAlgn="auto" hangingPunct="0">
              <a:spcBef>
                <a:spcPts val="1200"/>
              </a:spcBef>
              <a:spcAft>
                <a:spcPts val="0"/>
              </a:spcAft>
              <a:defRPr sz="5800">
                <a:solidFill>
                  <a:srgbClr val="000000"/>
                </a:solidFill>
                <a:uFill>
                  <a:solidFill>
                    <a:srgbClr val="000000"/>
                  </a:solidFill>
                </a:uFill>
              </a:defRPr>
            </a:pPr>
            <a:r>
              <a:rPr sz="5800" kern="0" dirty="0">
                <a:solidFill>
                  <a:srgbClr val="000000"/>
                </a:solidFill>
                <a:uFill>
                  <a:solidFill>
                    <a:srgbClr val="000000"/>
                  </a:solidFill>
                </a:uFill>
                <a:latin typeface="+mn-lt"/>
                <a:ea typeface="+mn-ea"/>
                <a:cs typeface="+mn-cs"/>
              </a:rPr>
              <a:t> </a:t>
            </a:r>
            <a:r>
              <a:rPr sz="6600" b="1" kern="0" spc="300" dirty="0">
                <a:solidFill>
                  <a:srgbClr val="000000"/>
                </a:solidFill>
                <a:uFill>
                  <a:solidFill>
                    <a:srgbClr val="000000"/>
                  </a:solidFill>
                </a:uFill>
                <a:latin typeface="Times Roman"/>
                <a:ea typeface="Times Roman"/>
                <a:cs typeface="Times Roman"/>
                <a:sym typeface="Times Roman"/>
              </a:rPr>
              <a:t>The technology of larger, low-background </a:t>
            </a:r>
            <a:r>
              <a:rPr sz="6600" b="1" kern="0" spc="300" dirty="0" err="1">
                <a:solidFill>
                  <a:srgbClr val="000000"/>
                </a:solidFill>
                <a:uFill>
                  <a:solidFill>
                    <a:srgbClr val="000000"/>
                  </a:solidFill>
                </a:uFill>
                <a:latin typeface="Times Roman"/>
                <a:ea typeface="Times Roman"/>
                <a:cs typeface="Times Roman"/>
                <a:sym typeface="Times Roman"/>
              </a:rPr>
              <a:t>HPGe</a:t>
            </a:r>
            <a:r>
              <a:rPr sz="6600" b="1" kern="0" spc="300" dirty="0">
                <a:solidFill>
                  <a:srgbClr val="000000"/>
                </a:solidFill>
                <a:uFill>
                  <a:solidFill>
                    <a:srgbClr val="000000"/>
                  </a:solidFill>
                </a:uFill>
                <a:latin typeface="Times Roman"/>
                <a:ea typeface="Times Roman"/>
                <a:cs typeface="Times Roman"/>
                <a:sym typeface="Times Roman"/>
              </a:rPr>
              <a:t> arrays will enable</a:t>
            </a:r>
            <a:r>
              <a:rPr sz="6400" b="1" kern="0" spc="300" dirty="0">
                <a:solidFill>
                  <a:srgbClr val="000000"/>
                </a:solidFill>
                <a:uFill>
                  <a:solidFill>
                    <a:srgbClr val="000000"/>
                  </a:solidFill>
                </a:uFill>
                <a:latin typeface="Times Roman"/>
                <a:ea typeface="Times Roman"/>
                <a:cs typeface="Times Roman"/>
                <a:sym typeface="Times Roman"/>
              </a:rPr>
              <a:t> </a:t>
            </a:r>
          </a:p>
          <a:p>
            <a:pPr marL="914400" indent="-850900" algn="just" defTabSz="457200" fontAlgn="auto" hangingPunct="0">
              <a:lnSpc>
                <a:spcPct val="150000"/>
              </a:lnSpc>
              <a:spcBef>
                <a:spcPts val="1200"/>
              </a:spcBef>
              <a:spcAft>
                <a:spcPts val="0"/>
              </a:spcAft>
              <a:buSzPct val="100000"/>
              <a:buFontTx/>
              <a:buChar char="✓"/>
              <a:defRPr sz="5800">
                <a:solidFill>
                  <a:srgbClr val="000000"/>
                </a:solidFill>
                <a:uFill>
                  <a:solidFill>
                    <a:srgbClr val="000000"/>
                  </a:solidFill>
                </a:uFill>
              </a:defRPr>
            </a:pPr>
            <a:r>
              <a:rPr sz="6000" kern="0" spc="300" dirty="0">
                <a:solidFill>
                  <a:srgbClr val="000000"/>
                </a:solidFill>
                <a:uFill>
                  <a:solidFill>
                    <a:srgbClr val="000000"/>
                  </a:solidFill>
                </a:uFill>
                <a:latin typeface="Times Roman"/>
                <a:ea typeface="Times Roman"/>
                <a:cs typeface="Times Roman"/>
                <a:sym typeface="Times Roman"/>
              </a:rPr>
              <a:t>A new generation of highly-efficient gamma spectroscopy measurements; </a:t>
            </a:r>
          </a:p>
          <a:p>
            <a:pPr marL="914400" indent="-850900" algn="just" defTabSz="457200" fontAlgn="auto" hangingPunct="0">
              <a:lnSpc>
                <a:spcPct val="150000"/>
              </a:lnSpc>
              <a:spcBef>
                <a:spcPts val="1200"/>
              </a:spcBef>
              <a:spcAft>
                <a:spcPts val="0"/>
              </a:spcAft>
              <a:buSzPct val="100000"/>
              <a:buFontTx/>
              <a:buChar char="✓"/>
              <a:defRPr sz="5800">
                <a:solidFill>
                  <a:srgbClr val="000000"/>
                </a:solidFill>
                <a:uFill>
                  <a:solidFill>
                    <a:srgbClr val="000000"/>
                  </a:solidFill>
                </a:uFill>
              </a:defRPr>
            </a:pPr>
            <a:r>
              <a:rPr sz="6000" kern="0" spc="300" dirty="0">
                <a:solidFill>
                  <a:srgbClr val="000000"/>
                </a:solidFill>
                <a:uFill>
                  <a:solidFill>
                    <a:srgbClr val="000000"/>
                  </a:solidFill>
                </a:uFill>
                <a:latin typeface="Times Roman"/>
                <a:ea typeface="Times Roman"/>
                <a:cs typeface="Times Roman"/>
                <a:sym typeface="Times Roman"/>
              </a:rPr>
              <a:t>Nuclear structure; </a:t>
            </a:r>
          </a:p>
          <a:p>
            <a:pPr marL="914400" indent="-850900" algn="just" defTabSz="457200" fontAlgn="auto" hangingPunct="0">
              <a:lnSpc>
                <a:spcPct val="150000"/>
              </a:lnSpc>
              <a:spcBef>
                <a:spcPts val="1200"/>
              </a:spcBef>
              <a:spcAft>
                <a:spcPts val="0"/>
              </a:spcAft>
              <a:buSzPct val="100000"/>
              <a:buFontTx/>
              <a:buChar char="✓"/>
              <a:defRPr sz="5800">
                <a:solidFill>
                  <a:srgbClr val="000000"/>
                </a:solidFill>
                <a:uFill>
                  <a:solidFill>
                    <a:srgbClr val="000000"/>
                  </a:solidFill>
                </a:uFill>
              </a:defRPr>
            </a:pPr>
            <a:r>
              <a:rPr sz="6000" kern="0" spc="300" dirty="0">
                <a:solidFill>
                  <a:srgbClr val="000000"/>
                </a:solidFill>
                <a:uFill>
                  <a:solidFill>
                    <a:srgbClr val="000000"/>
                  </a:solidFill>
                </a:uFill>
                <a:latin typeface="Times Roman"/>
                <a:ea typeface="Times Roman"/>
                <a:cs typeface="Times Roman"/>
                <a:sym typeface="Times Roman"/>
              </a:rPr>
              <a:t>Nuclear astrophysics; </a:t>
            </a:r>
          </a:p>
          <a:p>
            <a:pPr marL="914400" indent="-850900" algn="just" defTabSz="457200" fontAlgn="auto" hangingPunct="0">
              <a:lnSpc>
                <a:spcPct val="150000"/>
              </a:lnSpc>
              <a:spcBef>
                <a:spcPts val="1200"/>
              </a:spcBef>
              <a:spcAft>
                <a:spcPts val="0"/>
              </a:spcAft>
              <a:buSzPct val="100000"/>
              <a:buFontTx/>
              <a:buChar char="✓"/>
              <a:defRPr sz="5800">
                <a:solidFill>
                  <a:srgbClr val="000000"/>
                </a:solidFill>
                <a:uFill>
                  <a:solidFill>
                    <a:srgbClr val="000000"/>
                  </a:solidFill>
                </a:uFill>
              </a:defRPr>
            </a:pPr>
            <a:r>
              <a:rPr sz="6000" kern="0" spc="300" dirty="0">
                <a:solidFill>
                  <a:srgbClr val="000000"/>
                </a:solidFill>
                <a:uFill>
                  <a:solidFill>
                    <a:srgbClr val="000000"/>
                  </a:solidFill>
                </a:uFill>
                <a:latin typeface="Times Roman"/>
                <a:ea typeface="Times Roman"/>
                <a:cs typeface="Times Roman"/>
                <a:sym typeface="Times Roman"/>
              </a:rPr>
              <a:t>Environmental monitoring; atmospheric, ocean, and groundwater environmental transport; </a:t>
            </a:r>
          </a:p>
          <a:p>
            <a:pPr marL="914400" indent="-850900" algn="just" defTabSz="457200" fontAlgn="auto" hangingPunct="0">
              <a:lnSpc>
                <a:spcPct val="150000"/>
              </a:lnSpc>
              <a:spcBef>
                <a:spcPts val="1200"/>
              </a:spcBef>
              <a:spcAft>
                <a:spcPts val="0"/>
              </a:spcAft>
              <a:buSzPct val="100000"/>
              <a:buFontTx/>
              <a:buChar char="✓"/>
              <a:defRPr sz="5800">
                <a:solidFill>
                  <a:srgbClr val="000000"/>
                </a:solidFill>
                <a:uFill>
                  <a:solidFill>
                    <a:srgbClr val="000000"/>
                  </a:solidFill>
                </a:uFill>
              </a:defRPr>
            </a:pPr>
            <a:r>
              <a:rPr sz="6000" kern="0" spc="300" dirty="0">
                <a:solidFill>
                  <a:srgbClr val="000000"/>
                </a:solidFill>
                <a:uFill>
                  <a:solidFill>
                    <a:srgbClr val="000000"/>
                  </a:solidFill>
                </a:uFill>
                <a:latin typeface="Times Roman"/>
                <a:ea typeface="Times Roman"/>
                <a:cs typeface="Times Roman"/>
                <a:sym typeface="Times Roman"/>
              </a:rPr>
              <a:t>Methods of radioactive dating; </a:t>
            </a:r>
          </a:p>
          <a:p>
            <a:pPr marL="914400" indent="-850900" algn="just" defTabSz="457200" fontAlgn="auto" hangingPunct="0">
              <a:lnSpc>
                <a:spcPct val="150000"/>
              </a:lnSpc>
              <a:spcBef>
                <a:spcPts val="1200"/>
              </a:spcBef>
              <a:spcAft>
                <a:spcPts val="0"/>
              </a:spcAft>
              <a:buSzPct val="100000"/>
              <a:buFontTx/>
              <a:buChar char="✓"/>
              <a:defRPr sz="5800">
                <a:solidFill>
                  <a:srgbClr val="000000"/>
                </a:solidFill>
                <a:uFill>
                  <a:solidFill>
                    <a:srgbClr val="000000"/>
                  </a:solidFill>
                </a:uFill>
              </a:defRPr>
            </a:pPr>
            <a:r>
              <a:rPr sz="6000" kern="0" spc="300" dirty="0">
                <a:solidFill>
                  <a:srgbClr val="000000"/>
                </a:solidFill>
                <a:uFill>
                  <a:solidFill>
                    <a:srgbClr val="000000"/>
                  </a:solidFill>
                </a:uFill>
                <a:latin typeface="Times Roman"/>
                <a:ea typeface="Times Roman"/>
                <a:cs typeface="Times Roman"/>
                <a:sym typeface="Times Roman"/>
              </a:rPr>
              <a:t>Reactor monitoring;  </a:t>
            </a:r>
          </a:p>
          <a:p>
            <a:pPr marL="914400" indent="-850900" algn="just" defTabSz="457200" fontAlgn="auto" hangingPunct="0">
              <a:lnSpc>
                <a:spcPct val="150000"/>
              </a:lnSpc>
              <a:spcBef>
                <a:spcPts val="1200"/>
              </a:spcBef>
              <a:spcAft>
                <a:spcPts val="0"/>
              </a:spcAft>
              <a:buSzPct val="100000"/>
              <a:buFontTx/>
              <a:buChar char="✓"/>
              <a:defRPr sz="5800">
                <a:solidFill>
                  <a:srgbClr val="000000"/>
                </a:solidFill>
                <a:uFill>
                  <a:solidFill>
                    <a:srgbClr val="000000"/>
                  </a:solidFill>
                </a:uFill>
              </a:defRPr>
            </a:pPr>
            <a:r>
              <a:rPr sz="6000" kern="0" spc="300" dirty="0">
                <a:solidFill>
                  <a:srgbClr val="000000"/>
                </a:solidFill>
                <a:uFill>
                  <a:solidFill>
                    <a:srgbClr val="000000"/>
                  </a:solidFill>
                </a:uFill>
                <a:latin typeface="Times Roman"/>
                <a:ea typeface="Times Roman"/>
                <a:cs typeface="Times Roman"/>
                <a:sym typeface="Times Roman"/>
              </a:rPr>
              <a:t>Bioassay for determining very low occupational exposures to radiation; </a:t>
            </a:r>
          </a:p>
          <a:p>
            <a:pPr marL="914400" indent="-850900" algn="just" defTabSz="457200" fontAlgn="auto" hangingPunct="0">
              <a:lnSpc>
                <a:spcPct val="150000"/>
              </a:lnSpc>
              <a:spcBef>
                <a:spcPts val="1200"/>
              </a:spcBef>
              <a:spcAft>
                <a:spcPts val="0"/>
              </a:spcAft>
              <a:buSzPct val="100000"/>
              <a:buFontTx/>
              <a:buChar char="✓"/>
              <a:defRPr sz="5800">
                <a:solidFill>
                  <a:srgbClr val="000000"/>
                </a:solidFill>
                <a:uFill>
                  <a:solidFill>
                    <a:srgbClr val="000000"/>
                  </a:solidFill>
                </a:uFill>
              </a:defRPr>
            </a:pPr>
            <a:r>
              <a:rPr sz="6000" kern="0" spc="300" dirty="0">
                <a:solidFill>
                  <a:srgbClr val="000000"/>
                </a:solidFill>
                <a:uFill>
                  <a:solidFill>
                    <a:srgbClr val="000000"/>
                  </a:solidFill>
                </a:uFill>
                <a:latin typeface="Times Roman"/>
                <a:ea typeface="Times Roman"/>
                <a:cs typeface="Times Roman"/>
                <a:sym typeface="Times Roman"/>
              </a:rPr>
              <a:t>A biological studies involving radiotracers at very low activities etc.  </a:t>
            </a:r>
          </a:p>
        </p:txBody>
      </p:sp>
      <p:sp>
        <p:nvSpPr>
          <p:cNvPr id="13316" name="Broader Impacts">
            <a:extLst>
              <a:ext uri="{FF2B5EF4-FFF2-40B4-BE49-F238E27FC236}">
                <a16:creationId xmlns:a16="http://schemas.microsoft.com/office/drawing/2014/main" id="{5E00BDF1-74E1-3948-8881-BE3C4E5D4E75}"/>
              </a:ext>
            </a:extLst>
          </p:cNvPr>
          <p:cNvSpPr txBox="1">
            <a:spLocks noChangeArrowheads="1"/>
          </p:cNvSpPr>
          <p:nvPr/>
        </p:nvSpPr>
        <p:spPr bwMode="auto">
          <a:xfrm>
            <a:off x="0" y="79346"/>
            <a:ext cx="32004000" cy="196464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algn="ctr" eaLnBrk="0" hangingPunct="0">
              <a:defRPr sz="2400">
                <a:solidFill>
                  <a:srgbClr val="5E5E5E"/>
                </a:solidFill>
                <a:latin typeface="Helvetica Neue"/>
                <a:ea typeface="Helvetica Neue"/>
                <a:cs typeface="Helvetica Neue"/>
                <a:sym typeface="Helvetica Neue"/>
              </a:defRPr>
            </a:lvl1pPr>
            <a:lvl2pPr marL="742950" indent="-285750" algn="ctr" eaLnBrk="0" hangingPunct="0">
              <a:defRPr sz="2400">
                <a:solidFill>
                  <a:srgbClr val="5E5E5E"/>
                </a:solidFill>
                <a:latin typeface="Helvetica Neue"/>
                <a:ea typeface="Helvetica Neue"/>
                <a:cs typeface="Helvetica Neue"/>
                <a:sym typeface="Helvetica Neue"/>
              </a:defRPr>
            </a:lvl2pPr>
            <a:lvl3pPr marL="1143000" indent="-228600" algn="ctr" eaLnBrk="0" hangingPunct="0">
              <a:defRPr sz="2400">
                <a:solidFill>
                  <a:srgbClr val="5E5E5E"/>
                </a:solidFill>
                <a:latin typeface="Helvetica Neue"/>
                <a:ea typeface="Helvetica Neue"/>
                <a:cs typeface="Helvetica Neue"/>
                <a:sym typeface="Helvetica Neue"/>
              </a:defRPr>
            </a:lvl3pPr>
            <a:lvl4pPr marL="1600200" indent="-228600" algn="ctr" eaLnBrk="0" hangingPunct="0">
              <a:defRPr sz="2400">
                <a:solidFill>
                  <a:srgbClr val="5E5E5E"/>
                </a:solidFill>
                <a:latin typeface="Helvetica Neue"/>
                <a:ea typeface="Helvetica Neue"/>
                <a:cs typeface="Helvetica Neue"/>
                <a:sym typeface="Helvetica Neue"/>
              </a:defRPr>
            </a:lvl4pPr>
            <a:lvl5pPr marL="2057400" indent="-228600" algn="ctr" eaLnBrk="0" hangingPunct="0">
              <a:defRPr sz="2400">
                <a:solidFill>
                  <a:srgbClr val="5E5E5E"/>
                </a:solidFill>
                <a:latin typeface="Helvetica Neue"/>
                <a:ea typeface="Helvetica Neue"/>
                <a:cs typeface="Helvetica Neue"/>
                <a:sym typeface="Helvetica Neue"/>
              </a:defRPr>
            </a:lvl5pPr>
            <a:lvl6pPr marL="2514600" indent="-228600" algn="ctr" defTabSz="2436813" eaLnBrk="0" fontAlgn="base" hangingPunct="0">
              <a:spcBef>
                <a:spcPct val="0"/>
              </a:spcBef>
              <a:spcAft>
                <a:spcPct val="0"/>
              </a:spcAft>
              <a:defRPr sz="2400">
                <a:solidFill>
                  <a:srgbClr val="5E5E5E"/>
                </a:solidFill>
                <a:latin typeface="Helvetica Neue"/>
                <a:ea typeface="Helvetica Neue"/>
                <a:cs typeface="Helvetica Neue"/>
                <a:sym typeface="Helvetica Neue"/>
              </a:defRPr>
            </a:lvl6pPr>
            <a:lvl7pPr marL="2971800" indent="-228600" algn="ctr" defTabSz="2436813" eaLnBrk="0" fontAlgn="base" hangingPunct="0">
              <a:spcBef>
                <a:spcPct val="0"/>
              </a:spcBef>
              <a:spcAft>
                <a:spcPct val="0"/>
              </a:spcAft>
              <a:defRPr sz="2400">
                <a:solidFill>
                  <a:srgbClr val="5E5E5E"/>
                </a:solidFill>
                <a:latin typeface="Helvetica Neue"/>
                <a:ea typeface="Helvetica Neue"/>
                <a:cs typeface="Helvetica Neue"/>
                <a:sym typeface="Helvetica Neue"/>
              </a:defRPr>
            </a:lvl7pPr>
            <a:lvl8pPr marL="3429000" indent="-228600" algn="ctr" defTabSz="2436813" eaLnBrk="0" fontAlgn="base" hangingPunct="0">
              <a:spcBef>
                <a:spcPct val="0"/>
              </a:spcBef>
              <a:spcAft>
                <a:spcPct val="0"/>
              </a:spcAft>
              <a:defRPr sz="2400">
                <a:solidFill>
                  <a:srgbClr val="5E5E5E"/>
                </a:solidFill>
                <a:latin typeface="Helvetica Neue"/>
                <a:ea typeface="Helvetica Neue"/>
                <a:cs typeface="Helvetica Neue"/>
                <a:sym typeface="Helvetica Neue"/>
              </a:defRPr>
            </a:lvl8pPr>
            <a:lvl9pPr marL="3886200" indent="-228600" algn="ctr" defTabSz="2436813" eaLnBrk="0" fontAlgn="base" hangingPunct="0">
              <a:spcBef>
                <a:spcPct val="0"/>
              </a:spcBef>
              <a:spcAft>
                <a:spcPct val="0"/>
              </a:spcAft>
              <a:defRPr sz="2400">
                <a:solidFill>
                  <a:srgbClr val="5E5E5E"/>
                </a:solidFill>
                <a:latin typeface="Helvetica Neue"/>
                <a:ea typeface="Helvetica Neue"/>
                <a:cs typeface="Helvetica Neue"/>
                <a:sym typeface="Helvetica Neue"/>
              </a:defRPr>
            </a:lvl9pPr>
          </a:lstStyle>
          <a:p>
            <a:pPr eaLnBrk="1"/>
            <a:r>
              <a:rPr lang="en-US" altLang="en-US" sz="12100" b="1" dirty="0">
                <a:solidFill>
                  <a:srgbClr val="7030A0"/>
                </a:solidFill>
                <a:latin typeface="Arial Rounded MT Bold" panose="020F0704030504030204" pitchFamily="34" charset="0"/>
                <a:ea typeface="Times Roman"/>
                <a:cs typeface="Times Roman"/>
                <a:sym typeface="Times Roman"/>
              </a:rPr>
              <a:t>Broader Impacts </a:t>
            </a:r>
          </a:p>
        </p:txBody>
      </p:sp>
      <p:sp>
        <p:nvSpPr>
          <p:cNvPr id="5" name="Line">
            <a:extLst>
              <a:ext uri="{FF2B5EF4-FFF2-40B4-BE49-F238E27FC236}">
                <a16:creationId xmlns:a16="http://schemas.microsoft.com/office/drawing/2014/main" id="{31918265-B7B4-CE0A-9843-BBB5C24ACB5A}"/>
              </a:ext>
            </a:extLst>
          </p:cNvPr>
          <p:cNvSpPr/>
          <p:nvPr/>
        </p:nvSpPr>
        <p:spPr>
          <a:xfrm>
            <a:off x="0" y="2217984"/>
            <a:ext cx="32004000" cy="0"/>
          </a:xfrm>
          <a:prstGeom prst="line">
            <a:avLst/>
          </a:prstGeom>
          <a:ln w="88900">
            <a:solidFill>
              <a:schemeClr val="accent1">
                <a:lumOff val="-13575"/>
              </a:schemeClr>
            </a:solidFill>
            <a:miter lim="400000"/>
          </a:ln>
          <a:effectLst>
            <a:outerShdw blurRad="50800" dist="38100" dir="8100000" algn="tr" rotWithShape="0">
              <a:prstClr val="black">
                <a:alpha val="40000"/>
              </a:prstClr>
            </a:outerShdw>
          </a:effectLst>
        </p:spPr>
        <p:txBody>
          <a:bodyPr lIns="50800" tIns="50800" rIns="50800" bIns="50800" anchor="ctr"/>
          <a:lstStyle/>
          <a:p>
            <a:pPr algn="ctr" defTabSz="2438338" fontAlgn="auto" hangingPunct="0">
              <a:spcBef>
                <a:spcPts val="0"/>
              </a:spcBef>
              <a:spcAft>
                <a:spcPts val="0"/>
              </a:spcAft>
              <a:defRPr/>
            </a:pPr>
            <a:endParaRPr kern="0">
              <a:latin typeface="+mn-lt"/>
              <a:ea typeface="+mn-ea"/>
              <a:cs typeface="+mn-cs"/>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Phase I : Develop a prototype conventional  Ge-detector  in cooperation with national and International collaborators.…">
            <a:extLst>
              <a:ext uri="{FF2B5EF4-FFF2-40B4-BE49-F238E27FC236}">
                <a16:creationId xmlns:a16="http://schemas.microsoft.com/office/drawing/2014/main" id="{547BBF16-6D94-1A27-75BE-498C6EF2362E}"/>
              </a:ext>
            </a:extLst>
          </p:cNvPr>
          <p:cNvSpPr txBox="1"/>
          <p:nvPr/>
        </p:nvSpPr>
        <p:spPr>
          <a:xfrm>
            <a:off x="664297" y="1920255"/>
            <a:ext cx="30747416" cy="11149334"/>
          </a:xfrm>
          <a:prstGeom prst="rect">
            <a:avLst/>
          </a:prstGeom>
          <a:ln w="12700">
            <a:miter lim="400000"/>
          </a:ln>
          <a:extLst>
            <a:ext uri="{C572A759-6A51-4108-AA02-DFA0A04FC94B}"/>
          </a:extLst>
        </p:spPr>
        <p:txBody>
          <a:bodyPr wrap="square" lIns="50800" tIns="50800" rIns="50800" bIns="50800" anchor="ctr">
            <a:spAutoFit/>
          </a:bodyPr>
          <a:lstStyle/>
          <a:p>
            <a:pPr algn="just" defTabSz="457200" fontAlgn="auto" hangingPunct="0">
              <a:lnSpc>
                <a:spcPct val="130000"/>
              </a:lnSpc>
              <a:spcBef>
                <a:spcPts val="1200"/>
              </a:spcBef>
              <a:spcAft>
                <a:spcPts val="0"/>
              </a:spcAft>
              <a:defRPr sz="5000">
                <a:solidFill>
                  <a:srgbClr val="008F00"/>
                </a:solidFill>
                <a:uFill>
                  <a:solidFill>
                    <a:srgbClr val="000000"/>
                  </a:solidFill>
                </a:uFill>
                <a:latin typeface="Times Roman"/>
                <a:ea typeface="Times Roman"/>
                <a:cs typeface="Times Roman"/>
                <a:sym typeface="Times Roman"/>
              </a:defRPr>
            </a:pPr>
            <a:r>
              <a:rPr sz="6600" kern="0" spc="300" dirty="0">
                <a:solidFill>
                  <a:srgbClr val="008F00"/>
                </a:solidFill>
                <a:uFill>
                  <a:solidFill>
                    <a:srgbClr val="000000"/>
                  </a:solidFill>
                </a:uFill>
                <a:latin typeface="Bodoni MT Black" panose="02070A03080606020203" pitchFamily="18" charset="0"/>
                <a:ea typeface="Times Roman"/>
                <a:cs typeface="Times Roman"/>
                <a:sym typeface="Times Roman"/>
              </a:rPr>
              <a:t>Phase I : </a:t>
            </a:r>
            <a:r>
              <a:rPr sz="6600" kern="0" spc="300" dirty="0">
                <a:solidFill>
                  <a:srgbClr val="008F00"/>
                </a:solidFill>
                <a:uFill>
                  <a:solidFill>
                    <a:srgbClr val="000000"/>
                  </a:solidFill>
                </a:uFill>
                <a:latin typeface="Times Roman"/>
                <a:ea typeface="Times Roman"/>
                <a:cs typeface="Times Roman"/>
                <a:sym typeface="Times Roman"/>
              </a:rPr>
              <a:t>Develop a prototype conventional Ge-detector in cooperation with national and International collaborators. </a:t>
            </a:r>
          </a:p>
          <a:p>
            <a:pPr algn="just" defTabSz="457200" fontAlgn="auto" hangingPunct="0">
              <a:lnSpc>
                <a:spcPct val="130000"/>
              </a:lnSpc>
              <a:spcBef>
                <a:spcPts val="1200"/>
              </a:spcBef>
              <a:spcAft>
                <a:spcPts val="0"/>
              </a:spcAft>
              <a:defRPr sz="5000">
                <a:solidFill>
                  <a:srgbClr val="FF2600"/>
                </a:solidFill>
                <a:uFill>
                  <a:solidFill>
                    <a:srgbClr val="000000"/>
                  </a:solidFill>
                </a:uFill>
                <a:latin typeface="Times Roman"/>
                <a:ea typeface="Times Roman"/>
                <a:cs typeface="Times Roman"/>
                <a:sym typeface="Times Roman"/>
              </a:defRPr>
            </a:pPr>
            <a:r>
              <a:rPr sz="6600" kern="0" spc="300" dirty="0">
                <a:solidFill>
                  <a:srgbClr val="FF2600"/>
                </a:solidFill>
                <a:uFill>
                  <a:solidFill>
                    <a:srgbClr val="000000"/>
                  </a:solidFill>
                </a:uFill>
                <a:latin typeface="Bodoni MT Black" panose="02070A03080606020203" pitchFamily="18" charset="0"/>
                <a:ea typeface="Times Roman"/>
                <a:cs typeface="Times Roman"/>
                <a:sym typeface="Times Roman"/>
              </a:rPr>
              <a:t>Phase II </a:t>
            </a:r>
            <a:r>
              <a:rPr sz="6600" kern="0" spc="300" dirty="0">
                <a:solidFill>
                  <a:srgbClr val="FF2600"/>
                </a:solidFill>
                <a:uFill>
                  <a:solidFill>
                    <a:srgbClr val="000000"/>
                  </a:solidFill>
                </a:uFill>
                <a:latin typeface="Times Roman"/>
                <a:ea typeface="Times Roman"/>
                <a:cs typeface="Times Roman"/>
                <a:sym typeface="Times Roman"/>
              </a:rPr>
              <a:t>will  start with the construction of the experimental facility.</a:t>
            </a:r>
          </a:p>
          <a:p>
            <a:pPr algn="just" defTabSz="457200" fontAlgn="auto" hangingPunct="0">
              <a:lnSpc>
                <a:spcPct val="130000"/>
              </a:lnSpc>
              <a:spcBef>
                <a:spcPts val="1200"/>
              </a:spcBef>
              <a:spcAft>
                <a:spcPts val="0"/>
              </a:spcAft>
              <a:defRPr sz="5000">
                <a:solidFill>
                  <a:srgbClr val="0433FF"/>
                </a:solidFill>
                <a:uFill>
                  <a:solidFill>
                    <a:srgbClr val="000000"/>
                  </a:solidFill>
                </a:uFill>
                <a:latin typeface="Times Roman"/>
                <a:ea typeface="Times Roman"/>
                <a:cs typeface="Times Roman"/>
                <a:sym typeface="Times Roman"/>
              </a:defRPr>
            </a:pPr>
            <a:r>
              <a:rPr sz="6600" kern="0" spc="300" dirty="0">
                <a:solidFill>
                  <a:srgbClr val="0433FF"/>
                </a:solidFill>
                <a:uFill>
                  <a:solidFill>
                    <a:srgbClr val="000000"/>
                  </a:solidFill>
                </a:uFill>
                <a:latin typeface="Bodoni MT Black" panose="02070A03080606020203" pitchFamily="18" charset="0"/>
                <a:ea typeface="Times Roman"/>
                <a:cs typeface="Times Roman"/>
                <a:sym typeface="Times Roman"/>
              </a:rPr>
              <a:t>Phase III : </a:t>
            </a:r>
            <a:r>
              <a:rPr sz="6600" kern="0" spc="300" dirty="0">
                <a:solidFill>
                  <a:srgbClr val="0433FF"/>
                </a:solidFill>
                <a:uFill>
                  <a:solidFill>
                    <a:srgbClr val="000000"/>
                  </a:solidFill>
                </a:uFill>
                <a:latin typeface="Times Roman"/>
                <a:ea typeface="Times Roman"/>
                <a:cs typeface="Times Roman"/>
                <a:sym typeface="Times Roman"/>
              </a:rPr>
              <a:t>In parallel with the second phase of the experiment, techniques to reduce the background in </a:t>
            </a:r>
            <a:r>
              <a:rPr lang="en-US" sz="6600" kern="0" spc="300" dirty="0">
                <a:solidFill>
                  <a:srgbClr val="0433FF"/>
                </a:solidFill>
                <a:uFill>
                  <a:solidFill>
                    <a:srgbClr val="000000"/>
                  </a:solidFill>
                </a:uFill>
                <a:latin typeface="Times Roman"/>
                <a:ea typeface="Times Roman"/>
                <a:cs typeface="Times Roman"/>
                <a:sym typeface="Times Roman"/>
              </a:rPr>
              <a:t>the </a:t>
            </a:r>
            <a:r>
              <a:rPr sz="6600" kern="0" spc="300" dirty="0">
                <a:solidFill>
                  <a:srgbClr val="0433FF"/>
                </a:solidFill>
                <a:uFill>
                  <a:solidFill>
                    <a:srgbClr val="000000"/>
                  </a:solidFill>
                </a:uFill>
                <a:latin typeface="Times Roman"/>
                <a:ea typeface="Times Roman"/>
                <a:cs typeface="Times Roman"/>
                <a:sym typeface="Times Roman"/>
              </a:rPr>
              <a:t>region of interest.</a:t>
            </a:r>
          </a:p>
          <a:p>
            <a:pPr algn="just" defTabSz="457200" fontAlgn="auto" hangingPunct="0">
              <a:lnSpc>
                <a:spcPct val="130000"/>
              </a:lnSpc>
              <a:spcBef>
                <a:spcPts val="1200"/>
              </a:spcBef>
              <a:spcAft>
                <a:spcPts val="0"/>
              </a:spcAft>
              <a:defRPr sz="5000">
                <a:solidFill>
                  <a:srgbClr val="000000"/>
                </a:solidFill>
                <a:uFill>
                  <a:solidFill>
                    <a:srgbClr val="000000"/>
                  </a:solidFill>
                </a:uFill>
                <a:latin typeface="Times Roman"/>
                <a:ea typeface="Times Roman"/>
                <a:cs typeface="Times Roman"/>
                <a:sym typeface="Times Roman"/>
              </a:defRPr>
            </a:pPr>
            <a:r>
              <a:rPr sz="6600" kern="0" spc="300" dirty="0">
                <a:solidFill>
                  <a:srgbClr val="000000"/>
                </a:solidFill>
                <a:uFill>
                  <a:solidFill>
                    <a:srgbClr val="000000"/>
                  </a:solidFill>
                </a:uFill>
                <a:latin typeface="Times Roman"/>
                <a:ea typeface="Times Roman"/>
                <a:cs typeface="Times Roman"/>
                <a:sym typeface="Times Roman"/>
              </a:rPr>
              <a:t> </a:t>
            </a:r>
            <a:r>
              <a:rPr sz="6600" kern="0" spc="300" dirty="0">
                <a:solidFill>
                  <a:srgbClr val="008F00"/>
                </a:solidFill>
                <a:uFill>
                  <a:solidFill>
                    <a:srgbClr val="000000"/>
                  </a:solidFill>
                </a:uFill>
                <a:latin typeface="Bodoni MT Black" panose="02070A03080606020203" pitchFamily="18" charset="0"/>
                <a:ea typeface="Times Roman"/>
                <a:cs typeface="Times Roman"/>
                <a:sym typeface="Times Roman"/>
              </a:rPr>
              <a:t>Phase IV: </a:t>
            </a:r>
            <a:r>
              <a:rPr sz="6600" kern="0" spc="300" dirty="0">
                <a:solidFill>
                  <a:srgbClr val="008F00"/>
                </a:solidFill>
                <a:uFill>
                  <a:solidFill>
                    <a:srgbClr val="000000"/>
                  </a:solidFill>
                </a:uFill>
                <a:latin typeface="Times Roman"/>
                <a:ea typeface="Times Roman"/>
                <a:cs typeface="Times Roman"/>
                <a:sym typeface="Times Roman"/>
              </a:rPr>
              <a:t>The ultimate experiment discovery-potential requires 500 kg of enriched </a:t>
            </a:r>
            <a:r>
              <a:rPr lang="en-US" sz="6600" kern="0" spc="300" dirty="0">
                <a:solidFill>
                  <a:srgbClr val="008F00"/>
                </a:solidFill>
                <a:uFill>
                  <a:solidFill>
                    <a:srgbClr val="000000"/>
                  </a:solidFill>
                </a:uFill>
                <a:latin typeface="Times Roman"/>
                <a:ea typeface="Times Roman"/>
                <a:cs typeface="Times Roman"/>
                <a:sym typeface="Times Roman"/>
              </a:rPr>
              <a:t>point-contact </a:t>
            </a:r>
            <a:r>
              <a:rPr lang="en-US" sz="6600" kern="0" spc="300" dirty="0">
                <a:solidFill>
                  <a:srgbClr val="0070C0"/>
                </a:solidFill>
                <a:uFill>
                  <a:solidFill>
                    <a:srgbClr val="000000"/>
                  </a:solidFill>
                </a:uFill>
                <a:latin typeface="Times Roman"/>
                <a:ea typeface="Times Roman"/>
                <a:cs typeface="Times Roman"/>
                <a:sym typeface="Times Roman"/>
              </a:rPr>
              <a:t>(Internal Amplification)</a:t>
            </a:r>
            <a:r>
              <a:rPr lang="en-US" sz="6600" kern="0" spc="300" dirty="0">
                <a:solidFill>
                  <a:srgbClr val="008F00"/>
                </a:solidFill>
                <a:uFill>
                  <a:solidFill>
                    <a:srgbClr val="000000"/>
                  </a:solidFill>
                </a:uFill>
                <a:latin typeface="Times Roman"/>
                <a:ea typeface="Times Roman"/>
                <a:cs typeface="Times Roman"/>
                <a:sym typeface="Times Roman"/>
              </a:rPr>
              <a:t> </a:t>
            </a:r>
            <a:r>
              <a:rPr sz="6600" kern="0" spc="300" dirty="0">
                <a:solidFill>
                  <a:srgbClr val="008F00"/>
                </a:solidFill>
                <a:uFill>
                  <a:solidFill>
                    <a:srgbClr val="000000"/>
                  </a:solidFill>
                </a:uFill>
                <a:latin typeface="Times Roman"/>
                <a:ea typeface="Times Roman"/>
                <a:cs typeface="Times Roman"/>
                <a:sym typeface="Times Roman"/>
              </a:rPr>
              <a:t>germanium detectors.</a:t>
            </a:r>
            <a:endParaRPr lang="en-US" sz="6600" kern="0" spc="300" dirty="0">
              <a:solidFill>
                <a:srgbClr val="008F00"/>
              </a:solidFill>
              <a:uFill>
                <a:solidFill>
                  <a:srgbClr val="000000"/>
                </a:solidFill>
              </a:uFill>
              <a:latin typeface="Times Roman"/>
              <a:ea typeface="Times Roman"/>
              <a:cs typeface="Times Roman"/>
              <a:sym typeface="Times Roman"/>
            </a:endParaRPr>
          </a:p>
          <a:p>
            <a:pPr algn="ctr" defTabSz="457200" fontAlgn="auto" hangingPunct="0">
              <a:lnSpc>
                <a:spcPct val="130000"/>
              </a:lnSpc>
              <a:spcBef>
                <a:spcPts val="1200"/>
              </a:spcBef>
              <a:spcAft>
                <a:spcPts val="0"/>
              </a:spcAft>
              <a:defRPr sz="5000">
                <a:solidFill>
                  <a:srgbClr val="000000"/>
                </a:solidFill>
                <a:uFill>
                  <a:solidFill>
                    <a:srgbClr val="000000"/>
                  </a:solidFill>
                </a:uFill>
                <a:latin typeface="Times Roman"/>
                <a:ea typeface="Times Roman"/>
                <a:cs typeface="Times Roman"/>
                <a:sym typeface="Times Roman"/>
              </a:defRPr>
            </a:pPr>
            <a:r>
              <a:rPr lang="en-US" sz="6600" b="1" kern="0" spc="300" dirty="0">
                <a:solidFill>
                  <a:schemeClr val="bg2">
                    <a:lumMod val="10000"/>
                  </a:schemeClr>
                </a:solidFill>
                <a:uFill>
                  <a:solidFill>
                    <a:srgbClr val="000000"/>
                  </a:solidFill>
                </a:uFill>
                <a:latin typeface="Arial Rounded MT Bold" panose="020F0704030504030204" pitchFamily="34" charset="0"/>
                <a:ea typeface="Times Roman"/>
                <a:cs typeface="Times Roman"/>
                <a:sym typeface="Times Roman"/>
              </a:rPr>
              <a:t>Meanwhile we may explore the DAMA/LIBRA 9-sigma results.</a:t>
            </a:r>
            <a:endParaRPr sz="6600" b="1" kern="0" spc="300" dirty="0">
              <a:solidFill>
                <a:schemeClr val="bg2">
                  <a:lumMod val="10000"/>
                </a:schemeClr>
              </a:solidFill>
              <a:uFill>
                <a:solidFill>
                  <a:srgbClr val="000000"/>
                </a:solidFill>
              </a:uFill>
              <a:latin typeface="Arial Rounded MT Bold" panose="020F0704030504030204" pitchFamily="34" charset="0"/>
              <a:ea typeface="Times Roman"/>
              <a:cs typeface="Times Roman"/>
              <a:sym typeface="Times Roman"/>
            </a:endParaRPr>
          </a:p>
        </p:txBody>
      </p:sp>
      <p:sp>
        <p:nvSpPr>
          <p:cNvPr id="14340" name="Phases of the Experiment.">
            <a:extLst>
              <a:ext uri="{FF2B5EF4-FFF2-40B4-BE49-F238E27FC236}">
                <a16:creationId xmlns:a16="http://schemas.microsoft.com/office/drawing/2014/main" id="{2E7691B1-4E6D-DC14-01D1-F85E5657951B}"/>
              </a:ext>
            </a:extLst>
          </p:cNvPr>
          <p:cNvSpPr txBox="1">
            <a:spLocks noChangeArrowheads="1"/>
          </p:cNvSpPr>
          <p:nvPr/>
        </p:nvSpPr>
        <p:spPr bwMode="auto">
          <a:xfrm>
            <a:off x="1" y="141448"/>
            <a:ext cx="32003999" cy="196464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algn="ctr" eaLnBrk="0" hangingPunct="0">
              <a:defRPr sz="2400">
                <a:solidFill>
                  <a:srgbClr val="5E5E5E"/>
                </a:solidFill>
                <a:latin typeface="Helvetica Neue"/>
                <a:ea typeface="Helvetica Neue"/>
                <a:cs typeface="Helvetica Neue"/>
                <a:sym typeface="Helvetica Neue"/>
              </a:defRPr>
            </a:lvl1pPr>
            <a:lvl2pPr marL="742950" indent="-285750" algn="ctr" eaLnBrk="0" hangingPunct="0">
              <a:defRPr sz="2400">
                <a:solidFill>
                  <a:srgbClr val="5E5E5E"/>
                </a:solidFill>
                <a:latin typeface="Helvetica Neue"/>
                <a:ea typeface="Helvetica Neue"/>
                <a:cs typeface="Helvetica Neue"/>
                <a:sym typeface="Helvetica Neue"/>
              </a:defRPr>
            </a:lvl2pPr>
            <a:lvl3pPr marL="1143000" indent="-228600" algn="ctr" eaLnBrk="0" hangingPunct="0">
              <a:defRPr sz="2400">
                <a:solidFill>
                  <a:srgbClr val="5E5E5E"/>
                </a:solidFill>
                <a:latin typeface="Helvetica Neue"/>
                <a:ea typeface="Helvetica Neue"/>
                <a:cs typeface="Helvetica Neue"/>
                <a:sym typeface="Helvetica Neue"/>
              </a:defRPr>
            </a:lvl3pPr>
            <a:lvl4pPr marL="1600200" indent="-228600" algn="ctr" eaLnBrk="0" hangingPunct="0">
              <a:defRPr sz="2400">
                <a:solidFill>
                  <a:srgbClr val="5E5E5E"/>
                </a:solidFill>
                <a:latin typeface="Helvetica Neue"/>
                <a:ea typeface="Helvetica Neue"/>
                <a:cs typeface="Helvetica Neue"/>
                <a:sym typeface="Helvetica Neue"/>
              </a:defRPr>
            </a:lvl4pPr>
            <a:lvl5pPr marL="2057400" indent="-228600" algn="ctr" eaLnBrk="0" hangingPunct="0">
              <a:defRPr sz="2400">
                <a:solidFill>
                  <a:srgbClr val="5E5E5E"/>
                </a:solidFill>
                <a:latin typeface="Helvetica Neue"/>
                <a:ea typeface="Helvetica Neue"/>
                <a:cs typeface="Helvetica Neue"/>
                <a:sym typeface="Helvetica Neue"/>
              </a:defRPr>
            </a:lvl5pPr>
            <a:lvl6pPr marL="2514600" indent="-228600" algn="ctr" defTabSz="2436813" eaLnBrk="0" fontAlgn="base" hangingPunct="0">
              <a:spcBef>
                <a:spcPct val="0"/>
              </a:spcBef>
              <a:spcAft>
                <a:spcPct val="0"/>
              </a:spcAft>
              <a:defRPr sz="2400">
                <a:solidFill>
                  <a:srgbClr val="5E5E5E"/>
                </a:solidFill>
                <a:latin typeface="Helvetica Neue"/>
                <a:ea typeface="Helvetica Neue"/>
                <a:cs typeface="Helvetica Neue"/>
                <a:sym typeface="Helvetica Neue"/>
              </a:defRPr>
            </a:lvl6pPr>
            <a:lvl7pPr marL="2971800" indent="-228600" algn="ctr" defTabSz="2436813" eaLnBrk="0" fontAlgn="base" hangingPunct="0">
              <a:spcBef>
                <a:spcPct val="0"/>
              </a:spcBef>
              <a:spcAft>
                <a:spcPct val="0"/>
              </a:spcAft>
              <a:defRPr sz="2400">
                <a:solidFill>
                  <a:srgbClr val="5E5E5E"/>
                </a:solidFill>
                <a:latin typeface="Helvetica Neue"/>
                <a:ea typeface="Helvetica Neue"/>
                <a:cs typeface="Helvetica Neue"/>
                <a:sym typeface="Helvetica Neue"/>
              </a:defRPr>
            </a:lvl7pPr>
            <a:lvl8pPr marL="3429000" indent="-228600" algn="ctr" defTabSz="2436813" eaLnBrk="0" fontAlgn="base" hangingPunct="0">
              <a:spcBef>
                <a:spcPct val="0"/>
              </a:spcBef>
              <a:spcAft>
                <a:spcPct val="0"/>
              </a:spcAft>
              <a:defRPr sz="2400">
                <a:solidFill>
                  <a:srgbClr val="5E5E5E"/>
                </a:solidFill>
                <a:latin typeface="Helvetica Neue"/>
                <a:ea typeface="Helvetica Neue"/>
                <a:cs typeface="Helvetica Neue"/>
                <a:sym typeface="Helvetica Neue"/>
              </a:defRPr>
            </a:lvl8pPr>
            <a:lvl9pPr marL="3886200" indent="-228600" algn="ctr" defTabSz="2436813" eaLnBrk="0" fontAlgn="base" hangingPunct="0">
              <a:spcBef>
                <a:spcPct val="0"/>
              </a:spcBef>
              <a:spcAft>
                <a:spcPct val="0"/>
              </a:spcAft>
              <a:defRPr sz="2400">
                <a:solidFill>
                  <a:srgbClr val="5E5E5E"/>
                </a:solidFill>
                <a:latin typeface="Helvetica Neue"/>
                <a:ea typeface="Helvetica Neue"/>
                <a:cs typeface="Helvetica Neue"/>
                <a:sym typeface="Helvetica Neue"/>
              </a:defRPr>
            </a:lvl9pPr>
          </a:lstStyle>
          <a:p>
            <a:pPr eaLnBrk="1"/>
            <a:r>
              <a:rPr lang="en-US" altLang="en-US" sz="12100" b="1" dirty="0">
                <a:solidFill>
                  <a:srgbClr val="7030A0"/>
                </a:solidFill>
                <a:latin typeface="Arial Rounded MT Bold" panose="020F0704030504030204" pitchFamily="34" charset="0"/>
                <a:cs typeface="Times New Roman" panose="02020603050405020304" pitchFamily="18" charset="0"/>
                <a:sym typeface="Times New Roman" panose="02020603050405020304" pitchFamily="18" charset="0"/>
              </a:rPr>
              <a:t>Phases of the </a:t>
            </a:r>
            <a:r>
              <a:rPr lang="en-US" altLang="en-US" sz="12100" b="1" dirty="0">
                <a:solidFill>
                  <a:srgbClr val="7030A0"/>
                </a:solidFill>
                <a:latin typeface="Arial Rounded MT Bold" panose="020F0704030504030204" pitchFamily="34" charset="0"/>
                <a:ea typeface="Times Roman"/>
                <a:cs typeface="Times Roman"/>
                <a:sym typeface="Times Roman"/>
              </a:rPr>
              <a:t>Experiment</a:t>
            </a:r>
            <a:r>
              <a:rPr lang="en-US" altLang="en-US" sz="12100" b="1" dirty="0">
                <a:solidFill>
                  <a:srgbClr val="7030A0"/>
                </a:solidFill>
                <a:latin typeface="Times Roman"/>
                <a:ea typeface="Times Roman"/>
                <a:cs typeface="Times Roman"/>
                <a:sym typeface="Times Roman"/>
              </a:rPr>
              <a:t> </a:t>
            </a:r>
          </a:p>
        </p:txBody>
      </p:sp>
      <p:sp>
        <p:nvSpPr>
          <p:cNvPr id="5" name="Line">
            <a:extLst>
              <a:ext uri="{FF2B5EF4-FFF2-40B4-BE49-F238E27FC236}">
                <a16:creationId xmlns:a16="http://schemas.microsoft.com/office/drawing/2014/main" id="{22AC2470-A843-CD37-40A8-1F664A9BA663}"/>
              </a:ext>
            </a:extLst>
          </p:cNvPr>
          <p:cNvSpPr/>
          <p:nvPr/>
        </p:nvSpPr>
        <p:spPr>
          <a:xfrm>
            <a:off x="0" y="2217984"/>
            <a:ext cx="32004000" cy="0"/>
          </a:xfrm>
          <a:prstGeom prst="line">
            <a:avLst/>
          </a:prstGeom>
          <a:ln w="88900">
            <a:solidFill>
              <a:schemeClr val="accent1">
                <a:lumOff val="-13575"/>
              </a:schemeClr>
            </a:solidFill>
            <a:miter lim="400000"/>
          </a:ln>
          <a:effectLst>
            <a:outerShdw blurRad="50800" dist="38100" dir="8100000" algn="tr" rotWithShape="0">
              <a:prstClr val="black">
                <a:alpha val="40000"/>
              </a:prstClr>
            </a:outerShdw>
          </a:effectLst>
        </p:spPr>
        <p:txBody>
          <a:bodyPr lIns="50800" tIns="50800" rIns="50800" bIns="50800" anchor="ctr"/>
          <a:lstStyle/>
          <a:p>
            <a:pPr algn="ctr" defTabSz="2438338" fontAlgn="auto" hangingPunct="0">
              <a:spcBef>
                <a:spcPts val="0"/>
              </a:spcBef>
              <a:spcAft>
                <a:spcPts val="0"/>
              </a:spcAft>
              <a:defRPr/>
            </a:pPr>
            <a:endParaRPr kern="0">
              <a:latin typeface="+mn-lt"/>
              <a:ea typeface="+mn-ea"/>
              <a:cs typeface="+mn-cs"/>
            </a:endParaRPr>
          </a:p>
        </p:txBody>
      </p:sp>
      <p:sp>
        <p:nvSpPr>
          <p:cNvPr id="6" name="TextBox 5">
            <a:extLst>
              <a:ext uri="{FF2B5EF4-FFF2-40B4-BE49-F238E27FC236}">
                <a16:creationId xmlns:a16="http://schemas.microsoft.com/office/drawing/2014/main" id="{D6773A56-3CBB-15CC-6366-1BD7FDB40AAC}"/>
              </a:ext>
            </a:extLst>
          </p:cNvPr>
          <p:cNvSpPr txBox="1"/>
          <p:nvPr/>
        </p:nvSpPr>
        <p:spPr>
          <a:xfrm>
            <a:off x="664297" y="12997581"/>
            <a:ext cx="30747416" cy="1569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4800" b="0" i="0" dirty="0">
                <a:solidFill>
                  <a:srgbClr val="7030A0"/>
                </a:solidFill>
                <a:effectLst>
                  <a:outerShdw blurRad="38100" dist="38100" dir="2700000" algn="tl">
                    <a:srgbClr val="000000">
                      <a:alpha val="43137"/>
                    </a:srgbClr>
                  </a:outerShdw>
                </a:effectLst>
                <a:latin typeface="Times Roman"/>
              </a:rPr>
              <a:t>The DAMA/LIBRA experiment is a particle detector experiment designed to detect dark matter using the direct detection approach, by using a matrix of </a:t>
            </a:r>
            <a:r>
              <a:rPr lang="en-US" sz="4800" b="0" i="0" dirty="0" err="1">
                <a:solidFill>
                  <a:srgbClr val="7030A0"/>
                </a:solidFill>
                <a:effectLst>
                  <a:outerShdw blurRad="38100" dist="38100" dir="2700000" algn="tl">
                    <a:srgbClr val="000000">
                      <a:alpha val="43137"/>
                    </a:srgbClr>
                  </a:outerShdw>
                </a:effectLst>
                <a:latin typeface="Times Roman"/>
              </a:rPr>
              <a:t>NaI</a:t>
            </a:r>
            <a:r>
              <a:rPr lang="en-US" sz="4800" b="0" i="0" dirty="0">
                <a:solidFill>
                  <a:srgbClr val="7030A0"/>
                </a:solidFill>
                <a:effectLst>
                  <a:outerShdw blurRad="38100" dist="38100" dir="2700000" algn="tl">
                    <a:srgbClr val="000000">
                      <a:alpha val="43137"/>
                    </a:srgbClr>
                  </a:outerShdw>
                </a:effectLst>
                <a:latin typeface="Times Roman"/>
              </a:rPr>
              <a:t>(Tl) scintillation detectors to detect dark matter particles in the galactic halo.</a:t>
            </a:r>
            <a:endParaRPr lang="en-US" sz="4800" dirty="0">
              <a:solidFill>
                <a:srgbClr val="7030A0"/>
              </a:solidFill>
              <a:effectLst>
                <a:outerShdw blurRad="38100" dist="38100" dir="2700000" algn="tl">
                  <a:srgbClr val="000000">
                    <a:alpha val="43137"/>
                  </a:srgbClr>
                </a:outerShdw>
              </a:effectLst>
              <a:latin typeface="Times Roman"/>
            </a:endParaRPr>
          </a:p>
        </p:txBody>
      </p:sp>
      <p:pic>
        <p:nvPicPr>
          <p:cNvPr id="4" name="Picture 3">
            <a:extLst>
              <a:ext uri="{FF2B5EF4-FFF2-40B4-BE49-F238E27FC236}">
                <a16:creationId xmlns:a16="http://schemas.microsoft.com/office/drawing/2014/main" id="{616B692E-1755-C7C6-670E-C2D44DA46764}"/>
              </a:ext>
            </a:extLst>
          </p:cNvPr>
          <p:cNvPicPr>
            <a:picLocks noChangeAspect="1"/>
          </p:cNvPicPr>
          <p:nvPr/>
        </p:nvPicPr>
        <p:blipFill>
          <a:blip r:embed="rId2"/>
          <a:stretch>
            <a:fillRect/>
          </a:stretch>
        </p:blipFill>
        <p:spPr>
          <a:xfrm>
            <a:off x="1024336" y="14653765"/>
            <a:ext cx="7344816" cy="5044030"/>
          </a:xfrm>
          <a:prstGeom prst="rect">
            <a:avLst/>
          </a:prstGeom>
        </p:spPr>
      </p:pic>
      <p:pic>
        <p:nvPicPr>
          <p:cNvPr id="8" name="Picture 7">
            <a:extLst>
              <a:ext uri="{FF2B5EF4-FFF2-40B4-BE49-F238E27FC236}">
                <a16:creationId xmlns:a16="http://schemas.microsoft.com/office/drawing/2014/main" id="{11533B4A-F0BC-0358-668C-932B19669EF2}"/>
              </a:ext>
            </a:extLst>
          </p:cNvPr>
          <p:cNvPicPr>
            <a:picLocks noChangeAspect="1"/>
          </p:cNvPicPr>
          <p:nvPr/>
        </p:nvPicPr>
        <p:blipFill>
          <a:blip r:embed="rId3"/>
          <a:stretch>
            <a:fillRect/>
          </a:stretch>
        </p:blipFill>
        <p:spPr>
          <a:xfrm>
            <a:off x="9881319" y="14714315"/>
            <a:ext cx="20741477" cy="4946712"/>
          </a:xfrm>
          <a:prstGeom prst="rect">
            <a:avLst/>
          </a:prstGeom>
        </p:spPr>
      </p:pic>
      <p:sp>
        <p:nvSpPr>
          <p:cNvPr id="14" name="TextBox 13">
            <a:extLst>
              <a:ext uri="{FF2B5EF4-FFF2-40B4-BE49-F238E27FC236}">
                <a16:creationId xmlns:a16="http://schemas.microsoft.com/office/drawing/2014/main" id="{36AD826B-EFDD-CDDC-1D04-A90083F69124}"/>
              </a:ext>
            </a:extLst>
          </p:cNvPr>
          <p:cNvSpPr txBox="1"/>
          <p:nvPr/>
        </p:nvSpPr>
        <p:spPr>
          <a:xfrm>
            <a:off x="24930992" y="14386731"/>
            <a:ext cx="6576997"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5400" b="1" i="0" dirty="0">
                <a:solidFill>
                  <a:schemeClr val="bg2">
                    <a:lumMod val="10000"/>
                  </a:schemeClr>
                </a:solidFill>
                <a:effectLst/>
                <a:latin typeface="Lucida Grande"/>
              </a:rPr>
              <a:t>arXiv:2110.04734</a:t>
            </a:r>
            <a:endParaRPr lang="en-US" sz="5400" b="1" dirty="0">
              <a:solidFill>
                <a:schemeClr val="bg2">
                  <a:lumMod val="10000"/>
                </a:schemeClr>
              </a:solidFill>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Frontiers | Science in Underground Laboratories and DULIA-Bio">
            <a:extLst>
              <a:ext uri="{FF2B5EF4-FFF2-40B4-BE49-F238E27FC236}">
                <a16:creationId xmlns:a16="http://schemas.microsoft.com/office/drawing/2014/main" id="{FC1C6ECB-80B5-1E6C-35B9-F37E848BA4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9927"/>
            <a:ext cx="31691360" cy="185595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5979E1E-3E87-7CFD-2265-A3D40553772F}"/>
              </a:ext>
            </a:extLst>
          </p:cNvPr>
          <p:cNvSpPr txBox="1"/>
          <p:nvPr/>
        </p:nvSpPr>
        <p:spPr>
          <a:xfrm>
            <a:off x="312640" y="16886013"/>
            <a:ext cx="31378720" cy="1764586"/>
          </a:xfrm>
          <a:prstGeom prst="rect">
            <a:avLst/>
          </a:prstGeom>
          <a:noFill/>
          <a:ln w="12700" cap="flat">
            <a:noFill/>
            <a:miter lim="4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5400" b="1" i="0" u="none" strike="noStrike" cap="none" spc="600" normalizeH="0" baseline="0" dirty="0">
                <a:ln>
                  <a:noFill/>
                </a:ln>
                <a:solidFill>
                  <a:srgbClr val="C00000"/>
                </a:solidFill>
                <a:effectLst>
                  <a:outerShdw blurRad="38100" dist="38100" dir="2700000" algn="tl">
                    <a:srgbClr val="000000">
                      <a:alpha val="43137"/>
                    </a:srgbClr>
                  </a:outerShdw>
                </a:effectLst>
                <a:uFillTx/>
                <a:latin typeface="Arial Rounded MT Bold" panose="020F0704030504030204" pitchFamily="34" charset="0"/>
                <a:ea typeface="+mn-ea"/>
                <a:cs typeface="+mn-cs"/>
                <a:sym typeface="Helvetica Neue"/>
              </a:rPr>
              <a:t>We should rethink about the revival of KGF mine.</a:t>
            </a:r>
          </a:p>
          <a:p>
            <a:pPr marL="0" marR="0" indent="0" algn="ctr" defTabSz="2438338" rtl="0" fontAlgn="auto" latinLnBrk="0" hangingPunct="0">
              <a:lnSpc>
                <a:spcPct val="100000"/>
              </a:lnSpc>
              <a:spcBef>
                <a:spcPts val="0"/>
              </a:spcBef>
              <a:spcAft>
                <a:spcPts val="0"/>
              </a:spcAft>
              <a:buClrTx/>
              <a:buSzTx/>
              <a:buFontTx/>
              <a:buNone/>
              <a:tabLst/>
            </a:pPr>
            <a:r>
              <a:rPr lang="en-US" sz="5400" b="1" spc="300" dirty="0">
                <a:solidFill>
                  <a:schemeClr val="bg2">
                    <a:lumMod val="10000"/>
                  </a:schemeClr>
                </a:solidFill>
                <a:effectLst>
                  <a:outerShdw blurRad="38100" dist="38100" dir="2700000" algn="tl">
                    <a:srgbClr val="000000">
                      <a:alpha val="43137"/>
                    </a:srgbClr>
                  </a:outerShdw>
                </a:effectLst>
                <a:latin typeface="Arial Rounded MT Bold" panose="020F0704030504030204" pitchFamily="34" charset="0"/>
                <a:ea typeface="+mn-ea"/>
                <a:cs typeface="+mn-cs"/>
              </a:rPr>
              <a:t>It still has the potential to change the scenario of underground physics in India.</a:t>
            </a:r>
            <a:endParaRPr kumimoji="0" lang="en-US" sz="5400" b="1" i="0" u="none" strike="noStrike" cap="none" spc="300" normalizeH="0" baseline="0" dirty="0">
              <a:ln>
                <a:noFill/>
              </a:ln>
              <a:solidFill>
                <a:schemeClr val="bg2">
                  <a:lumMod val="10000"/>
                </a:schemeClr>
              </a:solidFill>
              <a:effectLst>
                <a:outerShdw blurRad="38100" dist="38100" dir="2700000" algn="tl">
                  <a:srgbClr val="000000">
                    <a:alpha val="43137"/>
                  </a:srgbClr>
                </a:outerShdw>
              </a:effectLst>
              <a:uFillTx/>
              <a:latin typeface="Arial Rounded MT Bold" panose="020F0704030504030204" pitchFamily="34" charset="0"/>
              <a:ea typeface="+mn-ea"/>
              <a:cs typeface="+mn-cs"/>
              <a:sym typeface="Helvetica Neue"/>
            </a:endParaRPr>
          </a:p>
        </p:txBody>
      </p:sp>
    </p:spTree>
    <p:extLst>
      <p:ext uri="{BB962C8B-B14F-4D97-AF65-F5344CB8AC3E}">
        <p14:creationId xmlns:p14="http://schemas.microsoft.com/office/powerpoint/2010/main" val="82817587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C673A3-09F4-64FD-7FFB-DFF971203C4B}"/>
              </a:ext>
            </a:extLst>
          </p:cNvPr>
          <p:cNvPicPr>
            <a:picLocks noChangeAspect="1"/>
          </p:cNvPicPr>
          <p:nvPr/>
        </p:nvPicPr>
        <p:blipFill>
          <a:blip r:embed="rId2"/>
          <a:stretch>
            <a:fillRect/>
          </a:stretch>
        </p:blipFill>
        <p:spPr>
          <a:xfrm>
            <a:off x="0" y="14641"/>
            <a:ext cx="32004000" cy="19787834"/>
          </a:xfrm>
          <a:prstGeom prst="rect">
            <a:avLst/>
          </a:prstGeom>
        </p:spPr>
      </p:pic>
      <p:sp>
        <p:nvSpPr>
          <p:cNvPr id="2" name="TextBox 1">
            <a:extLst>
              <a:ext uri="{FF2B5EF4-FFF2-40B4-BE49-F238E27FC236}">
                <a16:creationId xmlns:a16="http://schemas.microsoft.com/office/drawing/2014/main" id="{2B825C0A-E10B-CC43-4186-482266C88DD1}"/>
              </a:ext>
            </a:extLst>
          </p:cNvPr>
          <p:cNvSpPr txBox="1"/>
          <p:nvPr/>
        </p:nvSpPr>
        <p:spPr>
          <a:xfrm>
            <a:off x="25939104" y="2763097"/>
            <a:ext cx="5488832" cy="15491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5400" b="1" i="0" u="none" strike="noStrike" cap="none" spc="0" normalizeH="0" baseline="0" dirty="0">
                <a:ln>
                  <a:noFill/>
                </a:ln>
                <a:solidFill>
                  <a:srgbClr val="FFFF00"/>
                </a:solidFill>
                <a:effectLst>
                  <a:outerShdw blurRad="38100" dist="38100" dir="2700000" algn="tl">
                    <a:srgbClr val="000000">
                      <a:alpha val="43137"/>
                    </a:srgbClr>
                  </a:outerShdw>
                </a:effectLst>
                <a:uFillTx/>
                <a:latin typeface="Arial Rounded MT Bold" panose="020F0704030504030204" pitchFamily="34" charset="0"/>
                <a:ea typeface="+mn-ea"/>
                <a:cs typeface="+mn-cs"/>
                <a:sym typeface="Helvetica Neue"/>
              </a:rPr>
              <a:t>Mahabodhi Tree</a:t>
            </a:r>
          </a:p>
          <a:p>
            <a:pPr marL="0" marR="0" indent="0" algn="ctr" defTabSz="2438338" rtl="0" fontAlgn="auto" latinLnBrk="0" hangingPunct="0">
              <a:lnSpc>
                <a:spcPct val="100000"/>
              </a:lnSpc>
              <a:spcBef>
                <a:spcPts val="0"/>
              </a:spcBef>
              <a:spcAft>
                <a:spcPts val="0"/>
              </a:spcAft>
              <a:buClrTx/>
              <a:buSzTx/>
              <a:buFontTx/>
              <a:buNone/>
              <a:tabLst/>
            </a:pPr>
            <a:r>
              <a:rPr lang="en-US" sz="4000" b="1" dirty="0">
                <a:solidFill>
                  <a:srgbClr val="FFFF00"/>
                </a:solidFill>
                <a:effectLst>
                  <a:outerShdw blurRad="38100" dist="38100" dir="2700000" algn="tl">
                    <a:srgbClr val="000000">
                      <a:alpha val="43137"/>
                    </a:srgbClr>
                  </a:outerShdw>
                </a:effectLst>
                <a:latin typeface="Arial Rounded MT Bold" panose="020F0704030504030204" pitchFamily="34" charset="0"/>
                <a:ea typeface="+mn-ea"/>
                <a:cs typeface="+mn-cs"/>
              </a:rPr>
              <a:t>Bodh Gaya</a:t>
            </a:r>
            <a:endParaRPr kumimoji="0" lang="en-US" sz="4000" b="1" i="0" u="none" strike="noStrike" cap="none" spc="0" normalizeH="0" baseline="0" dirty="0">
              <a:ln>
                <a:noFill/>
              </a:ln>
              <a:solidFill>
                <a:srgbClr val="FFFF00"/>
              </a:solidFill>
              <a:effectLst>
                <a:outerShdw blurRad="38100" dist="38100" dir="2700000" algn="tl">
                  <a:srgbClr val="000000">
                    <a:alpha val="43137"/>
                  </a:srgbClr>
                </a:outerShdw>
              </a:effectLst>
              <a:uFillTx/>
              <a:latin typeface="Arial Rounded MT Bold" panose="020F0704030504030204" pitchFamily="34" charset="0"/>
              <a:ea typeface="+mn-ea"/>
              <a:cs typeface="+mn-cs"/>
              <a:sym typeface="Helvetica Neue"/>
            </a:endParaRPr>
          </a:p>
        </p:txBody>
      </p:sp>
    </p:spTree>
    <p:extLst>
      <p:ext uri="{BB962C8B-B14F-4D97-AF65-F5344CB8AC3E}">
        <p14:creationId xmlns:p14="http://schemas.microsoft.com/office/powerpoint/2010/main" val="363733252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tured Technology ; Industry Support - Less (entry level) investment…">
            <a:extLst>
              <a:ext uri="{FF2B5EF4-FFF2-40B4-BE49-F238E27FC236}">
                <a16:creationId xmlns:a16="http://schemas.microsoft.com/office/drawing/2014/main" id="{FC36C183-9A91-1923-54EF-E9A71D4EF457}"/>
              </a:ext>
            </a:extLst>
          </p:cNvPr>
          <p:cNvSpPr txBox="1">
            <a:spLocks noChangeArrowheads="1"/>
          </p:cNvSpPr>
          <p:nvPr/>
        </p:nvSpPr>
        <p:spPr bwMode="auto">
          <a:xfrm>
            <a:off x="2248472" y="2536462"/>
            <a:ext cx="29467496" cy="1380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marL="1320800" indent="-1028700" algn="ctr" eaLnBrk="0" hangingPunct="0">
              <a:defRPr sz="2400">
                <a:solidFill>
                  <a:srgbClr val="5E5E5E"/>
                </a:solidFill>
                <a:latin typeface="Helvetica Neue"/>
                <a:ea typeface="Helvetica Neue"/>
                <a:cs typeface="Helvetica Neue"/>
                <a:sym typeface="Helvetica Neue"/>
              </a:defRPr>
            </a:lvl1pPr>
            <a:lvl2pPr marL="742950" indent="-285750" algn="ctr" eaLnBrk="0" hangingPunct="0">
              <a:defRPr sz="2400">
                <a:solidFill>
                  <a:srgbClr val="5E5E5E"/>
                </a:solidFill>
                <a:latin typeface="Helvetica Neue"/>
                <a:ea typeface="Helvetica Neue"/>
                <a:cs typeface="Helvetica Neue"/>
                <a:sym typeface="Helvetica Neue"/>
              </a:defRPr>
            </a:lvl2pPr>
            <a:lvl3pPr marL="1143000" indent="-228600" algn="ctr" eaLnBrk="0" hangingPunct="0">
              <a:defRPr sz="2400">
                <a:solidFill>
                  <a:srgbClr val="5E5E5E"/>
                </a:solidFill>
                <a:latin typeface="Helvetica Neue"/>
                <a:ea typeface="Helvetica Neue"/>
                <a:cs typeface="Helvetica Neue"/>
                <a:sym typeface="Helvetica Neue"/>
              </a:defRPr>
            </a:lvl3pPr>
            <a:lvl4pPr marL="1600200" indent="-228600" algn="ctr" eaLnBrk="0" hangingPunct="0">
              <a:defRPr sz="2400">
                <a:solidFill>
                  <a:srgbClr val="5E5E5E"/>
                </a:solidFill>
                <a:latin typeface="Helvetica Neue"/>
                <a:ea typeface="Helvetica Neue"/>
                <a:cs typeface="Helvetica Neue"/>
                <a:sym typeface="Helvetica Neue"/>
              </a:defRPr>
            </a:lvl4pPr>
            <a:lvl5pPr marL="2057400" indent="-228600" algn="ctr" eaLnBrk="0" hangingPunct="0">
              <a:defRPr sz="2400">
                <a:solidFill>
                  <a:srgbClr val="5E5E5E"/>
                </a:solidFill>
                <a:latin typeface="Helvetica Neue"/>
                <a:ea typeface="Helvetica Neue"/>
                <a:cs typeface="Helvetica Neue"/>
                <a:sym typeface="Helvetica Neue"/>
              </a:defRPr>
            </a:lvl5pPr>
            <a:lvl6pPr marL="2514600" indent="-228600" algn="ctr" defTabSz="2436813" eaLnBrk="0" fontAlgn="base" hangingPunct="0">
              <a:spcBef>
                <a:spcPct val="0"/>
              </a:spcBef>
              <a:spcAft>
                <a:spcPct val="0"/>
              </a:spcAft>
              <a:defRPr sz="2400">
                <a:solidFill>
                  <a:srgbClr val="5E5E5E"/>
                </a:solidFill>
                <a:latin typeface="Helvetica Neue"/>
                <a:ea typeface="Helvetica Neue"/>
                <a:cs typeface="Helvetica Neue"/>
                <a:sym typeface="Helvetica Neue"/>
              </a:defRPr>
            </a:lvl6pPr>
            <a:lvl7pPr marL="2971800" indent="-228600" algn="ctr" defTabSz="2436813" eaLnBrk="0" fontAlgn="base" hangingPunct="0">
              <a:spcBef>
                <a:spcPct val="0"/>
              </a:spcBef>
              <a:spcAft>
                <a:spcPct val="0"/>
              </a:spcAft>
              <a:defRPr sz="2400">
                <a:solidFill>
                  <a:srgbClr val="5E5E5E"/>
                </a:solidFill>
                <a:latin typeface="Helvetica Neue"/>
                <a:ea typeface="Helvetica Neue"/>
                <a:cs typeface="Helvetica Neue"/>
                <a:sym typeface="Helvetica Neue"/>
              </a:defRPr>
            </a:lvl7pPr>
            <a:lvl8pPr marL="3429000" indent="-228600" algn="ctr" defTabSz="2436813" eaLnBrk="0" fontAlgn="base" hangingPunct="0">
              <a:spcBef>
                <a:spcPct val="0"/>
              </a:spcBef>
              <a:spcAft>
                <a:spcPct val="0"/>
              </a:spcAft>
              <a:defRPr sz="2400">
                <a:solidFill>
                  <a:srgbClr val="5E5E5E"/>
                </a:solidFill>
                <a:latin typeface="Helvetica Neue"/>
                <a:ea typeface="Helvetica Neue"/>
                <a:cs typeface="Helvetica Neue"/>
                <a:sym typeface="Helvetica Neue"/>
              </a:defRPr>
            </a:lvl8pPr>
            <a:lvl9pPr marL="3886200" indent="-228600" algn="ctr" defTabSz="2436813" eaLnBrk="0" fontAlgn="base" hangingPunct="0">
              <a:spcBef>
                <a:spcPct val="0"/>
              </a:spcBef>
              <a:spcAft>
                <a:spcPct val="0"/>
              </a:spcAft>
              <a:defRPr sz="2400">
                <a:solidFill>
                  <a:srgbClr val="5E5E5E"/>
                </a:solidFill>
                <a:latin typeface="Helvetica Neue"/>
                <a:ea typeface="Helvetica Neue"/>
                <a:cs typeface="Helvetica Neue"/>
                <a:sym typeface="Helvetica Neue"/>
              </a:defRPr>
            </a:lvl9pPr>
          </a:lstStyle>
          <a:p>
            <a:pPr algn="l" eaLnBrk="1">
              <a:lnSpc>
                <a:spcPct val="90000"/>
              </a:lnSpc>
              <a:spcBef>
                <a:spcPts val="4400"/>
              </a:spcBef>
              <a:buClr>
                <a:srgbClr val="000000"/>
              </a:buClr>
              <a:buSzPct val="140000"/>
              <a:buFontTx/>
              <a:buChar char="✓"/>
            </a:pPr>
            <a:r>
              <a:rPr lang="en-US" altLang="en-US" sz="8000" b="1" dirty="0">
                <a:solidFill>
                  <a:srgbClr val="000000"/>
                </a:solidFill>
                <a:latin typeface="Times Roman"/>
                <a:ea typeface="Times Roman"/>
                <a:cs typeface="Times Roman"/>
                <a:sym typeface="Times Roman"/>
              </a:rPr>
              <a:t>Matured Technology; Industry Support </a:t>
            </a:r>
            <a:r>
              <a:rPr lang="en-US" altLang="en-US" sz="8000" dirty="0">
                <a:solidFill>
                  <a:srgbClr val="000000"/>
                </a:solidFill>
                <a:latin typeface="Times Roman"/>
                <a:ea typeface="Times Roman"/>
                <a:cs typeface="Times Roman"/>
                <a:sym typeface="Times Roman"/>
              </a:rPr>
              <a:t>- Less (entry level) investment </a:t>
            </a:r>
          </a:p>
          <a:p>
            <a:pPr algn="l" eaLnBrk="1">
              <a:lnSpc>
                <a:spcPct val="90000"/>
              </a:lnSpc>
              <a:spcBef>
                <a:spcPts val="4400"/>
              </a:spcBef>
              <a:buClr>
                <a:srgbClr val="000000"/>
              </a:buClr>
              <a:buSzPct val="140000"/>
              <a:buFontTx/>
              <a:buChar char="✓"/>
            </a:pPr>
            <a:r>
              <a:rPr lang="en-US" altLang="en-US" sz="8000" b="1" dirty="0">
                <a:solidFill>
                  <a:srgbClr val="FF0000"/>
                </a:solidFill>
                <a:latin typeface="Times Roman"/>
                <a:ea typeface="Times Roman"/>
                <a:cs typeface="Times Roman"/>
                <a:sym typeface="Times Roman"/>
              </a:rPr>
              <a:t>Excellent Resolution –</a:t>
            </a:r>
            <a:br>
              <a:rPr lang="en-US" altLang="en-US" sz="8000" b="1" dirty="0">
                <a:solidFill>
                  <a:srgbClr val="FF0000"/>
                </a:solidFill>
                <a:latin typeface="Times Roman"/>
                <a:ea typeface="Times Roman"/>
                <a:cs typeface="Times Roman"/>
                <a:sym typeface="Times Roman"/>
              </a:rPr>
            </a:br>
            <a:r>
              <a:rPr lang="en-US" altLang="en-US" sz="8000" dirty="0">
                <a:solidFill>
                  <a:srgbClr val="000000"/>
                </a:solidFill>
                <a:latin typeface="Times Roman"/>
                <a:ea typeface="Times Roman"/>
                <a:cs typeface="Times Roman"/>
                <a:sym typeface="Times Roman"/>
              </a:rPr>
              <a:t>resolve structures (peaks, end-points ....) , smoking-gun </a:t>
            </a:r>
          </a:p>
          <a:p>
            <a:pPr algn="l" eaLnBrk="1">
              <a:lnSpc>
                <a:spcPct val="90000"/>
              </a:lnSpc>
              <a:spcBef>
                <a:spcPts val="4400"/>
              </a:spcBef>
              <a:buClr>
                <a:srgbClr val="000000"/>
              </a:buClr>
              <a:buSzPct val="140000"/>
              <a:buFontTx/>
              <a:buChar char="✓"/>
            </a:pPr>
            <a:r>
              <a:rPr lang="en-US" altLang="en-US" sz="8000" b="1" dirty="0">
                <a:solidFill>
                  <a:srgbClr val="000000"/>
                </a:solidFill>
                <a:latin typeface="Times Roman"/>
                <a:ea typeface="Times Roman"/>
                <a:cs typeface="Times Roman"/>
                <a:sym typeface="Times Roman"/>
              </a:rPr>
              <a:t>Signatures for certain BSM scenarios</a:t>
            </a:r>
            <a:r>
              <a:rPr lang="en-US" altLang="en-US" sz="8000" dirty="0">
                <a:solidFill>
                  <a:srgbClr val="000000"/>
                </a:solidFill>
                <a:latin typeface="Times Roman"/>
                <a:ea typeface="Times Roman"/>
                <a:cs typeface="Times Roman"/>
                <a:sym typeface="Times Roman"/>
              </a:rPr>
              <a:t> </a:t>
            </a:r>
          </a:p>
          <a:p>
            <a:pPr algn="l" eaLnBrk="1">
              <a:lnSpc>
                <a:spcPct val="120000"/>
              </a:lnSpc>
              <a:spcBef>
                <a:spcPts val="4400"/>
              </a:spcBef>
              <a:buClr>
                <a:srgbClr val="000000"/>
              </a:buClr>
              <a:buSzPct val="140000"/>
              <a:buFontTx/>
              <a:buChar char="✓"/>
            </a:pPr>
            <a:r>
              <a:rPr lang="en-US" altLang="en-US" sz="8000" b="1" dirty="0">
                <a:solidFill>
                  <a:srgbClr val="FF0000"/>
                </a:solidFill>
                <a:latin typeface="Times Roman"/>
                <a:ea typeface="Times Roman"/>
                <a:cs typeface="Times Roman"/>
                <a:sym typeface="Times Roman"/>
              </a:rPr>
              <a:t>Fast (enough) timing –</a:t>
            </a:r>
            <a:br>
              <a:rPr lang="en-US" altLang="en-US" sz="8000" b="1" dirty="0">
                <a:solidFill>
                  <a:srgbClr val="FF0000"/>
                </a:solidFill>
                <a:latin typeface="Times Roman"/>
                <a:ea typeface="Times Roman"/>
                <a:cs typeface="Times Roman"/>
                <a:sym typeface="Times Roman"/>
              </a:rPr>
            </a:br>
            <a:r>
              <a:rPr lang="en-US" altLang="en-US" sz="8000" dirty="0">
                <a:solidFill>
                  <a:srgbClr val="FF0000"/>
                </a:solidFill>
                <a:latin typeface="Times Roman"/>
                <a:ea typeface="Times Roman"/>
                <a:cs typeface="Times Roman"/>
                <a:sym typeface="Times Roman"/>
              </a:rPr>
              <a:t> </a:t>
            </a:r>
            <a:r>
              <a:rPr lang="en-US" altLang="en-US" sz="8000" dirty="0">
                <a:solidFill>
                  <a:srgbClr val="000000"/>
                </a:solidFill>
                <a:latin typeface="Times Roman"/>
                <a:ea typeface="Times Roman"/>
                <a:cs typeface="Times Roman"/>
                <a:sym typeface="Times Roman"/>
              </a:rPr>
              <a:t>slow detector response time [thermalization (bolometers) / </a:t>
            </a:r>
            <a:r>
              <a:rPr lang="en-US" altLang="en-US" sz="8000" dirty="0">
                <a:solidFill>
                  <a:srgbClr val="CC00FF"/>
                </a:solidFill>
                <a:latin typeface="Times Roman"/>
                <a:ea typeface="Times Roman"/>
                <a:cs typeface="Times Roman"/>
                <a:sym typeface="Times Roman"/>
              </a:rPr>
              <a:t>drift (TPCs) ] </a:t>
            </a:r>
            <a:r>
              <a:rPr lang="en-US" altLang="en-US" sz="8000" dirty="0">
                <a:solidFill>
                  <a:srgbClr val="000000"/>
                </a:solidFill>
                <a:latin typeface="Times Roman"/>
                <a:ea typeface="Times Roman"/>
                <a:cs typeface="Times Roman"/>
                <a:sym typeface="Times Roman"/>
              </a:rPr>
              <a:t>problematic in vetoing anti-coincidences.</a:t>
            </a:r>
          </a:p>
          <a:p>
            <a:pPr algn="l" eaLnBrk="1">
              <a:lnSpc>
                <a:spcPct val="120000"/>
              </a:lnSpc>
              <a:spcBef>
                <a:spcPts val="4400"/>
              </a:spcBef>
              <a:buClr>
                <a:srgbClr val="000000"/>
              </a:buClr>
              <a:buSzPct val="140000"/>
              <a:buFontTx/>
              <a:buChar char="✓"/>
            </a:pPr>
            <a:r>
              <a:rPr lang="en-US" altLang="en-US" sz="8000" dirty="0">
                <a:solidFill>
                  <a:srgbClr val="000000"/>
                </a:solidFill>
                <a:latin typeface="Times Roman"/>
                <a:ea typeface="Times Roman"/>
                <a:cs typeface="Times Roman"/>
                <a:sym typeface="Times Roman"/>
              </a:rPr>
              <a:t> </a:t>
            </a:r>
            <a:r>
              <a:rPr lang="en-US" altLang="en-US" sz="8000" b="1" dirty="0">
                <a:solidFill>
                  <a:srgbClr val="000000"/>
                </a:solidFill>
                <a:latin typeface="Times Roman"/>
                <a:ea typeface="Times Roman"/>
                <a:cs typeface="Times Roman"/>
                <a:sym typeface="Times Roman"/>
              </a:rPr>
              <a:t>Zero loss </a:t>
            </a:r>
            <a:r>
              <a:rPr lang="en-US" altLang="en-US" sz="8000" dirty="0">
                <a:solidFill>
                  <a:srgbClr val="000000"/>
                </a:solidFill>
                <a:latin typeface="Times Roman"/>
                <a:ea typeface="Times Roman"/>
                <a:cs typeface="Times Roman"/>
                <a:sym typeface="Times Roman"/>
              </a:rPr>
              <a:t>of fiducial mass while integrations </a:t>
            </a:r>
          </a:p>
        </p:txBody>
      </p:sp>
      <p:sp>
        <p:nvSpPr>
          <p:cNvPr id="155" name="Line">
            <a:extLst>
              <a:ext uri="{FF2B5EF4-FFF2-40B4-BE49-F238E27FC236}">
                <a16:creationId xmlns:a16="http://schemas.microsoft.com/office/drawing/2014/main" id="{71374B1D-F164-CBAE-4469-69AD4CAC3D33}"/>
              </a:ext>
            </a:extLst>
          </p:cNvPr>
          <p:cNvSpPr/>
          <p:nvPr/>
        </p:nvSpPr>
        <p:spPr>
          <a:xfrm>
            <a:off x="0" y="2217984"/>
            <a:ext cx="32004000" cy="0"/>
          </a:xfrm>
          <a:prstGeom prst="line">
            <a:avLst/>
          </a:prstGeom>
          <a:ln w="88900">
            <a:solidFill>
              <a:schemeClr val="accent1">
                <a:lumOff val="-13575"/>
              </a:schemeClr>
            </a:solidFill>
            <a:miter lim="400000"/>
          </a:ln>
        </p:spPr>
        <p:txBody>
          <a:bodyPr lIns="50800" tIns="50800" rIns="50800" bIns="50800" anchor="ctr"/>
          <a:lstStyle/>
          <a:p>
            <a:pPr algn="ctr" defTabSz="2438338" fontAlgn="auto" hangingPunct="0">
              <a:spcBef>
                <a:spcPts val="0"/>
              </a:spcBef>
              <a:spcAft>
                <a:spcPts val="0"/>
              </a:spcAft>
              <a:defRPr/>
            </a:pPr>
            <a:endParaRPr kern="0">
              <a:latin typeface="+mn-lt"/>
              <a:ea typeface="+mn-ea"/>
              <a:cs typeface="+mn-cs"/>
            </a:endParaRPr>
          </a:p>
        </p:txBody>
      </p:sp>
      <p:sp>
        <p:nvSpPr>
          <p:cNvPr id="156" name="Why? [Merits, Uniqueness, Competititve Edges …]">
            <a:extLst>
              <a:ext uri="{FF2B5EF4-FFF2-40B4-BE49-F238E27FC236}">
                <a16:creationId xmlns:a16="http://schemas.microsoft.com/office/drawing/2014/main" id="{71FD484D-1E98-5600-F955-257CDEAAA5AD}"/>
              </a:ext>
            </a:extLst>
          </p:cNvPr>
          <p:cNvSpPr txBox="1"/>
          <p:nvPr/>
        </p:nvSpPr>
        <p:spPr>
          <a:xfrm>
            <a:off x="1" y="254952"/>
            <a:ext cx="32003999" cy="1672253"/>
          </a:xfrm>
          <a:prstGeom prst="rect">
            <a:avLst/>
          </a:prstGeom>
          <a:ln w="12700">
            <a:noFill/>
            <a:miter lim="4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C572A759-6A51-4108-AA02-DFA0A04FC94B}"/>
          </a:extLst>
        </p:spPr>
        <p:txBody>
          <a:bodyPr wrap="square" lIns="50800" tIns="50800" rIns="50800" bIns="50800" anchor="ctr">
            <a:spAutoFit/>
          </a:bodyPr>
          <a:lstStyle/>
          <a:p>
            <a:pPr algn="ctr" defTabSz="2438338" fontAlgn="auto" hangingPunct="0">
              <a:spcBef>
                <a:spcPts val="0"/>
              </a:spcBef>
              <a:spcAft>
                <a:spcPts val="0"/>
              </a:spcAft>
              <a:defRPr sz="12100" b="1">
                <a:solidFill>
                  <a:srgbClr val="000000"/>
                </a:solidFill>
                <a:latin typeface="Times New Roman"/>
                <a:ea typeface="Times New Roman"/>
                <a:cs typeface="Times New Roman"/>
                <a:sym typeface="Times New Roman"/>
              </a:defRPr>
            </a:pPr>
            <a:r>
              <a:rPr sz="10200" b="1" kern="0" dirty="0">
                <a:solidFill>
                  <a:schemeClr val="accent1">
                    <a:lumMod val="50000"/>
                  </a:schemeClr>
                </a:solidFill>
                <a:effectLst>
                  <a:outerShdw blurRad="38100" dist="38100" dir="2700000" algn="tl">
                    <a:srgbClr val="000000">
                      <a:alpha val="43137"/>
                    </a:srgbClr>
                  </a:outerShdw>
                </a:effectLst>
                <a:latin typeface="Arial Rounded MT Bold" pitchFamily="34" charset="0"/>
                <a:ea typeface="Times New Roman"/>
                <a:cs typeface="Times New Roman"/>
                <a:sym typeface="Times New Roman"/>
              </a:rPr>
              <a:t>Why?</a:t>
            </a:r>
            <a:r>
              <a:rPr sz="4800" b="1" kern="0" dirty="0">
                <a:solidFill>
                  <a:srgbClr val="002060"/>
                </a:solidFill>
                <a:latin typeface="Times New Roman"/>
                <a:ea typeface="Times New Roman"/>
                <a:cs typeface="Times New Roman"/>
                <a:sym typeface="Times New Roman"/>
              </a:rPr>
              <a:t> </a:t>
            </a:r>
            <a:r>
              <a:rPr sz="7200" b="1" kern="0" spc="600" dirty="0">
                <a:solidFill>
                  <a:schemeClr val="accent5">
                    <a:lumMod val="50000"/>
                  </a:schemeClr>
                </a:solidFill>
                <a:latin typeface="Bodoni MT Black" panose="02070A03080606020203" pitchFamily="18" charset="0"/>
                <a:ea typeface="Times New Roman"/>
                <a:cs typeface="Times New Roman"/>
                <a:sym typeface="Times New Roman"/>
              </a:rPr>
              <a:t>[Merits, Uniqueness, Competitive Edges …] </a:t>
            </a:r>
            <a:endParaRPr sz="7200" kern="0" spc="600" dirty="0">
              <a:solidFill>
                <a:schemeClr val="accent5">
                  <a:lumMod val="50000"/>
                </a:schemeClr>
              </a:solidFill>
              <a:latin typeface="Bodoni MT Black" panose="02070A03080606020203" pitchFamily="18" charset="0"/>
              <a:ea typeface="Times Roman"/>
              <a:cs typeface="Times Roman"/>
              <a:sym typeface="Times Roman"/>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55153-2D8B-25EA-1962-CAC7F0E17162}"/>
              </a:ext>
            </a:extLst>
          </p:cNvPr>
          <p:cNvPicPr>
            <a:picLocks noChangeAspect="1"/>
          </p:cNvPicPr>
          <p:nvPr/>
        </p:nvPicPr>
        <p:blipFill>
          <a:blip r:embed="rId2"/>
          <a:stretch>
            <a:fillRect/>
          </a:stretch>
        </p:blipFill>
        <p:spPr>
          <a:xfrm>
            <a:off x="6416249" y="6927228"/>
            <a:ext cx="20098919" cy="12954319"/>
          </a:xfrm>
          <a:prstGeom prst="rect">
            <a:avLst/>
          </a:prstGeom>
        </p:spPr>
      </p:pic>
      <p:sp>
        <p:nvSpPr>
          <p:cNvPr id="3" name="Title 2">
            <a:extLst>
              <a:ext uri="{FF2B5EF4-FFF2-40B4-BE49-F238E27FC236}">
                <a16:creationId xmlns:a16="http://schemas.microsoft.com/office/drawing/2014/main" id="{7F5A07B2-4012-8FF7-E5BA-D812618A2324}"/>
              </a:ext>
            </a:extLst>
          </p:cNvPr>
          <p:cNvSpPr>
            <a:spLocks noGrp="1"/>
          </p:cNvSpPr>
          <p:nvPr>
            <p:ph type="title"/>
          </p:nvPr>
        </p:nvSpPr>
        <p:spPr>
          <a:xfrm>
            <a:off x="4936" y="138"/>
            <a:ext cx="32004000" cy="206447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defTabSz="2438338" eaLnBrk="1" fontAlgn="auto" hangingPunct="1">
              <a:spcBef>
                <a:spcPts val="0"/>
              </a:spcBef>
              <a:spcAft>
                <a:spcPts val="0"/>
              </a:spcAft>
              <a:defRPr/>
            </a:pPr>
            <a:r>
              <a:rPr lang="en-US" sz="9600" spc="600" dirty="0">
                <a:solidFill>
                  <a:srgbClr val="0070C0"/>
                </a:solidFill>
                <a:latin typeface="Arial Rounded MT Bold" panose="020F0704030504030204" pitchFamily="34" charset="0"/>
              </a:rPr>
              <a:t>Multipurpose Detector</a:t>
            </a:r>
          </a:p>
        </p:txBody>
      </p:sp>
      <p:sp>
        <p:nvSpPr>
          <p:cNvPr id="7172" name="Text Placeholder 3">
            <a:extLst>
              <a:ext uri="{FF2B5EF4-FFF2-40B4-BE49-F238E27FC236}">
                <a16:creationId xmlns:a16="http://schemas.microsoft.com/office/drawing/2014/main" id="{4DA5724B-9418-60AB-7D77-2349CF9E90DE}"/>
              </a:ext>
            </a:extLst>
          </p:cNvPr>
          <p:cNvSpPr txBox="1">
            <a:spLocks noGrp="1"/>
          </p:cNvSpPr>
          <p:nvPr>
            <p:ph type="body" sz="quarter" idx="1"/>
          </p:nvPr>
        </p:nvSpPr>
        <p:spPr>
          <a:xfrm>
            <a:off x="2464496" y="2297194"/>
            <a:ext cx="29539504" cy="467331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marL="857250" indent="-857250" eaLnBrk="1" hangingPunct="1">
              <a:spcBef>
                <a:spcPct val="0"/>
              </a:spcBef>
              <a:buFont typeface="Wingdings" panose="05000000000000000000" pitchFamily="2" charset="2"/>
              <a:buChar char="v"/>
            </a:pPr>
            <a:r>
              <a:rPr lang="en-US" sz="6600" dirty="0">
                <a:latin typeface="Times Roman"/>
              </a:rPr>
              <a:t>Detector with large mass, </a:t>
            </a:r>
          </a:p>
          <a:p>
            <a:pPr marL="857250" indent="-857250" eaLnBrk="1" hangingPunct="1">
              <a:spcBef>
                <a:spcPct val="0"/>
              </a:spcBef>
              <a:buFont typeface="Wingdings" panose="05000000000000000000" pitchFamily="2" charset="2"/>
              <a:buChar char="v"/>
            </a:pPr>
            <a:r>
              <a:rPr lang="en-US" sz="6600" dirty="0">
                <a:latin typeface="Times Roman"/>
              </a:rPr>
              <a:t>sub-keV threshold,</a:t>
            </a:r>
          </a:p>
          <a:p>
            <a:pPr marL="857250" indent="-857250" eaLnBrk="1" hangingPunct="1">
              <a:spcBef>
                <a:spcPct val="0"/>
              </a:spcBef>
              <a:buFont typeface="Wingdings" panose="05000000000000000000" pitchFamily="2" charset="2"/>
              <a:buChar char="v"/>
            </a:pPr>
            <a:r>
              <a:rPr lang="en-US" sz="6600" dirty="0">
                <a:latin typeface="Times Roman"/>
              </a:rPr>
              <a:t>ultra-low background and </a:t>
            </a:r>
          </a:p>
          <a:p>
            <a:pPr marL="857250" indent="-857250" eaLnBrk="1" hangingPunct="1">
              <a:spcBef>
                <a:spcPct val="0"/>
              </a:spcBef>
              <a:buFont typeface="Wingdings" panose="05000000000000000000" pitchFamily="2" charset="2"/>
              <a:buChar char="v"/>
            </a:pPr>
            <a:r>
              <a:rPr lang="en-US" sz="6600" dirty="0">
                <a:latin typeface="Times Roman"/>
              </a:rPr>
              <a:t>excellent energy resolution will open a large variety of physics channels</a:t>
            </a:r>
            <a:endParaRPr lang="en-US" altLang="en-US" sz="6600" dirty="0">
              <a:latin typeface="Times Roman"/>
            </a:endParaRPr>
          </a:p>
        </p:txBody>
      </p:sp>
      <p:sp>
        <p:nvSpPr>
          <p:cNvPr id="5" name="Line">
            <a:extLst>
              <a:ext uri="{FF2B5EF4-FFF2-40B4-BE49-F238E27FC236}">
                <a16:creationId xmlns:a16="http://schemas.microsoft.com/office/drawing/2014/main" id="{E4190089-DF82-0393-CD2D-ED8F18DCCE4B}"/>
              </a:ext>
            </a:extLst>
          </p:cNvPr>
          <p:cNvSpPr/>
          <p:nvPr/>
        </p:nvSpPr>
        <p:spPr>
          <a:xfrm>
            <a:off x="0" y="2217984"/>
            <a:ext cx="32004000" cy="0"/>
          </a:xfrm>
          <a:prstGeom prst="line">
            <a:avLst/>
          </a:prstGeom>
          <a:ln w="88900">
            <a:solidFill>
              <a:schemeClr val="accent1">
                <a:lumOff val="-13575"/>
              </a:schemeClr>
            </a:solidFill>
            <a:miter lim="400000"/>
          </a:ln>
          <a:effectLst>
            <a:outerShdw blurRad="50800" dist="38100" dir="8100000" algn="tr" rotWithShape="0">
              <a:prstClr val="black">
                <a:alpha val="40000"/>
              </a:prstClr>
            </a:outerShdw>
          </a:effectLst>
        </p:spPr>
        <p:txBody>
          <a:bodyPr lIns="50800" tIns="50800" rIns="50800" bIns="50800" anchor="ctr"/>
          <a:lstStyle/>
          <a:p>
            <a:pPr algn="ctr" defTabSz="2438338" fontAlgn="auto" hangingPunct="0">
              <a:spcBef>
                <a:spcPts val="0"/>
              </a:spcBef>
              <a:spcAft>
                <a:spcPts val="0"/>
              </a:spcAft>
              <a:defRPr/>
            </a:pPr>
            <a:endParaRPr kern="0">
              <a:latin typeface="+mn-lt"/>
              <a:ea typeface="+mn-ea"/>
              <a:cs typeface="+mn-cs"/>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eutrinoless Double-Beta Decay">
            <a:extLst>
              <a:ext uri="{FF2B5EF4-FFF2-40B4-BE49-F238E27FC236}">
                <a16:creationId xmlns:a16="http://schemas.microsoft.com/office/drawing/2014/main" id="{26B430F9-1263-2961-5D53-B57E10F217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75" t="4103" r="3863" b="4615"/>
          <a:stretch>
            <a:fillRect/>
          </a:stretch>
        </p:blipFill>
        <p:spPr bwMode="auto">
          <a:xfrm>
            <a:off x="15287620" y="2400247"/>
            <a:ext cx="16716380" cy="142875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9C810DE5-B4DD-B333-1F76-B2D73D855FF9}"/>
              </a:ext>
            </a:extLst>
          </p:cNvPr>
          <p:cNvSpPr>
            <a:spLocks noGrp="1"/>
          </p:cNvSpPr>
          <p:nvPr>
            <p:ph type="title"/>
          </p:nvPr>
        </p:nvSpPr>
        <p:spPr>
          <a:xfrm>
            <a:off x="0" y="138"/>
            <a:ext cx="32004000" cy="2064612"/>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defTabSz="2438338" eaLnBrk="1" fontAlgn="auto" hangingPunct="1">
              <a:spcBef>
                <a:spcPts val="0"/>
              </a:spcBef>
              <a:spcAft>
                <a:spcPts val="0"/>
              </a:spcAft>
              <a:defRPr/>
            </a:pPr>
            <a:r>
              <a:rPr lang="en-US" spc="600" dirty="0" err="1">
                <a:solidFill>
                  <a:srgbClr val="0070C0"/>
                </a:solidFill>
                <a:effectLst>
                  <a:outerShdw blurRad="38100" dist="38100" dir="2700000" algn="tl">
                    <a:srgbClr val="000000">
                      <a:alpha val="43137"/>
                    </a:srgbClr>
                  </a:outerShdw>
                </a:effectLst>
                <a:latin typeface="Arial Rounded MT Bold" panose="020F0704030504030204" pitchFamily="34" charset="0"/>
              </a:rPr>
              <a:t>Neutrinoless</a:t>
            </a:r>
            <a:r>
              <a:rPr lang="en-US" spc="600" dirty="0">
                <a:solidFill>
                  <a:srgbClr val="0070C0"/>
                </a:solidFill>
                <a:effectLst>
                  <a:outerShdw blurRad="38100" dist="38100" dir="2700000" algn="tl">
                    <a:srgbClr val="000000">
                      <a:alpha val="43137"/>
                    </a:srgbClr>
                  </a:outerShdw>
                </a:effectLst>
                <a:latin typeface="Arial Rounded MT Bold" panose="020F0704030504030204" pitchFamily="34" charset="0"/>
              </a:rPr>
              <a:t> Double-Beta Decay</a:t>
            </a:r>
          </a:p>
        </p:txBody>
      </p:sp>
      <p:sp>
        <p:nvSpPr>
          <p:cNvPr id="8196" name="Text Placeholder 3">
            <a:extLst>
              <a:ext uri="{FF2B5EF4-FFF2-40B4-BE49-F238E27FC236}">
                <a16:creationId xmlns:a16="http://schemas.microsoft.com/office/drawing/2014/main" id="{21C6D184-7B74-DB20-5978-EA4C02264DF1}"/>
              </a:ext>
            </a:extLst>
          </p:cNvPr>
          <p:cNvSpPr txBox="1">
            <a:spLocks noGrp="1"/>
          </p:cNvSpPr>
          <p:nvPr>
            <p:ph type="body" sz="quarter" idx="1"/>
          </p:nvPr>
        </p:nvSpPr>
        <p:spPr>
          <a:xfrm>
            <a:off x="376264" y="2458513"/>
            <a:ext cx="14877998" cy="9157236"/>
          </a:xfrm>
        </p:spPr>
        <p:txBody>
          <a:bodyPr/>
          <a:lstStyle/>
          <a:p>
            <a:pPr marL="685800" indent="-685800" algn="just" eaLnBrk="1" hangingPunct="1">
              <a:spcBef>
                <a:spcPct val="0"/>
              </a:spcBef>
              <a:buFont typeface="Wingdings" panose="05000000000000000000" pitchFamily="2" charset="2"/>
              <a:buChar char="v"/>
            </a:pPr>
            <a:r>
              <a:rPr lang="en-US" sz="5400" dirty="0" err="1">
                <a:latin typeface="Times Roman"/>
              </a:rPr>
              <a:t>Neutrinoless</a:t>
            </a:r>
            <a:r>
              <a:rPr lang="en-US" sz="5400" dirty="0">
                <a:latin typeface="Times Roman"/>
              </a:rPr>
              <a:t> double - beta decay is an interesting venue to look for the most important and fundamental question whether neutrinos have Majorana or Dirac nature.</a:t>
            </a:r>
          </a:p>
          <a:p>
            <a:pPr marL="685800" indent="-685800" algn="just" eaLnBrk="1" hangingPunct="1">
              <a:spcBef>
                <a:spcPct val="0"/>
              </a:spcBef>
              <a:buFont typeface="Wingdings" panose="05000000000000000000" pitchFamily="2" charset="2"/>
              <a:buChar char="v"/>
            </a:pPr>
            <a:r>
              <a:rPr lang="en-US" sz="5400" baseline="30000" dirty="0">
                <a:latin typeface="Times Roman"/>
              </a:rPr>
              <a:t>76</a:t>
            </a:r>
            <a:r>
              <a:rPr lang="en-US" sz="5400" dirty="0">
                <a:latin typeface="Times Roman"/>
              </a:rPr>
              <a:t>Ge has an abundance of 7.75% in natural Germanium.</a:t>
            </a:r>
          </a:p>
          <a:p>
            <a:pPr marL="685800" indent="-685800" algn="just" eaLnBrk="1" hangingPunct="1">
              <a:spcBef>
                <a:spcPct val="0"/>
              </a:spcBef>
              <a:buFont typeface="Wingdings" panose="05000000000000000000" pitchFamily="2" charset="2"/>
              <a:buChar char="v"/>
            </a:pPr>
            <a:r>
              <a:rPr lang="en-US" sz="5400" dirty="0">
                <a:latin typeface="Times Roman"/>
              </a:rPr>
              <a:t>A </a:t>
            </a:r>
            <a:r>
              <a:rPr lang="en-US" sz="5400" baseline="30000" dirty="0">
                <a:latin typeface="Times Roman"/>
              </a:rPr>
              <a:t>76</a:t>
            </a:r>
            <a:r>
              <a:rPr lang="en-US" sz="5400" dirty="0">
                <a:latin typeface="Times Roman"/>
              </a:rPr>
              <a:t>Ge - 0νββ experiments with discovery potential at a half-life of </a:t>
            </a:r>
            <a:r>
              <a:rPr lang="en-US" sz="5400" dirty="0">
                <a:solidFill>
                  <a:srgbClr val="C00000"/>
                </a:solidFill>
                <a:latin typeface="Times Roman"/>
              </a:rPr>
              <a:t>10</a:t>
            </a:r>
            <a:r>
              <a:rPr lang="en-US" sz="5400" baseline="30000" dirty="0">
                <a:solidFill>
                  <a:srgbClr val="C00000"/>
                </a:solidFill>
                <a:latin typeface="Times Roman"/>
              </a:rPr>
              <a:t>28</a:t>
            </a:r>
            <a:r>
              <a:rPr lang="en-US" sz="5400" dirty="0">
                <a:solidFill>
                  <a:srgbClr val="C00000"/>
                </a:solidFill>
                <a:latin typeface="Times Roman"/>
              </a:rPr>
              <a:t> </a:t>
            </a:r>
            <a:r>
              <a:rPr lang="en-US" sz="5400" dirty="0" err="1">
                <a:solidFill>
                  <a:srgbClr val="C00000"/>
                </a:solidFill>
                <a:latin typeface="Times Roman"/>
              </a:rPr>
              <a:t>yr</a:t>
            </a:r>
            <a:r>
              <a:rPr lang="en-US" sz="5400" dirty="0">
                <a:solidFill>
                  <a:srgbClr val="C00000"/>
                </a:solidFill>
                <a:latin typeface="Times Roman"/>
              </a:rPr>
              <a:t> </a:t>
            </a:r>
            <a:r>
              <a:rPr lang="en-US" sz="5400" dirty="0">
                <a:latin typeface="Times Roman"/>
              </a:rPr>
              <a:t>(corresponding to a </a:t>
            </a:r>
            <a:r>
              <a:rPr lang="en-US" sz="5400" dirty="0">
                <a:solidFill>
                  <a:srgbClr val="C00000"/>
                </a:solidFill>
                <a:latin typeface="Times Roman"/>
              </a:rPr>
              <a:t>m</a:t>
            </a:r>
            <a:r>
              <a:rPr lang="en-US" sz="5400" baseline="-25000" dirty="0">
                <a:solidFill>
                  <a:srgbClr val="C00000"/>
                </a:solidFill>
                <a:latin typeface="Times Roman"/>
              </a:rPr>
              <a:t>ββ</a:t>
            </a:r>
            <a:r>
              <a:rPr lang="en-US" sz="5400" dirty="0">
                <a:solidFill>
                  <a:srgbClr val="C00000"/>
                </a:solidFill>
                <a:latin typeface="Times Roman"/>
              </a:rPr>
              <a:t> &lt; 10 - 20 </a:t>
            </a:r>
            <a:r>
              <a:rPr lang="en-US" sz="5400" dirty="0" err="1">
                <a:solidFill>
                  <a:srgbClr val="C00000"/>
                </a:solidFill>
                <a:latin typeface="Times Roman"/>
              </a:rPr>
              <a:t>meV</a:t>
            </a:r>
            <a:r>
              <a:rPr lang="en-US" sz="5400" dirty="0">
                <a:latin typeface="Times Roman"/>
              </a:rPr>
              <a:t>) has following requirement: </a:t>
            </a:r>
            <a:endParaRPr lang="en-US" altLang="en-US" sz="5400" dirty="0">
              <a:latin typeface="Times Roman"/>
            </a:endParaRPr>
          </a:p>
        </p:txBody>
      </p:sp>
      <p:sp>
        <p:nvSpPr>
          <p:cNvPr id="5" name="Line">
            <a:extLst>
              <a:ext uri="{FF2B5EF4-FFF2-40B4-BE49-F238E27FC236}">
                <a16:creationId xmlns:a16="http://schemas.microsoft.com/office/drawing/2014/main" id="{6185BFA9-4A1C-B1B7-817B-F248088FF4EB}"/>
              </a:ext>
            </a:extLst>
          </p:cNvPr>
          <p:cNvSpPr/>
          <p:nvPr/>
        </p:nvSpPr>
        <p:spPr>
          <a:xfrm>
            <a:off x="0" y="2217984"/>
            <a:ext cx="32004000" cy="0"/>
          </a:xfrm>
          <a:prstGeom prst="line">
            <a:avLst/>
          </a:prstGeom>
          <a:ln w="88900">
            <a:solidFill>
              <a:schemeClr val="accent1">
                <a:lumOff val="-13575"/>
              </a:schemeClr>
            </a:solidFill>
            <a:miter lim="400000"/>
          </a:ln>
          <a:effectLst>
            <a:outerShdw blurRad="50800" dist="38100" dir="8100000" algn="tr" rotWithShape="0">
              <a:prstClr val="black">
                <a:alpha val="40000"/>
              </a:prstClr>
            </a:outerShdw>
          </a:effectLst>
        </p:spPr>
        <p:txBody>
          <a:bodyPr lIns="50800" tIns="50800" rIns="50800" bIns="50800" anchor="ctr"/>
          <a:lstStyle/>
          <a:p>
            <a:pPr algn="ctr" defTabSz="2438338" fontAlgn="auto" hangingPunct="0">
              <a:spcBef>
                <a:spcPts val="0"/>
              </a:spcBef>
              <a:spcAft>
                <a:spcPts val="0"/>
              </a:spcAft>
              <a:defRPr/>
            </a:pPr>
            <a:endParaRPr kern="0">
              <a:latin typeface="+mn-lt"/>
              <a:ea typeface="+mn-ea"/>
              <a:cs typeface="+mn-cs"/>
            </a:endParaRPr>
          </a:p>
        </p:txBody>
      </p:sp>
      <p:sp>
        <p:nvSpPr>
          <p:cNvPr id="9" name="TextBox 8">
            <a:extLst>
              <a:ext uri="{FF2B5EF4-FFF2-40B4-BE49-F238E27FC236}">
                <a16:creationId xmlns:a16="http://schemas.microsoft.com/office/drawing/2014/main" id="{1C404319-F465-2C11-502F-7EADA1C83C47}"/>
              </a:ext>
            </a:extLst>
          </p:cNvPr>
          <p:cNvSpPr txBox="1"/>
          <p:nvPr/>
        </p:nvSpPr>
        <p:spPr>
          <a:xfrm>
            <a:off x="1744416" y="11643832"/>
            <a:ext cx="13465496" cy="75713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685800" indent="-685800" algn="just">
              <a:buFont typeface="Wingdings" panose="05000000000000000000" pitchFamily="2" charset="2"/>
              <a:buChar char="ü"/>
            </a:pPr>
            <a:r>
              <a:rPr lang="en-US" sz="5400" dirty="0">
                <a:solidFill>
                  <a:srgbClr val="7030A0"/>
                </a:solidFill>
                <a:effectLst>
                  <a:outerShdw blurRad="38100" dist="38100" dir="2700000" algn="tl">
                    <a:srgbClr val="000000">
                      <a:alpha val="43137"/>
                    </a:srgbClr>
                  </a:outerShdw>
                </a:effectLst>
                <a:latin typeface="Times Roman"/>
              </a:rPr>
              <a:t>10 ton-years of data to get a few counts. </a:t>
            </a:r>
          </a:p>
          <a:p>
            <a:pPr marL="685800" indent="-685800" algn="just">
              <a:buFont typeface="Wingdings" panose="05000000000000000000" pitchFamily="2" charset="2"/>
              <a:buChar char="ü"/>
            </a:pPr>
            <a:r>
              <a:rPr lang="en-US" sz="5400" dirty="0">
                <a:solidFill>
                  <a:srgbClr val="7030A0"/>
                </a:solidFill>
                <a:effectLst>
                  <a:outerShdw blurRad="38100" dist="38100" dir="2700000" algn="tl">
                    <a:srgbClr val="000000">
                      <a:alpha val="43137"/>
                    </a:srgbClr>
                  </a:outerShdw>
                </a:effectLst>
                <a:latin typeface="Times Roman"/>
              </a:rPr>
              <a:t>The best possible energy resolution and a very low background event rate to get statistical significance. </a:t>
            </a:r>
          </a:p>
          <a:p>
            <a:pPr marL="685800" indent="-685800" algn="just">
              <a:buFont typeface="Wingdings" panose="05000000000000000000" pitchFamily="2" charset="2"/>
              <a:buChar char="ü"/>
            </a:pPr>
            <a:r>
              <a:rPr lang="en-US" sz="5400" dirty="0">
                <a:solidFill>
                  <a:srgbClr val="7030A0"/>
                </a:solidFill>
                <a:effectLst>
                  <a:outerShdw blurRad="38100" dist="38100" dir="2700000" algn="tl">
                    <a:srgbClr val="000000">
                      <a:alpha val="43137"/>
                    </a:srgbClr>
                  </a:outerShdw>
                </a:effectLst>
                <a:latin typeface="Times Roman"/>
              </a:rPr>
              <a:t>Unavoidable continuous 2νββ background, ranging up to Q</a:t>
            </a:r>
            <a:r>
              <a:rPr lang="en-US" sz="5400" baseline="-25000" dirty="0">
                <a:solidFill>
                  <a:srgbClr val="7030A0"/>
                </a:solidFill>
                <a:effectLst>
                  <a:outerShdw blurRad="38100" dist="38100" dir="2700000" algn="tl">
                    <a:srgbClr val="000000">
                      <a:alpha val="43137"/>
                    </a:srgbClr>
                  </a:outerShdw>
                </a:effectLst>
                <a:latin typeface="Times Roman"/>
              </a:rPr>
              <a:t>ββ</a:t>
            </a:r>
            <a:r>
              <a:rPr lang="en-US" sz="5400" dirty="0">
                <a:solidFill>
                  <a:srgbClr val="7030A0"/>
                </a:solidFill>
                <a:effectLst>
                  <a:outerShdw blurRad="38100" dist="38100" dir="2700000" algn="tl">
                    <a:srgbClr val="000000">
                      <a:alpha val="43137"/>
                    </a:srgbClr>
                  </a:outerShdw>
                </a:effectLst>
                <a:latin typeface="Times Roman"/>
              </a:rPr>
              <a:t>, an excellent resolution of the order of </a:t>
            </a:r>
            <a:r>
              <a:rPr lang="en-US" sz="5400" b="1" dirty="0">
                <a:solidFill>
                  <a:srgbClr val="FF0000"/>
                </a:solidFill>
                <a:effectLst>
                  <a:outerShdw blurRad="38100" dist="38100" dir="2700000" algn="tl">
                    <a:srgbClr val="000000">
                      <a:alpha val="43137"/>
                    </a:srgbClr>
                  </a:outerShdw>
                </a:effectLst>
                <a:latin typeface="Times Roman"/>
              </a:rPr>
              <a:t>0.1-0.2% at Q</a:t>
            </a:r>
            <a:r>
              <a:rPr lang="en-US" sz="5400" b="1" baseline="-25000" dirty="0">
                <a:solidFill>
                  <a:srgbClr val="FF0000"/>
                </a:solidFill>
                <a:effectLst>
                  <a:outerShdw blurRad="38100" dist="38100" dir="2700000" algn="tl">
                    <a:srgbClr val="000000">
                      <a:alpha val="43137"/>
                    </a:srgbClr>
                  </a:outerShdw>
                </a:effectLst>
                <a:latin typeface="Times Roman"/>
              </a:rPr>
              <a:t>ββ</a:t>
            </a:r>
            <a:r>
              <a:rPr lang="en-US" sz="5400" b="1" dirty="0">
                <a:solidFill>
                  <a:srgbClr val="FF0000"/>
                </a:solidFill>
                <a:effectLst>
                  <a:outerShdw blurRad="38100" dist="38100" dir="2700000" algn="tl">
                    <a:srgbClr val="000000">
                      <a:alpha val="43137"/>
                    </a:srgbClr>
                  </a:outerShdw>
                </a:effectLst>
                <a:latin typeface="Times Roman"/>
              </a:rPr>
              <a:t> </a:t>
            </a:r>
            <a:r>
              <a:rPr lang="en-US" sz="5400" dirty="0">
                <a:solidFill>
                  <a:srgbClr val="7030A0"/>
                </a:solidFill>
                <a:effectLst>
                  <a:outerShdw blurRad="38100" dist="38100" dir="2700000" algn="tl">
                    <a:srgbClr val="000000">
                      <a:alpha val="43137"/>
                    </a:srgbClr>
                  </a:outerShdw>
                </a:effectLst>
                <a:latin typeface="Times Roman"/>
              </a:rPr>
              <a:t>can be achieved with Ge-isotopes.</a:t>
            </a:r>
          </a:p>
        </p:txBody>
      </p:sp>
      <p:sp>
        <p:nvSpPr>
          <p:cNvPr id="8" name="TextBox 7">
            <a:extLst>
              <a:ext uri="{FF2B5EF4-FFF2-40B4-BE49-F238E27FC236}">
                <a16:creationId xmlns:a16="http://schemas.microsoft.com/office/drawing/2014/main" id="{76C8AF48-B529-FA9E-967D-307C80404281}"/>
              </a:ext>
            </a:extLst>
          </p:cNvPr>
          <p:cNvSpPr txBox="1"/>
          <p:nvPr/>
        </p:nvSpPr>
        <p:spPr>
          <a:xfrm>
            <a:off x="25304691" y="17584491"/>
            <a:ext cx="6683085"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i="0" dirty="0">
                <a:solidFill>
                  <a:schemeClr val="bg2">
                    <a:lumMod val="10000"/>
                  </a:schemeClr>
                </a:solidFill>
                <a:effectLst/>
                <a:latin typeface="Arial Rounded MT Bold" panose="020F0704030504030204" pitchFamily="34" charset="0"/>
              </a:rPr>
              <a:t>Phys. Rev. D 101, 013006</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810DE5-B4DD-B333-1F76-B2D73D855FF9}"/>
              </a:ext>
            </a:extLst>
          </p:cNvPr>
          <p:cNvSpPr>
            <a:spLocks noGrp="1"/>
          </p:cNvSpPr>
          <p:nvPr>
            <p:ph type="title"/>
          </p:nvPr>
        </p:nvSpPr>
        <p:spPr>
          <a:xfrm>
            <a:off x="0" y="138"/>
            <a:ext cx="32004000" cy="2064612"/>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defTabSz="2438338" eaLnBrk="1" fontAlgn="auto" hangingPunct="1">
              <a:spcBef>
                <a:spcPts val="0"/>
              </a:spcBef>
              <a:spcAft>
                <a:spcPts val="0"/>
              </a:spcAft>
              <a:defRPr/>
            </a:pPr>
            <a:r>
              <a:rPr lang="en-US" spc="600" dirty="0" err="1">
                <a:solidFill>
                  <a:srgbClr val="0070C0"/>
                </a:solidFill>
                <a:effectLst>
                  <a:outerShdw blurRad="38100" dist="38100" dir="2700000" algn="tl">
                    <a:srgbClr val="000000">
                      <a:alpha val="43137"/>
                    </a:srgbClr>
                  </a:outerShdw>
                </a:effectLst>
                <a:latin typeface="Arial Rounded MT Bold" panose="020F0704030504030204" pitchFamily="34" charset="0"/>
              </a:rPr>
              <a:t>Neutrinoless</a:t>
            </a:r>
            <a:r>
              <a:rPr lang="en-US" spc="600" dirty="0">
                <a:solidFill>
                  <a:srgbClr val="0070C0"/>
                </a:solidFill>
                <a:effectLst>
                  <a:outerShdw blurRad="38100" dist="38100" dir="2700000" algn="tl">
                    <a:srgbClr val="000000">
                      <a:alpha val="43137"/>
                    </a:srgbClr>
                  </a:outerShdw>
                </a:effectLst>
                <a:latin typeface="Arial Rounded MT Bold" panose="020F0704030504030204" pitchFamily="34" charset="0"/>
              </a:rPr>
              <a:t> Double-Beta Decay</a:t>
            </a:r>
          </a:p>
        </p:txBody>
      </p:sp>
      <p:sp>
        <p:nvSpPr>
          <p:cNvPr id="8196" name="Text Placeholder 3">
            <a:extLst>
              <a:ext uri="{FF2B5EF4-FFF2-40B4-BE49-F238E27FC236}">
                <a16:creationId xmlns:a16="http://schemas.microsoft.com/office/drawing/2014/main" id="{21C6D184-7B74-DB20-5978-EA4C02264DF1}"/>
              </a:ext>
            </a:extLst>
          </p:cNvPr>
          <p:cNvSpPr txBox="1">
            <a:spLocks noGrp="1"/>
          </p:cNvSpPr>
          <p:nvPr>
            <p:ph type="body" sz="quarter" idx="1"/>
          </p:nvPr>
        </p:nvSpPr>
        <p:spPr>
          <a:xfrm>
            <a:off x="376264" y="2458513"/>
            <a:ext cx="14877998" cy="9157236"/>
          </a:xfrm>
        </p:spPr>
        <p:txBody>
          <a:bodyPr/>
          <a:lstStyle/>
          <a:p>
            <a:pPr marL="685800" indent="-685800" algn="just" eaLnBrk="1" hangingPunct="1">
              <a:spcBef>
                <a:spcPct val="0"/>
              </a:spcBef>
              <a:buFont typeface="Wingdings" panose="05000000000000000000" pitchFamily="2" charset="2"/>
              <a:buChar char="v"/>
            </a:pPr>
            <a:r>
              <a:rPr lang="en-US" sz="5400" dirty="0" err="1">
                <a:latin typeface="Times Roman"/>
              </a:rPr>
              <a:t>Neutrinoless</a:t>
            </a:r>
            <a:r>
              <a:rPr lang="en-US" sz="5400" dirty="0">
                <a:latin typeface="Times Roman"/>
              </a:rPr>
              <a:t> double - beta decay is an interesting venue to look for the most important and fundamental question whether neutrinos have Majorana or Dirac nature.</a:t>
            </a:r>
          </a:p>
          <a:p>
            <a:pPr marL="685800" indent="-685800" algn="just" eaLnBrk="1" hangingPunct="1">
              <a:spcBef>
                <a:spcPct val="0"/>
              </a:spcBef>
              <a:buFont typeface="Wingdings" panose="05000000000000000000" pitchFamily="2" charset="2"/>
              <a:buChar char="v"/>
            </a:pPr>
            <a:r>
              <a:rPr lang="en-US" sz="5400" baseline="30000" dirty="0">
                <a:latin typeface="Times Roman"/>
              </a:rPr>
              <a:t>76</a:t>
            </a:r>
            <a:r>
              <a:rPr lang="en-US" sz="5400" dirty="0">
                <a:latin typeface="Times Roman"/>
              </a:rPr>
              <a:t>Ge has an abundance of 7.75% in natural Germanium.</a:t>
            </a:r>
          </a:p>
          <a:p>
            <a:pPr marL="685800" indent="-685800" algn="just" eaLnBrk="1" hangingPunct="1">
              <a:spcBef>
                <a:spcPct val="0"/>
              </a:spcBef>
              <a:buFont typeface="Wingdings" panose="05000000000000000000" pitchFamily="2" charset="2"/>
              <a:buChar char="v"/>
            </a:pPr>
            <a:r>
              <a:rPr lang="en-US" sz="5400" dirty="0">
                <a:latin typeface="Times Roman"/>
              </a:rPr>
              <a:t>A </a:t>
            </a:r>
            <a:r>
              <a:rPr lang="en-US" sz="5400" baseline="30000" dirty="0">
                <a:latin typeface="Times Roman"/>
              </a:rPr>
              <a:t>76</a:t>
            </a:r>
            <a:r>
              <a:rPr lang="en-US" sz="5400" dirty="0">
                <a:latin typeface="Times Roman"/>
              </a:rPr>
              <a:t>Ge - 0νββ experiments with discovery potential at a half-life of </a:t>
            </a:r>
            <a:r>
              <a:rPr lang="en-US" sz="5400" dirty="0">
                <a:solidFill>
                  <a:srgbClr val="C00000"/>
                </a:solidFill>
                <a:latin typeface="Times Roman"/>
              </a:rPr>
              <a:t>10</a:t>
            </a:r>
            <a:r>
              <a:rPr lang="en-US" sz="5400" baseline="30000" dirty="0">
                <a:solidFill>
                  <a:srgbClr val="C00000"/>
                </a:solidFill>
                <a:latin typeface="Times Roman"/>
              </a:rPr>
              <a:t>28</a:t>
            </a:r>
            <a:r>
              <a:rPr lang="en-US" sz="5400" dirty="0">
                <a:solidFill>
                  <a:srgbClr val="C00000"/>
                </a:solidFill>
                <a:latin typeface="Times Roman"/>
              </a:rPr>
              <a:t> </a:t>
            </a:r>
            <a:r>
              <a:rPr lang="en-US" sz="5400" dirty="0" err="1">
                <a:solidFill>
                  <a:srgbClr val="C00000"/>
                </a:solidFill>
                <a:latin typeface="Times Roman"/>
              </a:rPr>
              <a:t>yr</a:t>
            </a:r>
            <a:r>
              <a:rPr lang="en-US" sz="5400" dirty="0">
                <a:solidFill>
                  <a:srgbClr val="C00000"/>
                </a:solidFill>
                <a:latin typeface="Times Roman"/>
              </a:rPr>
              <a:t> </a:t>
            </a:r>
            <a:r>
              <a:rPr lang="en-US" sz="5400" dirty="0">
                <a:latin typeface="Times Roman"/>
              </a:rPr>
              <a:t>(corresponding to a </a:t>
            </a:r>
            <a:r>
              <a:rPr lang="en-US" sz="5400" dirty="0">
                <a:solidFill>
                  <a:srgbClr val="C00000"/>
                </a:solidFill>
                <a:latin typeface="Times Roman"/>
              </a:rPr>
              <a:t>m</a:t>
            </a:r>
            <a:r>
              <a:rPr lang="en-US" sz="5400" baseline="-25000" dirty="0">
                <a:solidFill>
                  <a:srgbClr val="C00000"/>
                </a:solidFill>
                <a:latin typeface="Times Roman"/>
              </a:rPr>
              <a:t>ββ</a:t>
            </a:r>
            <a:r>
              <a:rPr lang="en-US" sz="5400" dirty="0">
                <a:solidFill>
                  <a:srgbClr val="C00000"/>
                </a:solidFill>
                <a:latin typeface="Times Roman"/>
              </a:rPr>
              <a:t> &lt; 10 - 20 </a:t>
            </a:r>
            <a:r>
              <a:rPr lang="en-US" sz="5400" dirty="0" err="1">
                <a:solidFill>
                  <a:srgbClr val="C00000"/>
                </a:solidFill>
                <a:latin typeface="Times Roman"/>
              </a:rPr>
              <a:t>meV</a:t>
            </a:r>
            <a:r>
              <a:rPr lang="en-US" sz="5400" dirty="0">
                <a:latin typeface="Times Roman"/>
              </a:rPr>
              <a:t>) has following requirement: </a:t>
            </a:r>
            <a:endParaRPr lang="en-US" altLang="en-US" sz="5400" dirty="0">
              <a:latin typeface="Times Roman"/>
            </a:endParaRPr>
          </a:p>
        </p:txBody>
      </p:sp>
      <p:sp>
        <p:nvSpPr>
          <p:cNvPr id="5" name="Line">
            <a:extLst>
              <a:ext uri="{FF2B5EF4-FFF2-40B4-BE49-F238E27FC236}">
                <a16:creationId xmlns:a16="http://schemas.microsoft.com/office/drawing/2014/main" id="{6185BFA9-4A1C-B1B7-817B-F248088FF4EB}"/>
              </a:ext>
            </a:extLst>
          </p:cNvPr>
          <p:cNvSpPr/>
          <p:nvPr/>
        </p:nvSpPr>
        <p:spPr>
          <a:xfrm>
            <a:off x="0" y="2217984"/>
            <a:ext cx="32004000" cy="0"/>
          </a:xfrm>
          <a:prstGeom prst="line">
            <a:avLst/>
          </a:prstGeom>
          <a:ln w="88900">
            <a:solidFill>
              <a:schemeClr val="accent1">
                <a:lumOff val="-13575"/>
              </a:schemeClr>
            </a:solidFill>
            <a:miter lim="400000"/>
          </a:ln>
          <a:effectLst>
            <a:outerShdw blurRad="50800" dist="38100" dir="8100000" algn="tr" rotWithShape="0">
              <a:prstClr val="black">
                <a:alpha val="40000"/>
              </a:prstClr>
            </a:outerShdw>
          </a:effectLst>
        </p:spPr>
        <p:txBody>
          <a:bodyPr lIns="50800" tIns="50800" rIns="50800" bIns="50800" anchor="ctr"/>
          <a:lstStyle/>
          <a:p>
            <a:pPr algn="ctr" defTabSz="2438338" fontAlgn="auto" hangingPunct="0">
              <a:spcBef>
                <a:spcPts val="0"/>
              </a:spcBef>
              <a:spcAft>
                <a:spcPts val="0"/>
              </a:spcAft>
              <a:defRPr/>
            </a:pPr>
            <a:endParaRPr kern="0">
              <a:latin typeface="+mn-lt"/>
              <a:ea typeface="+mn-ea"/>
              <a:cs typeface="+mn-cs"/>
            </a:endParaRPr>
          </a:p>
        </p:txBody>
      </p:sp>
      <p:pic>
        <p:nvPicPr>
          <p:cNvPr id="4" name="Picture 3">
            <a:extLst>
              <a:ext uri="{FF2B5EF4-FFF2-40B4-BE49-F238E27FC236}">
                <a16:creationId xmlns:a16="http://schemas.microsoft.com/office/drawing/2014/main" id="{9D7B2B5D-413F-B55D-FBC7-6CC0B9F3E953}"/>
              </a:ext>
            </a:extLst>
          </p:cNvPr>
          <p:cNvPicPr>
            <a:picLocks noChangeAspect="1"/>
          </p:cNvPicPr>
          <p:nvPr/>
        </p:nvPicPr>
        <p:blipFill>
          <a:blip r:embed="rId2"/>
          <a:stretch>
            <a:fillRect/>
          </a:stretch>
        </p:blipFill>
        <p:spPr>
          <a:xfrm>
            <a:off x="15270486" y="2400247"/>
            <a:ext cx="16733514" cy="14318475"/>
          </a:xfrm>
          <a:prstGeom prst="rect">
            <a:avLst/>
          </a:prstGeom>
        </p:spPr>
      </p:pic>
      <p:sp>
        <p:nvSpPr>
          <p:cNvPr id="9" name="TextBox 8">
            <a:extLst>
              <a:ext uri="{FF2B5EF4-FFF2-40B4-BE49-F238E27FC236}">
                <a16:creationId xmlns:a16="http://schemas.microsoft.com/office/drawing/2014/main" id="{1C404319-F465-2C11-502F-7EADA1C83C47}"/>
              </a:ext>
            </a:extLst>
          </p:cNvPr>
          <p:cNvSpPr txBox="1"/>
          <p:nvPr/>
        </p:nvSpPr>
        <p:spPr>
          <a:xfrm>
            <a:off x="1744416" y="11643832"/>
            <a:ext cx="13465496" cy="75713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685800" indent="-685800" algn="just">
              <a:buFont typeface="Wingdings" panose="05000000000000000000" pitchFamily="2" charset="2"/>
              <a:buChar char="ü"/>
            </a:pPr>
            <a:r>
              <a:rPr lang="en-US" sz="5400" dirty="0">
                <a:solidFill>
                  <a:srgbClr val="7030A0"/>
                </a:solidFill>
                <a:effectLst>
                  <a:outerShdw blurRad="38100" dist="38100" dir="2700000" algn="tl">
                    <a:srgbClr val="000000">
                      <a:alpha val="43137"/>
                    </a:srgbClr>
                  </a:outerShdw>
                </a:effectLst>
                <a:latin typeface="Times Roman"/>
              </a:rPr>
              <a:t>10 ton-years of data to get a few counts. </a:t>
            </a:r>
          </a:p>
          <a:p>
            <a:pPr marL="685800" indent="-685800" algn="just">
              <a:buFont typeface="Wingdings" panose="05000000000000000000" pitchFamily="2" charset="2"/>
              <a:buChar char="ü"/>
            </a:pPr>
            <a:r>
              <a:rPr lang="en-US" sz="5400" dirty="0">
                <a:solidFill>
                  <a:srgbClr val="7030A0"/>
                </a:solidFill>
                <a:effectLst>
                  <a:outerShdw blurRad="38100" dist="38100" dir="2700000" algn="tl">
                    <a:srgbClr val="000000">
                      <a:alpha val="43137"/>
                    </a:srgbClr>
                  </a:outerShdw>
                </a:effectLst>
                <a:latin typeface="Times Roman"/>
              </a:rPr>
              <a:t>The best possible energy resolution and a very low background event rate to get statistical significance. </a:t>
            </a:r>
          </a:p>
          <a:p>
            <a:pPr marL="685800" indent="-685800" algn="just">
              <a:buFont typeface="Wingdings" panose="05000000000000000000" pitchFamily="2" charset="2"/>
              <a:buChar char="ü"/>
            </a:pPr>
            <a:r>
              <a:rPr lang="en-US" sz="5400" dirty="0">
                <a:solidFill>
                  <a:srgbClr val="7030A0"/>
                </a:solidFill>
                <a:effectLst>
                  <a:outerShdw blurRad="38100" dist="38100" dir="2700000" algn="tl">
                    <a:srgbClr val="000000">
                      <a:alpha val="43137"/>
                    </a:srgbClr>
                  </a:outerShdw>
                </a:effectLst>
                <a:latin typeface="Times Roman"/>
              </a:rPr>
              <a:t>Unavoidable continuous 2νββ background, ranging up to Q</a:t>
            </a:r>
            <a:r>
              <a:rPr lang="en-US" sz="5400" baseline="-25000" dirty="0">
                <a:solidFill>
                  <a:srgbClr val="7030A0"/>
                </a:solidFill>
                <a:effectLst>
                  <a:outerShdw blurRad="38100" dist="38100" dir="2700000" algn="tl">
                    <a:srgbClr val="000000">
                      <a:alpha val="43137"/>
                    </a:srgbClr>
                  </a:outerShdw>
                </a:effectLst>
                <a:latin typeface="Times Roman"/>
              </a:rPr>
              <a:t>ββ</a:t>
            </a:r>
            <a:r>
              <a:rPr lang="en-US" sz="5400" dirty="0">
                <a:solidFill>
                  <a:srgbClr val="7030A0"/>
                </a:solidFill>
                <a:effectLst>
                  <a:outerShdw blurRad="38100" dist="38100" dir="2700000" algn="tl">
                    <a:srgbClr val="000000">
                      <a:alpha val="43137"/>
                    </a:srgbClr>
                  </a:outerShdw>
                </a:effectLst>
                <a:latin typeface="Times Roman"/>
              </a:rPr>
              <a:t>, an excellent resolution of the order of </a:t>
            </a:r>
            <a:r>
              <a:rPr lang="en-US" sz="5400" b="1" dirty="0">
                <a:solidFill>
                  <a:srgbClr val="FF0000"/>
                </a:solidFill>
                <a:effectLst>
                  <a:outerShdw blurRad="38100" dist="38100" dir="2700000" algn="tl">
                    <a:srgbClr val="000000">
                      <a:alpha val="43137"/>
                    </a:srgbClr>
                  </a:outerShdw>
                </a:effectLst>
                <a:latin typeface="Times Roman"/>
              </a:rPr>
              <a:t>0.1-0.2% at Q</a:t>
            </a:r>
            <a:r>
              <a:rPr lang="en-US" sz="5400" b="1" baseline="-25000" dirty="0">
                <a:solidFill>
                  <a:srgbClr val="FF0000"/>
                </a:solidFill>
                <a:effectLst>
                  <a:outerShdw blurRad="38100" dist="38100" dir="2700000" algn="tl">
                    <a:srgbClr val="000000">
                      <a:alpha val="43137"/>
                    </a:srgbClr>
                  </a:outerShdw>
                </a:effectLst>
                <a:latin typeface="Times Roman"/>
              </a:rPr>
              <a:t>ββ</a:t>
            </a:r>
            <a:r>
              <a:rPr lang="en-US" sz="5400" b="1" dirty="0">
                <a:solidFill>
                  <a:srgbClr val="FF0000"/>
                </a:solidFill>
                <a:effectLst>
                  <a:outerShdw blurRad="38100" dist="38100" dir="2700000" algn="tl">
                    <a:srgbClr val="000000">
                      <a:alpha val="43137"/>
                    </a:srgbClr>
                  </a:outerShdw>
                </a:effectLst>
                <a:latin typeface="Times Roman"/>
              </a:rPr>
              <a:t> </a:t>
            </a:r>
            <a:r>
              <a:rPr lang="en-US" sz="5400" dirty="0">
                <a:solidFill>
                  <a:srgbClr val="7030A0"/>
                </a:solidFill>
                <a:effectLst>
                  <a:outerShdw blurRad="38100" dist="38100" dir="2700000" algn="tl">
                    <a:srgbClr val="000000">
                      <a:alpha val="43137"/>
                    </a:srgbClr>
                  </a:outerShdw>
                </a:effectLst>
                <a:latin typeface="Times Roman"/>
              </a:rPr>
              <a:t>can be achieved with Ge-isotopes.</a:t>
            </a:r>
          </a:p>
        </p:txBody>
      </p:sp>
      <p:sp>
        <p:nvSpPr>
          <p:cNvPr id="8" name="TextBox 7">
            <a:extLst>
              <a:ext uri="{FF2B5EF4-FFF2-40B4-BE49-F238E27FC236}">
                <a16:creationId xmlns:a16="http://schemas.microsoft.com/office/drawing/2014/main" id="{13306549-E794-6838-9435-92582EF7733A}"/>
              </a:ext>
            </a:extLst>
          </p:cNvPr>
          <p:cNvSpPr txBox="1"/>
          <p:nvPr/>
        </p:nvSpPr>
        <p:spPr>
          <a:xfrm>
            <a:off x="17154128" y="4068589"/>
            <a:ext cx="10585176" cy="13388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US" sz="2700" b="0" i="0" dirty="0">
                <a:solidFill>
                  <a:srgbClr val="212529"/>
                </a:solidFill>
                <a:effectLst/>
                <a:latin typeface="Times Roman"/>
              </a:rPr>
              <a:t>If an experiment’s background is zero both the discovery sensitivity as well as the limit sensitivity scale linearly with the exposure, while in the background-dominated regime both sensitivities scale with the square root.</a:t>
            </a:r>
            <a:endParaRPr lang="en-US" sz="2700" dirty="0">
              <a:latin typeface="Times Roman"/>
            </a:endParaRPr>
          </a:p>
        </p:txBody>
      </p:sp>
      <p:sp>
        <p:nvSpPr>
          <p:cNvPr id="10" name="TextBox 9">
            <a:extLst>
              <a:ext uri="{FF2B5EF4-FFF2-40B4-BE49-F238E27FC236}">
                <a16:creationId xmlns:a16="http://schemas.microsoft.com/office/drawing/2014/main" id="{B064C218-B03A-DE80-0DDC-A494A82B76A9}"/>
              </a:ext>
            </a:extLst>
          </p:cNvPr>
          <p:cNvSpPr txBox="1"/>
          <p:nvPr/>
        </p:nvSpPr>
        <p:spPr>
          <a:xfrm>
            <a:off x="15483843" y="16669989"/>
            <a:ext cx="16306800" cy="1508105"/>
          </a:xfrm>
          <a:prstGeom prst="rect">
            <a:avLst/>
          </a:prstGeom>
          <a:noFill/>
          <a:ln w="12700" cap="flat">
            <a:noFill/>
            <a:miter lim="4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none"/>
        </p:style>
        <p:txBody>
          <a:bodyPr wrap="square">
            <a:spAutoFit/>
          </a:bodyPr>
          <a:lstStyle/>
          <a:p>
            <a:pPr algn="ctr"/>
            <a:r>
              <a:rPr lang="en-US" sz="4600" b="1" dirty="0">
                <a:solidFill>
                  <a:srgbClr val="C00000"/>
                </a:solidFill>
                <a:latin typeface="Roboto" panose="02000000000000000000" pitchFamily="2" charset="0"/>
              </a:rPr>
              <a:t>B</a:t>
            </a:r>
            <a:r>
              <a:rPr lang="en-US" sz="4600" b="1" i="0" dirty="0">
                <a:solidFill>
                  <a:srgbClr val="C00000"/>
                </a:solidFill>
                <a:effectLst/>
                <a:latin typeface="Roboto" panose="02000000000000000000" pitchFamily="2" charset="0"/>
              </a:rPr>
              <a:t>ackground requirement for discovery are more stringent than for exclusion.</a:t>
            </a:r>
            <a:endParaRPr lang="en-US" sz="4600" b="1" dirty="0">
              <a:solidFill>
                <a:srgbClr val="C00000"/>
              </a:solidFill>
            </a:endParaRPr>
          </a:p>
        </p:txBody>
      </p:sp>
      <p:sp>
        <p:nvSpPr>
          <p:cNvPr id="11" name="TextBox 10">
            <a:extLst>
              <a:ext uri="{FF2B5EF4-FFF2-40B4-BE49-F238E27FC236}">
                <a16:creationId xmlns:a16="http://schemas.microsoft.com/office/drawing/2014/main" id="{4F2C1239-D601-BE62-F4FE-0B28393504B3}"/>
              </a:ext>
            </a:extLst>
          </p:cNvPr>
          <p:cNvSpPr txBox="1"/>
          <p:nvPr/>
        </p:nvSpPr>
        <p:spPr>
          <a:xfrm>
            <a:off x="25107558" y="18507249"/>
            <a:ext cx="6683085"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i="0" dirty="0">
                <a:solidFill>
                  <a:schemeClr val="bg2">
                    <a:lumMod val="10000"/>
                  </a:schemeClr>
                </a:solidFill>
                <a:effectLst/>
                <a:latin typeface="Arial Rounded MT Bold" panose="020F0704030504030204" pitchFamily="34" charset="0"/>
              </a:rPr>
              <a:t>Phys. Rev. D 101, 013006</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810DE5-B4DD-B333-1F76-B2D73D855FF9}"/>
              </a:ext>
            </a:extLst>
          </p:cNvPr>
          <p:cNvSpPr>
            <a:spLocks noGrp="1"/>
          </p:cNvSpPr>
          <p:nvPr>
            <p:ph type="title"/>
          </p:nvPr>
        </p:nvSpPr>
        <p:spPr>
          <a:xfrm>
            <a:off x="0" y="138"/>
            <a:ext cx="32004000" cy="2064612"/>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defTabSz="2438338" eaLnBrk="1" fontAlgn="auto" hangingPunct="1">
              <a:spcBef>
                <a:spcPts val="0"/>
              </a:spcBef>
              <a:spcAft>
                <a:spcPts val="0"/>
              </a:spcAft>
              <a:defRPr/>
            </a:pPr>
            <a:r>
              <a:rPr lang="en-US" spc="600" dirty="0" err="1">
                <a:solidFill>
                  <a:srgbClr val="0070C0"/>
                </a:solidFill>
                <a:effectLst>
                  <a:outerShdw blurRad="38100" dist="38100" dir="2700000" algn="tl">
                    <a:srgbClr val="000000">
                      <a:alpha val="43137"/>
                    </a:srgbClr>
                  </a:outerShdw>
                </a:effectLst>
                <a:latin typeface="Arial Rounded MT Bold" panose="020F0704030504030204" pitchFamily="34" charset="0"/>
              </a:rPr>
              <a:t>Neutrinoless</a:t>
            </a:r>
            <a:r>
              <a:rPr lang="en-US" spc="600" dirty="0">
                <a:solidFill>
                  <a:srgbClr val="0070C0"/>
                </a:solidFill>
                <a:effectLst>
                  <a:outerShdw blurRad="38100" dist="38100" dir="2700000" algn="tl">
                    <a:srgbClr val="000000">
                      <a:alpha val="43137"/>
                    </a:srgbClr>
                  </a:outerShdw>
                </a:effectLst>
                <a:latin typeface="Arial Rounded MT Bold" panose="020F0704030504030204" pitchFamily="34" charset="0"/>
              </a:rPr>
              <a:t> Double-Beta Decay</a:t>
            </a:r>
          </a:p>
        </p:txBody>
      </p:sp>
      <p:sp>
        <p:nvSpPr>
          <p:cNvPr id="8196" name="Text Placeholder 3">
            <a:extLst>
              <a:ext uri="{FF2B5EF4-FFF2-40B4-BE49-F238E27FC236}">
                <a16:creationId xmlns:a16="http://schemas.microsoft.com/office/drawing/2014/main" id="{21C6D184-7B74-DB20-5978-EA4C02264DF1}"/>
              </a:ext>
            </a:extLst>
          </p:cNvPr>
          <p:cNvSpPr txBox="1">
            <a:spLocks noGrp="1"/>
          </p:cNvSpPr>
          <p:nvPr>
            <p:ph type="body" sz="quarter" idx="1"/>
          </p:nvPr>
        </p:nvSpPr>
        <p:spPr>
          <a:xfrm>
            <a:off x="376264" y="2458513"/>
            <a:ext cx="14877998" cy="9157236"/>
          </a:xfrm>
        </p:spPr>
        <p:txBody>
          <a:bodyPr/>
          <a:lstStyle/>
          <a:p>
            <a:pPr marL="685800" indent="-685800" algn="just" eaLnBrk="1" hangingPunct="1">
              <a:spcBef>
                <a:spcPct val="0"/>
              </a:spcBef>
              <a:buFont typeface="Wingdings" panose="05000000000000000000" pitchFamily="2" charset="2"/>
              <a:buChar char="v"/>
            </a:pPr>
            <a:r>
              <a:rPr lang="en-US" sz="5400" dirty="0" err="1">
                <a:latin typeface="Times Roman"/>
              </a:rPr>
              <a:t>Neutrinoless</a:t>
            </a:r>
            <a:r>
              <a:rPr lang="en-US" sz="5400" dirty="0">
                <a:latin typeface="Times Roman"/>
              </a:rPr>
              <a:t> double - beta decay is an interesting venue to look for the most important and fundamental question whether neutrinos have Majorana or Dirac nature.</a:t>
            </a:r>
          </a:p>
          <a:p>
            <a:pPr marL="685800" indent="-685800" algn="just" eaLnBrk="1" hangingPunct="1">
              <a:spcBef>
                <a:spcPct val="0"/>
              </a:spcBef>
              <a:buFont typeface="Wingdings" panose="05000000000000000000" pitchFamily="2" charset="2"/>
              <a:buChar char="v"/>
            </a:pPr>
            <a:r>
              <a:rPr lang="en-US" sz="5400" baseline="30000" dirty="0">
                <a:latin typeface="Times Roman"/>
              </a:rPr>
              <a:t>76</a:t>
            </a:r>
            <a:r>
              <a:rPr lang="en-US" sz="5400" dirty="0">
                <a:latin typeface="Times Roman"/>
              </a:rPr>
              <a:t>Ge has an abundance of 7.75% in natural Germanium.</a:t>
            </a:r>
          </a:p>
          <a:p>
            <a:pPr marL="685800" indent="-685800" algn="just" eaLnBrk="1" hangingPunct="1">
              <a:spcBef>
                <a:spcPct val="0"/>
              </a:spcBef>
              <a:buFont typeface="Wingdings" panose="05000000000000000000" pitchFamily="2" charset="2"/>
              <a:buChar char="v"/>
            </a:pPr>
            <a:r>
              <a:rPr lang="en-US" sz="5400" dirty="0">
                <a:latin typeface="Times Roman"/>
              </a:rPr>
              <a:t>A </a:t>
            </a:r>
            <a:r>
              <a:rPr lang="en-US" sz="5400" baseline="30000" dirty="0">
                <a:latin typeface="Times Roman"/>
              </a:rPr>
              <a:t>76</a:t>
            </a:r>
            <a:r>
              <a:rPr lang="en-US" sz="5400" dirty="0">
                <a:latin typeface="Times Roman"/>
              </a:rPr>
              <a:t>Ge - 0νββ experiments with discovery potential at a half-life of </a:t>
            </a:r>
            <a:r>
              <a:rPr lang="en-US" sz="5400" dirty="0">
                <a:solidFill>
                  <a:srgbClr val="C00000"/>
                </a:solidFill>
                <a:latin typeface="Times Roman"/>
              </a:rPr>
              <a:t>10</a:t>
            </a:r>
            <a:r>
              <a:rPr lang="en-US" sz="5400" baseline="30000" dirty="0">
                <a:solidFill>
                  <a:srgbClr val="C00000"/>
                </a:solidFill>
                <a:latin typeface="Times Roman"/>
              </a:rPr>
              <a:t>28</a:t>
            </a:r>
            <a:r>
              <a:rPr lang="en-US" sz="5400" dirty="0">
                <a:solidFill>
                  <a:srgbClr val="C00000"/>
                </a:solidFill>
                <a:latin typeface="Times Roman"/>
              </a:rPr>
              <a:t> </a:t>
            </a:r>
            <a:r>
              <a:rPr lang="en-US" sz="5400" dirty="0" err="1">
                <a:solidFill>
                  <a:srgbClr val="C00000"/>
                </a:solidFill>
                <a:latin typeface="Times Roman"/>
              </a:rPr>
              <a:t>yr</a:t>
            </a:r>
            <a:r>
              <a:rPr lang="en-US" sz="5400" dirty="0">
                <a:solidFill>
                  <a:srgbClr val="C00000"/>
                </a:solidFill>
                <a:latin typeface="Times Roman"/>
              </a:rPr>
              <a:t> </a:t>
            </a:r>
            <a:r>
              <a:rPr lang="en-US" sz="5400" dirty="0">
                <a:latin typeface="Times Roman"/>
              </a:rPr>
              <a:t>(corresponding to a </a:t>
            </a:r>
            <a:r>
              <a:rPr lang="en-US" sz="5400" dirty="0">
                <a:solidFill>
                  <a:srgbClr val="C00000"/>
                </a:solidFill>
                <a:latin typeface="Times Roman"/>
              </a:rPr>
              <a:t>m</a:t>
            </a:r>
            <a:r>
              <a:rPr lang="en-US" sz="5400" baseline="-25000" dirty="0">
                <a:solidFill>
                  <a:srgbClr val="C00000"/>
                </a:solidFill>
                <a:latin typeface="Times Roman"/>
              </a:rPr>
              <a:t>ββ</a:t>
            </a:r>
            <a:r>
              <a:rPr lang="en-US" sz="5400" dirty="0">
                <a:solidFill>
                  <a:srgbClr val="C00000"/>
                </a:solidFill>
                <a:latin typeface="Times Roman"/>
              </a:rPr>
              <a:t> &lt; 10 - 20 </a:t>
            </a:r>
            <a:r>
              <a:rPr lang="en-US" sz="5400" dirty="0" err="1">
                <a:solidFill>
                  <a:srgbClr val="C00000"/>
                </a:solidFill>
                <a:latin typeface="Times Roman"/>
              </a:rPr>
              <a:t>meV</a:t>
            </a:r>
            <a:r>
              <a:rPr lang="en-US" sz="5400" dirty="0">
                <a:latin typeface="Times Roman"/>
              </a:rPr>
              <a:t>) has following requirement: </a:t>
            </a:r>
            <a:endParaRPr lang="en-US" altLang="en-US" sz="5400" dirty="0">
              <a:latin typeface="Times Roman"/>
            </a:endParaRPr>
          </a:p>
        </p:txBody>
      </p:sp>
      <p:sp>
        <p:nvSpPr>
          <p:cNvPr id="5" name="Line">
            <a:extLst>
              <a:ext uri="{FF2B5EF4-FFF2-40B4-BE49-F238E27FC236}">
                <a16:creationId xmlns:a16="http://schemas.microsoft.com/office/drawing/2014/main" id="{6185BFA9-4A1C-B1B7-817B-F248088FF4EB}"/>
              </a:ext>
            </a:extLst>
          </p:cNvPr>
          <p:cNvSpPr/>
          <p:nvPr/>
        </p:nvSpPr>
        <p:spPr>
          <a:xfrm>
            <a:off x="0" y="2217984"/>
            <a:ext cx="32004000" cy="0"/>
          </a:xfrm>
          <a:prstGeom prst="line">
            <a:avLst/>
          </a:prstGeom>
          <a:ln w="88900">
            <a:solidFill>
              <a:schemeClr val="accent1">
                <a:lumOff val="-13575"/>
              </a:schemeClr>
            </a:solidFill>
            <a:miter lim="400000"/>
          </a:ln>
          <a:effectLst>
            <a:outerShdw blurRad="50800" dist="38100" dir="8100000" algn="tr" rotWithShape="0">
              <a:prstClr val="black">
                <a:alpha val="40000"/>
              </a:prstClr>
            </a:outerShdw>
          </a:effectLst>
        </p:spPr>
        <p:txBody>
          <a:bodyPr lIns="50800" tIns="50800" rIns="50800" bIns="50800" anchor="ctr"/>
          <a:lstStyle/>
          <a:p>
            <a:pPr algn="ctr" defTabSz="2438338" fontAlgn="auto" hangingPunct="0">
              <a:spcBef>
                <a:spcPts val="0"/>
              </a:spcBef>
              <a:spcAft>
                <a:spcPts val="0"/>
              </a:spcAft>
              <a:defRPr/>
            </a:pPr>
            <a:endParaRPr kern="0">
              <a:latin typeface="+mn-lt"/>
              <a:ea typeface="+mn-ea"/>
              <a:cs typeface="+mn-cs"/>
            </a:endParaRPr>
          </a:p>
        </p:txBody>
      </p:sp>
      <p:sp>
        <p:nvSpPr>
          <p:cNvPr id="9" name="TextBox 8">
            <a:extLst>
              <a:ext uri="{FF2B5EF4-FFF2-40B4-BE49-F238E27FC236}">
                <a16:creationId xmlns:a16="http://schemas.microsoft.com/office/drawing/2014/main" id="{1C404319-F465-2C11-502F-7EADA1C83C47}"/>
              </a:ext>
            </a:extLst>
          </p:cNvPr>
          <p:cNvSpPr txBox="1"/>
          <p:nvPr/>
        </p:nvSpPr>
        <p:spPr>
          <a:xfrm>
            <a:off x="1744416" y="11643832"/>
            <a:ext cx="13465496" cy="75713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685800" indent="-685800" algn="just">
              <a:buFont typeface="Wingdings" panose="05000000000000000000" pitchFamily="2" charset="2"/>
              <a:buChar char="ü"/>
            </a:pPr>
            <a:r>
              <a:rPr lang="en-US" sz="5400" dirty="0">
                <a:solidFill>
                  <a:srgbClr val="7030A0"/>
                </a:solidFill>
                <a:effectLst>
                  <a:outerShdw blurRad="38100" dist="38100" dir="2700000" algn="tl">
                    <a:srgbClr val="000000">
                      <a:alpha val="43137"/>
                    </a:srgbClr>
                  </a:outerShdw>
                </a:effectLst>
                <a:latin typeface="Times Roman"/>
              </a:rPr>
              <a:t>10 ton-years of data to get a few counts. </a:t>
            </a:r>
          </a:p>
          <a:p>
            <a:pPr marL="685800" indent="-685800" algn="just">
              <a:buFont typeface="Wingdings" panose="05000000000000000000" pitchFamily="2" charset="2"/>
              <a:buChar char="ü"/>
            </a:pPr>
            <a:r>
              <a:rPr lang="en-US" sz="5400" dirty="0">
                <a:solidFill>
                  <a:srgbClr val="7030A0"/>
                </a:solidFill>
                <a:effectLst>
                  <a:outerShdw blurRad="38100" dist="38100" dir="2700000" algn="tl">
                    <a:srgbClr val="000000">
                      <a:alpha val="43137"/>
                    </a:srgbClr>
                  </a:outerShdw>
                </a:effectLst>
                <a:latin typeface="Times Roman"/>
              </a:rPr>
              <a:t>The best possible energy resolution and a very low background event rate to get statistical significance. </a:t>
            </a:r>
          </a:p>
          <a:p>
            <a:pPr marL="685800" indent="-685800" algn="just">
              <a:buFont typeface="Wingdings" panose="05000000000000000000" pitchFamily="2" charset="2"/>
              <a:buChar char="ü"/>
            </a:pPr>
            <a:r>
              <a:rPr lang="en-US" sz="5400" dirty="0">
                <a:solidFill>
                  <a:srgbClr val="7030A0"/>
                </a:solidFill>
                <a:effectLst>
                  <a:outerShdw blurRad="38100" dist="38100" dir="2700000" algn="tl">
                    <a:srgbClr val="000000">
                      <a:alpha val="43137"/>
                    </a:srgbClr>
                  </a:outerShdw>
                </a:effectLst>
                <a:latin typeface="Times Roman"/>
              </a:rPr>
              <a:t>Unavoidable continuous 2νββ background, ranging up to Q</a:t>
            </a:r>
            <a:r>
              <a:rPr lang="en-US" sz="5400" baseline="-25000" dirty="0">
                <a:solidFill>
                  <a:srgbClr val="7030A0"/>
                </a:solidFill>
                <a:effectLst>
                  <a:outerShdw blurRad="38100" dist="38100" dir="2700000" algn="tl">
                    <a:srgbClr val="000000">
                      <a:alpha val="43137"/>
                    </a:srgbClr>
                  </a:outerShdw>
                </a:effectLst>
                <a:latin typeface="Times Roman"/>
              </a:rPr>
              <a:t>ββ</a:t>
            </a:r>
            <a:r>
              <a:rPr lang="en-US" sz="5400" dirty="0">
                <a:solidFill>
                  <a:srgbClr val="7030A0"/>
                </a:solidFill>
                <a:effectLst>
                  <a:outerShdw blurRad="38100" dist="38100" dir="2700000" algn="tl">
                    <a:srgbClr val="000000">
                      <a:alpha val="43137"/>
                    </a:srgbClr>
                  </a:outerShdw>
                </a:effectLst>
                <a:latin typeface="Times Roman"/>
              </a:rPr>
              <a:t>, an excellent resolution of the order of </a:t>
            </a:r>
            <a:r>
              <a:rPr lang="en-US" sz="5400" b="1" dirty="0">
                <a:solidFill>
                  <a:srgbClr val="FF0000"/>
                </a:solidFill>
                <a:effectLst>
                  <a:outerShdw blurRad="38100" dist="38100" dir="2700000" algn="tl">
                    <a:srgbClr val="000000">
                      <a:alpha val="43137"/>
                    </a:srgbClr>
                  </a:outerShdw>
                </a:effectLst>
                <a:latin typeface="Times Roman"/>
              </a:rPr>
              <a:t>0.1-0.2% at Q</a:t>
            </a:r>
            <a:r>
              <a:rPr lang="en-US" sz="5400" b="1" baseline="-25000" dirty="0">
                <a:solidFill>
                  <a:srgbClr val="FF0000"/>
                </a:solidFill>
                <a:effectLst>
                  <a:outerShdw blurRad="38100" dist="38100" dir="2700000" algn="tl">
                    <a:srgbClr val="000000">
                      <a:alpha val="43137"/>
                    </a:srgbClr>
                  </a:outerShdw>
                </a:effectLst>
                <a:latin typeface="Times Roman"/>
              </a:rPr>
              <a:t>ββ</a:t>
            </a:r>
            <a:r>
              <a:rPr lang="en-US" sz="5400" b="1" dirty="0">
                <a:solidFill>
                  <a:srgbClr val="FF0000"/>
                </a:solidFill>
                <a:effectLst>
                  <a:outerShdw blurRad="38100" dist="38100" dir="2700000" algn="tl">
                    <a:srgbClr val="000000">
                      <a:alpha val="43137"/>
                    </a:srgbClr>
                  </a:outerShdw>
                </a:effectLst>
                <a:latin typeface="Times Roman"/>
              </a:rPr>
              <a:t> </a:t>
            </a:r>
            <a:r>
              <a:rPr lang="en-US" sz="5400" dirty="0">
                <a:solidFill>
                  <a:srgbClr val="7030A0"/>
                </a:solidFill>
                <a:effectLst>
                  <a:outerShdw blurRad="38100" dist="38100" dir="2700000" algn="tl">
                    <a:srgbClr val="000000">
                      <a:alpha val="43137"/>
                    </a:srgbClr>
                  </a:outerShdw>
                </a:effectLst>
                <a:latin typeface="Times Roman"/>
              </a:rPr>
              <a:t>can be achieved with Ge-isotopes.</a:t>
            </a:r>
          </a:p>
        </p:txBody>
      </p:sp>
      <p:pic>
        <p:nvPicPr>
          <p:cNvPr id="8" name="Picture 4" descr="A portal to new physics – CERN Courier">
            <a:extLst>
              <a:ext uri="{FF2B5EF4-FFF2-40B4-BE49-F238E27FC236}">
                <a16:creationId xmlns:a16="http://schemas.microsoft.com/office/drawing/2014/main" id="{76180A2F-8513-BC94-0CD3-D870214CB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09" t="6271" b="4848"/>
          <a:stretch>
            <a:fillRect/>
          </a:stretch>
        </p:blipFill>
        <p:spPr bwMode="auto">
          <a:xfrm>
            <a:off x="15430496" y="2400246"/>
            <a:ext cx="16573504" cy="1387138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738CEFC-0795-299E-2A76-C6F1B940E611}"/>
              </a:ext>
            </a:extLst>
          </p:cNvPr>
          <p:cNvSpPr txBox="1"/>
          <p:nvPr/>
        </p:nvSpPr>
        <p:spPr>
          <a:xfrm>
            <a:off x="15430496" y="16237941"/>
            <a:ext cx="16306800" cy="2985433"/>
          </a:xfrm>
          <a:prstGeom prst="rect">
            <a:avLst/>
          </a:prstGeom>
          <a:noFill/>
          <a:ln w="12700" cap="flat">
            <a:noFill/>
            <a:miter lim="4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none"/>
        </p:style>
        <p:txBody>
          <a:bodyPr wrap="square">
            <a:spAutoFit/>
          </a:bodyPr>
          <a:lstStyle/>
          <a:p>
            <a:pPr algn="just"/>
            <a:r>
              <a:rPr lang="en-US" sz="4700" i="0"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LEGEND’s ultimate goal is to achieve 3-σ discovery sensitivity covering the full parameter space remaining for the inverted neutrino mass ordering, under the assumption of light left-handed neutrino exchange as the dominant mechanism.</a:t>
            </a:r>
            <a:endParaRPr lang="en-US" sz="47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3ACD9F20-06FB-C206-4154-532E4D4E8C9E}"/>
              </a:ext>
            </a:extLst>
          </p:cNvPr>
          <p:cNvSpPr txBox="1"/>
          <p:nvPr/>
        </p:nvSpPr>
        <p:spPr>
          <a:xfrm>
            <a:off x="25541499" y="15548502"/>
            <a:ext cx="6683085"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i="0" dirty="0">
                <a:solidFill>
                  <a:schemeClr val="bg2">
                    <a:lumMod val="10000"/>
                  </a:schemeClr>
                </a:solidFill>
                <a:effectLst/>
                <a:latin typeface="Arial Rounded MT Bold" panose="020F0704030504030204" pitchFamily="34" charset="0"/>
              </a:rPr>
              <a:t>Phys. Rev. D 101, 013006</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BF89FF-CDB0-DAAB-1A7D-54C629B2DE8E}"/>
              </a:ext>
            </a:extLst>
          </p:cNvPr>
          <p:cNvSpPr txBox="1"/>
          <p:nvPr/>
        </p:nvSpPr>
        <p:spPr>
          <a:xfrm>
            <a:off x="216024" y="36141"/>
            <a:ext cx="31555728" cy="1964640"/>
          </a:xfrm>
          <a:prstGeom prst="rect">
            <a:avLst/>
          </a:prstGeom>
          <a:noFill/>
          <a:ln w="12700" cap="flat">
            <a:noFill/>
            <a:miter lim="4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12100" b="0" i="0" u="none" strike="noStrike" cap="none" spc="0" normalizeH="0" baseline="0" dirty="0">
                <a:ln>
                  <a:noFill/>
                </a:ln>
                <a:solidFill>
                  <a:srgbClr val="7030A0"/>
                </a:solidFill>
                <a:effectLst/>
                <a:uFillTx/>
                <a:latin typeface="Arial Rounded MT Bold" pitchFamily="34" charset="0"/>
                <a:ea typeface="+mn-ea"/>
                <a:cs typeface="+mn-cs"/>
                <a:sym typeface="Helvetica Neue"/>
              </a:rPr>
              <a:t>World Data Net Integration Requirements</a:t>
            </a:r>
          </a:p>
        </p:txBody>
      </p:sp>
      <p:sp>
        <p:nvSpPr>
          <p:cNvPr id="3" name="TextBox 2">
            <a:extLst>
              <a:ext uri="{FF2B5EF4-FFF2-40B4-BE49-F238E27FC236}">
                <a16:creationId xmlns:a16="http://schemas.microsoft.com/office/drawing/2014/main" id="{6216DEC0-306D-3D74-935D-C1E929A3C171}"/>
              </a:ext>
            </a:extLst>
          </p:cNvPr>
          <p:cNvSpPr txBox="1"/>
          <p:nvPr/>
        </p:nvSpPr>
        <p:spPr>
          <a:xfrm>
            <a:off x="12536349" y="4354482"/>
            <a:ext cx="19163395" cy="68428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5E5E5E"/>
                </a:solidFill>
                <a:effectLst/>
                <a:uFillTx/>
                <a:latin typeface="Arial Rounded MT Bold" panose="020F0704030504030204" pitchFamily="34" charset="0"/>
                <a:ea typeface="+mn-ea"/>
                <a:cs typeface="+mn-cs"/>
                <a:sym typeface="Helvetica Neue"/>
              </a:rPr>
              <a:t>Challenges</a:t>
            </a:r>
          </a:p>
          <a:p>
            <a:pPr marL="1371600" marR="0" indent="-1371600" algn="just" defTabSz="2438338" rtl="0" fontAlgn="auto" latinLnBrk="0" hangingPunct="0">
              <a:lnSpc>
                <a:spcPct val="100000"/>
              </a:lnSpc>
              <a:spcBef>
                <a:spcPts val="0"/>
              </a:spcBef>
              <a:spcAft>
                <a:spcPts val="0"/>
              </a:spcAft>
              <a:buClrTx/>
              <a:buSzTx/>
              <a:buFontTx/>
              <a:buAutoNum type="arabicPeriod"/>
              <a:tabLst/>
            </a:pPr>
            <a:r>
              <a:rPr lang="en-US" sz="6000" b="1" dirty="0">
                <a:solidFill>
                  <a:srgbClr val="C00000"/>
                </a:solidFill>
                <a:latin typeface="Times Roman"/>
                <a:ea typeface="+mn-ea"/>
                <a:cs typeface="+mn-cs"/>
              </a:rPr>
              <a:t>Zero BKG (</a:t>
            </a:r>
            <a:r>
              <a:rPr lang="en-US" sz="4800" b="1" i="0" dirty="0">
                <a:solidFill>
                  <a:srgbClr val="212529"/>
                </a:solidFill>
                <a:effectLst/>
                <a:latin typeface="Roboto" panose="02000000000000000000" pitchFamily="2" charset="0"/>
              </a:rPr>
              <a:t>contributions from the </a:t>
            </a:r>
            <a:r>
              <a:rPr lang="en-US" sz="4800" b="1" i="0" baseline="30000" dirty="0">
                <a:solidFill>
                  <a:srgbClr val="212529"/>
                </a:solidFill>
                <a:effectLst/>
                <a:latin typeface="Roboto" panose="02000000000000000000" pitchFamily="2" charset="0"/>
              </a:rPr>
              <a:t>238</a:t>
            </a:r>
            <a:r>
              <a:rPr lang="en-US" sz="4800" b="1" i="0" dirty="0">
                <a:solidFill>
                  <a:srgbClr val="212529"/>
                </a:solidFill>
                <a:effectLst/>
                <a:latin typeface="Roboto" panose="02000000000000000000" pitchFamily="2" charset="0"/>
              </a:rPr>
              <a:t>U and </a:t>
            </a:r>
            <a:r>
              <a:rPr lang="en-US" sz="4800" b="1" i="0" baseline="30000" dirty="0">
                <a:solidFill>
                  <a:srgbClr val="212529"/>
                </a:solidFill>
                <a:effectLst/>
                <a:latin typeface="Roboto" panose="02000000000000000000" pitchFamily="2" charset="0"/>
              </a:rPr>
              <a:t>232</a:t>
            </a:r>
            <a:r>
              <a:rPr lang="en-US" sz="4800" b="1" i="0" dirty="0">
                <a:solidFill>
                  <a:srgbClr val="212529"/>
                </a:solidFill>
                <a:effectLst/>
                <a:latin typeface="Roboto" panose="02000000000000000000" pitchFamily="2" charset="0"/>
              </a:rPr>
              <a:t>Th chains; </a:t>
            </a:r>
            <a:r>
              <a:rPr lang="en-US" sz="4800" b="1" i="0" baseline="30000" dirty="0">
                <a:solidFill>
                  <a:srgbClr val="212529"/>
                </a:solidFill>
                <a:effectLst/>
                <a:latin typeface="Roboto" panose="02000000000000000000" pitchFamily="2" charset="0"/>
              </a:rPr>
              <a:t>42</a:t>
            </a:r>
            <a:r>
              <a:rPr lang="en-US" sz="4800" b="1" i="0" dirty="0">
                <a:solidFill>
                  <a:srgbClr val="212529"/>
                </a:solidFill>
                <a:effectLst/>
                <a:latin typeface="Roboto" panose="02000000000000000000" pitchFamily="2" charset="0"/>
              </a:rPr>
              <a:t>Ar; </a:t>
            </a:r>
            <a:r>
              <a:rPr lang="en-US" sz="4800" b="0" i="0" dirty="0">
                <a:solidFill>
                  <a:srgbClr val="212529"/>
                </a:solidFill>
                <a:effectLst/>
                <a:latin typeface="Roboto" panose="02000000000000000000" pitchFamily="2" charset="0"/>
              </a:rPr>
              <a:t>Cosmogenic </a:t>
            </a:r>
            <a:r>
              <a:rPr lang="en-US" sz="4800" b="1" i="0" dirty="0">
                <a:solidFill>
                  <a:srgbClr val="212529"/>
                </a:solidFill>
                <a:effectLst/>
                <a:latin typeface="Roboto" panose="02000000000000000000" pitchFamily="2" charset="0"/>
              </a:rPr>
              <a:t>isotopes </a:t>
            </a:r>
            <a:r>
              <a:rPr lang="en-US" sz="4800" b="1" i="0" baseline="30000" dirty="0">
                <a:solidFill>
                  <a:srgbClr val="212529"/>
                </a:solidFill>
                <a:effectLst/>
                <a:latin typeface="Roboto" panose="02000000000000000000" pitchFamily="2" charset="0"/>
              </a:rPr>
              <a:t>68</a:t>
            </a:r>
            <a:r>
              <a:rPr lang="en-US" sz="4800" b="1" i="0" dirty="0">
                <a:solidFill>
                  <a:srgbClr val="212529"/>
                </a:solidFill>
                <a:effectLst/>
                <a:latin typeface="Roboto" panose="02000000000000000000" pitchFamily="2" charset="0"/>
              </a:rPr>
              <a:t>Ge and </a:t>
            </a:r>
            <a:r>
              <a:rPr lang="en-US" sz="4800" b="1" i="0" baseline="30000" dirty="0">
                <a:solidFill>
                  <a:srgbClr val="212529"/>
                </a:solidFill>
                <a:effectLst/>
                <a:latin typeface="Roboto" panose="02000000000000000000" pitchFamily="2" charset="0"/>
              </a:rPr>
              <a:t>60</a:t>
            </a:r>
            <a:r>
              <a:rPr lang="en-US" sz="4800" b="1" i="0" dirty="0">
                <a:solidFill>
                  <a:srgbClr val="212529"/>
                </a:solidFill>
                <a:effectLst/>
                <a:latin typeface="Roboto" panose="02000000000000000000" pitchFamily="2" charset="0"/>
              </a:rPr>
              <a:t>Co and </a:t>
            </a:r>
            <a:r>
              <a:rPr lang="en-US" sz="4800" b="0" i="0" dirty="0">
                <a:solidFill>
                  <a:srgbClr val="212529"/>
                </a:solidFill>
                <a:effectLst/>
                <a:latin typeface="Roboto" panose="02000000000000000000" pitchFamily="2" charset="0"/>
              </a:rPr>
              <a:t>the backgrounds from these cosmogenic </a:t>
            </a:r>
            <a:r>
              <a:rPr lang="en-US" sz="4800" b="1" i="0" dirty="0">
                <a:solidFill>
                  <a:srgbClr val="212529"/>
                </a:solidFill>
                <a:effectLst/>
                <a:latin typeface="Roboto" panose="02000000000000000000" pitchFamily="2" charset="0"/>
              </a:rPr>
              <a:t>can be managed</a:t>
            </a:r>
            <a:r>
              <a:rPr lang="en-US" sz="4800" b="0" i="0" dirty="0">
                <a:solidFill>
                  <a:srgbClr val="212529"/>
                </a:solidFill>
                <a:effectLst/>
                <a:latin typeface="Roboto" panose="02000000000000000000" pitchFamily="2" charset="0"/>
              </a:rPr>
              <a:t>.</a:t>
            </a:r>
            <a:r>
              <a:rPr lang="en-US" sz="6000" b="1" dirty="0">
                <a:solidFill>
                  <a:srgbClr val="C00000"/>
                </a:solidFill>
                <a:latin typeface="Times Roman"/>
                <a:ea typeface="+mn-ea"/>
                <a:cs typeface="+mn-cs"/>
              </a:rPr>
              <a:t>)</a:t>
            </a:r>
          </a:p>
          <a:p>
            <a:pPr marL="1371600" marR="0" indent="-1371600" algn="just" defTabSz="2438338" rtl="0" fontAlgn="auto" latinLnBrk="0" hangingPunct="0">
              <a:lnSpc>
                <a:spcPct val="100000"/>
              </a:lnSpc>
              <a:spcBef>
                <a:spcPts val="0"/>
              </a:spcBef>
              <a:spcAft>
                <a:spcPts val="0"/>
              </a:spcAft>
              <a:buClrTx/>
              <a:buSzTx/>
              <a:buFontTx/>
              <a:buAutoNum type="arabicPeriod"/>
              <a:tabLst/>
            </a:pPr>
            <a:r>
              <a:rPr kumimoji="0" lang="en-US" sz="6000" b="1" i="0" u="none" strike="noStrike" cap="none" spc="0" normalizeH="0" baseline="0" dirty="0">
                <a:ln>
                  <a:noFill/>
                </a:ln>
                <a:solidFill>
                  <a:srgbClr val="C00000"/>
                </a:solidFill>
                <a:effectLst/>
                <a:uFillTx/>
                <a:latin typeface="Times Roman"/>
                <a:ea typeface="+mn-ea"/>
                <a:cs typeface="+mn-cs"/>
                <a:sym typeface="Helvetica Neue"/>
              </a:rPr>
              <a:t>Materials Radio activity Free </a:t>
            </a:r>
            <a:r>
              <a:rPr kumimoji="0" lang="en-US" sz="4800" b="1" i="0" u="none" strike="noStrike" cap="none" spc="0" normalizeH="0" baseline="0" dirty="0">
                <a:ln>
                  <a:noFill/>
                </a:ln>
                <a:solidFill>
                  <a:srgbClr val="C00000"/>
                </a:solidFill>
                <a:effectLst/>
                <a:uFillTx/>
                <a:latin typeface="Times Roman"/>
                <a:ea typeface="+mn-ea"/>
                <a:cs typeface="+mn-cs"/>
                <a:sym typeface="Helvetica Neue"/>
              </a:rPr>
              <a:t>(</a:t>
            </a:r>
            <a:r>
              <a:rPr lang="en-US" sz="4800" b="0" i="0" dirty="0">
                <a:solidFill>
                  <a:srgbClr val="212529"/>
                </a:solidFill>
                <a:effectLst/>
                <a:latin typeface="Roboto" panose="02000000000000000000" pitchFamily="2" charset="0"/>
              </a:rPr>
              <a:t>Decays of </a:t>
            </a:r>
            <a:r>
              <a:rPr lang="en-US" sz="4800" b="1" i="0" dirty="0">
                <a:solidFill>
                  <a:srgbClr val="212529"/>
                </a:solidFill>
                <a:effectLst/>
                <a:latin typeface="Roboto" panose="02000000000000000000" pitchFamily="2" charset="0"/>
              </a:rPr>
              <a:t>α-emitting isotopes</a:t>
            </a:r>
            <a:r>
              <a:rPr lang="en-US" sz="4800" b="0" i="0" dirty="0">
                <a:solidFill>
                  <a:srgbClr val="212529"/>
                </a:solidFill>
                <a:effectLst/>
                <a:latin typeface="Roboto" panose="02000000000000000000" pitchFamily="2" charset="0"/>
              </a:rPr>
              <a:t> on the surfaces of detectors are difficult to quantify a priori, as they are dependent upon a surface contamination mechanism that is not well understood.</a:t>
            </a:r>
            <a:r>
              <a:rPr kumimoji="0" lang="en-US" sz="4800" b="1" i="0" u="none" strike="noStrike" cap="none" spc="0" normalizeH="0" baseline="0" dirty="0">
                <a:ln>
                  <a:noFill/>
                </a:ln>
                <a:solidFill>
                  <a:srgbClr val="C00000"/>
                </a:solidFill>
                <a:effectLst/>
                <a:uFillTx/>
                <a:latin typeface="Times Roman"/>
                <a:ea typeface="+mn-ea"/>
                <a:cs typeface="+mn-cs"/>
                <a:sym typeface="Helvetica Neue"/>
              </a:rPr>
              <a:t>)</a:t>
            </a:r>
          </a:p>
        </p:txBody>
      </p:sp>
      <p:pic>
        <p:nvPicPr>
          <p:cNvPr id="4" name="Picture 5">
            <a:extLst>
              <a:ext uri="{FF2B5EF4-FFF2-40B4-BE49-F238E27FC236}">
                <a16:creationId xmlns:a16="http://schemas.microsoft.com/office/drawing/2014/main" id="{EF9FBA45-17A0-4161-1801-D714DE005F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24" y="4720208"/>
            <a:ext cx="11024956" cy="11589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2C7C5E5-C942-3F93-EA04-FB51D337757F}"/>
              </a:ext>
            </a:extLst>
          </p:cNvPr>
          <p:cNvSpPr txBox="1"/>
          <p:nvPr/>
        </p:nvSpPr>
        <p:spPr>
          <a:xfrm rot="16200000">
            <a:off x="7783658" y="11110020"/>
            <a:ext cx="7005378" cy="646331"/>
          </a:xfrm>
          <a:prstGeom prst="rect">
            <a:avLst/>
          </a:prstGeom>
          <a:noFill/>
        </p:spPr>
        <p:txBody>
          <a:bodyPr wrap="square">
            <a:spAutoFit/>
          </a:bodyPr>
          <a:lstStyle/>
          <a:p>
            <a:pPr>
              <a:defRPr/>
            </a:pPr>
            <a:r>
              <a:rPr lang="en-IN" sz="3600" b="1" dirty="0">
                <a:solidFill>
                  <a:schemeClr val="tx1">
                    <a:lumMod val="65000"/>
                    <a:lumOff val="35000"/>
                  </a:schemeClr>
                </a:solidFill>
                <a:sym typeface="Symbol" panose="05050102010706020507" pitchFamily="18" charset="2"/>
              </a:rPr>
              <a:t>  </a:t>
            </a:r>
            <a:r>
              <a:rPr lang="en-IN" sz="3600" b="1" dirty="0">
                <a:solidFill>
                  <a:srgbClr val="FF0000"/>
                </a:solidFill>
              </a:rPr>
              <a:t>KGF (</a:t>
            </a:r>
            <a:r>
              <a:rPr lang="en-IN" sz="3600" b="1" dirty="0" err="1">
                <a:solidFill>
                  <a:srgbClr val="FF0000"/>
                </a:solidFill>
              </a:rPr>
              <a:t>neutrino+proton</a:t>
            </a:r>
            <a:r>
              <a:rPr lang="en-IN" sz="3600" b="1" dirty="0">
                <a:solidFill>
                  <a:srgbClr val="FF0000"/>
                </a:solidFill>
              </a:rPr>
              <a:t>)</a:t>
            </a:r>
          </a:p>
        </p:txBody>
      </p:sp>
      <p:sp>
        <p:nvSpPr>
          <p:cNvPr id="7" name="TextBox 6">
            <a:extLst>
              <a:ext uri="{FF2B5EF4-FFF2-40B4-BE49-F238E27FC236}">
                <a16:creationId xmlns:a16="http://schemas.microsoft.com/office/drawing/2014/main" id="{EA7C46FE-8AA9-2592-9B08-053233286566}"/>
              </a:ext>
            </a:extLst>
          </p:cNvPr>
          <p:cNvSpPr txBox="1"/>
          <p:nvPr/>
        </p:nvSpPr>
        <p:spPr>
          <a:xfrm rot="16200000">
            <a:off x="8515736" y="11070636"/>
            <a:ext cx="6970374" cy="646331"/>
          </a:xfrm>
          <a:prstGeom prst="rect">
            <a:avLst/>
          </a:prstGeom>
          <a:noFill/>
        </p:spPr>
        <p:txBody>
          <a:bodyPr wrap="square">
            <a:spAutoFit/>
          </a:bodyPr>
          <a:lstStyle/>
          <a:p>
            <a:pPr>
              <a:defRPr/>
            </a:pPr>
            <a:r>
              <a:rPr lang="en-IN" sz="3600" b="1" dirty="0">
                <a:solidFill>
                  <a:schemeClr val="tx1">
                    <a:lumMod val="65000"/>
                    <a:lumOff val="35000"/>
                  </a:schemeClr>
                </a:solidFill>
                <a:sym typeface="Symbol" panose="05050102010706020507" pitchFamily="18" charset="2"/>
              </a:rPr>
              <a:t>  </a:t>
            </a:r>
            <a:r>
              <a:rPr lang="en-IN" sz="3600" b="1" dirty="0">
                <a:solidFill>
                  <a:srgbClr val="FF0000"/>
                </a:solidFill>
              </a:rPr>
              <a:t>KGF (cosmic muon flux)</a:t>
            </a:r>
          </a:p>
        </p:txBody>
      </p:sp>
      <p:sp>
        <p:nvSpPr>
          <p:cNvPr id="8" name="TextBox 7">
            <a:extLst>
              <a:ext uri="{FF2B5EF4-FFF2-40B4-BE49-F238E27FC236}">
                <a16:creationId xmlns:a16="http://schemas.microsoft.com/office/drawing/2014/main" id="{D3A3A745-D8B6-F1B2-F3F3-6EEBD8FDEBAE}"/>
              </a:ext>
            </a:extLst>
          </p:cNvPr>
          <p:cNvSpPr txBox="1"/>
          <p:nvPr/>
        </p:nvSpPr>
        <p:spPr>
          <a:xfrm rot="16200000">
            <a:off x="5155818" y="9811403"/>
            <a:ext cx="3197984" cy="659747"/>
          </a:xfrm>
          <a:prstGeom prst="rect">
            <a:avLst/>
          </a:prstGeom>
          <a:noFill/>
        </p:spPr>
        <p:txBody>
          <a:bodyPr wrap="square">
            <a:spAutoFit/>
          </a:bodyPr>
          <a:lstStyle/>
          <a:p>
            <a:pPr>
              <a:defRPr/>
            </a:pPr>
            <a:r>
              <a:rPr lang="en-IN" sz="3600" b="1" dirty="0">
                <a:solidFill>
                  <a:schemeClr val="tx1">
                    <a:lumMod val="65000"/>
                    <a:lumOff val="35000"/>
                  </a:schemeClr>
                </a:solidFill>
                <a:sym typeface="Symbol" panose="05050102010706020507" pitchFamily="18" charset="2"/>
              </a:rPr>
              <a:t>  </a:t>
            </a:r>
            <a:r>
              <a:rPr lang="en-IN" sz="3600" b="1" dirty="0">
                <a:solidFill>
                  <a:srgbClr val="FF0000"/>
                </a:solidFill>
                <a:sym typeface="Symbol" panose="05050102010706020507" pitchFamily="18" charset="2"/>
              </a:rPr>
              <a:t>INO</a:t>
            </a:r>
            <a:endParaRPr lang="en-IN" sz="3600" b="1" dirty="0">
              <a:solidFill>
                <a:srgbClr val="FF0000"/>
              </a:solidFill>
            </a:endParaRPr>
          </a:p>
        </p:txBody>
      </p:sp>
      <p:sp>
        <p:nvSpPr>
          <p:cNvPr id="9" name="TextBox 8">
            <a:extLst>
              <a:ext uri="{FF2B5EF4-FFF2-40B4-BE49-F238E27FC236}">
                <a16:creationId xmlns:a16="http://schemas.microsoft.com/office/drawing/2014/main" id="{56BFB96D-7BDF-B3C8-CA68-C8F554663E9C}"/>
              </a:ext>
            </a:extLst>
          </p:cNvPr>
          <p:cNvSpPr txBox="1"/>
          <p:nvPr/>
        </p:nvSpPr>
        <p:spPr>
          <a:xfrm rot="16200000">
            <a:off x="5472310" y="7798817"/>
            <a:ext cx="4701891" cy="646331"/>
          </a:xfrm>
          <a:prstGeom prst="rect">
            <a:avLst/>
          </a:prstGeom>
          <a:noFill/>
        </p:spPr>
        <p:txBody>
          <a:bodyPr wrap="square">
            <a:spAutoFit/>
          </a:bodyPr>
          <a:lstStyle/>
          <a:p>
            <a:pPr>
              <a:defRPr/>
            </a:pPr>
            <a:r>
              <a:rPr lang="en-IN" sz="3600" b="1" dirty="0">
                <a:solidFill>
                  <a:schemeClr val="tx1">
                    <a:lumMod val="65000"/>
                    <a:lumOff val="35000"/>
                  </a:schemeClr>
                </a:solidFill>
                <a:sym typeface="Symbol" panose="05050102010706020507" pitchFamily="18" charset="2"/>
              </a:rPr>
              <a:t>  </a:t>
            </a:r>
            <a:r>
              <a:rPr lang="en-IN" sz="3600" b="1" dirty="0">
                <a:solidFill>
                  <a:srgbClr val="FF0000"/>
                </a:solidFill>
                <a:sym typeface="Symbol" panose="05050102010706020507" pitchFamily="18" charset="2"/>
              </a:rPr>
              <a:t>INO @ 2km</a:t>
            </a:r>
            <a:endParaRPr lang="en-IN" sz="3600" b="1" dirty="0">
              <a:solidFill>
                <a:srgbClr val="FF0000"/>
              </a:solidFill>
            </a:endParaRPr>
          </a:p>
        </p:txBody>
      </p:sp>
      <p:pic>
        <p:nvPicPr>
          <p:cNvPr id="11" name="Picture 10">
            <a:extLst>
              <a:ext uri="{FF2B5EF4-FFF2-40B4-BE49-F238E27FC236}">
                <a16:creationId xmlns:a16="http://schemas.microsoft.com/office/drawing/2014/main" id="{6F3EE183-12A9-E236-AEF9-C2827A49E69D}"/>
              </a:ext>
            </a:extLst>
          </p:cNvPr>
          <p:cNvPicPr>
            <a:picLocks noChangeAspect="1"/>
          </p:cNvPicPr>
          <p:nvPr/>
        </p:nvPicPr>
        <p:blipFill>
          <a:blip r:embed="rId3"/>
          <a:stretch>
            <a:fillRect/>
          </a:stretch>
        </p:blipFill>
        <p:spPr>
          <a:xfrm>
            <a:off x="15767360" y="11464135"/>
            <a:ext cx="8858312" cy="6052833"/>
          </a:xfrm>
          <a:prstGeom prst="rect">
            <a:avLst/>
          </a:prstGeom>
        </p:spPr>
      </p:pic>
      <p:pic>
        <p:nvPicPr>
          <p:cNvPr id="13" name="Picture 12">
            <a:extLst>
              <a:ext uri="{FF2B5EF4-FFF2-40B4-BE49-F238E27FC236}">
                <a16:creationId xmlns:a16="http://schemas.microsoft.com/office/drawing/2014/main" id="{89C1CAAF-D802-26BF-013E-E4D955497FF1}"/>
              </a:ext>
            </a:extLst>
          </p:cNvPr>
          <p:cNvPicPr>
            <a:picLocks noChangeAspect="1"/>
          </p:cNvPicPr>
          <p:nvPr/>
        </p:nvPicPr>
        <p:blipFill>
          <a:blip r:embed="rId4"/>
          <a:stretch>
            <a:fillRect/>
          </a:stretch>
        </p:blipFill>
        <p:spPr>
          <a:xfrm>
            <a:off x="24643380" y="11464135"/>
            <a:ext cx="6840340" cy="6357982"/>
          </a:xfrm>
          <a:prstGeom prst="rect">
            <a:avLst/>
          </a:prstGeom>
        </p:spPr>
      </p:pic>
      <p:pic>
        <p:nvPicPr>
          <p:cNvPr id="15" name="Picture 14">
            <a:extLst>
              <a:ext uri="{FF2B5EF4-FFF2-40B4-BE49-F238E27FC236}">
                <a16:creationId xmlns:a16="http://schemas.microsoft.com/office/drawing/2014/main" id="{85C02BC5-554E-8224-AA0E-5745560DABB1}"/>
              </a:ext>
            </a:extLst>
          </p:cNvPr>
          <p:cNvPicPr>
            <a:picLocks noChangeAspect="1"/>
          </p:cNvPicPr>
          <p:nvPr/>
        </p:nvPicPr>
        <p:blipFill>
          <a:blip r:embed="rId5"/>
          <a:stretch>
            <a:fillRect/>
          </a:stretch>
        </p:blipFill>
        <p:spPr>
          <a:xfrm>
            <a:off x="15787686" y="17685019"/>
            <a:ext cx="16144988" cy="1865290"/>
          </a:xfrm>
          <a:prstGeom prst="rect">
            <a:avLst/>
          </a:prstGeom>
        </p:spPr>
      </p:pic>
      <p:sp>
        <p:nvSpPr>
          <p:cNvPr id="14" name="Line">
            <a:extLst>
              <a:ext uri="{FF2B5EF4-FFF2-40B4-BE49-F238E27FC236}">
                <a16:creationId xmlns:a16="http://schemas.microsoft.com/office/drawing/2014/main" id="{6185BFA9-4A1C-B1B7-817B-F248088FF4EB}"/>
              </a:ext>
            </a:extLst>
          </p:cNvPr>
          <p:cNvSpPr/>
          <p:nvPr/>
        </p:nvSpPr>
        <p:spPr>
          <a:xfrm>
            <a:off x="0" y="2217984"/>
            <a:ext cx="32004000" cy="0"/>
          </a:xfrm>
          <a:prstGeom prst="line">
            <a:avLst/>
          </a:prstGeom>
          <a:ln w="88900">
            <a:solidFill>
              <a:schemeClr val="accent1">
                <a:lumOff val="-13575"/>
              </a:schemeClr>
            </a:solidFill>
            <a:miter lim="400000"/>
          </a:ln>
          <a:effectLst>
            <a:outerShdw blurRad="50800" dist="38100" dir="8100000" algn="tr" rotWithShape="0">
              <a:prstClr val="black">
                <a:alpha val="40000"/>
              </a:prstClr>
            </a:outerShdw>
          </a:effectLst>
        </p:spPr>
        <p:txBody>
          <a:bodyPr lIns="50800" tIns="50800" rIns="50800" bIns="50800" anchor="ctr"/>
          <a:lstStyle/>
          <a:p>
            <a:pPr algn="ctr" defTabSz="2438338" fontAlgn="auto" hangingPunct="0">
              <a:spcBef>
                <a:spcPts val="0"/>
              </a:spcBef>
              <a:spcAft>
                <a:spcPts val="0"/>
              </a:spcAft>
              <a:defRPr/>
            </a:pPr>
            <a:endParaRPr kern="0">
              <a:latin typeface="+mn-lt"/>
              <a:ea typeface="+mn-ea"/>
              <a:cs typeface="+mn-cs"/>
            </a:endParaRPr>
          </a:p>
        </p:txBody>
      </p:sp>
      <p:sp>
        <p:nvSpPr>
          <p:cNvPr id="16" name="Rectangle 15"/>
          <p:cNvSpPr/>
          <p:nvPr/>
        </p:nvSpPr>
        <p:spPr>
          <a:xfrm>
            <a:off x="12473608" y="2705661"/>
            <a:ext cx="15917531" cy="1938992"/>
          </a:xfrm>
          <a:prstGeom prst="rect">
            <a:avLst/>
          </a:prstGeom>
        </p:spPr>
        <p:txBody>
          <a:bodyPr wrap="square">
            <a:spAutoFit/>
          </a:bodyPr>
          <a:lstStyle/>
          <a:p>
            <a:pPr marL="1371600" indent="-1371600" algn="just" defTabSz="2438338" fontAlgn="auto" hangingPunct="0">
              <a:spcBef>
                <a:spcPts val="0"/>
              </a:spcBef>
              <a:spcAft>
                <a:spcPts val="0"/>
              </a:spcAft>
              <a:buFontTx/>
              <a:buAutoNum type="arabicPeriod"/>
            </a:pPr>
            <a:r>
              <a:rPr lang="en-US" sz="6000" b="1" dirty="0">
                <a:solidFill>
                  <a:srgbClr val="C00000"/>
                </a:solidFill>
                <a:latin typeface="Times Roman"/>
              </a:rPr>
              <a:t>Competitive Detector Mass @ 0.5T</a:t>
            </a:r>
          </a:p>
          <a:p>
            <a:pPr marL="1371600" indent="-1371600" algn="just" defTabSz="2438338" fontAlgn="auto" hangingPunct="0">
              <a:spcBef>
                <a:spcPts val="0"/>
              </a:spcBef>
              <a:spcAft>
                <a:spcPts val="0"/>
              </a:spcAft>
              <a:buFontTx/>
              <a:buAutoNum type="arabicPeriod"/>
            </a:pPr>
            <a:r>
              <a:rPr lang="en-US" sz="6000" b="1" dirty="0">
                <a:solidFill>
                  <a:srgbClr val="C00000"/>
                </a:solidFill>
                <a:latin typeface="Times Roman"/>
              </a:rPr>
              <a:t>Enough deep @ 2 km </a:t>
            </a:r>
          </a:p>
        </p:txBody>
      </p:sp>
      <p:sp>
        <p:nvSpPr>
          <p:cNvPr id="17" name="TextBox 16"/>
          <p:cNvSpPr txBox="1"/>
          <p:nvPr/>
        </p:nvSpPr>
        <p:spPr>
          <a:xfrm>
            <a:off x="71326" y="16144055"/>
            <a:ext cx="15716360" cy="33342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4800" i="0" u="none" strike="noStrike" cap="none" spc="0" normalizeH="0" baseline="0" dirty="0">
                <a:ln>
                  <a:noFill/>
                </a:ln>
                <a:solidFill>
                  <a:schemeClr val="bg2">
                    <a:lumMod val="10000"/>
                  </a:schemeClr>
                </a:solidFill>
                <a:effectLst>
                  <a:outerShdw blurRad="38100" dist="38100" dir="2700000" algn="tl">
                    <a:srgbClr val="000000">
                      <a:alpha val="43137"/>
                    </a:srgbClr>
                  </a:outerShdw>
                </a:effectLst>
                <a:uFillTx/>
                <a:latin typeface="Arial Rounded MT Bold" pitchFamily="34" charset="0"/>
                <a:ea typeface="+mn-ea"/>
                <a:cs typeface="+mn-cs"/>
                <a:sym typeface="Helvetica Neue"/>
              </a:rPr>
              <a:t>International Collaboration may be interested</a:t>
            </a:r>
          </a:p>
          <a:p>
            <a:pPr marL="0" marR="0" indent="0" algn="ctr" defTabSz="2438338" rtl="0" fontAlgn="auto" latinLnBrk="0" hangingPunct="0">
              <a:lnSpc>
                <a:spcPct val="100000"/>
              </a:lnSpc>
              <a:spcBef>
                <a:spcPts val="0"/>
              </a:spcBef>
              <a:spcAft>
                <a:spcPts val="0"/>
              </a:spcAft>
              <a:buClrTx/>
              <a:buSzTx/>
              <a:buFontTx/>
              <a:buNone/>
              <a:tabLst/>
            </a:pPr>
            <a:r>
              <a:rPr lang="en-US" sz="5400" b="1" dirty="0">
                <a:solidFill>
                  <a:srgbClr val="00B050"/>
                </a:solidFill>
                <a:latin typeface="Times Roman"/>
                <a:ea typeface="+mn-ea"/>
                <a:cs typeface="+mn-cs"/>
              </a:rPr>
              <a:t>TEXONO @ Taiwan; </a:t>
            </a:r>
            <a:r>
              <a:rPr lang="en-US" sz="5400" b="1" dirty="0">
                <a:solidFill>
                  <a:srgbClr val="FF0000"/>
                </a:solidFill>
                <a:latin typeface="Times Roman"/>
                <a:ea typeface="+mn-ea"/>
                <a:cs typeface="+mn-cs"/>
              </a:rPr>
              <a:t>CDEX @ China;</a:t>
            </a:r>
            <a:r>
              <a:rPr lang="en-US" sz="5400" b="1" dirty="0">
                <a:solidFill>
                  <a:schemeClr val="bg2">
                    <a:lumMod val="10000"/>
                  </a:schemeClr>
                </a:solidFill>
                <a:latin typeface="Times Roman"/>
                <a:ea typeface="+mn-ea"/>
                <a:cs typeface="+mn-cs"/>
              </a:rPr>
              <a:t> LEGEND, GERDA @ Italy</a:t>
            </a:r>
            <a:r>
              <a:rPr lang="en-US" sz="4800" b="1" dirty="0">
                <a:solidFill>
                  <a:schemeClr val="bg2">
                    <a:lumMod val="10000"/>
                  </a:schemeClr>
                </a:solidFill>
                <a:latin typeface="Times Roman"/>
                <a:ea typeface="+mn-ea"/>
                <a:cs typeface="+mn-cs"/>
              </a:rPr>
              <a:t>; </a:t>
            </a:r>
            <a:r>
              <a:rPr lang="en-US" sz="4800" b="1" i="0" dirty="0">
                <a:solidFill>
                  <a:srgbClr val="000000"/>
                </a:solidFill>
                <a:effectLst/>
                <a:latin typeface="Times Roman"/>
              </a:rPr>
              <a:t>PIRE-GEMADARC</a:t>
            </a:r>
            <a:r>
              <a:rPr lang="en-US" sz="4800" b="1" dirty="0">
                <a:solidFill>
                  <a:schemeClr val="bg2">
                    <a:lumMod val="10000"/>
                  </a:schemeClr>
                </a:solidFill>
                <a:latin typeface="Times Roman"/>
                <a:ea typeface="+mn-ea"/>
                <a:cs typeface="+mn-cs"/>
              </a:rPr>
              <a:t> </a:t>
            </a:r>
            <a:r>
              <a:rPr lang="en-US" sz="5400" b="1" dirty="0">
                <a:solidFill>
                  <a:schemeClr val="bg2">
                    <a:lumMod val="10000"/>
                  </a:schemeClr>
                </a:solidFill>
                <a:latin typeface="Times Roman"/>
                <a:ea typeface="+mn-ea"/>
                <a:cs typeface="+mn-cs"/>
              </a:rPr>
              <a:t>@ USA and many more </a:t>
            </a:r>
            <a:endParaRPr kumimoji="0" lang="en-US" sz="5400" b="1" i="0" u="none" strike="noStrike" cap="none" spc="0" normalizeH="0" baseline="0" dirty="0">
              <a:ln>
                <a:noFill/>
              </a:ln>
              <a:solidFill>
                <a:schemeClr val="bg2">
                  <a:lumMod val="10000"/>
                </a:schemeClr>
              </a:solidFill>
              <a:effectLst/>
              <a:uFillTx/>
              <a:latin typeface="Times Roman"/>
              <a:ea typeface="+mn-ea"/>
              <a:cs typeface="+mn-cs"/>
              <a:sym typeface="Helvetica Neue"/>
            </a:endParaRPr>
          </a:p>
        </p:txBody>
      </p:sp>
      <p:sp>
        <p:nvSpPr>
          <p:cNvPr id="18" name="TextBox 17">
            <a:extLst>
              <a:ext uri="{FF2B5EF4-FFF2-40B4-BE49-F238E27FC236}">
                <a16:creationId xmlns:a16="http://schemas.microsoft.com/office/drawing/2014/main" id="{9BF0947D-5A99-B8A4-5D46-BD78BDC2FDCF}"/>
              </a:ext>
            </a:extLst>
          </p:cNvPr>
          <p:cNvSpPr txBox="1"/>
          <p:nvPr/>
        </p:nvSpPr>
        <p:spPr>
          <a:xfrm>
            <a:off x="464630" y="2224846"/>
            <a:ext cx="22898955" cy="2554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US" sz="4000" b="0" i="0" dirty="0">
                <a:solidFill>
                  <a:srgbClr val="212529"/>
                </a:solidFill>
                <a:effectLst/>
                <a:latin typeface="Times Roman"/>
              </a:rPr>
              <a:t>These three main parameters allow determining the reaching potential of the experiment and its sensitivity:</a:t>
            </a:r>
          </a:p>
          <a:p>
            <a:pPr algn="just">
              <a:buFont typeface="Arial" panose="020B0604020202020204" pitchFamily="34" charset="0"/>
              <a:buChar char="•"/>
            </a:pPr>
            <a:r>
              <a:rPr lang="en-US" sz="4000" b="0" i="0" dirty="0">
                <a:solidFill>
                  <a:srgbClr val="212529"/>
                </a:solidFill>
                <a:effectLst/>
                <a:latin typeface="Times Roman"/>
              </a:rPr>
              <a:t> the mass </a:t>
            </a:r>
            <a:r>
              <a:rPr lang="en-US" sz="4000" b="1" i="0" dirty="0">
                <a:solidFill>
                  <a:srgbClr val="212529"/>
                </a:solidFill>
                <a:effectLst/>
                <a:latin typeface="Times Roman"/>
              </a:rPr>
              <a:t>M</a:t>
            </a:r>
            <a:r>
              <a:rPr lang="en-US" sz="4000" b="0" i="0" dirty="0">
                <a:solidFill>
                  <a:srgbClr val="212529"/>
                </a:solidFill>
                <a:effectLst/>
                <a:latin typeface="Times Roman"/>
              </a:rPr>
              <a:t> of the relevant isotope (</a:t>
            </a:r>
            <a:r>
              <a:rPr lang="en-US" sz="4000" b="0" i="0" baseline="30000" dirty="0">
                <a:solidFill>
                  <a:srgbClr val="212529"/>
                </a:solidFill>
                <a:effectLst/>
                <a:latin typeface="Times Roman"/>
              </a:rPr>
              <a:t>76</a:t>
            </a:r>
            <a:r>
              <a:rPr lang="en-US" sz="4000" b="0" i="0" dirty="0">
                <a:solidFill>
                  <a:srgbClr val="212529"/>
                </a:solidFill>
                <a:effectLst/>
                <a:latin typeface="Times Roman"/>
              </a:rPr>
              <a:t>Ge in our case), </a:t>
            </a:r>
          </a:p>
          <a:p>
            <a:pPr algn="just">
              <a:buFont typeface="Arial" panose="020B0604020202020204" pitchFamily="34" charset="0"/>
              <a:buChar char="•"/>
            </a:pPr>
            <a:r>
              <a:rPr lang="en-US" sz="4000" b="0" i="0" dirty="0">
                <a:solidFill>
                  <a:srgbClr val="212529"/>
                </a:solidFill>
                <a:effectLst/>
                <a:latin typeface="Times Roman"/>
              </a:rPr>
              <a:t> the data-taking time </a:t>
            </a:r>
            <a:r>
              <a:rPr lang="en-US" sz="4000" b="1" i="0" dirty="0">
                <a:solidFill>
                  <a:srgbClr val="212529"/>
                </a:solidFill>
                <a:effectLst/>
                <a:latin typeface="Times Roman"/>
              </a:rPr>
              <a:t>T</a:t>
            </a:r>
            <a:r>
              <a:rPr lang="en-US" sz="4000" b="0" i="0" dirty="0">
                <a:solidFill>
                  <a:srgbClr val="212529"/>
                </a:solidFill>
                <a:effectLst/>
                <a:latin typeface="Times Roman"/>
              </a:rPr>
              <a:t>,</a:t>
            </a:r>
          </a:p>
          <a:p>
            <a:pPr algn="just">
              <a:buFont typeface="Arial" panose="020B0604020202020204" pitchFamily="34" charset="0"/>
              <a:buChar char="•"/>
            </a:pPr>
            <a:r>
              <a:rPr lang="en-US" sz="4000" b="0" i="0" dirty="0">
                <a:solidFill>
                  <a:srgbClr val="212529"/>
                </a:solidFill>
                <a:effectLst/>
                <a:latin typeface="Times Roman"/>
              </a:rPr>
              <a:t> and the background index </a:t>
            </a:r>
            <a:r>
              <a:rPr lang="en-US" sz="4000" b="1" i="0" dirty="0">
                <a:solidFill>
                  <a:srgbClr val="212529"/>
                </a:solidFill>
                <a:effectLst/>
                <a:latin typeface="Times Roman"/>
              </a:rPr>
              <a:t>B</a:t>
            </a:r>
            <a:r>
              <a:rPr lang="en-US" sz="4000" b="0" i="0" dirty="0">
                <a:solidFill>
                  <a:srgbClr val="212529"/>
                </a:solidFill>
                <a:effectLst/>
                <a:latin typeface="Times Roman"/>
              </a:rPr>
              <a:t> (in units of </a:t>
            </a:r>
            <a:r>
              <a:rPr lang="en-US" sz="4000" b="0" i="0" dirty="0" err="1">
                <a:solidFill>
                  <a:srgbClr val="212529"/>
                </a:solidFill>
                <a:effectLst/>
                <a:latin typeface="Times Roman"/>
              </a:rPr>
              <a:t>cts</a:t>
            </a:r>
            <a:r>
              <a:rPr lang="en-US" sz="4000" b="0" i="0" dirty="0">
                <a:solidFill>
                  <a:srgbClr val="212529"/>
                </a:solidFill>
                <a:effectLst/>
                <a:latin typeface="Times Roman"/>
              </a:rPr>
              <a:t>/(</a:t>
            </a:r>
            <a:r>
              <a:rPr lang="en-US" sz="4000" b="0" i="0" dirty="0" err="1">
                <a:solidFill>
                  <a:srgbClr val="212529"/>
                </a:solidFill>
                <a:effectLst/>
                <a:latin typeface="Times Roman"/>
              </a:rPr>
              <a:t>keV·kg·yr</a:t>
            </a:r>
            <a:r>
              <a:rPr lang="en-US" sz="4000" b="0" i="0" dirty="0">
                <a:solidFill>
                  <a:srgbClr val="212529"/>
                </a:solidFill>
                <a:effectLst/>
                <a:latin typeface="Times Roman"/>
              </a:rPr>
              <a:t>)) </a:t>
            </a:r>
          </a:p>
        </p:txBody>
      </p:sp>
    </p:spTree>
    <p:extLst>
      <p:ext uri="{BB962C8B-B14F-4D97-AF65-F5344CB8AC3E}">
        <p14:creationId xmlns:p14="http://schemas.microsoft.com/office/powerpoint/2010/main" val="139612362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A precision measurement of pp neutrinos would allow us to monitor the Sun in close to real time, and will also  test of main energy generation mechanisms.…">
            <a:extLst>
              <a:ext uri="{FF2B5EF4-FFF2-40B4-BE49-F238E27FC236}">
                <a16:creationId xmlns:a16="http://schemas.microsoft.com/office/drawing/2014/main" id="{38B053F9-E006-A515-AA5C-D30629E37236}"/>
              </a:ext>
            </a:extLst>
          </p:cNvPr>
          <p:cNvSpPr txBox="1"/>
          <p:nvPr/>
        </p:nvSpPr>
        <p:spPr>
          <a:xfrm>
            <a:off x="448272" y="2484413"/>
            <a:ext cx="31339704" cy="7269491"/>
          </a:xfrm>
          <a:prstGeom prst="rect">
            <a:avLst/>
          </a:prstGeom>
          <a:ln w="12700">
            <a:noFill/>
            <a:miter lim="4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C572A759-6A51-4108-AA02-DFA0A04FC94B}"/>
          </a:extLst>
        </p:spPr>
        <p:txBody>
          <a:bodyPr wrap="square" lIns="50800" tIns="50800" rIns="50800" bIns="50800" anchor="ctr">
            <a:spAutoFit/>
          </a:bodyPr>
          <a:lstStyle/>
          <a:p>
            <a:pPr marL="609599" indent="-495299" algn="just" defTabSz="457200" fontAlgn="auto" hangingPunct="0">
              <a:lnSpc>
                <a:spcPct val="120000"/>
              </a:lnSpc>
              <a:spcBef>
                <a:spcPts val="1200"/>
              </a:spcBef>
              <a:spcAft>
                <a:spcPts val="0"/>
              </a:spcAft>
              <a:buClr>
                <a:srgbClr val="000000"/>
              </a:buClr>
              <a:buSzPct val="140000"/>
              <a:buFontTx/>
              <a:buChar char="•"/>
              <a:defRPr sz="4500">
                <a:solidFill>
                  <a:srgbClr val="000000"/>
                </a:solidFill>
                <a:uFill>
                  <a:solidFill>
                    <a:srgbClr val="000000"/>
                  </a:solidFill>
                </a:uFill>
                <a:latin typeface="Times Roman"/>
                <a:ea typeface="Times Roman"/>
                <a:cs typeface="Times Roman"/>
                <a:sym typeface="Times Roman"/>
              </a:defRPr>
            </a:pPr>
            <a:r>
              <a:rPr lang="en-US" sz="6000" kern="0" dirty="0">
                <a:solidFill>
                  <a:srgbClr val="000000"/>
                </a:solidFill>
                <a:uFill>
                  <a:solidFill>
                    <a:srgbClr val="000000"/>
                  </a:solidFill>
                </a:uFill>
                <a:latin typeface="Times Roman"/>
                <a:ea typeface="Times Roman"/>
                <a:cs typeface="Times Roman"/>
                <a:sym typeface="Times Roman"/>
              </a:rPr>
              <a:t>Detecting these neutrinos by placing a detector in a underground is always challenging.</a:t>
            </a:r>
          </a:p>
          <a:p>
            <a:pPr marL="609599" indent="-495299" algn="just" defTabSz="457200" fontAlgn="auto" hangingPunct="0">
              <a:lnSpc>
                <a:spcPct val="120000"/>
              </a:lnSpc>
              <a:spcBef>
                <a:spcPts val="1200"/>
              </a:spcBef>
              <a:spcAft>
                <a:spcPts val="0"/>
              </a:spcAft>
              <a:buClr>
                <a:srgbClr val="000000"/>
              </a:buClr>
              <a:buSzPct val="140000"/>
              <a:buFontTx/>
              <a:buChar char="•"/>
              <a:defRPr sz="4500">
                <a:solidFill>
                  <a:srgbClr val="000000"/>
                </a:solidFill>
                <a:uFill>
                  <a:solidFill>
                    <a:srgbClr val="000000"/>
                  </a:solidFill>
                </a:uFill>
                <a:latin typeface="Times Roman"/>
                <a:ea typeface="Times Roman"/>
                <a:cs typeface="Times Roman"/>
                <a:sym typeface="Times Roman"/>
              </a:defRPr>
            </a:pPr>
            <a:r>
              <a:rPr lang="en-US" sz="6000" kern="0" dirty="0">
                <a:solidFill>
                  <a:srgbClr val="000000"/>
                </a:solidFill>
                <a:uFill>
                  <a:solidFill>
                    <a:srgbClr val="000000"/>
                  </a:solidFill>
                </a:uFill>
                <a:latin typeface="Times Roman"/>
                <a:ea typeface="Times Roman"/>
                <a:cs typeface="Times Roman"/>
                <a:sym typeface="Times Roman"/>
              </a:rPr>
              <a:t> A suitable energy threshold for detecting each of these neutrinos is difficult to achieve.</a:t>
            </a:r>
          </a:p>
          <a:p>
            <a:pPr marL="609599" indent="-495299" algn="just" defTabSz="457200" fontAlgn="auto" hangingPunct="0">
              <a:lnSpc>
                <a:spcPct val="120000"/>
              </a:lnSpc>
              <a:spcBef>
                <a:spcPts val="1200"/>
              </a:spcBef>
              <a:spcAft>
                <a:spcPts val="0"/>
              </a:spcAft>
              <a:buClr>
                <a:srgbClr val="000000"/>
              </a:buClr>
              <a:buSzPct val="140000"/>
              <a:buFontTx/>
              <a:buChar char="•"/>
              <a:defRPr sz="4500">
                <a:solidFill>
                  <a:srgbClr val="000000"/>
                </a:solidFill>
                <a:uFill>
                  <a:solidFill>
                    <a:srgbClr val="000000"/>
                  </a:solidFill>
                </a:uFill>
                <a:latin typeface="Times Roman"/>
                <a:ea typeface="Times Roman"/>
                <a:cs typeface="Times Roman"/>
                <a:sym typeface="Times Roman"/>
              </a:defRPr>
            </a:pPr>
            <a:r>
              <a:rPr sz="6000" kern="0" dirty="0">
                <a:solidFill>
                  <a:srgbClr val="000000"/>
                </a:solidFill>
                <a:uFill>
                  <a:solidFill>
                    <a:srgbClr val="000000"/>
                  </a:solidFill>
                </a:uFill>
                <a:latin typeface="Times Roman"/>
                <a:ea typeface="Times Roman"/>
                <a:cs typeface="Times Roman"/>
                <a:sym typeface="Times Roman"/>
              </a:rPr>
              <a:t>A precision measurement of pp neutrinos would allow us to monitor the Sun in close to real time, and will also  test of main energy generation mechanisms.</a:t>
            </a:r>
          </a:p>
          <a:p>
            <a:pPr marL="609599" indent="-495299" algn="just" defTabSz="457200" fontAlgn="auto" hangingPunct="0">
              <a:lnSpc>
                <a:spcPct val="120000"/>
              </a:lnSpc>
              <a:spcBef>
                <a:spcPts val="1200"/>
              </a:spcBef>
              <a:spcAft>
                <a:spcPts val="0"/>
              </a:spcAft>
              <a:buClr>
                <a:srgbClr val="000000"/>
              </a:buClr>
              <a:buSzPct val="140000"/>
              <a:buFontTx/>
              <a:buChar char="•"/>
              <a:defRPr sz="4500">
                <a:solidFill>
                  <a:srgbClr val="000000"/>
                </a:solidFill>
                <a:uFill>
                  <a:solidFill>
                    <a:srgbClr val="000000"/>
                  </a:solidFill>
                </a:uFill>
                <a:latin typeface="Times Roman"/>
                <a:ea typeface="Times Roman"/>
                <a:cs typeface="Times Roman"/>
                <a:sym typeface="Times Roman"/>
              </a:defRPr>
            </a:pPr>
            <a:r>
              <a:rPr lang="en-US" sz="6000" kern="0" dirty="0">
                <a:solidFill>
                  <a:srgbClr val="000000"/>
                </a:solidFill>
                <a:uFill>
                  <a:solidFill>
                    <a:srgbClr val="000000"/>
                  </a:solidFill>
                </a:uFill>
                <a:latin typeface="Times Roman"/>
                <a:ea typeface="Times Roman"/>
                <a:cs typeface="Times Roman"/>
                <a:sym typeface="Times Roman"/>
              </a:rPr>
              <a:t>p</a:t>
            </a:r>
            <a:r>
              <a:rPr sz="6000" kern="0" dirty="0">
                <a:solidFill>
                  <a:srgbClr val="000000"/>
                </a:solidFill>
                <a:uFill>
                  <a:solidFill>
                    <a:srgbClr val="000000"/>
                  </a:solidFill>
                </a:uFill>
                <a:latin typeface="Times Roman"/>
                <a:ea typeface="Times Roman"/>
                <a:cs typeface="Times Roman"/>
                <a:sym typeface="Times Roman"/>
              </a:rPr>
              <a:t>p</a:t>
            </a:r>
            <a:r>
              <a:rPr lang="en-US" sz="6000" kern="0" dirty="0">
                <a:solidFill>
                  <a:srgbClr val="000000"/>
                </a:solidFill>
                <a:uFill>
                  <a:solidFill>
                    <a:srgbClr val="000000"/>
                  </a:solidFill>
                </a:uFill>
                <a:latin typeface="Times Roman"/>
                <a:ea typeface="Times Roman"/>
                <a:cs typeface="Times Roman"/>
                <a:sym typeface="Times Roman"/>
              </a:rPr>
              <a:t> </a:t>
            </a:r>
            <a:r>
              <a:rPr sz="6000" kern="0" dirty="0">
                <a:solidFill>
                  <a:srgbClr val="000000"/>
                </a:solidFill>
                <a:uFill>
                  <a:solidFill>
                    <a:srgbClr val="000000"/>
                  </a:solidFill>
                </a:uFill>
                <a:latin typeface="Times Roman"/>
                <a:ea typeface="Times Roman"/>
                <a:cs typeface="Times Roman"/>
                <a:sym typeface="Times Roman"/>
              </a:rPr>
              <a:t>- neutrinos are ~92% of the solar neutrino flux (SSM)</a:t>
            </a:r>
          </a:p>
          <a:p>
            <a:pPr marL="609599" indent="-495299" algn="just" defTabSz="457200" fontAlgn="auto" hangingPunct="0">
              <a:lnSpc>
                <a:spcPct val="120000"/>
              </a:lnSpc>
              <a:spcBef>
                <a:spcPts val="1200"/>
              </a:spcBef>
              <a:spcAft>
                <a:spcPts val="0"/>
              </a:spcAft>
              <a:buClr>
                <a:srgbClr val="000000"/>
              </a:buClr>
              <a:buSzPct val="140000"/>
              <a:buFontTx/>
              <a:buChar char="•"/>
              <a:defRPr sz="4500">
                <a:solidFill>
                  <a:srgbClr val="000000"/>
                </a:solidFill>
                <a:uFill>
                  <a:solidFill>
                    <a:srgbClr val="000000"/>
                  </a:solidFill>
                </a:uFill>
                <a:latin typeface="Times Roman"/>
                <a:ea typeface="Times Roman"/>
                <a:cs typeface="Times Roman"/>
                <a:sym typeface="Times Roman"/>
              </a:defRPr>
            </a:pPr>
            <a:r>
              <a:rPr sz="6000" kern="0" dirty="0">
                <a:solidFill>
                  <a:srgbClr val="000000"/>
                </a:solidFill>
                <a:uFill>
                  <a:solidFill>
                    <a:srgbClr val="000000"/>
                  </a:solidFill>
                </a:uFill>
                <a:latin typeface="Times Roman"/>
                <a:ea typeface="Times Roman"/>
                <a:cs typeface="Times Roman"/>
                <a:sym typeface="Times Roman"/>
              </a:rPr>
              <a:t>Detection through neutrino</a:t>
            </a:r>
            <a:r>
              <a:rPr lang="en-US" sz="6000" kern="0" dirty="0">
                <a:solidFill>
                  <a:srgbClr val="000000"/>
                </a:solidFill>
                <a:uFill>
                  <a:solidFill>
                    <a:srgbClr val="000000"/>
                  </a:solidFill>
                </a:uFill>
                <a:latin typeface="Times Roman"/>
                <a:ea typeface="Times Roman"/>
                <a:cs typeface="Times Roman"/>
                <a:sym typeface="Times Roman"/>
              </a:rPr>
              <a:t> </a:t>
            </a:r>
            <a:r>
              <a:rPr sz="6000" kern="0" dirty="0">
                <a:solidFill>
                  <a:srgbClr val="000000"/>
                </a:solidFill>
                <a:uFill>
                  <a:solidFill>
                    <a:srgbClr val="000000"/>
                  </a:solidFill>
                </a:uFill>
                <a:latin typeface="Times Roman"/>
                <a:ea typeface="Times Roman"/>
                <a:cs typeface="Times Roman"/>
                <a:sym typeface="Times Roman"/>
              </a:rPr>
              <a:t>-</a:t>
            </a:r>
            <a:r>
              <a:rPr lang="en-US" sz="6000" kern="0" dirty="0">
                <a:solidFill>
                  <a:srgbClr val="000000"/>
                </a:solidFill>
                <a:uFill>
                  <a:solidFill>
                    <a:srgbClr val="000000"/>
                  </a:solidFill>
                </a:uFill>
                <a:latin typeface="Times Roman"/>
                <a:ea typeface="Times Roman"/>
                <a:cs typeface="Times Roman"/>
                <a:sym typeface="Times Roman"/>
              </a:rPr>
              <a:t> </a:t>
            </a:r>
            <a:r>
              <a:rPr sz="6000" kern="0" dirty="0">
                <a:solidFill>
                  <a:srgbClr val="000000"/>
                </a:solidFill>
                <a:uFill>
                  <a:solidFill>
                    <a:srgbClr val="000000"/>
                  </a:solidFill>
                </a:uFill>
                <a:latin typeface="Times Roman"/>
                <a:ea typeface="Times Roman"/>
                <a:cs typeface="Times Roman"/>
                <a:sym typeface="Times Roman"/>
              </a:rPr>
              <a:t>electron elastic scattering </a:t>
            </a:r>
            <a:endParaRPr lang="en-US" sz="6000" kern="0" dirty="0">
              <a:solidFill>
                <a:srgbClr val="000000"/>
              </a:solidFill>
              <a:uFill>
                <a:solidFill>
                  <a:srgbClr val="000000"/>
                </a:solidFill>
              </a:uFill>
              <a:latin typeface="Times Roman"/>
              <a:ea typeface="Times Roman"/>
              <a:cs typeface="Times Roman"/>
              <a:sym typeface="Times Roman"/>
            </a:endParaRPr>
          </a:p>
        </p:txBody>
      </p:sp>
      <p:sp>
        <p:nvSpPr>
          <p:cNvPr id="9220" name="Solar Neutrinos">
            <a:extLst>
              <a:ext uri="{FF2B5EF4-FFF2-40B4-BE49-F238E27FC236}">
                <a16:creationId xmlns:a16="http://schemas.microsoft.com/office/drawing/2014/main" id="{F1262D20-66E0-7A8F-BD37-89C5009FA1F1}"/>
              </a:ext>
            </a:extLst>
          </p:cNvPr>
          <p:cNvSpPr txBox="1">
            <a:spLocks noChangeArrowheads="1"/>
          </p:cNvSpPr>
          <p:nvPr/>
        </p:nvSpPr>
        <p:spPr bwMode="auto">
          <a:xfrm>
            <a:off x="0" y="138"/>
            <a:ext cx="32004000" cy="196464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algn="ctr" eaLnBrk="0" hangingPunct="0">
              <a:defRPr sz="2400">
                <a:solidFill>
                  <a:srgbClr val="5E5E5E"/>
                </a:solidFill>
                <a:latin typeface="Helvetica Neue"/>
                <a:ea typeface="Helvetica Neue"/>
                <a:cs typeface="Helvetica Neue"/>
                <a:sym typeface="Helvetica Neue"/>
              </a:defRPr>
            </a:lvl1pPr>
            <a:lvl2pPr marL="742950" indent="-285750" algn="ctr" eaLnBrk="0" hangingPunct="0">
              <a:defRPr sz="2400">
                <a:solidFill>
                  <a:srgbClr val="5E5E5E"/>
                </a:solidFill>
                <a:latin typeface="Helvetica Neue"/>
                <a:ea typeface="Helvetica Neue"/>
                <a:cs typeface="Helvetica Neue"/>
                <a:sym typeface="Helvetica Neue"/>
              </a:defRPr>
            </a:lvl2pPr>
            <a:lvl3pPr marL="1143000" indent="-228600" algn="ctr" eaLnBrk="0" hangingPunct="0">
              <a:defRPr sz="2400">
                <a:solidFill>
                  <a:srgbClr val="5E5E5E"/>
                </a:solidFill>
                <a:latin typeface="Helvetica Neue"/>
                <a:ea typeface="Helvetica Neue"/>
                <a:cs typeface="Helvetica Neue"/>
                <a:sym typeface="Helvetica Neue"/>
              </a:defRPr>
            </a:lvl3pPr>
            <a:lvl4pPr marL="1600200" indent="-228600" algn="ctr" eaLnBrk="0" hangingPunct="0">
              <a:defRPr sz="2400">
                <a:solidFill>
                  <a:srgbClr val="5E5E5E"/>
                </a:solidFill>
                <a:latin typeface="Helvetica Neue"/>
                <a:ea typeface="Helvetica Neue"/>
                <a:cs typeface="Helvetica Neue"/>
                <a:sym typeface="Helvetica Neue"/>
              </a:defRPr>
            </a:lvl4pPr>
            <a:lvl5pPr marL="2057400" indent="-228600" algn="ctr" eaLnBrk="0" hangingPunct="0">
              <a:defRPr sz="2400">
                <a:solidFill>
                  <a:srgbClr val="5E5E5E"/>
                </a:solidFill>
                <a:latin typeface="Helvetica Neue"/>
                <a:ea typeface="Helvetica Neue"/>
                <a:cs typeface="Helvetica Neue"/>
                <a:sym typeface="Helvetica Neue"/>
              </a:defRPr>
            </a:lvl5pPr>
            <a:lvl6pPr marL="2514600" indent="-228600" algn="ctr" defTabSz="2436813" eaLnBrk="0" fontAlgn="base" hangingPunct="0">
              <a:spcBef>
                <a:spcPct val="0"/>
              </a:spcBef>
              <a:spcAft>
                <a:spcPct val="0"/>
              </a:spcAft>
              <a:defRPr sz="2400">
                <a:solidFill>
                  <a:srgbClr val="5E5E5E"/>
                </a:solidFill>
                <a:latin typeface="Helvetica Neue"/>
                <a:ea typeface="Helvetica Neue"/>
                <a:cs typeface="Helvetica Neue"/>
                <a:sym typeface="Helvetica Neue"/>
              </a:defRPr>
            </a:lvl6pPr>
            <a:lvl7pPr marL="2971800" indent="-228600" algn="ctr" defTabSz="2436813" eaLnBrk="0" fontAlgn="base" hangingPunct="0">
              <a:spcBef>
                <a:spcPct val="0"/>
              </a:spcBef>
              <a:spcAft>
                <a:spcPct val="0"/>
              </a:spcAft>
              <a:defRPr sz="2400">
                <a:solidFill>
                  <a:srgbClr val="5E5E5E"/>
                </a:solidFill>
                <a:latin typeface="Helvetica Neue"/>
                <a:ea typeface="Helvetica Neue"/>
                <a:cs typeface="Helvetica Neue"/>
                <a:sym typeface="Helvetica Neue"/>
              </a:defRPr>
            </a:lvl7pPr>
            <a:lvl8pPr marL="3429000" indent="-228600" algn="ctr" defTabSz="2436813" eaLnBrk="0" fontAlgn="base" hangingPunct="0">
              <a:spcBef>
                <a:spcPct val="0"/>
              </a:spcBef>
              <a:spcAft>
                <a:spcPct val="0"/>
              </a:spcAft>
              <a:defRPr sz="2400">
                <a:solidFill>
                  <a:srgbClr val="5E5E5E"/>
                </a:solidFill>
                <a:latin typeface="Helvetica Neue"/>
                <a:ea typeface="Helvetica Neue"/>
                <a:cs typeface="Helvetica Neue"/>
                <a:sym typeface="Helvetica Neue"/>
              </a:defRPr>
            </a:lvl8pPr>
            <a:lvl9pPr marL="3886200" indent="-228600" algn="ctr" defTabSz="2436813" eaLnBrk="0" fontAlgn="base" hangingPunct="0">
              <a:spcBef>
                <a:spcPct val="0"/>
              </a:spcBef>
              <a:spcAft>
                <a:spcPct val="0"/>
              </a:spcAft>
              <a:defRPr sz="2400">
                <a:solidFill>
                  <a:srgbClr val="5E5E5E"/>
                </a:solidFill>
                <a:latin typeface="Helvetica Neue"/>
                <a:ea typeface="Helvetica Neue"/>
                <a:cs typeface="Helvetica Neue"/>
                <a:sym typeface="Helvetica Neue"/>
              </a:defRPr>
            </a:lvl9pPr>
          </a:lstStyle>
          <a:p>
            <a:pPr eaLnBrk="1"/>
            <a:r>
              <a:rPr lang="en-US" altLang="en-US" sz="12100" b="1" spc="300" dirty="0">
                <a:solidFill>
                  <a:srgbClr val="0070C0"/>
                </a:solidFill>
                <a:latin typeface="Arial Rounded MT Bold" panose="020F0704030504030204" pitchFamily="34" charset="0"/>
                <a:cs typeface="Times New Roman" panose="02020603050405020304" pitchFamily="18" charset="0"/>
                <a:sym typeface="Times New Roman" panose="02020603050405020304" pitchFamily="18" charset="0"/>
              </a:rPr>
              <a:t>Solar Neutrinos</a:t>
            </a:r>
          </a:p>
        </p:txBody>
      </p:sp>
      <p:pic>
        <p:nvPicPr>
          <p:cNvPr id="9221" name="Screenshot 2022-08-03 at 11.39.19 AM.png" descr="Screenshot 2022-08-03 at 11.39.19 AM.png">
            <a:extLst>
              <a:ext uri="{FF2B5EF4-FFF2-40B4-BE49-F238E27FC236}">
                <a16:creationId xmlns:a16="http://schemas.microsoft.com/office/drawing/2014/main" id="{8FC4D78D-9E63-8964-F394-0C5C78C405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410712" y="6853663"/>
            <a:ext cx="8352928" cy="13913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90" name="Measurement of electron neutrino survival probability and the neutrino mixing angle…">
            <a:extLst>
              <a:ext uri="{FF2B5EF4-FFF2-40B4-BE49-F238E27FC236}">
                <a16:creationId xmlns:a16="http://schemas.microsoft.com/office/drawing/2014/main" id="{3A668108-8EB4-0D34-C9AC-F2790B10FAA7}"/>
              </a:ext>
            </a:extLst>
          </p:cNvPr>
          <p:cNvSpPr txBox="1"/>
          <p:nvPr/>
        </p:nvSpPr>
        <p:spPr>
          <a:xfrm>
            <a:off x="520280" y="18073755"/>
            <a:ext cx="30819424" cy="1764586"/>
          </a:xfrm>
          <a:prstGeom prst="rect">
            <a:avLst/>
          </a:prstGeom>
          <a:ln w="12700">
            <a:miter lim="400000"/>
          </a:ln>
          <a:extLst>
            <a:ext uri="{C572A759-6A51-4108-AA02-DFA0A04FC94B}"/>
          </a:extLst>
        </p:spPr>
        <p:txBody>
          <a:bodyPr wrap="square" lIns="50800" tIns="50800" rIns="50800" bIns="50800" anchor="ctr">
            <a:spAutoFit/>
          </a:bodyPr>
          <a:lstStyle/>
          <a:p>
            <a:pPr algn="ctr" defTabSz="457200" fontAlgn="auto" hangingPunct="0">
              <a:spcBef>
                <a:spcPts val="0"/>
              </a:spcBef>
              <a:spcAft>
                <a:spcPts val="0"/>
              </a:spcAft>
              <a:defRPr sz="4500">
                <a:solidFill>
                  <a:srgbClr val="000000"/>
                </a:solidFill>
                <a:latin typeface="Times Roman"/>
                <a:ea typeface="Times Roman"/>
                <a:cs typeface="Times Roman"/>
                <a:sym typeface="Times Roman"/>
              </a:defRPr>
            </a:pPr>
            <a:r>
              <a:rPr sz="5400" kern="0" dirty="0">
                <a:solidFill>
                  <a:srgbClr val="000000"/>
                </a:solidFill>
                <a:latin typeface="Bodoni MT Black" panose="02070A03080606020203" pitchFamily="18" charset="0"/>
                <a:ea typeface="Times Roman"/>
                <a:cs typeface="Times Roman"/>
                <a:sym typeface="Times Roman"/>
              </a:rPr>
              <a:t>Measurement of electron neutrino survival probability and the neutrino mixing angle</a:t>
            </a:r>
            <a:r>
              <a:rPr lang="en-US" sz="5400" kern="0" dirty="0">
                <a:solidFill>
                  <a:srgbClr val="000000"/>
                </a:solidFill>
                <a:latin typeface="Bodoni MT Black" panose="02070A03080606020203" pitchFamily="18" charset="0"/>
                <a:ea typeface="Times Roman"/>
                <a:cs typeface="Times Roman"/>
                <a:sym typeface="Times Roman"/>
              </a:rPr>
              <a:t> </a:t>
            </a:r>
            <a:r>
              <a:rPr sz="5400" kern="0" dirty="0">
                <a:solidFill>
                  <a:srgbClr val="000000"/>
                </a:solidFill>
                <a:latin typeface="Bodoni MT Black" panose="02070A03080606020203" pitchFamily="18" charset="0"/>
                <a:ea typeface="Times Roman"/>
                <a:cs typeface="Times Roman"/>
                <a:sym typeface="Times Roman"/>
              </a:rPr>
              <a:t>in low energy, </a:t>
            </a:r>
            <a:r>
              <a:rPr sz="5400" kern="0" dirty="0">
                <a:solidFill>
                  <a:schemeClr val="accent5">
                    <a:lumOff val="-29866"/>
                  </a:schemeClr>
                </a:solidFill>
                <a:latin typeface="Bodoni MT Black" panose="02070A03080606020203" pitchFamily="18" charset="0"/>
                <a:ea typeface="Times Roman"/>
                <a:cs typeface="Times Roman"/>
                <a:sym typeface="Times Roman"/>
              </a:rPr>
              <a:t>deviation from prediction would indicate new physics</a:t>
            </a:r>
            <a:r>
              <a:rPr lang="en-US" sz="5400" kern="0" dirty="0">
                <a:solidFill>
                  <a:schemeClr val="accent5">
                    <a:lumOff val="-29866"/>
                  </a:schemeClr>
                </a:solidFill>
                <a:latin typeface="Bodoni MT Black" panose="02070A03080606020203" pitchFamily="18" charset="0"/>
                <a:ea typeface="Times Roman"/>
                <a:cs typeface="Times Roman"/>
                <a:sym typeface="Times Roman"/>
              </a:rPr>
              <a:t>.</a:t>
            </a:r>
            <a:endParaRPr sz="5400" kern="0" dirty="0">
              <a:solidFill>
                <a:schemeClr val="accent5">
                  <a:lumOff val="-29866"/>
                </a:schemeClr>
              </a:solidFill>
              <a:latin typeface="Bodoni MT Black" panose="02070A03080606020203" pitchFamily="18" charset="0"/>
              <a:ea typeface="Times Roman"/>
              <a:cs typeface="Times Roman"/>
              <a:sym typeface="Times Roman"/>
            </a:endParaRPr>
          </a:p>
        </p:txBody>
      </p:sp>
      <p:sp>
        <p:nvSpPr>
          <p:cNvPr id="7" name="Line">
            <a:extLst>
              <a:ext uri="{FF2B5EF4-FFF2-40B4-BE49-F238E27FC236}">
                <a16:creationId xmlns:a16="http://schemas.microsoft.com/office/drawing/2014/main" id="{885BAAE5-7DDA-7A38-4A81-D42678348D21}"/>
              </a:ext>
            </a:extLst>
          </p:cNvPr>
          <p:cNvSpPr/>
          <p:nvPr/>
        </p:nvSpPr>
        <p:spPr>
          <a:xfrm>
            <a:off x="0" y="2217984"/>
            <a:ext cx="32004000" cy="0"/>
          </a:xfrm>
          <a:prstGeom prst="line">
            <a:avLst/>
          </a:prstGeom>
          <a:ln w="88900">
            <a:solidFill>
              <a:schemeClr val="accent1">
                <a:lumOff val="-13575"/>
              </a:schemeClr>
            </a:solidFill>
            <a:miter lim="400000"/>
          </a:ln>
          <a:effectLst>
            <a:outerShdw blurRad="50800" dist="38100" dir="8100000" algn="tr" rotWithShape="0">
              <a:prstClr val="black">
                <a:alpha val="40000"/>
              </a:prstClr>
            </a:outerShdw>
          </a:effectLst>
        </p:spPr>
        <p:txBody>
          <a:bodyPr lIns="50800" tIns="50800" rIns="50800" bIns="50800" anchor="ctr"/>
          <a:lstStyle/>
          <a:p>
            <a:pPr algn="ctr" defTabSz="2438338" fontAlgn="auto" hangingPunct="0">
              <a:spcBef>
                <a:spcPts val="0"/>
              </a:spcBef>
              <a:spcAft>
                <a:spcPts val="0"/>
              </a:spcAft>
              <a:defRPr/>
            </a:pPr>
            <a:endParaRPr kern="0">
              <a:latin typeface="+mn-lt"/>
              <a:ea typeface="+mn-ea"/>
              <a:cs typeface="+mn-cs"/>
            </a:endParaRPr>
          </a:p>
        </p:txBody>
      </p:sp>
      <p:sp>
        <p:nvSpPr>
          <p:cNvPr id="3" name="Rectangle 2">
            <a:extLst>
              <a:ext uri="{FF2B5EF4-FFF2-40B4-BE49-F238E27FC236}">
                <a16:creationId xmlns:a16="http://schemas.microsoft.com/office/drawing/2014/main" id="{BAD52860-2BAE-2BF9-1447-3EE4056D9E1E}"/>
              </a:ext>
            </a:extLst>
          </p:cNvPr>
          <p:cNvSpPr>
            <a:spLocks noChangeArrowheads="1"/>
          </p:cNvSpPr>
          <p:nvPr/>
        </p:nvSpPr>
        <p:spPr bwMode="auto">
          <a:xfrm>
            <a:off x="376264" y="10314421"/>
            <a:ext cx="20671789" cy="757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14300" algn="just" defTabSz="457200" fontAlgn="auto">
              <a:lnSpc>
                <a:spcPct val="120000"/>
              </a:lnSpc>
              <a:spcBef>
                <a:spcPts val="1200"/>
              </a:spcBef>
              <a:spcAft>
                <a:spcPts val="0"/>
              </a:spcAft>
              <a:buClr>
                <a:srgbClr val="000000"/>
              </a:buClr>
              <a:buSzPct val="140000"/>
              <a:defRPr sz="4500">
                <a:solidFill>
                  <a:srgbClr val="000000"/>
                </a:solidFill>
                <a:uFill>
                  <a:solidFill>
                    <a:srgbClr val="000000"/>
                  </a:solidFill>
                </a:uFill>
                <a:latin typeface="Times Roman"/>
                <a:ea typeface="Times Roman"/>
                <a:cs typeface="Times Roman"/>
                <a:sym typeface="Times Roman"/>
              </a:defRPr>
            </a:pPr>
            <a:r>
              <a:rPr lang="en-US" sz="4500" dirty="0">
                <a:solidFill>
                  <a:srgbClr val="7030A0"/>
                </a:solidFill>
                <a:sym typeface="Times Roman"/>
              </a:rPr>
              <a:t>Coherent elastic neutrino-nucleus scattering has not been used for detecting pp neutrinos because of the low amount of energy transferred to a nucleus during the interaction. However, utilizing internal charge amplification, the charge carriers created by phonon excitation can be used to detect pp neutrinos because of the extremely low energy threshold of the detector. </a:t>
            </a:r>
          </a:p>
          <a:p>
            <a:pPr marL="114300" algn="just" defTabSz="457200" fontAlgn="auto">
              <a:lnSpc>
                <a:spcPct val="120000"/>
              </a:lnSpc>
              <a:spcBef>
                <a:spcPts val="1200"/>
              </a:spcBef>
              <a:spcAft>
                <a:spcPts val="0"/>
              </a:spcAft>
              <a:buClr>
                <a:srgbClr val="000000"/>
              </a:buClr>
              <a:buSzPct val="140000"/>
              <a:defRPr sz="4500">
                <a:solidFill>
                  <a:srgbClr val="000000"/>
                </a:solidFill>
                <a:uFill>
                  <a:solidFill>
                    <a:srgbClr val="000000"/>
                  </a:solidFill>
                </a:uFill>
                <a:latin typeface="Times Roman"/>
                <a:ea typeface="Times Roman"/>
                <a:cs typeface="Times Roman"/>
                <a:sym typeface="Times Roman"/>
              </a:defRPr>
            </a:pPr>
            <a:r>
              <a:rPr kumimoji="0" lang="en-US" altLang="en-US" sz="4400" b="0" i="0" u="none" strike="noStrike" cap="none" normalizeH="0" baseline="0" dirty="0">
                <a:ln>
                  <a:noFill/>
                </a:ln>
                <a:solidFill>
                  <a:schemeClr val="bg2">
                    <a:lumMod val="10000"/>
                  </a:schemeClr>
                </a:solidFill>
                <a:effectLst/>
                <a:latin typeface="Times Roman"/>
              </a:rPr>
              <a:t>Ge internal charge amplification (</a:t>
            </a:r>
            <a:r>
              <a:rPr kumimoji="0" lang="en-US" altLang="en-US" sz="4400" b="0" i="0" u="none" strike="noStrike" cap="none" normalizeH="0" baseline="0" dirty="0" err="1">
                <a:ln>
                  <a:noFill/>
                </a:ln>
                <a:solidFill>
                  <a:schemeClr val="bg2">
                    <a:lumMod val="10000"/>
                  </a:schemeClr>
                </a:solidFill>
                <a:effectLst/>
                <a:latin typeface="Times Roman"/>
              </a:rPr>
              <a:t>GeICA</a:t>
            </a:r>
            <a:r>
              <a:rPr kumimoji="0" lang="en-US" altLang="en-US" sz="4400" b="0" i="0" u="none" strike="noStrike" cap="none" normalizeH="0" baseline="0" dirty="0">
                <a:ln>
                  <a:noFill/>
                </a:ln>
                <a:solidFill>
                  <a:schemeClr val="bg2">
                    <a:lumMod val="10000"/>
                  </a:schemeClr>
                </a:solidFill>
                <a:effectLst/>
                <a:latin typeface="Times Roman"/>
              </a:rPr>
              <a:t>) will amplify the charge carriers induced by neutrino interacting with Ge atoms through emission of phonons. It is those phonons that will create charge carriers through the ionization of impurities to achieve an extremely low energy threshold of ∼0.01 eV. </a:t>
            </a:r>
          </a:p>
        </p:txBody>
      </p:sp>
      <p:pic>
        <p:nvPicPr>
          <p:cNvPr id="6" name="Picture 5">
            <a:extLst>
              <a:ext uri="{FF2B5EF4-FFF2-40B4-BE49-F238E27FC236}">
                <a16:creationId xmlns:a16="http://schemas.microsoft.com/office/drawing/2014/main" id="{E67491A0-C78A-9F60-2C9D-E4AFCD86469C}"/>
              </a:ext>
            </a:extLst>
          </p:cNvPr>
          <p:cNvPicPr>
            <a:picLocks noChangeAspect="1"/>
          </p:cNvPicPr>
          <p:nvPr/>
        </p:nvPicPr>
        <p:blipFill>
          <a:blip r:embed="rId3"/>
          <a:stretch>
            <a:fillRect/>
          </a:stretch>
        </p:blipFill>
        <p:spPr>
          <a:xfrm>
            <a:off x="21264076" y="9381988"/>
            <a:ext cx="10739923" cy="8512137"/>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Fig. 3"/>
          <p:cNvPicPr>
            <a:picLocks noChangeAspect="1" noChangeArrowheads="1"/>
          </p:cNvPicPr>
          <p:nvPr/>
        </p:nvPicPr>
        <p:blipFill>
          <a:blip r:embed="rId2"/>
          <a:srcRect l="52306"/>
          <a:stretch>
            <a:fillRect/>
          </a:stretch>
        </p:blipFill>
        <p:spPr bwMode="auto">
          <a:xfrm>
            <a:off x="21042560" y="13864620"/>
            <a:ext cx="5100031" cy="5685689"/>
          </a:xfrm>
          <a:prstGeom prst="rect">
            <a:avLst/>
          </a:prstGeom>
          <a:noFill/>
        </p:spPr>
      </p:pic>
      <p:sp>
        <p:nvSpPr>
          <p:cNvPr id="10243" name="Sensitivity to WIMPs">
            <a:extLst>
              <a:ext uri="{FF2B5EF4-FFF2-40B4-BE49-F238E27FC236}">
                <a16:creationId xmlns:a16="http://schemas.microsoft.com/office/drawing/2014/main" id="{149FBC3C-ACCB-F09C-EDB5-F1CDC4D34C24}"/>
              </a:ext>
            </a:extLst>
          </p:cNvPr>
          <p:cNvSpPr txBox="1">
            <a:spLocks noChangeArrowheads="1"/>
          </p:cNvSpPr>
          <p:nvPr/>
        </p:nvSpPr>
        <p:spPr bwMode="auto">
          <a:xfrm>
            <a:off x="1" y="138"/>
            <a:ext cx="32003999" cy="196464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algn="ctr" eaLnBrk="0" hangingPunct="0">
              <a:defRPr sz="2400">
                <a:solidFill>
                  <a:srgbClr val="5E5E5E"/>
                </a:solidFill>
                <a:latin typeface="Helvetica Neue"/>
                <a:ea typeface="Helvetica Neue"/>
                <a:cs typeface="Helvetica Neue"/>
                <a:sym typeface="Helvetica Neue"/>
              </a:defRPr>
            </a:lvl1pPr>
            <a:lvl2pPr marL="742950" indent="-285750" algn="ctr" eaLnBrk="0" hangingPunct="0">
              <a:defRPr sz="2400">
                <a:solidFill>
                  <a:srgbClr val="5E5E5E"/>
                </a:solidFill>
                <a:latin typeface="Helvetica Neue"/>
                <a:ea typeface="Helvetica Neue"/>
                <a:cs typeface="Helvetica Neue"/>
                <a:sym typeface="Helvetica Neue"/>
              </a:defRPr>
            </a:lvl2pPr>
            <a:lvl3pPr marL="1143000" indent="-228600" algn="ctr" eaLnBrk="0" hangingPunct="0">
              <a:defRPr sz="2400">
                <a:solidFill>
                  <a:srgbClr val="5E5E5E"/>
                </a:solidFill>
                <a:latin typeface="Helvetica Neue"/>
                <a:ea typeface="Helvetica Neue"/>
                <a:cs typeface="Helvetica Neue"/>
                <a:sym typeface="Helvetica Neue"/>
              </a:defRPr>
            </a:lvl3pPr>
            <a:lvl4pPr marL="1600200" indent="-228600" algn="ctr" eaLnBrk="0" hangingPunct="0">
              <a:defRPr sz="2400">
                <a:solidFill>
                  <a:srgbClr val="5E5E5E"/>
                </a:solidFill>
                <a:latin typeface="Helvetica Neue"/>
                <a:ea typeface="Helvetica Neue"/>
                <a:cs typeface="Helvetica Neue"/>
                <a:sym typeface="Helvetica Neue"/>
              </a:defRPr>
            </a:lvl4pPr>
            <a:lvl5pPr marL="2057400" indent="-228600" algn="ctr" eaLnBrk="0" hangingPunct="0">
              <a:defRPr sz="2400">
                <a:solidFill>
                  <a:srgbClr val="5E5E5E"/>
                </a:solidFill>
                <a:latin typeface="Helvetica Neue"/>
                <a:ea typeface="Helvetica Neue"/>
                <a:cs typeface="Helvetica Neue"/>
                <a:sym typeface="Helvetica Neue"/>
              </a:defRPr>
            </a:lvl5pPr>
            <a:lvl6pPr marL="2514600" indent="-228600" algn="ctr" defTabSz="2436813" eaLnBrk="0" fontAlgn="base" hangingPunct="0">
              <a:spcBef>
                <a:spcPct val="0"/>
              </a:spcBef>
              <a:spcAft>
                <a:spcPct val="0"/>
              </a:spcAft>
              <a:defRPr sz="2400">
                <a:solidFill>
                  <a:srgbClr val="5E5E5E"/>
                </a:solidFill>
                <a:latin typeface="Helvetica Neue"/>
                <a:ea typeface="Helvetica Neue"/>
                <a:cs typeface="Helvetica Neue"/>
                <a:sym typeface="Helvetica Neue"/>
              </a:defRPr>
            </a:lvl6pPr>
            <a:lvl7pPr marL="2971800" indent="-228600" algn="ctr" defTabSz="2436813" eaLnBrk="0" fontAlgn="base" hangingPunct="0">
              <a:spcBef>
                <a:spcPct val="0"/>
              </a:spcBef>
              <a:spcAft>
                <a:spcPct val="0"/>
              </a:spcAft>
              <a:defRPr sz="2400">
                <a:solidFill>
                  <a:srgbClr val="5E5E5E"/>
                </a:solidFill>
                <a:latin typeface="Helvetica Neue"/>
                <a:ea typeface="Helvetica Neue"/>
                <a:cs typeface="Helvetica Neue"/>
                <a:sym typeface="Helvetica Neue"/>
              </a:defRPr>
            </a:lvl7pPr>
            <a:lvl8pPr marL="3429000" indent="-228600" algn="ctr" defTabSz="2436813" eaLnBrk="0" fontAlgn="base" hangingPunct="0">
              <a:spcBef>
                <a:spcPct val="0"/>
              </a:spcBef>
              <a:spcAft>
                <a:spcPct val="0"/>
              </a:spcAft>
              <a:defRPr sz="2400">
                <a:solidFill>
                  <a:srgbClr val="5E5E5E"/>
                </a:solidFill>
                <a:latin typeface="Helvetica Neue"/>
                <a:ea typeface="Helvetica Neue"/>
                <a:cs typeface="Helvetica Neue"/>
                <a:sym typeface="Helvetica Neue"/>
              </a:defRPr>
            </a:lvl8pPr>
            <a:lvl9pPr marL="3886200" indent="-228600" algn="ctr" defTabSz="2436813" eaLnBrk="0" fontAlgn="base" hangingPunct="0">
              <a:spcBef>
                <a:spcPct val="0"/>
              </a:spcBef>
              <a:spcAft>
                <a:spcPct val="0"/>
              </a:spcAft>
              <a:defRPr sz="2400">
                <a:solidFill>
                  <a:srgbClr val="5E5E5E"/>
                </a:solidFill>
                <a:latin typeface="Helvetica Neue"/>
                <a:ea typeface="Helvetica Neue"/>
                <a:cs typeface="Helvetica Neue"/>
                <a:sym typeface="Helvetica Neue"/>
              </a:defRPr>
            </a:lvl9pPr>
          </a:lstStyle>
          <a:p>
            <a:pPr eaLnBrk="1"/>
            <a:r>
              <a:rPr lang="en-US" altLang="en-US" sz="12100" b="1" spc="300" dirty="0">
                <a:solidFill>
                  <a:srgbClr val="0070C0"/>
                </a:solidFill>
                <a:latin typeface="Arial Rounded MT Bold" panose="020F0704030504030204" pitchFamily="34" charset="0"/>
                <a:cs typeface="Times New Roman" panose="02020603050405020304" pitchFamily="18" charset="0"/>
                <a:sym typeface="Times New Roman" panose="02020603050405020304" pitchFamily="18" charset="0"/>
              </a:rPr>
              <a:t>Sensitivity to WIMPs</a:t>
            </a:r>
          </a:p>
        </p:txBody>
      </p:sp>
      <p:pic>
        <p:nvPicPr>
          <p:cNvPr id="10244" name="WIMP_exclusion.png" descr="WIMP_exclusion.png">
            <a:extLst>
              <a:ext uri="{FF2B5EF4-FFF2-40B4-BE49-F238E27FC236}">
                <a16:creationId xmlns:a16="http://schemas.microsoft.com/office/drawing/2014/main" id="{6EE27A13-0E09-53D9-F50A-CE409BF53930}"/>
              </a:ext>
            </a:extLst>
          </p:cNvPr>
          <p:cNvPicPr>
            <a:picLocks noChangeAspect="1"/>
          </p:cNvPicPr>
          <p:nvPr/>
        </p:nvPicPr>
        <p:blipFill rotWithShape="1">
          <a:blip r:embed="rId3">
            <a:extLst>
              <a:ext uri="{28A0092B-C50C-407E-A947-70E740481C1C}">
                <a14:useLocalDpi xmlns:a14="http://schemas.microsoft.com/office/drawing/2010/main" val="0"/>
              </a:ext>
            </a:extLst>
          </a:blip>
          <a:srcRect t="2967"/>
          <a:stretch/>
        </p:blipFill>
        <p:spPr bwMode="auto">
          <a:xfrm>
            <a:off x="16148321" y="2196381"/>
            <a:ext cx="15784352" cy="1166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 name="Line">
            <a:extLst>
              <a:ext uri="{FF2B5EF4-FFF2-40B4-BE49-F238E27FC236}">
                <a16:creationId xmlns:a16="http://schemas.microsoft.com/office/drawing/2014/main" id="{F65D4F5E-686C-635E-58C0-6E6983C7B67D}"/>
              </a:ext>
            </a:extLst>
          </p:cNvPr>
          <p:cNvSpPr/>
          <p:nvPr/>
        </p:nvSpPr>
        <p:spPr>
          <a:xfrm>
            <a:off x="0" y="2052365"/>
            <a:ext cx="32004000" cy="0"/>
          </a:xfrm>
          <a:prstGeom prst="line">
            <a:avLst/>
          </a:prstGeom>
          <a:ln w="88900">
            <a:solidFill>
              <a:schemeClr val="accent1">
                <a:lumOff val="-13575"/>
              </a:schemeClr>
            </a:solidFill>
            <a:miter lim="400000"/>
          </a:ln>
          <a:effectLst>
            <a:outerShdw blurRad="50800" dist="38100" dir="8100000" algn="tr" rotWithShape="0">
              <a:prstClr val="black">
                <a:alpha val="40000"/>
              </a:prstClr>
            </a:outerShdw>
          </a:effectLst>
        </p:spPr>
        <p:txBody>
          <a:bodyPr lIns="50800" tIns="50800" rIns="50800" bIns="50800" anchor="ctr"/>
          <a:lstStyle/>
          <a:p>
            <a:pPr algn="ctr" defTabSz="2438338" fontAlgn="auto" hangingPunct="0">
              <a:spcBef>
                <a:spcPts val="0"/>
              </a:spcBef>
              <a:spcAft>
                <a:spcPts val="0"/>
              </a:spcAft>
              <a:defRPr/>
            </a:pPr>
            <a:endParaRPr kern="0">
              <a:latin typeface="+mn-lt"/>
              <a:ea typeface="+mn-ea"/>
              <a:cs typeface="+mn-cs"/>
            </a:endParaRPr>
          </a:p>
        </p:txBody>
      </p:sp>
      <p:sp>
        <p:nvSpPr>
          <p:cNvPr id="6" name="Rectangle 5"/>
          <p:cNvSpPr/>
          <p:nvPr/>
        </p:nvSpPr>
        <p:spPr>
          <a:xfrm>
            <a:off x="360523" y="15348749"/>
            <a:ext cx="13066439" cy="2585323"/>
          </a:xfrm>
          <a:prstGeom prst="rect">
            <a:avLst/>
          </a:prstGeom>
        </p:spPr>
        <p:txBody>
          <a:bodyPr wrap="square">
            <a:spAutoFit/>
          </a:bodyPr>
          <a:lstStyle/>
          <a:p>
            <a:pPr algn="just"/>
            <a:r>
              <a:rPr lang="en-US" sz="5400" b="1" dirty="0">
                <a:solidFill>
                  <a:schemeClr val="tx2">
                    <a:lumMod val="50000"/>
                  </a:schemeClr>
                </a:solidFill>
                <a:effectLst>
                  <a:outerShdw blurRad="38100" dist="38100" dir="2700000" algn="tl">
                    <a:srgbClr val="000000">
                      <a:alpha val="43137"/>
                    </a:srgbClr>
                  </a:outerShdw>
                </a:effectLst>
                <a:latin typeface="Times Roman"/>
              </a:rPr>
              <a:t>Illustrative impact of the energy threshold, exposure and target nucleus. Impact of background and exposure on the sensitivity.</a:t>
            </a:r>
            <a:r>
              <a:rPr lang="en-US" sz="5400" dirty="0">
                <a:latin typeface="Times Roman"/>
              </a:rPr>
              <a:t> </a:t>
            </a:r>
          </a:p>
        </p:txBody>
      </p:sp>
      <p:pic>
        <p:nvPicPr>
          <p:cNvPr id="8194" name="Picture 2" descr="Fig. 3"/>
          <p:cNvPicPr>
            <a:picLocks noChangeAspect="1" noChangeArrowheads="1"/>
          </p:cNvPicPr>
          <p:nvPr/>
        </p:nvPicPr>
        <p:blipFill>
          <a:blip r:embed="rId2"/>
          <a:srcRect r="51091"/>
          <a:stretch>
            <a:fillRect/>
          </a:stretch>
        </p:blipFill>
        <p:spPr bwMode="auto">
          <a:xfrm>
            <a:off x="13622192" y="13271255"/>
            <a:ext cx="5908200" cy="6423070"/>
          </a:xfrm>
          <a:prstGeom prst="rect">
            <a:avLst/>
          </a:prstGeom>
          <a:noFill/>
        </p:spPr>
      </p:pic>
      <p:pic>
        <p:nvPicPr>
          <p:cNvPr id="3" name="Picture 2">
            <a:extLst>
              <a:ext uri="{FF2B5EF4-FFF2-40B4-BE49-F238E27FC236}">
                <a16:creationId xmlns:a16="http://schemas.microsoft.com/office/drawing/2014/main" id="{7C47AF77-32B2-59BE-B958-C05C0193D121}"/>
              </a:ext>
            </a:extLst>
          </p:cNvPr>
          <p:cNvPicPr>
            <a:picLocks noChangeAspect="1"/>
          </p:cNvPicPr>
          <p:nvPr/>
        </p:nvPicPr>
        <p:blipFill>
          <a:blip r:embed="rId4"/>
          <a:stretch>
            <a:fillRect/>
          </a:stretch>
        </p:blipFill>
        <p:spPr>
          <a:xfrm>
            <a:off x="16224" y="2196381"/>
            <a:ext cx="13066439" cy="12263894"/>
          </a:xfrm>
          <a:prstGeom prst="rect">
            <a:avLst/>
          </a:prstGeom>
        </p:spPr>
      </p:pic>
      <p:sp>
        <p:nvSpPr>
          <p:cNvPr id="11" name="TextBox 10">
            <a:extLst>
              <a:ext uri="{FF2B5EF4-FFF2-40B4-BE49-F238E27FC236}">
                <a16:creationId xmlns:a16="http://schemas.microsoft.com/office/drawing/2014/main" id="{0B80CC17-0431-A736-B538-38A772691EA6}"/>
              </a:ext>
            </a:extLst>
          </p:cNvPr>
          <p:cNvSpPr txBox="1"/>
          <p:nvPr/>
        </p:nvSpPr>
        <p:spPr>
          <a:xfrm>
            <a:off x="267068" y="18842423"/>
            <a:ext cx="9758268"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US" sz="4000" b="1" i="1" dirty="0">
                <a:solidFill>
                  <a:schemeClr val="bg2">
                    <a:lumMod val="10000"/>
                  </a:schemeClr>
                </a:solidFill>
                <a:effectLst/>
                <a:latin typeface="Arial Rounded MT Bold" panose="020F0704030504030204" pitchFamily="34" charset="0"/>
              </a:rPr>
              <a:t>Chin. J. Phys.</a:t>
            </a:r>
            <a:r>
              <a:rPr lang="en-US" sz="4000" b="1" i="0" dirty="0">
                <a:solidFill>
                  <a:schemeClr val="bg2">
                    <a:lumMod val="10000"/>
                  </a:schemeClr>
                </a:solidFill>
                <a:effectLst/>
                <a:latin typeface="Arial Rounded MT Bold" panose="020F0704030504030204" pitchFamily="34" charset="0"/>
              </a:rPr>
              <a:t> 58 (2019) 63-74; </a:t>
            </a:r>
            <a:endParaRPr lang="en-US" sz="4000" b="1" dirty="0">
              <a:solidFill>
                <a:schemeClr val="bg2">
                  <a:lumMod val="10000"/>
                </a:schemeClr>
              </a:solidFill>
              <a:latin typeface="Arial Rounded MT Bold" panose="020F0704030504030204" pitchFamily="34" charset="0"/>
            </a:endParaRP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1340</TotalTime>
  <Words>1438</Words>
  <Application>Microsoft Office PowerPoint</Application>
  <PresentationFormat>Custom</PresentationFormat>
  <Paragraphs>111</Paragraphs>
  <Slides>15</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Arial</vt:lpstr>
      <vt:lpstr>Arial Rounded MT Bold</vt:lpstr>
      <vt:lpstr>Bodoni MT Black</vt:lpstr>
      <vt:lpstr>Helvetica Neue</vt:lpstr>
      <vt:lpstr>Helvetica Neue Medium</vt:lpstr>
      <vt:lpstr>Lucida Grande</vt:lpstr>
      <vt:lpstr>Poor Richard</vt:lpstr>
      <vt:lpstr>Roboto</vt:lpstr>
      <vt:lpstr>Tahoma</vt:lpstr>
      <vt:lpstr>Times New Roman</vt:lpstr>
      <vt:lpstr>Times Roman</vt:lpstr>
      <vt:lpstr>Wingdings</vt:lpstr>
      <vt:lpstr>21_BasicWhite</vt:lpstr>
      <vt:lpstr>PowerPoint Presentation</vt:lpstr>
      <vt:lpstr>PowerPoint Presentation</vt:lpstr>
      <vt:lpstr>Multipurpose Detector</vt:lpstr>
      <vt:lpstr>Neutrinoless Double-Beta Decay</vt:lpstr>
      <vt:lpstr>Neutrinoless Double-Beta Decay</vt:lpstr>
      <vt:lpstr>Neutrinoless Double-Beta Decay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cusb</dc:creator>
  <cp:lastModifiedBy>venktesh singh</cp:lastModifiedBy>
  <cp:revision>53</cp:revision>
  <dcterms:modified xsi:type="dcterms:W3CDTF">2022-08-05T03:00:59Z</dcterms:modified>
</cp:coreProperties>
</file>