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2" r:id="rId3"/>
    <p:sldMasterId id="2147483686" r:id="rId4"/>
    <p:sldMasterId id="2147483700" r:id="rId5"/>
    <p:sldMasterId id="2147483714" r:id="rId6"/>
  </p:sldMasterIdLst>
  <p:notesMasterIdLst>
    <p:notesMasterId r:id="rId42"/>
  </p:notesMasterIdLst>
  <p:sldIdLst>
    <p:sldId id="256" r:id="rId7"/>
    <p:sldId id="335" r:id="rId8"/>
    <p:sldId id="455" r:id="rId9"/>
    <p:sldId id="456" r:id="rId10"/>
    <p:sldId id="460" r:id="rId11"/>
    <p:sldId id="461" r:id="rId12"/>
    <p:sldId id="457" r:id="rId13"/>
    <p:sldId id="458" r:id="rId14"/>
    <p:sldId id="391" r:id="rId15"/>
    <p:sldId id="459" r:id="rId16"/>
    <p:sldId id="422" r:id="rId17"/>
    <p:sldId id="467" r:id="rId18"/>
    <p:sldId id="463" r:id="rId19"/>
    <p:sldId id="474" r:id="rId20"/>
    <p:sldId id="464" r:id="rId21"/>
    <p:sldId id="394" r:id="rId22"/>
    <p:sldId id="396" r:id="rId23"/>
    <p:sldId id="400" r:id="rId24"/>
    <p:sldId id="452" r:id="rId25"/>
    <p:sldId id="451" r:id="rId26"/>
    <p:sldId id="472" r:id="rId27"/>
    <p:sldId id="418" r:id="rId28"/>
    <p:sldId id="387" r:id="rId29"/>
    <p:sldId id="469" r:id="rId30"/>
    <p:sldId id="390" r:id="rId31"/>
    <p:sldId id="437" r:id="rId32"/>
    <p:sldId id="454" r:id="rId33"/>
    <p:sldId id="432" r:id="rId34"/>
    <p:sldId id="466" r:id="rId35"/>
    <p:sldId id="470" r:id="rId36"/>
    <p:sldId id="453" r:id="rId37"/>
    <p:sldId id="399" r:id="rId38"/>
    <p:sldId id="471" r:id="rId39"/>
    <p:sldId id="465" r:id="rId40"/>
    <p:sldId id="473" r:id="rId41"/>
  </p:sldIdLst>
  <p:sldSz cx="10080625" cy="7559675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ejaVu Sans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ejaVu Sans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ejaVu Sans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ejaVu Sans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ejaVu Sans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ejaVu Sans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ejaVu Sans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ejaVu Sans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ejaVu Sans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49">
          <p15:clr>
            <a:srgbClr val="A4A3A4"/>
          </p15:clr>
        </p15:guide>
        <p15:guide id="2" pos="2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FFFFCC"/>
    <a:srgbClr val="FF99FF"/>
    <a:srgbClr val="008000"/>
    <a:srgbClr val="FFFF99"/>
    <a:srgbClr val="FFFFFF"/>
    <a:srgbClr val="FFFFAB"/>
    <a:srgbClr val="F6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 showGuides="1">
      <p:cViewPr varScale="1">
        <p:scale>
          <a:sx n="75" d="100"/>
          <a:sy n="75" d="100"/>
        </p:scale>
        <p:origin x="960" y="30"/>
      </p:cViewPr>
      <p:guideLst>
        <p:guide orient="horz" pos="2141"/>
        <p:guide pos="3175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749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1.xml"/><Relationship Id="rId2" Type="http://schemas.openxmlformats.org/officeDocument/2006/relationships/slide" Target="slides/slide21.xml"/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49" tIns="43375" rIns="86749" bIns="43375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6749" tIns="43375" rIns="86749" bIns="43375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92662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48350" cy="431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7023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33746" algn="l"/>
                <a:tab pos="867491" algn="l"/>
                <a:tab pos="1301237" algn="l"/>
                <a:tab pos="1734983" algn="l"/>
                <a:tab pos="2168728" algn="l"/>
                <a:tab pos="2602474" algn="l"/>
                <a:tab pos="3036219" algn="l"/>
                <a:tab pos="3469965" algn="l"/>
                <a:tab pos="3903711" algn="l"/>
                <a:tab pos="4337456" algn="l"/>
                <a:tab pos="4771202" algn="l"/>
                <a:tab pos="5204948" algn="l"/>
                <a:tab pos="5638693" algn="l"/>
                <a:tab pos="6072439" algn="l"/>
                <a:tab pos="6506185" algn="l"/>
                <a:tab pos="6939930" algn="l"/>
                <a:tab pos="7373676" algn="l"/>
                <a:tab pos="7807422" algn="l"/>
                <a:tab pos="8241167" algn="l"/>
                <a:tab pos="867491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7023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33746" algn="l"/>
                <a:tab pos="867491" algn="l"/>
                <a:tab pos="1301237" algn="l"/>
                <a:tab pos="1734983" algn="l"/>
                <a:tab pos="2168728" algn="l"/>
                <a:tab pos="2602474" algn="l"/>
                <a:tab pos="3036219" algn="l"/>
                <a:tab pos="3469965" algn="l"/>
                <a:tab pos="3903711" algn="l"/>
                <a:tab pos="4337456" algn="l"/>
                <a:tab pos="4771202" algn="l"/>
                <a:tab pos="5204948" algn="l"/>
                <a:tab pos="5638693" algn="l"/>
                <a:tab pos="6072439" algn="l"/>
                <a:tab pos="6506185" algn="l"/>
                <a:tab pos="6939930" algn="l"/>
                <a:tab pos="7373676" algn="l"/>
                <a:tab pos="7807422" algn="l"/>
                <a:tab pos="8241167" algn="l"/>
                <a:tab pos="867491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7023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33746" algn="l"/>
                <a:tab pos="867491" algn="l"/>
                <a:tab pos="1301237" algn="l"/>
                <a:tab pos="1734983" algn="l"/>
                <a:tab pos="2168728" algn="l"/>
                <a:tab pos="2602474" algn="l"/>
                <a:tab pos="3036219" algn="l"/>
                <a:tab pos="3469965" algn="l"/>
                <a:tab pos="3903711" algn="l"/>
                <a:tab pos="4337456" algn="l"/>
                <a:tab pos="4771202" algn="l"/>
                <a:tab pos="5204948" algn="l"/>
                <a:tab pos="5638693" algn="l"/>
                <a:tab pos="6072439" algn="l"/>
                <a:tab pos="6506185" algn="l"/>
                <a:tab pos="6939930" algn="l"/>
                <a:tab pos="7373676" algn="l"/>
                <a:tab pos="7807422" algn="l"/>
                <a:tab pos="8241167" algn="l"/>
                <a:tab pos="867491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8"/>
            <a:ext cx="317023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3746" algn="l"/>
                <a:tab pos="867491" algn="l"/>
                <a:tab pos="1301237" algn="l"/>
                <a:tab pos="1734983" algn="l"/>
                <a:tab pos="2168728" algn="l"/>
                <a:tab pos="2602474" algn="l"/>
                <a:tab pos="3036219" algn="l"/>
                <a:tab pos="3469965" algn="l"/>
                <a:tab pos="3903711" algn="l"/>
                <a:tab pos="4337456" algn="l"/>
                <a:tab pos="4771202" algn="l"/>
                <a:tab pos="5204948" algn="l"/>
                <a:tab pos="5638693" algn="l"/>
                <a:tab pos="6072439" algn="l"/>
                <a:tab pos="6506185" algn="l"/>
                <a:tab pos="6939930" algn="l"/>
                <a:tab pos="7373676" algn="l"/>
                <a:tab pos="7807422" algn="l"/>
                <a:tab pos="8241167" algn="l"/>
                <a:tab pos="867491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8E6AAC-0F60-46DF-96D0-9C37A5DFC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B40193-8496-4AAF-A396-93CFD95EC663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290638" y="728663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749" tIns="43375" rIns="86749" bIns="43375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99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latin typeface="Times New Roman" panose="02020603050405020304" pitchFamily="18" charset="0"/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1pPr>
            <a:lvl2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2pPr>
            <a:lvl3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3pPr>
            <a:lvl4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4pPr>
            <a:lvl5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r>
              <a:rPr lang="en-IN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INO Collobaration Meeting, Feb. 2013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1pPr>
            <a:lvl2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2pPr>
            <a:lvl3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3pPr>
            <a:lvl4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4pPr>
            <a:lvl5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fld id="{0153B860-9292-44D9-9E1C-5A6EB1F43438}" type="slidenum">
              <a:rPr lang="en-IN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IN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z="1300" smtClean="0">
              <a:latin typeface="Sans serif"/>
              <a:cs typeface="Arial" panose="020B0604020202020204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BA0A85-3EA2-4C19-B47A-04CBAEFB63CD}" type="slidenum">
              <a:rPr lang="en-IN" altLang="en-US" sz="13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IN" altLang="en-US" sz="13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3" name="Footer Placeholder 4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IN" altLang="en-US" sz="1300" smtClean="0">
                <a:solidFill>
                  <a:schemeClr val="tx1"/>
                </a:solidFill>
                <a:latin typeface="Arial" panose="020B0604020202020204" pitchFamily="34" charset="0"/>
                <a:ea typeface="DejaVu Sans" charset="-128"/>
                <a:cs typeface="Arial" panose="020B0604020202020204" pitchFamily="34" charset="0"/>
              </a:rPr>
              <a:t>INO Colloboration meeting 2011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89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F0C493-EEF9-4FAD-A51C-78AC5E0E6D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89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5650"/>
            <a:ext cx="5156200" cy="3867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872038"/>
            <a:ext cx="5230813" cy="462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72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Sans serif"/>
                <a:cs typeface="Arial" panose="020B0604020202020204" pitchFamily="34" charset="0"/>
              </a:rPr>
              <a:t>The neutron background is quite difficult to suppress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86E53E-8EFB-4FEA-9E80-389FC204EFEC}" type="slidenum">
              <a:rPr lang="en-IN" altLang="en-US" sz="13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IN" altLang="en-US" sz="13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382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IN" altLang="en-US" sz="1300" smtClean="0">
                <a:solidFill>
                  <a:schemeClr val="tx1"/>
                </a:solidFill>
                <a:latin typeface="Arial" panose="020B0604020202020204" pitchFamily="34" charset="0"/>
                <a:ea typeface="DejaVu Sans" charset="-128"/>
                <a:cs typeface="Arial" panose="020B0604020202020204" pitchFamily="34" charset="0"/>
              </a:rPr>
              <a:t>INO Colloboration meeting 2011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</a:pPr>
            <a:fld id="{440A5687-8D2C-4839-B8DC-4D913F476827}" type="slidenum">
              <a:rPr lang="en-CA" altLang="en-US" sz="13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hangingPunct="1">
                <a:spcBef>
                  <a:spcPct val="0"/>
                </a:spcBef>
              </a:pPr>
              <a:t>25</a:t>
            </a:fld>
            <a:endParaRPr lang="en-CA" altLang="en-US" sz="13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latin typeface="Times New Roman" panose="02020603050405020304" pitchFamily="18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1pPr>
            <a:lvl2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2pPr>
            <a:lvl3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3pPr>
            <a:lvl4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4pPr>
            <a:lvl5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fld id="{3EE7996C-1E1B-492A-9CED-765E186B67AC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89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89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89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89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89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CB288B-AD55-4A36-9456-70700439AE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89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70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5A8274-CC65-418A-ADED-501C654B48E3}" type="slidenum">
              <a:rPr lang="en-US" altLang="en-US" sz="1400" smtClean="0"/>
              <a:pPr>
                <a:spcBef>
                  <a:spcPct val="0"/>
                </a:spcBef>
              </a:pPr>
              <a:t>31</a:t>
            </a:fld>
            <a:endParaRPr lang="en-US" altLang="en-US" sz="14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1pPr>
            <a:lvl2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2pPr>
            <a:lvl3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3pPr>
            <a:lvl4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4pPr>
            <a:lvl5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fld id="{DA301230-D74D-469C-9AB7-083B2AF9FFCE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70" tIns="44434" rIns="88870" bIns="44434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B9041B-0959-4D23-B348-557E1188C00B}" type="slidenum"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76" tIns="46837" rIns="93676" bIns="46837"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6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F7DC2A-8364-4372-9788-8480399DC092}" type="slidenum"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5650"/>
            <a:ext cx="5156200" cy="3867150"/>
          </a:xfrm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872038"/>
            <a:ext cx="5230813" cy="462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2E59-DE51-4D2B-809A-6CA71B8127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67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CBDCA9-4D58-48E5-AA93-1E00E02DBD22}" type="slidenum">
              <a:rPr lang="en-US" altLang="en-US" smtClean="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3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BB943C-5EA8-4DD5-9384-2E488FBE21A8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5408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656A53-C894-4A87-AFD2-8D98D9C2305A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89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7EFCC8-A1E3-4DB7-96E2-4D3EB92E4DB6}" type="slidenum"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5227-BE77-4AB2-B0BD-CCE876FB5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85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ED700-80CD-4FB7-8E86-EC4463F03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03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F70B8-87B6-477D-8566-D73B8201A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05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2B911-45D9-479B-A91C-81A9F75A7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269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AD06D-B2C6-48E0-8A5F-44200BFA7A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37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6FFA-14F3-439F-B934-300D3A9E3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10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7BDD2-8247-4831-B69E-1A9CD8D8D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86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1C21-7AE4-4E02-A7D3-7A387E57C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47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F0F6E-F175-4949-B787-392E09618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216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E00CD-6C0C-4501-8F2C-F47F48F48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175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74233-A7C3-4C32-939F-291EB3C2F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05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40677-747B-455A-A12D-950669E3E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816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F2830-13BE-4F6F-8E8E-C5167DE21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099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BD086-D3BF-43F8-A38C-E2F506B32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217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7F12-4C06-411E-B364-1F5226923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525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A55E735C-6A6A-468D-A612-6A59A6204621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775398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B9D1C227-CBEE-42DD-B64C-A1E1428F5C68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465825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CBD9C6A2-ABD6-4612-B92C-1F617F2238BB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54628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1C7DDD47-054A-4D2D-857D-77E31FD76E0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281429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63F4AAB7-3885-4CA4-9184-FAC58F5EF212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094961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850DDE46-B6A4-4EC5-AFF0-A9BE11D573A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251783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08D305DE-4BF4-44C0-9A11-5E28ABD84DD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51421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C7340-0DE2-40DE-B468-95CF9DCD7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597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004A0AFD-4971-4386-BE37-F7ED0DA6EFBA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065322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D42A26A7-25F7-4703-9965-135E3C186C82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351150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64CAD49B-8A39-4F6B-A1A7-C0972B2A429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713442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87E3261B-E531-47EB-B048-F62983EA6D2A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866667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614EA765-2B86-4F61-8FB5-4BDCBA61DE7C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71704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B2BB3DE1-04A1-4B18-9F5F-51596B24FC6C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145283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A55E735C-6A6A-468D-A612-6A59A6204621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545649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B9D1C227-CBEE-42DD-B64C-A1E1428F5C68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391359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CBD9C6A2-ABD6-4612-B92C-1F617F2238BB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364113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1C7DDD47-054A-4D2D-857D-77E31FD76E0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022797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E9CC-3B85-42AD-B37A-85D1DDF26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924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63F4AAB7-3885-4CA4-9184-FAC58F5EF212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656328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850DDE46-B6A4-4EC5-AFF0-A9BE11D573A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533255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08D305DE-4BF4-44C0-9A11-5E28ABD84DD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373267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004A0AFD-4971-4386-BE37-F7ED0DA6EFBA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804591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D42A26A7-25F7-4703-9965-135E3C186C82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64555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64CAD49B-8A39-4F6B-A1A7-C0972B2A429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06233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87E3261B-E531-47EB-B048-F62983EA6D2A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622301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614EA765-2B86-4F61-8FB5-4BDCBA61DE7C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57850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B2BB3DE1-04A1-4B18-9F5F-51596B24FC6C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222621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A55E735C-6A6A-468D-A612-6A59A6204621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67744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7DD1-517F-4754-A32D-A9FFFD54B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6652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B9D1C227-CBEE-42DD-B64C-A1E1428F5C68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036755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CBD9C6A2-ABD6-4612-B92C-1F617F2238BB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206647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1C7DDD47-054A-4D2D-857D-77E31FD76E0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330155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63F4AAB7-3885-4CA4-9184-FAC58F5EF212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604811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850DDE46-B6A4-4EC5-AFF0-A9BE11D573A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225117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08D305DE-4BF4-44C0-9A11-5E28ABD84DD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014295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004A0AFD-4971-4386-BE37-F7ED0DA6EFBA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28677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D42A26A7-25F7-4703-9965-135E3C186C82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989403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64CAD49B-8A39-4F6B-A1A7-C0972B2A429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99205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87E3261B-E531-47EB-B048-F62983EA6D2A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309380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F168-B755-4C39-ABEF-B21526EB7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486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614EA765-2B86-4F61-8FB5-4BDCBA61DE7C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529122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B2BB3DE1-04A1-4B18-9F5F-51596B24FC6C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32214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A55E735C-6A6A-468D-A612-6A59A6204621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768708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B9D1C227-CBEE-42DD-B64C-A1E1428F5C68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296103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CBD9C6A2-ABD6-4612-B92C-1F617F2238BB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1798946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1C7DDD47-054A-4D2D-857D-77E31FD76E0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1316371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63F4AAB7-3885-4CA4-9184-FAC58F5EF212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276270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850DDE46-B6A4-4EC5-AFF0-A9BE11D573A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7706473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08D305DE-4BF4-44C0-9A11-5E28ABD84DD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14035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004A0AFD-4971-4386-BE37-F7ED0DA6EFBA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209173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8D0B0-7581-4E16-BEC0-1C1B72FC8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7873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D42A26A7-25F7-4703-9965-135E3C186C82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0007286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64CAD49B-8A39-4F6B-A1A7-C0972B2A4296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9321176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87E3261B-E531-47EB-B048-F62983EA6D2A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3356156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614EA765-2B86-4F61-8FB5-4BDCBA61DE7C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48925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>
              <a:defRPr/>
            </a:pPr>
            <a:fld id="{B2BB3DE1-04A1-4B18-9F5F-51596B24FC6C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962143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1878A-40D6-4403-AF68-5B5109EBE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21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6D90-6193-4A36-91E0-B1A18CE42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63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63023C-B1C6-4389-86ED-9304C6704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6B430BA-CAF5-41E1-BC2C-6B5638ABB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4204"/>
            <a:ext cx="235214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543">
                <a:latin typeface="Arial" charset="0"/>
                <a:cs typeface="Arial" charset="0"/>
              </a:defRPr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4204"/>
            <a:ext cx="3192198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543">
                <a:latin typeface="Arial" charset="0"/>
                <a:cs typeface="Arial" charset="0"/>
              </a:defRPr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4204"/>
            <a:ext cx="235214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543"/>
            </a:lvl1pPr>
          </a:lstStyle>
          <a:p>
            <a:pPr defTabSz="1007943">
              <a:defRPr/>
            </a:pPr>
            <a:fld id="{B75B9111-C252-4D52-A579-04F18A564859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578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har char="•"/>
        <a:defRPr sz="3527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0" fontAlgn="base" hangingPunct="0">
        <a:spcBef>
          <a:spcPct val="20000"/>
        </a:spcBef>
        <a:spcAft>
          <a:spcPct val="0"/>
        </a:spcAft>
        <a:buChar char="–"/>
        <a:defRPr sz="3086">
          <a:solidFill>
            <a:schemeClr val="tx1"/>
          </a:solidFill>
          <a:latin typeface="+mn-lt"/>
          <a:cs typeface="+mn-cs"/>
        </a:defRPr>
      </a:lvl2pPr>
      <a:lvl3pPr marL="1259929" indent="-251986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  <a:cs typeface="+mn-cs"/>
        </a:defRPr>
      </a:lvl3pPr>
      <a:lvl4pPr marL="1763900" indent="-251986" algn="l" rtl="0" eaLnBrk="0" fontAlgn="base" hangingPunct="0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  <a:cs typeface="+mn-cs"/>
        </a:defRPr>
      </a:lvl4pPr>
      <a:lvl5pPr marL="2267872" indent="-251986" algn="l" rtl="0" eaLnBrk="0" fontAlgn="base" hangingPunct="0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4204"/>
            <a:ext cx="235214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543">
                <a:latin typeface="Arial" charset="0"/>
                <a:cs typeface="Arial" charset="0"/>
              </a:defRPr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4204"/>
            <a:ext cx="3192198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543">
                <a:latin typeface="Arial" charset="0"/>
                <a:cs typeface="Arial" charset="0"/>
              </a:defRPr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4204"/>
            <a:ext cx="235214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543"/>
            </a:lvl1pPr>
          </a:lstStyle>
          <a:p>
            <a:pPr defTabSz="1007943">
              <a:defRPr/>
            </a:pPr>
            <a:fld id="{B75B9111-C252-4D52-A579-04F18A564859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030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har char="•"/>
        <a:defRPr sz="3527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0" fontAlgn="base" hangingPunct="0">
        <a:spcBef>
          <a:spcPct val="20000"/>
        </a:spcBef>
        <a:spcAft>
          <a:spcPct val="0"/>
        </a:spcAft>
        <a:buChar char="–"/>
        <a:defRPr sz="3086">
          <a:solidFill>
            <a:schemeClr val="tx1"/>
          </a:solidFill>
          <a:latin typeface="+mn-lt"/>
          <a:cs typeface="+mn-cs"/>
        </a:defRPr>
      </a:lvl2pPr>
      <a:lvl3pPr marL="1259929" indent="-251986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  <a:cs typeface="+mn-cs"/>
        </a:defRPr>
      </a:lvl3pPr>
      <a:lvl4pPr marL="1763900" indent="-251986" algn="l" rtl="0" eaLnBrk="0" fontAlgn="base" hangingPunct="0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  <a:cs typeface="+mn-cs"/>
        </a:defRPr>
      </a:lvl4pPr>
      <a:lvl5pPr marL="2267872" indent="-251986" algn="l" rtl="0" eaLnBrk="0" fontAlgn="base" hangingPunct="0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4204"/>
            <a:ext cx="235214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543">
                <a:latin typeface="Arial" charset="0"/>
                <a:cs typeface="Arial" charset="0"/>
              </a:defRPr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4204"/>
            <a:ext cx="3192198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543">
                <a:latin typeface="Arial" charset="0"/>
                <a:cs typeface="Arial" charset="0"/>
              </a:defRPr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4204"/>
            <a:ext cx="235214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543"/>
            </a:lvl1pPr>
          </a:lstStyle>
          <a:p>
            <a:pPr defTabSz="1007943">
              <a:defRPr/>
            </a:pPr>
            <a:fld id="{B75B9111-C252-4D52-A579-04F18A564859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461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har char="•"/>
        <a:defRPr sz="3527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0" fontAlgn="base" hangingPunct="0">
        <a:spcBef>
          <a:spcPct val="20000"/>
        </a:spcBef>
        <a:spcAft>
          <a:spcPct val="0"/>
        </a:spcAft>
        <a:buChar char="–"/>
        <a:defRPr sz="3086">
          <a:solidFill>
            <a:schemeClr val="tx1"/>
          </a:solidFill>
          <a:latin typeface="+mn-lt"/>
          <a:cs typeface="+mn-cs"/>
        </a:defRPr>
      </a:lvl2pPr>
      <a:lvl3pPr marL="1259929" indent="-251986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  <a:cs typeface="+mn-cs"/>
        </a:defRPr>
      </a:lvl3pPr>
      <a:lvl4pPr marL="1763900" indent="-251986" algn="l" rtl="0" eaLnBrk="0" fontAlgn="base" hangingPunct="0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  <a:cs typeface="+mn-cs"/>
        </a:defRPr>
      </a:lvl4pPr>
      <a:lvl5pPr marL="2267872" indent="-251986" algn="l" rtl="0" eaLnBrk="0" fontAlgn="base" hangingPunct="0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4204"/>
            <a:ext cx="235214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543">
                <a:latin typeface="Arial" charset="0"/>
                <a:cs typeface="Arial" charset="0"/>
              </a:defRPr>
            </a:lvl1pPr>
          </a:lstStyle>
          <a:p>
            <a:pPr defTabSz="1007943">
              <a:defRPr/>
            </a:pPr>
            <a:r>
              <a:rPr lang="en-US" smtClean="0">
                <a:solidFill>
                  <a:srgbClr val="000000"/>
                </a:solidFill>
                <a:ea typeface="+mn-ea"/>
              </a:rPr>
              <a:t>16-Mar-04</a:t>
            </a: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4204"/>
            <a:ext cx="3192198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543">
                <a:latin typeface="Arial" charset="0"/>
                <a:cs typeface="Arial" charset="0"/>
              </a:defRPr>
            </a:lvl1pPr>
          </a:lstStyle>
          <a:p>
            <a:pPr defTabSz="1007943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4204"/>
            <a:ext cx="235214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543"/>
            </a:lvl1pPr>
          </a:lstStyle>
          <a:p>
            <a:pPr defTabSz="1007943">
              <a:defRPr/>
            </a:pPr>
            <a:fld id="{B75B9111-C252-4D52-A579-04F18A564859}" type="slidenum">
              <a:rPr lang="en-US" altLang="en-US" smtClean="0">
                <a:solidFill>
                  <a:srgbClr val="000000"/>
                </a:solidFill>
                <a:ea typeface="+mn-ea"/>
              </a:rPr>
              <a:pPr defTabSz="1007943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744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har char="•"/>
        <a:defRPr sz="3527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0" fontAlgn="base" hangingPunct="0">
        <a:spcBef>
          <a:spcPct val="20000"/>
        </a:spcBef>
        <a:spcAft>
          <a:spcPct val="0"/>
        </a:spcAft>
        <a:buChar char="–"/>
        <a:defRPr sz="3086">
          <a:solidFill>
            <a:schemeClr val="tx1"/>
          </a:solidFill>
          <a:latin typeface="+mn-lt"/>
          <a:cs typeface="+mn-cs"/>
        </a:defRPr>
      </a:lvl2pPr>
      <a:lvl3pPr marL="1259929" indent="-251986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  <a:cs typeface="+mn-cs"/>
        </a:defRPr>
      </a:lvl3pPr>
      <a:lvl4pPr marL="1763900" indent="-251986" algn="l" rtl="0" eaLnBrk="0" fontAlgn="base" hangingPunct="0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  <a:cs typeface="+mn-cs"/>
        </a:defRPr>
      </a:lvl4pPr>
      <a:lvl5pPr marL="2267872" indent="-251986" algn="l" rtl="0" eaLnBrk="0" fontAlgn="base" hangingPunct="0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Relationship Id="rId5" Type="http://schemas.openxmlformats.org/officeDocument/2006/relationships/hyperlink" Target="http://dx.doi.org/10.1109/WOLTE.2014.6881014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3513" y="228600"/>
            <a:ext cx="976471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1pPr>
            <a:lvl2pPr defTabSz="449263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2pPr>
            <a:lvl3pPr defTabSz="449263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3pPr>
            <a:lvl4pPr defTabSz="44926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4pPr>
            <a:lvl5pPr defTabSz="44926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pPr algn="ctr" eaLnBrk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SzPct val="36000"/>
              <a:buFontTx/>
              <a:buNone/>
            </a:pPr>
            <a:r>
              <a:rPr lang="en-US" altLang="en-US" sz="2400" i="1">
                <a:solidFill>
                  <a:srgbClr val="A50021"/>
                </a:solidFill>
                <a:latin typeface="Comic Sans MS" panose="030F0702030302020204" pitchFamily="66" charset="0"/>
              </a:rPr>
              <a:t>Prototype development of cryogenic bolometer for Neutrinoless Double beta decay</a:t>
            </a:r>
            <a:endParaRPr lang="en-GB" altLang="en-US" sz="2400" i="1">
              <a:solidFill>
                <a:srgbClr val="A50021"/>
              </a:solidFill>
              <a:latin typeface="Comic Sans MS" panose="030F0702030302020204" pitchFamily="66" charset="0"/>
            </a:endParaRPr>
          </a:p>
          <a:p>
            <a:pPr algn="ctr" eaLnBrk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SzPct val="36000"/>
              <a:buFont typeface="StarSymbol" charset="0"/>
              <a:buNone/>
            </a:pPr>
            <a:r>
              <a:rPr lang="en-GB" altLang="en-US" sz="2400" i="1">
                <a:solidFill>
                  <a:srgbClr val="006600"/>
                </a:solidFill>
                <a:latin typeface="Comic Sans MS" panose="030F0702030302020204" pitchFamily="66" charset="0"/>
              </a:rPr>
              <a:t>TIFR, BARC, VECC, IIT (Ropar), Univ. of Lucknow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512" y="1755400"/>
            <a:ext cx="8915400" cy="640387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algn="ctr" eaLnBrk="1" hangingPunct="1">
              <a:defRPr/>
            </a:pP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Arial" pitchFamily="34" charset="0"/>
              </a:rPr>
              <a:t>T</a:t>
            </a: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Arial" pitchFamily="34" charset="0"/>
              </a:rPr>
              <a:t>he </a:t>
            </a: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Arial" pitchFamily="34" charset="0"/>
              </a:rPr>
              <a:t>In</a:t>
            </a: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Arial" pitchFamily="34" charset="0"/>
              </a:rPr>
              <a:t>dia-based </a:t>
            </a: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Arial" pitchFamily="34" charset="0"/>
              </a:rPr>
              <a:t>TIN</a:t>
            </a: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Arial" pitchFamily="34" charset="0"/>
              </a:rPr>
              <a:t> detector </a:t>
            </a: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Arial" pitchFamily="34" charset="0"/>
              </a:rPr>
              <a:t>(</a:t>
            </a:r>
            <a:r>
              <a:rPr lang="en-US" sz="3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Arial" pitchFamily="34" charset="0"/>
              </a:rPr>
              <a:t>Tin.Tin</a:t>
            </a: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Arial" pitchFamily="34" charset="0"/>
              </a:rPr>
              <a:t>)</a:t>
            </a:r>
            <a:endParaRPr lang="en-GB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pic>
        <p:nvPicPr>
          <p:cNvPr id="4100" name="Picture 5" descr="Tintin_and_Snow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732588"/>
            <a:ext cx="5365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2605088" y="6880225"/>
            <a:ext cx="487045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IN" altLang="en-US" sz="2400" i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http://www.tifr.res.in/~tin.tin/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80" y="3170237"/>
            <a:ext cx="2931065" cy="32627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822325"/>
            <a:ext cx="8448675" cy="66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12713"/>
            <a:ext cx="10080625" cy="565150"/>
          </a:xfrm>
          <a:prstGeom prst="rect">
            <a:avLst/>
          </a:prstGeom>
          <a:noFill/>
        </p:spPr>
        <p:txBody>
          <a:bodyPr lIns="0" tIns="39679" rIns="0" bIns="50392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086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Cryogen free dilution refrigerator installed at TIFR</a:t>
            </a:r>
            <a:endParaRPr lang="en-GB" sz="3086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044" name="TextBox 6"/>
          <p:cNvSpPr txBox="1">
            <a:spLocks noChangeArrowheads="1"/>
          </p:cNvSpPr>
          <p:nvPr/>
        </p:nvSpPr>
        <p:spPr bwMode="auto">
          <a:xfrm>
            <a:off x="1276350" y="4811713"/>
            <a:ext cx="2268538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1984" b="1">
                <a:latin typeface="Times New Roman" panose="02020603050405020304" pitchFamily="18" charset="0"/>
                <a:cs typeface="Times New Roman" panose="02020603050405020304" pitchFamily="18" charset="0"/>
              </a:rPr>
              <a:t>Base Temp. ~7 mK</a:t>
            </a:r>
          </a:p>
        </p:txBody>
      </p:sp>
      <p:sp>
        <p:nvSpPr>
          <p:cNvPr id="87045" name="TextBox 7"/>
          <p:cNvSpPr txBox="1">
            <a:spLocks noChangeArrowheads="1"/>
          </p:cNvSpPr>
          <p:nvPr/>
        </p:nvSpPr>
        <p:spPr bwMode="auto">
          <a:xfrm>
            <a:off x="1276350" y="5527675"/>
            <a:ext cx="2268538" cy="839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205" b="1">
                <a:latin typeface="Times New Roman" panose="02020603050405020304" pitchFamily="18" charset="0"/>
                <a:cs typeface="Times New Roman" panose="02020603050405020304" pitchFamily="18" charset="0"/>
              </a:rPr>
              <a:t>cooling power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205" b="1">
                <a:latin typeface="Times New Roman" panose="02020603050405020304" pitchFamily="18" charset="0"/>
                <a:cs typeface="Times New Roman" panose="02020603050405020304" pitchFamily="18" charset="0"/>
              </a:rPr>
              <a:t>1.4 mW@120mK</a:t>
            </a:r>
            <a:endParaRPr lang="en-IN" altLang="en-US" sz="220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6" name="TextBox 5"/>
          <p:cNvSpPr txBox="1">
            <a:spLocks noChangeArrowheads="1"/>
          </p:cNvSpPr>
          <p:nvPr/>
        </p:nvSpPr>
        <p:spPr bwMode="auto">
          <a:xfrm>
            <a:off x="2520950" y="6950075"/>
            <a:ext cx="4787900" cy="5254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  <a:defRPr/>
            </a:pPr>
            <a:r>
              <a:rPr lang="en-US" altLang="en-US" sz="220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Singh et. al.  </a:t>
            </a:r>
            <a:r>
              <a:rPr lang="en-US" altLang="en-US" sz="220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Pramana</a:t>
            </a:r>
            <a:r>
              <a:rPr lang="en-US" altLang="en-US" sz="220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altLang="en-US" sz="220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(2013) 719  </a:t>
            </a:r>
          </a:p>
        </p:txBody>
      </p:sp>
    </p:spTree>
    <p:extLst>
      <p:ext uri="{BB962C8B-B14F-4D97-AF65-F5344CB8AC3E}">
        <p14:creationId xmlns:p14="http://schemas.microsoft.com/office/powerpoint/2010/main" val="1711852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2605088" y="288925"/>
            <a:ext cx="4954587" cy="923925"/>
          </a:xfrm>
        </p:spPr>
        <p:txBody>
          <a:bodyPr/>
          <a:lstStyle/>
          <a:p>
            <a:pPr>
              <a:defRPr/>
            </a:pPr>
            <a:r>
              <a:rPr lang="en-US" altLang="en-US" sz="3086" b="1" i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Thermometer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986338" y="1866900"/>
            <a:ext cx="4746625" cy="17208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646" dirty="0">
                <a:solidFill>
                  <a:schemeClr val="tx1"/>
                </a:solidFill>
              </a:rPr>
              <a:t>Energy deposited by Particle </a:t>
            </a:r>
            <a:r>
              <a:rPr lang="en-US" altLang="en-US" sz="2646" dirty="0">
                <a:solidFill>
                  <a:schemeClr val="tx1"/>
                </a:solidFill>
                <a:sym typeface="Symbol" panose="05050102010706020507" pitchFamily="18" charset="2"/>
              </a:rPr>
              <a:t> Heat </a:t>
            </a:r>
          </a:p>
          <a:p>
            <a:pPr>
              <a:defRPr/>
            </a:pPr>
            <a:r>
              <a:rPr lang="en-US" altLang="en-US" sz="2646" dirty="0">
                <a:solidFill>
                  <a:schemeClr val="tx1"/>
                </a:solidFill>
                <a:sym typeface="Symbol" panose="05050102010706020507" pitchFamily="18" charset="2"/>
              </a:rPr>
              <a:t>  rise in Temperature -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2205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205" dirty="0">
                <a:solidFill>
                  <a:schemeClr val="tx1"/>
                </a:solidFill>
              </a:rPr>
              <a:t> 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2646" dirty="0">
                <a:solidFill>
                  <a:schemeClr val="tx1"/>
                </a:solidFill>
                <a:sym typeface="Symbol" panose="05050102010706020507" pitchFamily="18" charset="2"/>
              </a:rPr>
              <a:t>   read by thermometer </a:t>
            </a:r>
          </a:p>
        </p:txBody>
      </p:sp>
      <p:grpSp>
        <p:nvGrpSpPr>
          <p:cNvPr id="51204" name="Group 9"/>
          <p:cNvGrpSpPr>
            <a:grpSpLocks/>
          </p:cNvGrpSpPr>
          <p:nvPr/>
        </p:nvGrpSpPr>
        <p:grpSpPr bwMode="auto">
          <a:xfrm>
            <a:off x="490538" y="1176338"/>
            <a:ext cx="4718050" cy="2058987"/>
            <a:chOff x="1824" y="599"/>
            <a:chExt cx="3151" cy="1609"/>
          </a:xfrm>
        </p:grpSpPr>
        <p:sp>
          <p:nvSpPr>
            <p:cNvPr id="51219" name="Rectangle 10" descr="Diagonal weit nach unten"/>
            <p:cNvSpPr>
              <a:spLocks noChangeArrowheads="1"/>
            </p:cNvSpPr>
            <p:nvPr/>
          </p:nvSpPr>
          <p:spPr bwMode="auto">
            <a:xfrm>
              <a:off x="1824" y="1387"/>
              <a:ext cx="1885" cy="82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 altLang="en-US">
                <a:solidFill>
                  <a:schemeClr val="tx1"/>
                </a:solidFill>
              </a:endParaRPr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2448" y="2016"/>
              <a:ext cx="605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n-US" altLang="en-US" sz="1543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phonons</a:t>
              </a:r>
              <a:endParaRPr lang="en-US" altLang="en-US" sz="1323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4152" y="1023"/>
              <a:ext cx="823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n-US" altLang="en-US" sz="1543" dirty="0">
                  <a:solidFill>
                    <a:schemeClr val="tx1"/>
                  </a:solidFill>
                  <a:latin typeface="Helvetica" panose="020B0604020202020204" pitchFamily="34" charset="0"/>
                </a:rPr>
                <a:t>thermometer</a:t>
              </a:r>
            </a:p>
          </p:txBody>
        </p:sp>
        <p:grpSp>
          <p:nvGrpSpPr>
            <p:cNvPr id="51222" name="Group 13"/>
            <p:cNvGrpSpPr>
              <a:grpSpLocks/>
            </p:cNvGrpSpPr>
            <p:nvPr/>
          </p:nvGrpSpPr>
          <p:grpSpPr bwMode="auto">
            <a:xfrm>
              <a:off x="3531" y="599"/>
              <a:ext cx="773" cy="1236"/>
              <a:chOff x="8271" y="7001"/>
              <a:chExt cx="3313" cy="5872"/>
            </a:xfrm>
          </p:grpSpPr>
          <p:sp>
            <p:nvSpPr>
              <p:cNvPr id="51223" name="Oval 14"/>
              <p:cNvSpPr>
                <a:spLocks noChangeArrowheads="1"/>
              </p:cNvSpPr>
              <p:nvPr/>
            </p:nvSpPr>
            <p:spPr bwMode="auto">
              <a:xfrm>
                <a:off x="8271" y="12006"/>
                <a:ext cx="843" cy="86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24" name="Rectangle 15"/>
              <p:cNvSpPr>
                <a:spLocks noChangeArrowheads="1"/>
              </p:cNvSpPr>
              <p:nvPr/>
            </p:nvSpPr>
            <p:spPr bwMode="auto">
              <a:xfrm>
                <a:off x="8490" y="11940"/>
                <a:ext cx="612" cy="4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25" name="Oval 16"/>
              <p:cNvSpPr>
                <a:spLocks noChangeArrowheads="1"/>
              </p:cNvSpPr>
              <p:nvPr/>
            </p:nvSpPr>
            <p:spPr bwMode="auto">
              <a:xfrm>
                <a:off x="8415" y="12156"/>
                <a:ext cx="546" cy="552"/>
              </a:xfrm>
              <a:prstGeom prst="ellipse">
                <a:avLst/>
              </a:prstGeom>
              <a:solidFill>
                <a:srgbClr val="00008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26" name="Line 17"/>
              <p:cNvSpPr>
                <a:spLocks noChangeShapeType="1"/>
              </p:cNvSpPr>
              <p:nvPr/>
            </p:nvSpPr>
            <p:spPr bwMode="auto">
              <a:xfrm flipV="1">
                <a:off x="8784" y="9960"/>
                <a:ext cx="1173" cy="2334"/>
              </a:xfrm>
              <a:prstGeom prst="line">
                <a:avLst/>
              </a:prstGeom>
              <a:noFill/>
              <a:ln w="635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27" name="Line 18"/>
              <p:cNvSpPr>
                <a:spLocks noChangeShapeType="1"/>
              </p:cNvSpPr>
              <p:nvPr/>
            </p:nvSpPr>
            <p:spPr bwMode="auto">
              <a:xfrm flipV="1">
                <a:off x="8769" y="7692"/>
                <a:ext cx="2271" cy="44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28" name="Line 19"/>
              <p:cNvSpPr>
                <a:spLocks noChangeShapeType="1"/>
              </p:cNvSpPr>
              <p:nvPr/>
            </p:nvSpPr>
            <p:spPr bwMode="auto">
              <a:xfrm flipV="1">
                <a:off x="8874" y="7758"/>
                <a:ext cx="2265" cy="448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29" name="Line 20"/>
              <p:cNvSpPr>
                <a:spLocks noChangeShapeType="1"/>
              </p:cNvSpPr>
              <p:nvPr/>
            </p:nvSpPr>
            <p:spPr bwMode="auto">
              <a:xfrm>
                <a:off x="8958" y="11427"/>
                <a:ext cx="393" cy="2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30" name="Line 21"/>
              <p:cNvSpPr>
                <a:spLocks noChangeShapeType="1"/>
              </p:cNvSpPr>
              <p:nvPr/>
            </p:nvSpPr>
            <p:spPr bwMode="auto">
              <a:xfrm>
                <a:off x="9192" y="11145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31" name="Line 22"/>
              <p:cNvSpPr>
                <a:spLocks noChangeShapeType="1"/>
              </p:cNvSpPr>
              <p:nvPr/>
            </p:nvSpPr>
            <p:spPr bwMode="auto">
              <a:xfrm>
                <a:off x="9282" y="10971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32" name="Line 23"/>
              <p:cNvSpPr>
                <a:spLocks noChangeShapeType="1"/>
              </p:cNvSpPr>
              <p:nvPr/>
            </p:nvSpPr>
            <p:spPr bwMode="auto">
              <a:xfrm>
                <a:off x="9357" y="10818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33" name="Line 24"/>
              <p:cNvSpPr>
                <a:spLocks noChangeShapeType="1"/>
              </p:cNvSpPr>
              <p:nvPr/>
            </p:nvSpPr>
            <p:spPr bwMode="auto">
              <a:xfrm>
                <a:off x="9513" y="10503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34" name="Line 25"/>
              <p:cNvSpPr>
                <a:spLocks noChangeShapeType="1"/>
              </p:cNvSpPr>
              <p:nvPr/>
            </p:nvSpPr>
            <p:spPr bwMode="auto">
              <a:xfrm>
                <a:off x="9594" y="10359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35" name="Line 26"/>
              <p:cNvSpPr>
                <a:spLocks noChangeShapeType="1"/>
              </p:cNvSpPr>
              <p:nvPr/>
            </p:nvSpPr>
            <p:spPr bwMode="auto">
              <a:xfrm>
                <a:off x="9672" y="10188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36" name="Line 27"/>
              <p:cNvSpPr>
                <a:spLocks noChangeShapeType="1"/>
              </p:cNvSpPr>
              <p:nvPr/>
            </p:nvSpPr>
            <p:spPr bwMode="auto">
              <a:xfrm>
                <a:off x="9756" y="10032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37" name="Line 28"/>
              <p:cNvSpPr>
                <a:spLocks noChangeShapeType="1"/>
              </p:cNvSpPr>
              <p:nvPr/>
            </p:nvSpPr>
            <p:spPr bwMode="auto">
              <a:xfrm>
                <a:off x="9999" y="9543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38" name="Line 29"/>
              <p:cNvSpPr>
                <a:spLocks noChangeShapeType="1"/>
              </p:cNvSpPr>
              <p:nvPr/>
            </p:nvSpPr>
            <p:spPr bwMode="auto">
              <a:xfrm>
                <a:off x="9393" y="10635"/>
                <a:ext cx="342" cy="20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39" name="Line 30"/>
              <p:cNvSpPr>
                <a:spLocks noChangeShapeType="1"/>
              </p:cNvSpPr>
              <p:nvPr/>
            </p:nvSpPr>
            <p:spPr bwMode="auto">
              <a:xfrm>
                <a:off x="9759" y="9837"/>
                <a:ext cx="399" cy="2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40" name="Line 31"/>
              <p:cNvSpPr>
                <a:spLocks noChangeShapeType="1"/>
              </p:cNvSpPr>
              <p:nvPr/>
            </p:nvSpPr>
            <p:spPr bwMode="auto">
              <a:xfrm>
                <a:off x="10092" y="9375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41" name="Line 32"/>
              <p:cNvSpPr>
                <a:spLocks noChangeShapeType="1"/>
              </p:cNvSpPr>
              <p:nvPr/>
            </p:nvSpPr>
            <p:spPr bwMode="auto">
              <a:xfrm>
                <a:off x="10167" y="9219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42" name="Line 33"/>
              <p:cNvSpPr>
                <a:spLocks noChangeShapeType="1"/>
              </p:cNvSpPr>
              <p:nvPr/>
            </p:nvSpPr>
            <p:spPr bwMode="auto">
              <a:xfrm>
                <a:off x="10335" y="8883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43" name="Line 34"/>
              <p:cNvSpPr>
                <a:spLocks noChangeShapeType="1"/>
              </p:cNvSpPr>
              <p:nvPr/>
            </p:nvSpPr>
            <p:spPr bwMode="auto">
              <a:xfrm>
                <a:off x="10416" y="8721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44" name="Line 35"/>
              <p:cNvSpPr>
                <a:spLocks noChangeShapeType="1"/>
              </p:cNvSpPr>
              <p:nvPr/>
            </p:nvSpPr>
            <p:spPr bwMode="auto">
              <a:xfrm>
                <a:off x="10227" y="9030"/>
                <a:ext cx="327" cy="1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45" name="Line 36"/>
              <p:cNvSpPr>
                <a:spLocks noChangeShapeType="1"/>
              </p:cNvSpPr>
              <p:nvPr/>
            </p:nvSpPr>
            <p:spPr bwMode="auto">
              <a:xfrm>
                <a:off x="10503" y="8565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46" name="Line 37"/>
              <p:cNvSpPr>
                <a:spLocks noChangeShapeType="1"/>
              </p:cNvSpPr>
              <p:nvPr/>
            </p:nvSpPr>
            <p:spPr bwMode="auto">
              <a:xfrm>
                <a:off x="10572" y="8412"/>
                <a:ext cx="264" cy="1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47" name="Line 38"/>
              <p:cNvSpPr>
                <a:spLocks noChangeShapeType="1"/>
              </p:cNvSpPr>
              <p:nvPr/>
            </p:nvSpPr>
            <p:spPr bwMode="auto">
              <a:xfrm>
                <a:off x="10566" y="8226"/>
                <a:ext cx="396" cy="2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48" name="Line 39"/>
              <p:cNvSpPr>
                <a:spLocks noChangeShapeType="1"/>
              </p:cNvSpPr>
              <p:nvPr/>
            </p:nvSpPr>
            <p:spPr bwMode="auto">
              <a:xfrm>
                <a:off x="10785" y="7995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49" name="Line 40"/>
              <p:cNvSpPr>
                <a:spLocks noChangeShapeType="1"/>
              </p:cNvSpPr>
              <p:nvPr/>
            </p:nvSpPr>
            <p:spPr bwMode="auto">
              <a:xfrm>
                <a:off x="10860" y="7860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50" name="Line 41"/>
              <p:cNvSpPr>
                <a:spLocks noChangeShapeType="1"/>
              </p:cNvSpPr>
              <p:nvPr/>
            </p:nvSpPr>
            <p:spPr bwMode="auto">
              <a:xfrm>
                <a:off x="10929" y="7716"/>
                <a:ext cx="264" cy="1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51" name="Freeform 42"/>
              <p:cNvSpPr>
                <a:spLocks/>
              </p:cNvSpPr>
              <p:nvPr/>
            </p:nvSpPr>
            <p:spPr bwMode="auto">
              <a:xfrm>
                <a:off x="11034" y="7598"/>
                <a:ext cx="143" cy="169"/>
              </a:xfrm>
              <a:custGeom>
                <a:avLst/>
                <a:gdLst>
                  <a:gd name="T0" fmla="*/ 0 w 149"/>
                  <a:gd name="T1" fmla="*/ 107 h 172"/>
                  <a:gd name="T2" fmla="*/ 72 w 149"/>
                  <a:gd name="T3" fmla="*/ 10 h 172"/>
                  <a:gd name="T4" fmla="*/ 138 w 149"/>
                  <a:gd name="T5" fmla="*/ 48 h 172"/>
                  <a:gd name="T6" fmla="*/ 101 w 149"/>
                  <a:gd name="T7" fmla="*/ 169 h 1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9" h="172">
                    <a:moveTo>
                      <a:pt x="0" y="109"/>
                    </a:moveTo>
                    <a:cubicBezTo>
                      <a:pt x="25" y="64"/>
                      <a:pt x="51" y="20"/>
                      <a:pt x="75" y="10"/>
                    </a:cubicBezTo>
                    <a:cubicBezTo>
                      <a:pt x="99" y="0"/>
                      <a:pt x="139" y="22"/>
                      <a:pt x="144" y="49"/>
                    </a:cubicBezTo>
                    <a:cubicBezTo>
                      <a:pt x="149" y="76"/>
                      <a:pt x="111" y="152"/>
                      <a:pt x="105" y="172"/>
                    </a:cubicBezTo>
                  </a:path>
                </a:pathLst>
              </a:custGeom>
              <a:noFill/>
              <a:ln w="203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52" name="Freeform 43"/>
              <p:cNvSpPr>
                <a:spLocks/>
              </p:cNvSpPr>
              <p:nvPr/>
            </p:nvSpPr>
            <p:spPr bwMode="auto">
              <a:xfrm>
                <a:off x="10893" y="7001"/>
                <a:ext cx="691" cy="640"/>
              </a:xfrm>
              <a:custGeom>
                <a:avLst/>
                <a:gdLst>
                  <a:gd name="T0" fmla="*/ 0 w 700"/>
                  <a:gd name="T1" fmla="*/ 353 h 655"/>
                  <a:gd name="T2" fmla="*/ 234 w 700"/>
                  <a:gd name="T3" fmla="*/ 51 h 655"/>
                  <a:gd name="T4" fmla="*/ 509 w 700"/>
                  <a:gd name="T5" fmla="*/ 45 h 655"/>
                  <a:gd name="T6" fmla="*/ 681 w 700"/>
                  <a:gd name="T7" fmla="*/ 262 h 655"/>
                  <a:gd name="T8" fmla="*/ 569 w 700"/>
                  <a:gd name="T9" fmla="*/ 640 h 6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0" h="655">
                    <a:moveTo>
                      <a:pt x="0" y="361"/>
                    </a:moveTo>
                    <a:cubicBezTo>
                      <a:pt x="75" y="232"/>
                      <a:pt x="151" y="104"/>
                      <a:pt x="237" y="52"/>
                    </a:cubicBezTo>
                    <a:cubicBezTo>
                      <a:pt x="323" y="0"/>
                      <a:pt x="441" y="10"/>
                      <a:pt x="516" y="46"/>
                    </a:cubicBezTo>
                    <a:cubicBezTo>
                      <a:pt x="591" y="82"/>
                      <a:pt x="680" y="167"/>
                      <a:pt x="690" y="268"/>
                    </a:cubicBezTo>
                    <a:cubicBezTo>
                      <a:pt x="700" y="369"/>
                      <a:pt x="638" y="512"/>
                      <a:pt x="576" y="655"/>
                    </a:cubicBezTo>
                  </a:path>
                </a:pathLst>
              </a:custGeom>
              <a:noFill/>
              <a:ln w="241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53" name="Line 44"/>
              <p:cNvSpPr>
                <a:spLocks noChangeShapeType="1"/>
              </p:cNvSpPr>
              <p:nvPr/>
            </p:nvSpPr>
            <p:spPr bwMode="auto">
              <a:xfrm flipH="1">
                <a:off x="8738" y="7334"/>
                <a:ext cx="2167" cy="429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54" name="Line 45"/>
              <p:cNvSpPr>
                <a:spLocks noChangeShapeType="1"/>
              </p:cNvSpPr>
              <p:nvPr/>
            </p:nvSpPr>
            <p:spPr bwMode="auto">
              <a:xfrm flipH="1">
                <a:off x="9301" y="7628"/>
                <a:ext cx="2167" cy="43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55" name="Freeform 46"/>
              <p:cNvSpPr>
                <a:spLocks/>
              </p:cNvSpPr>
              <p:nvPr/>
            </p:nvSpPr>
            <p:spPr bwMode="auto">
              <a:xfrm>
                <a:off x="8583" y="11586"/>
                <a:ext cx="174" cy="414"/>
              </a:xfrm>
              <a:custGeom>
                <a:avLst/>
                <a:gdLst>
                  <a:gd name="T0" fmla="*/ 174 w 174"/>
                  <a:gd name="T1" fmla="*/ 0 h 414"/>
                  <a:gd name="T2" fmla="*/ 126 w 174"/>
                  <a:gd name="T3" fmla="*/ 129 h 414"/>
                  <a:gd name="T4" fmla="*/ 132 w 174"/>
                  <a:gd name="T5" fmla="*/ 249 h 414"/>
                  <a:gd name="T6" fmla="*/ 75 w 174"/>
                  <a:gd name="T7" fmla="*/ 348 h 414"/>
                  <a:gd name="T8" fmla="*/ 0 w 174"/>
                  <a:gd name="T9" fmla="*/ 414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414">
                    <a:moveTo>
                      <a:pt x="174" y="0"/>
                    </a:moveTo>
                    <a:cubicBezTo>
                      <a:pt x="153" y="44"/>
                      <a:pt x="133" y="88"/>
                      <a:pt x="126" y="129"/>
                    </a:cubicBezTo>
                    <a:cubicBezTo>
                      <a:pt x="119" y="170"/>
                      <a:pt x="140" y="213"/>
                      <a:pt x="132" y="249"/>
                    </a:cubicBezTo>
                    <a:cubicBezTo>
                      <a:pt x="124" y="285"/>
                      <a:pt x="97" y="321"/>
                      <a:pt x="75" y="348"/>
                    </a:cubicBezTo>
                    <a:cubicBezTo>
                      <a:pt x="53" y="375"/>
                      <a:pt x="12" y="403"/>
                      <a:pt x="0" y="414"/>
                    </a:cubicBezTo>
                  </a:path>
                </a:pathLst>
              </a:custGeom>
              <a:noFill/>
              <a:ln w="241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56" name="Freeform 47"/>
              <p:cNvSpPr>
                <a:spLocks/>
              </p:cNvSpPr>
              <p:nvPr/>
            </p:nvSpPr>
            <p:spPr bwMode="auto">
              <a:xfrm>
                <a:off x="9105" y="11937"/>
                <a:ext cx="198" cy="288"/>
              </a:xfrm>
              <a:custGeom>
                <a:avLst/>
                <a:gdLst>
                  <a:gd name="T0" fmla="*/ 198 w 198"/>
                  <a:gd name="T1" fmla="*/ 0 h 288"/>
                  <a:gd name="T2" fmla="*/ 159 w 198"/>
                  <a:gd name="T3" fmla="*/ 54 h 288"/>
                  <a:gd name="T4" fmla="*/ 81 w 198"/>
                  <a:gd name="T5" fmla="*/ 96 h 288"/>
                  <a:gd name="T6" fmla="*/ 21 w 198"/>
                  <a:gd name="T7" fmla="*/ 171 h 288"/>
                  <a:gd name="T8" fmla="*/ 0 w 198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8" h="288">
                    <a:moveTo>
                      <a:pt x="198" y="0"/>
                    </a:moveTo>
                    <a:cubicBezTo>
                      <a:pt x="188" y="19"/>
                      <a:pt x="178" y="38"/>
                      <a:pt x="159" y="54"/>
                    </a:cubicBezTo>
                    <a:cubicBezTo>
                      <a:pt x="140" y="70"/>
                      <a:pt x="104" y="77"/>
                      <a:pt x="81" y="96"/>
                    </a:cubicBezTo>
                    <a:cubicBezTo>
                      <a:pt x="58" y="115"/>
                      <a:pt x="34" y="139"/>
                      <a:pt x="21" y="171"/>
                    </a:cubicBezTo>
                    <a:cubicBezTo>
                      <a:pt x="8" y="203"/>
                      <a:pt x="4" y="245"/>
                      <a:pt x="0" y="288"/>
                    </a:cubicBezTo>
                  </a:path>
                </a:pathLst>
              </a:custGeom>
              <a:noFill/>
              <a:ln w="241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57" name="Freeform 48"/>
              <p:cNvSpPr>
                <a:spLocks/>
              </p:cNvSpPr>
              <p:nvPr/>
            </p:nvSpPr>
            <p:spPr bwMode="auto">
              <a:xfrm>
                <a:off x="9098" y="12225"/>
                <a:ext cx="13" cy="144"/>
              </a:xfrm>
              <a:custGeom>
                <a:avLst/>
                <a:gdLst>
                  <a:gd name="T0" fmla="*/ 10 w 13"/>
                  <a:gd name="T1" fmla="*/ 0 h 144"/>
                  <a:gd name="T2" fmla="*/ 13 w 13"/>
                  <a:gd name="T3" fmla="*/ 144 h 1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44">
                    <a:moveTo>
                      <a:pt x="10" y="0"/>
                    </a:moveTo>
                    <a:cubicBezTo>
                      <a:pt x="0" y="48"/>
                      <a:pt x="13" y="97"/>
                      <a:pt x="13" y="14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58" name="Oval 49"/>
              <p:cNvSpPr>
                <a:spLocks noChangeArrowheads="1"/>
              </p:cNvSpPr>
              <p:nvPr/>
            </p:nvSpPr>
            <p:spPr bwMode="auto">
              <a:xfrm rot="1560000">
                <a:off x="9321" y="11370"/>
                <a:ext cx="105" cy="213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59" name="Oval 50"/>
              <p:cNvSpPr>
                <a:spLocks noChangeArrowheads="1"/>
              </p:cNvSpPr>
              <p:nvPr/>
            </p:nvSpPr>
            <p:spPr bwMode="auto">
              <a:xfrm rot="1560000">
                <a:off x="9039" y="11211"/>
                <a:ext cx="105" cy="213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60" name="Oval 51"/>
              <p:cNvSpPr>
                <a:spLocks noChangeArrowheads="1"/>
              </p:cNvSpPr>
              <p:nvPr/>
            </p:nvSpPr>
            <p:spPr bwMode="auto">
              <a:xfrm rot="1560000">
                <a:off x="10125" y="9783"/>
                <a:ext cx="105" cy="213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61" name="Oval 52"/>
              <p:cNvSpPr>
                <a:spLocks noChangeArrowheads="1"/>
              </p:cNvSpPr>
              <p:nvPr/>
            </p:nvSpPr>
            <p:spPr bwMode="auto">
              <a:xfrm rot="1560000">
                <a:off x="10930" y="8204"/>
                <a:ext cx="105" cy="204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262" name="Group 53"/>
              <p:cNvGrpSpPr>
                <a:grpSpLocks/>
              </p:cNvGrpSpPr>
              <p:nvPr/>
            </p:nvGrpSpPr>
            <p:grpSpPr bwMode="auto">
              <a:xfrm rot="60000">
                <a:off x="10596" y="8028"/>
                <a:ext cx="182" cy="231"/>
                <a:chOff x="10581" y="8016"/>
                <a:chExt cx="182" cy="231"/>
              </a:xfrm>
            </p:grpSpPr>
            <p:sp>
              <p:nvSpPr>
                <p:cNvPr id="51271" name="Freeform 54"/>
                <p:cNvSpPr>
                  <a:spLocks/>
                </p:cNvSpPr>
                <p:nvPr/>
              </p:nvSpPr>
              <p:spPr bwMode="auto">
                <a:xfrm>
                  <a:off x="10638" y="8016"/>
                  <a:ext cx="125" cy="105"/>
                </a:xfrm>
                <a:custGeom>
                  <a:avLst/>
                  <a:gdLst>
                    <a:gd name="T0" fmla="*/ 0 w 125"/>
                    <a:gd name="T1" fmla="*/ 51 h 105"/>
                    <a:gd name="T2" fmla="*/ 39 w 125"/>
                    <a:gd name="T3" fmla="*/ 6 h 105"/>
                    <a:gd name="T4" fmla="*/ 87 w 125"/>
                    <a:gd name="T5" fmla="*/ 12 h 105"/>
                    <a:gd name="T6" fmla="*/ 120 w 125"/>
                    <a:gd name="T7" fmla="*/ 39 h 105"/>
                    <a:gd name="T8" fmla="*/ 117 w 125"/>
                    <a:gd name="T9" fmla="*/ 84 h 105"/>
                    <a:gd name="T10" fmla="*/ 90 w 125"/>
                    <a:gd name="T11" fmla="*/ 105 h 1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5" h="105">
                      <a:moveTo>
                        <a:pt x="0" y="51"/>
                      </a:moveTo>
                      <a:cubicBezTo>
                        <a:pt x="12" y="31"/>
                        <a:pt x="24" y="12"/>
                        <a:pt x="39" y="6"/>
                      </a:cubicBezTo>
                      <a:cubicBezTo>
                        <a:pt x="54" y="0"/>
                        <a:pt x="74" y="7"/>
                        <a:pt x="87" y="12"/>
                      </a:cubicBezTo>
                      <a:cubicBezTo>
                        <a:pt x="100" y="17"/>
                        <a:pt x="115" y="27"/>
                        <a:pt x="120" y="39"/>
                      </a:cubicBezTo>
                      <a:cubicBezTo>
                        <a:pt x="125" y="51"/>
                        <a:pt x="122" y="73"/>
                        <a:pt x="117" y="84"/>
                      </a:cubicBezTo>
                      <a:cubicBezTo>
                        <a:pt x="112" y="95"/>
                        <a:pt x="101" y="100"/>
                        <a:pt x="90" y="105"/>
                      </a:cubicBezTo>
                    </a:path>
                  </a:pathLst>
                </a:custGeom>
                <a:noFill/>
                <a:ln w="1651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I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72" name="Line 55"/>
                <p:cNvSpPr>
                  <a:spLocks noChangeShapeType="1"/>
                </p:cNvSpPr>
                <p:nvPr/>
              </p:nvSpPr>
              <p:spPr bwMode="auto">
                <a:xfrm>
                  <a:off x="10581" y="8178"/>
                  <a:ext cx="123" cy="69"/>
                </a:xfrm>
                <a:prstGeom prst="line">
                  <a:avLst/>
                </a:prstGeom>
                <a:noFill/>
                <a:ln w="1651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73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0584" y="8115"/>
                  <a:ext cx="156" cy="66"/>
                </a:xfrm>
                <a:prstGeom prst="line">
                  <a:avLst/>
                </a:prstGeom>
                <a:noFill/>
                <a:ln w="1651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153" name="Text Box 57"/>
              <p:cNvSpPr txBox="1">
                <a:spLocks noChangeArrowheads="1"/>
              </p:cNvSpPr>
              <p:nvPr/>
            </p:nvSpPr>
            <p:spPr bwMode="auto">
              <a:xfrm>
                <a:off x="11097" y="7178"/>
                <a:ext cx="145" cy="2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n-US" altLang="en-US" sz="2205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°</a:t>
                </a:r>
              </a:p>
            </p:txBody>
          </p:sp>
          <p:sp>
            <p:nvSpPr>
              <p:cNvPr id="51264" name="Line 58"/>
              <p:cNvSpPr>
                <a:spLocks noChangeShapeType="1"/>
              </p:cNvSpPr>
              <p:nvPr/>
            </p:nvSpPr>
            <p:spPr bwMode="auto">
              <a:xfrm flipH="1">
                <a:off x="11178" y="7314"/>
                <a:ext cx="111" cy="2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65" name="Line 59"/>
              <p:cNvSpPr>
                <a:spLocks noChangeShapeType="1"/>
              </p:cNvSpPr>
              <p:nvPr/>
            </p:nvSpPr>
            <p:spPr bwMode="auto">
              <a:xfrm flipV="1">
                <a:off x="11229" y="7380"/>
                <a:ext cx="144" cy="5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66" name="Line 60"/>
              <p:cNvSpPr>
                <a:spLocks noChangeShapeType="1"/>
              </p:cNvSpPr>
              <p:nvPr/>
            </p:nvSpPr>
            <p:spPr bwMode="auto">
              <a:xfrm>
                <a:off x="11262" y="7437"/>
                <a:ext cx="18" cy="1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67" name="Line 61"/>
              <p:cNvSpPr>
                <a:spLocks noChangeShapeType="1"/>
              </p:cNvSpPr>
              <p:nvPr/>
            </p:nvSpPr>
            <p:spPr bwMode="auto">
              <a:xfrm flipH="1">
                <a:off x="9867" y="9642"/>
                <a:ext cx="102" cy="1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68" name="Line 62"/>
              <p:cNvSpPr>
                <a:spLocks noChangeShapeType="1"/>
              </p:cNvSpPr>
              <p:nvPr/>
            </p:nvSpPr>
            <p:spPr bwMode="auto">
              <a:xfrm flipV="1">
                <a:off x="9870" y="9648"/>
                <a:ext cx="99" cy="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69" name="Freeform 63"/>
              <p:cNvSpPr>
                <a:spLocks/>
              </p:cNvSpPr>
              <p:nvPr/>
            </p:nvSpPr>
            <p:spPr bwMode="auto">
              <a:xfrm>
                <a:off x="8484" y="11994"/>
                <a:ext cx="108" cy="66"/>
              </a:xfrm>
              <a:custGeom>
                <a:avLst/>
                <a:gdLst>
                  <a:gd name="T0" fmla="*/ 108 w 108"/>
                  <a:gd name="T1" fmla="*/ 0 h 66"/>
                  <a:gd name="T2" fmla="*/ 36 w 108"/>
                  <a:gd name="T3" fmla="*/ 39 h 66"/>
                  <a:gd name="T4" fmla="*/ 0 w 108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8" h="66">
                    <a:moveTo>
                      <a:pt x="108" y="0"/>
                    </a:moveTo>
                    <a:cubicBezTo>
                      <a:pt x="82" y="9"/>
                      <a:pt x="62" y="30"/>
                      <a:pt x="36" y="39"/>
                    </a:cubicBezTo>
                    <a:cubicBezTo>
                      <a:pt x="27" y="52"/>
                      <a:pt x="11" y="55"/>
                      <a:pt x="0" y="66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1270" name="Line 64"/>
              <p:cNvSpPr>
                <a:spLocks noChangeShapeType="1"/>
              </p:cNvSpPr>
              <p:nvPr/>
            </p:nvSpPr>
            <p:spPr bwMode="auto">
              <a:xfrm flipV="1">
                <a:off x="8469" y="12057"/>
                <a:ext cx="42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0" name="Title 1"/>
          <p:cNvSpPr txBox="1">
            <a:spLocks/>
          </p:cNvSpPr>
          <p:nvPr/>
        </p:nvSpPr>
        <p:spPr bwMode="auto">
          <a:xfrm>
            <a:off x="261938" y="4114800"/>
            <a:ext cx="9070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77979" indent="-377979">
              <a:spcBef>
                <a:spcPct val="0"/>
              </a:spcBef>
              <a:spcAft>
                <a:spcPts val="331"/>
              </a:spcAft>
              <a:defRPr/>
            </a:pPr>
            <a:r>
              <a:rPr lang="en-IN" altLang="en-US" sz="2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physical property – e.g. resistance with T</a:t>
            </a:r>
          </a:p>
        </p:txBody>
      </p:sp>
      <p:grpSp>
        <p:nvGrpSpPr>
          <p:cNvPr id="51206" name="Group 1"/>
          <p:cNvGrpSpPr>
            <a:grpSpLocks/>
          </p:cNvGrpSpPr>
          <p:nvPr/>
        </p:nvGrpSpPr>
        <p:grpSpPr bwMode="auto">
          <a:xfrm>
            <a:off x="1522413" y="4995863"/>
            <a:ext cx="3586162" cy="1092200"/>
            <a:chOff x="1380459" y="5137660"/>
            <a:chExt cx="3253357" cy="990600"/>
          </a:xfrm>
        </p:grpSpPr>
        <p:sp>
          <p:nvSpPr>
            <p:cNvPr id="51210" name="Text Box 5"/>
            <p:cNvSpPr txBox="1">
              <a:spLocks noChangeArrowheads="1"/>
            </p:cNvSpPr>
            <p:nvPr/>
          </p:nvSpPr>
          <p:spPr bwMode="auto">
            <a:xfrm>
              <a:off x="2523459" y="5366260"/>
              <a:ext cx="2110357" cy="335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tx1"/>
                  </a:solidFill>
                </a:rPr>
                <a:t>  thermal neutrons </a:t>
              </a:r>
              <a:r>
                <a:rPr lang="en-US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51211" name="Rectangle 6"/>
            <p:cNvSpPr>
              <a:spLocks noChangeArrowheads="1"/>
            </p:cNvSpPr>
            <p:nvPr/>
          </p:nvSpPr>
          <p:spPr bwMode="auto">
            <a:xfrm>
              <a:off x="1761459" y="5442460"/>
              <a:ext cx="457200" cy="5334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Ge</a:t>
              </a:r>
            </a:p>
          </p:txBody>
        </p:sp>
        <p:sp>
          <p:nvSpPr>
            <p:cNvPr id="51212" name="Line 7"/>
            <p:cNvSpPr>
              <a:spLocks noChangeShapeType="1"/>
            </p:cNvSpPr>
            <p:nvPr/>
          </p:nvSpPr>
          <p:spPr bwMode="auto">
            <a:xfrm>
              <a:off x="1380459" y="529006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1213" name="Line 8"/>
            <p:cNvSpPr>
              <a:spLocks noChangeShapeType="1"/>
            </p:cNvSpPr>
            <p:nvPr/>
          </p:nvSpPr>
          <p:spPr bwMode="auto">
            <a:xfrm flipV="1">
              <a:off x="1456659" y="574726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1214" name="Line 10"/>
            <p:cNvSpPr>
              <a:spLocks noChangeShapeType="1"/>
            </p:cNvSpPr>
            <p:nvPr/>
          </p:nvSpPr>
          <p:spPr bwMode="auto">
            <a:xfrm flipH="1" flipV="1">
              <a:off x="2294859" y="589966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1215" name="Line 11"/>
            <p:cNvSpPr>
              <a:spLocks noChangeShapeType="1"/>
            </p:cNvSpPr>
            <p:nvPr/>
          </p:nvSpPr>
          <p:spPr bwMode="auto">
            <a:xfrm flipH="1">
              <a:off x="2066259" y="513766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1216" name="Line 12"/>
            <p:cNvSpPr>
              <a:spLocks noChangeShapeType="1"/>
            </p:cNvSpPr>
            <p:nvPr/>
          </p:nvSpPr>
          <p:spPr bwMode="auto">
            <a:xfrm flipH="1" flipV="1">
              <a:off x="2294859" y="567106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1217" name="Line 14"/>
            <p:cNvSpPr>
              <a:spLocks noChangeShapeType="1"/>
            </p:cNvSpPr>
            <p:nvPr/>
          </p:nvSpPr>
          <p:spPr bwMode="auto">
            <a:xfrm flipH="1">
              <a:off x="2294859" y="5290060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1218" name="Line 17"/>
            <p:cNvSpPr>
              <a:spLocks noChangeShapeType="1"/>
            </p:cNvSpPr>
            <p:nvPr/>
          </p:nvSpPr>
          <p:spPr bwMode="auto">
            <a:xfrm>
              <a:off x="1761459" y="5137660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51207" name="Rectangle 13"/>
          <p:cNvSpPr>
            <a:spLocks noChangeArrowheads="1"/>
          </p:cNvSpPr>
          <p:nvPr/>
        </p:nvSpPr>
        <p:spPr bwMode="auto">
          <a:xfrm>
            <a:off x="6011863" y="4954588"/>
            <a:ext cx="34750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baseline="30000" dirty="0">
                <a:solidFill>
                  <a:schemeClr val="tx1"/>
                </a:solidFill>
                <a:sym typeface="Symbol" panose="05050102010706020507" pitchFamily="18" charset="2"/>
              </a:rPr>
              <a:t>71</a:t>
            </a:r>
            <a:r>
              <a:rPr lang="en-US" altLang="en-US" b="1" dirty="0">
                <a:solidFill>
                  <a:schemeClr val="tx1"/>
                </a:solidFill>
                <a:sym typeface="Symbol" panose="05050102010706020507" pitchFamily="18" charset="2"/>
              </a:rPr>
              <a:t>Ge, </a:t>
            </a:r>
            <a:r>
              <a:rPr lang="en-US" altLang="en-US" b="1" baseline="30000" dirty="0">
                <a:solidFill>
                  <a:schemeClr val="tx1"/>
                </a:solidFill>
                <a:sym typeface="Symbol" panose="05050102010706020507" pitchFamily="18" charset="2"/>
              </a:rPr>
              <a:t>75</a:t>
            </a:r>
            <a:r>
              <a:rPr lang="en-US" altLang="en-US" b="1" dirty="0">
                <a:solidFill>
                  <a:schemeClr val="tx1"/>
                </a:solidFill>
                <a:sym typeface="Symbol" panose="05050102010706020507" pitchFamily="18" charset="2"/>
              </a:rPr>
              <a:t>Ge  decay As, Se, Ga</a:t>
            </a: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5964238" y="5835650"/>
            <a:ext cx="3659187" cy="50006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46" b="1" dirty="0">
                <a:solidFill>
                  <a:schemeClr val="tx1"/>
                </a:solidFill>
              </a:rPr>
              <a:t>R (T) = R</a:t>
            </a:r>
            <a:r>
              <a:rPr lang="en-US" sz="2646" b="1" baseline="-25000" dirty="0">
                <a:solidFill>
                  <a:schemeClr val="tx1"/>
                </a:solidFill>
              </a:rPr>
              <a:t>0</a:t>
            </a:r>
            <a:r>
              <a:rPr lang="en-US" sz="2646" b="1" dirty="0">
                <a:solidFill>
                  <a:schemeClr val="tx1"/>
                </a:solidFill>
              </a:rPr>
              <a:t> </a:t>
            </a:r>
            <a:r>
              <a:rPr lang="en-US" sz="2646" b="1" dirty="0" err="1">
                <a:solidFill>
                  <a:schemeClr val="tx1"/>
                </a:solidFill>
              </a:rPr>
              <a:t>exp</a:t>
            </a:r>
            <a:r>
              <a:rPr lang="en-US" sz="2646" b="1" dirty="0">
                <a:solidFill>
                  <a:schemeClr val="tx1"/>
                </a:solidFill>
              </a:rPr>
              <a:t>( T</a:t>
            </a:r>
            <a:r>
              <a:rPr lang="en-US" sz="2646" b="1" baseline="-25000" dirty="0">
                <a:solidFill>
                  <a:schemeClr val="tx1"/>
                </a:solidFill>
              </a:rPr>
              <a:t>0</a:t>
            </a:r>
            <a:r>
              <a:rPr lang="en-US" sz="2646" b="1" dirty="0">
                <a:solidFill>
                  <a:schemeClr val="tx1"/>
                </a:solidFill>
              </a:rPr>
              <a:t>/T)</a:t>
            </a:r>
            <a:r>
              <a:rPr lang="en-US" sz="2646" b="1" baseline="30000" dirty="0">
                <a:solidFill>
                  <a:schemeClr val="tx1"/>
                </a:solidFill>
              </a:rPr>
              <a:t>0.5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 txBox="1">
            <a:spLocks/>
          </p:cNvSpPr>
          <p:nvPr/>
        </p:nvSpPr>
        <p:spPr bwMode="auto">
          <a:xfrm>
            <a:off x="504825" y="168275"/>
            <a:ext cx="9070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086" b="1" dirty="0">
                <a:solidFill>
                  <a:srgbClr val="C00000"/>
                </a:solidFill>
                <a:latin typeface="Comic Sans MS" panose="030F0702030302020204" pitchFamily="66" charset="0"/>
              </a:rPr>
              <a:t>NTD Ge Sensor R&amp;D</a:t>
            </a:r>
            <a:endParaRPr lang="en-IN" altLang="en-US" sz="3086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187" name="Content Placeholder 2"/>
          <p:cNvSpPr txBox="1">
            <a:spLocks/>
          </p:cNvSpPr>
          <p:nvPr/>
        </p:nvSpPr>
        <p:spPr bwMode="auto">
          <a:xfrm>
            <a:off x="230188" y="715963"/>
            <a:ext cx="96059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93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ts val="661"/>
              </a:spcAft>
              <a:buClr>
                <a:srgbClr val="C00000"/>
              </a:buClr>
              <a:buFontTx/>
              <a:buNone/>
              <a:defRPr/>
            </a:pPr>
            <a:r>
              <a:rPr lang="en-IN" altLang="en-US" sz="2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irradiation at </a:t>
            </a:r>
            <a:r>
              <a:rPr lang="en-IN" altLang="en-US" sz="26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Dhurva</a:t>
            </a:r>
            <a:r>
              <a:rPr lang="en-IN" altLang="en-US" sz="2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Reactor (BARC, Mumbai)</a:t>
            </a: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595313" y="2986088"/>
            <a:ext cx="889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IN" altLang="en-US" sz="1984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4138" y="1176338"/>
          <a:ext cx="9912349" cy="4249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2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1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26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Isotope </a:t>
                      </a:r>
                      <a:r>
                        <a:rPr lang="en-IN" sz="2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2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Isotopic</a:t>
                      </a:r>
                      <a:r>
                        <a:rPr lang="en-US" sz="2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Abundance (%)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3" marR="7560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(half-life) </a:t>
                      </a:r>
                      <a:endParaRPr lang="en-IN" sz="2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Stable</a:t>
                      </a:r>
                      <a:r>
                        <a:rPr lang="en-IN" sz="2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end </a:t>
                      </a:r>
                      <a:r>
                        <a:rPr lang="en-IN" sz="2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mode)</a:t>
                      </a:r>
                      <a:endParaRPr lang="en-IN" sz="2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Dopant Type </a:t>
                      </a:r>
                      <a:endParaRPr lang="en-IN" sz="2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Set</a:t>
                      </a:r>
                      <a:r>
                        <a:rPr lang="en-US" sz="2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 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3" marR="7560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Set 2 </a:t>
                      </a:r>
                      <a:endParaRPr lang="en-US" sz="22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3" marR="7560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 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21.5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3" marR="756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21.9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3" marR="75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Ge* </a:t>
                      </a:r>
                      <a:r>
                        <a:rPr lang="en-IN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(11.43d) 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en-IN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</a:t>
                      </a:r>
                      <a:r>
                        <a:rPr lang="en-IN" sz="22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IN" sz="2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capture)</a:t>
                      </a:r>
                      <a:endParaRPr lang="en-IN" sz="2200" b="1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  <a:endParaRPr lang="en-IN" sz="2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 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26.8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3" marR="756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3" marR="75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IN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  (stable )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 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 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3" marR="756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3" marR="75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en-IN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  (stable )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 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 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34.1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3" marR="756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35.1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3" marR="75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en-IN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(82.78min) 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</a:t>
                      </a:r>
                      <a:r>
                        <a:rPr lang="en-IN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-decay)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endParaRPr lang="en-IN" sz="2200" b="1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2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 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3" marR="7560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3" marR="75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Ge* </a:t>
                      </a:r>
                      <a:r>
                        <a:rPr lang="en-IN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(11.3,38.8hrs) 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As*,</a:t>
                      </a:r>
                      <a:r>
                        <a:rPr lang="en-IN" sz="2200" b="1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en-IN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l-GR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-decay)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endParaRPr lang="en-IN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160" marR="25516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3248" name="Rectangle 7"/>
          <p:cNvSpPr>
            <a:spLocks noChangeArrowheads="1"/>
          </p:cNvSpPr>
          <p:nvPr/>
        </p:nvSpPr>
        <p:spPr bwMode="auto">
          <a:xfrm>
            <a:off x="230188" y="5548313"/>
            <a:ext cx="9467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331"/>
              </a:spcAft>
              <a:buClr>
                <a:srgbClr val="C00000"/>
              </a:buClr>
              <a:defRPr/>
            </a:pPr>
            <a:r>
              <a:rPr lang="en-US" altLang="en-US" sz="24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Radioactive impurity studies </a:t>
            </a:r>
            <a:r>
              <a:rPr lang="en-US" altLang="en-US" sz="242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</a:t>
            </a:r>
            <a:r>
              <a:rPr lang="en-US" altLang="en-US" sz="24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year </a:t>
            </a:r>
            <a:r>
              <a:rPr lang="en-US" altLang="en-US" sz="24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cooldown</a:t>
            </a:r>
            <a:r>
              <a:rPr lang="en-US" altLang="en-US" sz="24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period)</a:t>
            </a:r>
          </a:p>
          <a:p>
            <a:pPr algn="just" eaLnBrk="1" hangingPunct="1">
              <a:spcBef>
                <a:spcPts val="0"/>
              </a:spcBef>
              <a:spcAft>
                <a:spcPts val="331"/>
              </a:spcAft>
              <a:buClr>
                <a:srgbClr val="C00000"/>
              </a:buClr>
              <a:defRPr/>
            </a:pPr>
            <a:r>
              <a:rPr lang="en-US" altLang="en-US" sz="24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neutron induced defect studies (PALS, Channeling)</a:t>
            </a:r>
          </a:p>
          <a:p>
            <a:pPr marL="881950" lvl="1" indent="-377979" algn="just" eaLnBrk="1" hangingPunct="1">
              <a:spcBef>
                <a:spcPts val="0"/>
              </a:spcBef>
              <a:spcAft>
                <a:spcPts val="331"/>
              </a:spcAft>
              <a:buClr>
                <a:srgbClr val="C00000"/>
              </a:buClr>
              <a:buFontTx/>
              <a:buChar char="-"/>
              <a:defRPr/>
            </a:pPr>
            <a:r>
              <a:rPr lang="en-US" altLang="en-US" sz="24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Annealing at 600 </a:t>
            </a:r>
            <a:r>
              <a:rPr lang="en-US" altLang="en-US" sz="2425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2 </a:t>
            </a:r>
            <a:r>
              <a:rPr lang="en-US" altLang="en-US" sz="24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altLang="en-US" sz="24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vacuum cures defects</a:t>
            </a:r>
          </a:p>
          <a:p>
            <a:pPr marL="519721" indent="-503972" algn="just" eaLnBrk="1" hangingPunct="1">
              <a:spcBef>
                <a:spcPts val="0"/>
              </a:spcBef>
              <a:spcAft>
                <a:spcPts val="331"/>
              </a:spcAft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470861" algn="l"/>
              </a:tabLst>
              <a:defRPr/>
            </a:pPr>
            <a:r>
              <a:rPr lang="en-US" altLang="en-US" sz="242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Fabrication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376863" y="6767513"/>
            <a:ext cx="4686300" cy="7651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98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en-US" sz="198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Mathimalar</a:t>
            </a:r>
            <a:r>
              <a:rPr lang="en-US" altLang="en-US" sz="198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84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en-US" altLang="en-US" sz="198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98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 A </a:t>
            </a:r>
            <a:r>
              <a:rPr lang="en-IN" sz="1984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774</a:t>
            </a:r>
            <a:r>
              <a:rPr lang="en-IN" sz="198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(2015) 68,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198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en-US" sz="198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Mathimalar</a:t>
            </a:r>
            <a:r>
              <a:rPr lang="en-US" altLang="en-US" sz="198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84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 </a:t>
            </a:r>
            <a:r>
              <a:rPr lang="en-US" altLang="en-US" sz="198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 B </a:t>
            </a:r>
            <a:r>
              <a:rPr lang="en-IN" sz="1984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</a:t>
            </a:r>
            <a:r>
              <a:rPr lang="en-IN" sz="198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(2015) 33.</a:t>
            </a:r>
            <a:endParaRPr lang="en-IN" altLang="en-US" sz="1984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2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47725"/>
            <a:ext cx="3533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9"/>
          <p:cNvSpPr>
            <a:spLocks noChangeArrowheads="1"/>
          </p:cNvSpPr>
          <p:nvPr/>
        </p:nvSpPr>
        <p:spPr bwMode="auto">
          <a:xfrm>
            <a:off x="260350" y="898525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DejaVu Sans" charset="-128"/>
              </a:rPr>
              <a:t>Mechanical polishing setup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7925" y="150813"/>
            <a:ext cx="7864475" cy="5667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86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DejaVu Sans" charset="-128"/>
                <a:cs typeface="Helvetica" panose="020B0604020202020204" pitchFamily="34" charset="0"/>
              </a:rPr>
              <a:t>NTD Ge fabrication &amp; </a:t>
            </a:r>
            <a:r>
              <a:rPr kumimoji="0" lang="en-US" sz="3086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DejaVu Sans" charset="-128"/>
                <a:cs typeface="Helvetica" panose="020B0604020202020204" pitchFamily="34" charset="0"/>
              </a:rPr>
              <a:t>characterisation</a:t>
            </a:r>
            <a:r>
              <a:rPr kumimoji="0" lang="en-US" sz="3086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DejaVu Sans" charset="-128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5734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8887" r="29845" b="-833"/>
          <a:stretch>
            <a:fillRect/>
          </a:stretch>
        </p:blipFill>
        <p:spPr bwMode="auto">
          <a:xfrm>
            <a:off x="3976688" y="769938"/>
            <a:ext cx="30400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17970" r="19994"/>
          <a:stretch>
            <a:fillRect/>
          </a:stretch>
        </p:blipFill>
        <p:spPr bwMode="auto">
          <a:xfrm>
            <a:off x="7253288" y="782638"/>
            <a:ext cx="2655887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13"/>
          <p:cNvSpPr txBox="1">
            <a:spLocks noChangeArrowheads="1"/>
          </p:cNvSpPr>
          <p:nvPr/>
        </p:nvSpPr>
        <p:spPr bwMode="auto">
          <a:xfrm>
            <a:off x="7262813" y="879475"/>
            <a:ext cx="247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DejaVu Sans" charset="-128"/>
              </a:rPr>
              <a:t>Wire bonding machine</a:t>
            </a:r>
          </a:p>
        </p:txBody>
      </p:sp>
      <p:sp>
        <p:nvSpPr>
          <p:cNvPr id="57352" name="TextBox 14"/>
          <p:cNvSpPr txBox="1">
            <a:spLocks noChangeArrowheads="1"/>
          </p:cNvSpPr>
          <p:nvPr/>
        </p:nvSpPr>
        <p:spPr bwMode="auto">
          <a:xfrm>
            <a:off x="4481513" y="2605088"/>
            <a:ext cx="197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DejaVu Sans" charset="-128"/>
              </a:rPr>
              <a:t>Mask for NTD Ge</a:t>
            </a:r>
          </a:p>
        </p:txBody>
      </p:sp>
      <p:pic>
        <p:nvPicPr>
          <p:cNvPr id="57353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084763"/>
            <a:ext cx="35687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275013"/>
            <a:ext cx="22415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314700"/>
            <a:ext cx="3446462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937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480" y="3445918"/>
            <a:ext cx="3427758" cy="24096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822" y="923960"/>
            <a:ext cx="9591288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/>
            <a:r>
              <a:rPr lang="en-IN" sz="2646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Resistance of the NTD Ge samples were measured in the temperature range </a:t>
            </a:r>
            <a:r>
              <a:rPr lang="en-IN" sz="2646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100 </a:t>
            </a:r>
            <a:r>
              <a:rPr lang="en-IN" sz="2646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mK</a:t>
            </a:r>
            <a:r>
              <a:rPr lang="en-IN" sz="2646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350 </a:t>
            </a:r>
            <a:r>
              <a:rPr lang="en-IN" sz="2646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mK</a:t>
            </a:r>
            <a:endParaRPr lang="en-IN" sz="2646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4489" y="300078"/>
            <a:ext cx="8231646" cy="62388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007943">
              <a:defRPr/>
            </a:pPr>
            <a:r>
              <a:rPr lang="en-IN" sz="3086" i="1" dirty="0">
                <a:solidFill>
                  <a:srgbClr val="C00000"/>
                </a:solidFill>
                <a:latin typeface="Comic Sans MS" panose="030F0702030302020204" pitchFamily="66" charset="0"/>
                <a:ea typeface="+mn-ea"/>
                <a:cs typeface="Arial"/>
              </a:rPr>
              <a:t>Characterization of NTD Ge at T &lt; 300 </a:t>
            </a:r>
            <a:r>
              <a:rPr lang="en-IN" sz="3086" i="1" dirty="0" err="1">
                <a:solidFill>
                  <a:srgbClr val="C00000"/>
                </a:solidFill>
                <a:latin typeface="Comic Sans MS" panose="030F0702030302020204" pitchFamily="66" charset="0"/>
                <a:ea typeface="+mn-ea"/>
                <a:cs typeface="Arial"/>
              </a:rPr>
              <a:t>mK</a:t>
            </a:r>
            <a:endParaRPr lang="en-IN" sz="3086" i="1" dirty="0">
              <a:solidFill>
                <a:srgbClr val="C00000"/>
              </a:solidFill>
              <a:latin typeface="Comic Sans MS" panose="030F0702030302020204" pitchFamily="66" charset="0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9583" y="1920970"/>
                <a:ext cx="9121458" cy="1484380"/>
              </a:xfrm>
              <a:prstGeom prst="rect">
                <a:avLst/>
              </a:prstGeom>
              <a:noFill/>
            </p:spPr>
            <p:txBody>
              <a:bodyPr wrap="square" lIns="61531" tIns="30765" rIns="61531" bIns="30765" rtlCol="0">
                <a:spAutoFit/>
              </a:bodyPr>
              <a:lstStyle/>
              <a:p>
                <a:pPr defTabSz="1007943"/>
                <a:r>
                  <a:rPr lang="en-US" sz="220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For NTD Ge  </a:t>
                </a:r>
                <a14:m>
                  <m:oMath xmlns:m="http://schemas.openxmlformats.org/officeDocument/2006/math">
                    <m:r>
                      <a:rPr lang="en-US" sz="2205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205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20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2205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exp</m:t>
                    </m:r>
                    <m:r>
                      <a:rPr lang="en-US" sz="2205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⁡</m:t>
                    </m:r>
                    <m:sSup>
                      <m:sSupPr>
                        <m:ctrlPr>
                          <a:rPr lang="en-US" sz="220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5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box>
                          <m:boxPr>
                            <m:ctrlPr>
                              <a:rPr lang="en-US" sz="220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205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205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5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205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205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  <m:r>
                          <a:rPr lang="en-US" sz="2205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205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2205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defTabSz="1007943">
                  <a:spcAft>
                    <a:spcPts val="248"/>
                  </a:spcAft>
                </a:pPr>
                <a:r>
                  <a:rPr lang="en-US" sz="2205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(E. Pasca </a:t>
                </a:r>
                <a:r>
                  <a:rPr lang="en-US" sz="2205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et al</a:t>
                </a:r>
                <a:r>
                  <a:rPr lang="en-US" sz="2205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., Proc. 8th Int. Conf. Adv. Tech. Part. Phys. </a:t>
                </a:r>
                <a:r>
                  <a:rPr lang="en-US" sz="2205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en-US" sz="2205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(2004) 93)</a:t>
                </a:r>
              </a:p>
              <a:p>
                <a:pPr defTabSz="1007943">
                  <a:spcAft>
                    <a:spcPts val="248"/>
                  </a:spcAft>
                </a:pPr>
                <a:r>
                  <a:rPr lang="en-US" sz="220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 depends on intrinsic properties of Ge, </a:t>
                </a:r>
                <a:r>
                  <a:rPr lang="en-US" sz="2205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</a:t>
                </a:r>
                <a:r>
                  <a:rPr lang="en-US" sz="2205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</a:t>
                </a:r>
                <a:r>
                  <a:rPr lang="en-US" sz="220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 depends on the doping level and constant α ~ 0.5 </a:t>
                </a:r>
                <a:r>
                  <a:rPr lang="en-US" sz="2205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(A.L. Woodcraft </a:t>
                </a:r>
                <a:r>
                  <a:rPr lang="en-US" sz="2205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et al., </a:t>
                </a:r>
                <a:r>
                  <a:rPr lang="en-US" sz="2205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J. Low Temp. Phys. </a:t>
                </a:r>
                <a:r>
                  <a:rPr lang="en-US" sz="2205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134</a:t>
                </a:r>
                <a:r>
                  <a:rPr lang="en-US" sz="2205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(2004) 925)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83" y="1920970"/>
                <a:ext cx="9121458" cy="1484380"/>
              </a:xfrm>
              <a:prstGeom prst="rect">
                <a:avLst/>
              </a:prstGeom>
              <a:blipFill>
                <a:blip r:embed="rId3"/>
                <a:stretch>
                  <a:fillRect l="-1203" t="-3279" b="-81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8907" y="3443852"/>
            <a:ext cx="3430697" cy="241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822" y="6808949"/>
            <a:ext cx="5643457" cy="4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07943" eaLnBrk="1" hangingPunct="1">
              <a:buNone/>
            </a:pPr>
            <a:r>
              <a:rPr lang="en-IN" altLang="en-US" sz="2205" dirty="0" err="1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Mathi</a:t>
            </a:r>
            <a:r>
              <a:rPr lang="en-IN" altLang="en-US" sz="2205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 </a:t>
            </a:r>
            <a:r>
              <a:rPr lang="en-IN" altLang="en-US" sz="2205" i="1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et al</a:t>
            </a:r>
            <a:r>
              <a:rPr lang="en-IN" altLang="en-US" sz="2205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. 10.1109/WOLTE.2014.6881014</a:t>
            </a:r>
            <a:endParaRPr lang="en-IN" altLang="en-US" sz="2205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2428" y="5960516"/>
            <a:ext cx="5375769" cy="501655"/>
          </a:xfrm>
          <a:prstGeom prst="rect">
            <a:avLst/>
          </a:prstGeom>
          <a:solidFill>
            <a:srgbClr val="FFC000"/>
          </a:solidFill>
        </p:spPr>
        <p:txBody>
          <a:bodyPr wrap="square" lIns="93580" tIns="46789" rIns="93580" bIns="46789" rtlCol="0">
            <a:spAutoFit/>
          </a:bodyPr>
          <a:lstStyle/>
          <a:p>
            <a:pPr algn="ctr" defTabSz="1007943"/>
            <a:r>
              <a:rPr lang="en-US" sz="2646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ln R  varies linearly with T</a:t>
            </a:r>
            <a:r>
              <a:rPr lang="en-US" sz="2646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--0.5  </a:t>
            </a:r>
            <a:endParaRPr lang="en-US" sz="2646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97093" y="6616916"/>
            <a:ext cx="5713584" cy="77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07943" eaLnBrk="1" hangingPunct="1">
              <a:buNone/>
            </a:pPr>
            <a:r>
              <a:rPr lang="en-IN" altLang="en-US" sz="2205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IN" altLang="en-US" sz="2205" dirty="0" err="1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Garai</a:t>
            </a:r>
            <a:r>
              <a:rPr lang="en-IN" altLang="en-US" sz="2205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IN" altLang="en-US" sz="2205" i="1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 al</a:t>
            </a:r>
            <a:r>
              <a:rPr lang="en-IN" altLang="en-US" sz="2205" dirty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IN" sz="220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Journal of Low Temp. 10.1007/s10909-015-1379-6</a:t>
            </a:r>
            <a:endParaRPr lang="en-IN" altLang="en-US" sz="2205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04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7"/>
          <p:cNvGrpSpPr>
            <a:grpSpLocks/>
          </p:cNvGrpSpPr>
          <p:nvPr/>
        </p:nvGrpSpPr>
        <p:grpSpPr bwMode="auto">
          <a:xfrm>
            <a:off x="4394200" y="1057275"/>
            <a:ext cx="5310188" cy="2890838"/>
            <a:chOff x="-16329" y="637900"/>
            <a:chExt cx="9160329" cy="5772700"/>
          </a:xfrm>
        </p:grpSpPr>
        <p:pic>
          <p:nvPicPr>
            <p:cNvPr id="58392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329" y="637900"/>
              <a:ext cx="9144000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3" name="Picture 3" descr="C:\Users\Pillay\Documents\PU-2018\pulse_figures\pulse_train_20mK_zoom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329" y="3530600"/>
              <a:ext cx="4572000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4" name="Picture 4" descr="C:\Users\Pillay\Documents\PU-2018\pulse_figures\pulse_train_20mK_derivatives_zoom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517900"/>
              <a:ext cx="4572000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828800" y="180975"/>
            <a:ext cx="6561138" cy="566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86" b="1" i="1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Comic Sans MS" panose="030F0702030302020204" pitchFamily="66" charset="0"/>
                <a:ea typeface="DejaVu Sans" charset="-128"/>
              </a:rPr>
              <a:t>Test with blank sapphire with Sn</a:t>
            </a:r>
          </a:p>
        </p:txBody>
      </p:sp>
      <p:pic>
        <p:nvPicPr>
          <p:cNvPr id="5837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4884738"/>
            <a:ext cx="36909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6" t="9721" r="24062" b="4445"/>
          <a:stretch>
            <a:fillRect/>
          </a:stretch>
        </p:blipFill>
        <p:spPr bwMode="auto">
          <a:xfrm>
            <a:off x="301625" y="5124450"/>
            <a:ext cx="196373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Content Placeholder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78388"/>
            <a:ext cx="3611562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5" name="Group 10"/>
          <p:cNvGrpSpPr>
            <a:grpSpLocks/>
          </p:cNvGrpSpPr>
          <p:nvPr/>
        </p:nvGrpSpPr>
        <p:grpSpPr bwMode="auto">
          <a:xfrm>
            <a:off x="301625" y="1162050"/>
            <a:ext cx="4410075" cy="1884363"/>
            <a:chOff x="1251856" y="1311669"/>
            <a:chExt cx="4000641" cy="1709187"/>
          </a:xfrm>
        </p:grpSpPr>
        <p:pic>
          <p:nvPicPr>
            <p:cNvPr id="58383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856" y="1311669"/>
              <a:ext cx="1998924" cy="1709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384" name="Group 12"/>
            <p:cNvGrpSpPr>
              <a:grpSpLocks/>
            </p:cNvGrpSpPr>
            <p:nvPr/>
          </p:nvGrpSpPr>
          <p:grpSpPr bwMode="auto">
            <a:xfrm>
              <a:off x="2286000" y="1311669"/>
              <a:ext cx="2966497" cy="1073715"/>
              <a:chOff x="2286000" y="1311669"/>
              <a:chExt cx="2966497" cy="1073715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2503317" y="1495979"/>
                <a:ext cx="1209697" cy="18143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2285859" y="1622692"/>
                <a:ext cx="604848" cy="35854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2956953" y="1894838"/>
                <a:ext cx="717177" cy="8639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388" name="TextBox 17"/>
              <p:cNvSpPr txBox="1">
                <a:spLocks noChangeArrowheads="1"/>
              </p:cNvSpPr>
              <p:nvPr/>
            </p:nvSpPr>
            <p:spPr bwMode="auto">
              <a:xfrm>
                <a:off x="3674110" y="2050333"/>
                <a:ext cx="795746" cy="335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jaVu Sans" charset="-128"/>
                  </a:rPr>
                  <a:t>Heater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2899349" y="2195781"/>
                <a:ext cx="813666" cy="7919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390" name="TextBox 19"/>
              <p:cNvSpPr txBox="1">
                <a:spLocks noChangeArrowheads="1"/>
              </p:cNvSpPr>
              <p:nvPr/>
            </p:nvSpPr>
            <p:spPr bwMode="auto">
              <a:xfrm>
                <a:off x="3652339" y="1681001"/>
                <a:ext cx="1005154" cy="335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jaVu Sans" charset="-128"/>
                  </a:rPr>
                  <a:t>Sapphire</a:t>
                </a:r>
              </a:p>
            </p:txBody>
          </p:sp>
          <p:sp>
            <p:nvSpPr>
              <p:cNvPr id="58391" name="TextBox 16"/>
              <p:cNvSpPr txBox="1">
                <a:spLocks noChangeArrowheads="1"/>
              </p:cNvSpPr>
              <p:nvPr/>
            </p:nvSpPr>
            <p:spPr bwMode="auto">
              <a:xfrm>
                <a:off x="3630756" y="1311669"/>
                <a:ext cx="1621741" cy="335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ejaVu Sans" charset="-128"/>
                  </a:rPr>
                  <a:t>NTD Ge sensor</a:t>
                </a:r>
              </a:p>
            </p:txBody>
          </p:sp>
        </p:grpSp>
      </p:grpSp>
      <p:grpSp>
        <p:nvGrpSpPr>
          <p:cNvPr id="58376" name="Group 20"/>
          <p:cNvGrpSpPr>
            <a:grpSpLocks/>
          </p:cNvGrpSpPr>
          <p:nvPr/>
        </p:nvGrpSpPr>
        <p:grpSpPr bwMode="auto">
          <a:xfrm>
            <a:off x="201613" y="3641725"/>
            <a:ext cx="2705100" cy="769938"/>
            <a:chOff x="6227096" y="3101891"/>
            <a:chExt cx="2453821" cy="698584"/>
          </a:xfrm>
        </p:grpSpPr>
        <p:sp>
          <p:nvSpPr>
            <p:cNvPr id="22" name="Rectangle 21"/>
            <p:cNvSpPr/>
            <p:nvPr/>
          </p:nvSpPr>
          <p:spPr>
            <a:xfrm>
              <a:off x="6227096" y="3457665"/>
              <a:ext cx="2453821" cy="34281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386940" y="3343875"/>
              <a:ext cx="371529" cy="11379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114982" y="3343875"/>
              <a:ext cx="342729" cy="11379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 useBgFill="1">
          <p:nvSpPr>
            <p:cNvPr id="25" name="Rectangle 24"/>
            <p:cNvSpPr/>
            <p:nvPr/>
          </p:nvSpPr>
          <p:spPr>
            <a:xfrm>
              <a:off x="6248696" y="3228644"/>
              <a:ext cx="2432221" cy="8642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25018" y="3101891"/>
              <a:ext cx="635055" cy="11235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44421" y="3101891"/>
              <a:ext cx="470891" cy="10802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6198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313" y="690563"/>
            <a:ext cx="6140450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984" b="1" dirty="0">
                <a:solidFill>
                  <a:schemeClr val="tx1"/>
                </a:solidFill>
              </a:rPr>
              <a:t>A cryogenic front-end pre-amplifier for bolometer</a:t>
            </a: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177800" y="2363828"/>
            <a:ext cx="520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signal integration due to large cable capacitance, is  prone  to EMI noise due to longer length </a:t>
            </a:r>
            <a:r>
              <a:rPr lang="en-US" altLang="en-US" dirty="0" smtClean="0">
                <a:solidFill>
                  <a:schemeClr val="tx1"/>
                </a:solidFill>
              </a:rPr>
              <a:t>cables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185738" y="3442096"/>
            <a:ext cx="487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Si-FET at cryogenic temperature of ~120 K   intermediate 1st stage amplifier : </a:t>
            </a:r>
            <a:r>
              <a:rPr lang="en-US" altLang="en-US" dirty="0">
                <a:solidFill>
                  <a:srgbClr val="FF0000"/>
                </a:solidFill>
              </a:rPr>
              <a:t>designed, fabricated, tested in a Ln2 </a:t>
            </a:r>
            <a:r>
              <a:rPr lang="en-US" altLang="en-US" dirty="0" smtClean="0">
                <a:solidFill>
                  <a:srgbClr val="FF0000"/>
                </a:solidFill>
              </a:rPr>
              <a:t>cryostat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1509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1217613"/>
            <a:ext cx="4171950" cy="2443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5348288" y="3703638"/>
            <a:ext cx="4470400" cy="612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16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Reza, V. Vatsa et al., </a:t>
            </a:r>
            <a:r>
              <a:rPr lang="sv-SE" altLang="en-US" sz="1654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v-SE" sz="1654" i="1" dirty="0">
                <a:latin typeface="Times New Roman" pitchFamily="18" charset="0"/>
                <a:cs typeface="Times New Roman" pitchFamily="18" charset="0"/>
              </a:rPr>
              <a:t>. Low Temp. Phys.</a:t>
            </a:r>
            <a:r>
              <a:rPr lang="sv-SE" sz="1654" dirty="0">
                <a:latin typeface="Times New Roman" pitchFamily="18" charset="0"/>
                <a:cs typeface="Times New Roman" pitchFamily="18" charset="0"/>
              </a:rPr>
              <a:t>, 199, 200–205 (2020)</a:t>
            </a:r>
            <a:endParaRPr lang="en-IN" altLang="en-US" sz="165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12713"/>
            <a:ext cx="10080625" cy="522287"/>
          </a:xfrm>
          <a:prstGeom prst="rect">
            <a:avLst/>
          </a:prstGeom>
          <a:noFill/>
        </p:spPr>
        <p:txBody>
          <a:bodyPr lIns="0" tIns="39679" rIns="0" bIns="50392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Low temperature electronics R&amp;D</a:t>
            </a:r>
            <a:endParaRPr lang="en-GB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725" y="4595813"/>
            <a:ext cx="9551988" cy="704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984" b="1" dirty="0">
                <a:solidFill>
                  <a:schemeClr val="tx1"/>
                </a:solidFill>
              </a:rPr>
              <a:t>Analytical model for electronic noise is being developed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  Since electrical noise is the dominating reason limiting the resolution of bolometer.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648" t="1740" r="10493"/>
          <a:stretch/>
        </p:blipFill>
        <p:spPr>
          <a:xfrm>
            <a:off x="1001712" y="5595056"/>
            <a:ext cx="2174875" cy="180022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821112" y="6276975"/>
            <a:ext cx="50466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780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Bolometer readout circuit &amp;  equivalent noise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725" y="1165086"/>
            <a:ext cx="4943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Ideally the performance of a bolometer detector is expected to be superior due to its good intrinsic resolution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noise </a:t>
            </a:r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limiting factor.</a:t>
            </a:r>
            <a:endParaRPr lang="en-I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793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86" i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sz="3086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3086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TiLES</a:t>
            </a:r>
            <a:r>
              <a:rPr lang="en-US" sz="3086" i="1" dirty="0">
                <a:solidFill>
                  <a:srgbClr val="C00000"/>
                </a:solidFill>
                <a:latin typeface="Comic Sans MS" panose="030F0702030302020204" pitchFamily="66" charset="0"/>
              </a:rPr>
              <a:t> (</a:t>
            </a:r>
            <a:r>
              <a:rPr lang="en-US" sz="3086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US" sz="3086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fr</a:t>
            </a:r>
            <a:r>
              <a:rPr lang="en-US" sz="3086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3086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sz="3086" i="1" dirty="0">
                <a:solidFill>
                  <a:srgbClr val="C00000"/>
                </a:solidFill>
                <a:latin typeface="Comic Sans MS" panose="030F0702030302020204" pitchFamily="66" charset="0"/>
              </a:rPr>
              <a:t>ow background </a:t>
            </a:r>
            <a:r>
              <a:rPr lang="en-US" sz="3086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US" sz="3086" i="1" dirty="0">
                <a:solidFill>
                  <a:srgbClr val="C00000"/>
                </a:solidFill>
                <a:latin typeface="Comic Sans MS" panose="030F0702030302020204" pitchFamily="66" charset="0"/>
              </a:rPr>
              <a:t>xperimental </a:t>
            </a:r>
            <a:r>
              <a:rPr lang="en-US" sz="3086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US" sz="3086" i="1" dirty="0">
                <a:solidFill>
                  <a:srgbClr val="C00000"/>
                </a:solidFill>
                <a:latin typeface="Comic Sans MS" panose="030F0702030302020204" pitchFamily="66" charset="0"/>
              </a:rPr>
              <a:t>etup)</a:t>
            </a:r>
            <a:br>
              <a:rPr lang="en-US" sz="3086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3086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-IN" sz="3086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275" y="5208588"/>
            <a:ext cx="9347200" cy="2139950"/>
          </a:xfrm>
          <a:prstGeom prst="rect">
            <a:avLst/>
          </a:prstGeom>
          <a:noFill/>
          <a:ln w="28575">
            <a:noFill/>
          </a:ln>
        </p:spPr>
        <p:txBody>
          <a:bodyPr lIns="91432" tIns="45716" rIns="91432" bIns="45716">
            <a:spAutoFit/>
          </a:bodyPr>
          <a:lstStyle/>
          <a:p>
            <a:pPr marL="314982" indent="-314982">
              <a:lnSpc>
                <a:spcPct val="93000"/>
              </a:lnSpc>
              <a:spcBef>
                <a:spcPts val="274"/>
              </a:spcBef>
              <a:spcAft>
                <a:spcPts val="274"/>
              </a:spcAft>
              <a:buClr>
                <a:srgbClr val="0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64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surrounded by</a:t>
            </a:r>
            <a:r>
              <a:rPr lang="en-US" sz="264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OFHC Cu (5 cm), </a:t>
            </a:r>
            <a:r>
              <a:rPr lang="en-US" sz="2646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64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cm)  (</a:t>
            </a:r>
            <a:r>
              <a:rPr lang="en-US" sz="2646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en-US" sz="264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&lt; 0.3 </a:t>
            </a:r>
            <a:r>
              <a:rPr lang="en-US" sz="2646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r>
              <a:rPr lang="en-US" sz="264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/kg)</a:t>
            </a:r>
            <a:r>
              <a:rPr lang="en-US" sz="264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4982" indent="-314982">
              <a:lnSpc>
                <a:spcPct val="93000"/>
              </a:lnSpc>
              <a:spcBef>
                <a:spcPts val="274"/>
              </a:spcBef>
              <a:spcAft>
                <a:spcPts val="274"/>
              </a:spcAft>
              <a:buClr>
                <a:srgbClr val="0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64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46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4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purging system and active muon veto (plastic scintillators) </a:t>
            </a:r>
          </a:p>
          <a:p>
            <a:pPr marL="314982" indent="-314982">
              <a:lnSpc>
                <a:spcPct val="93000"/>
              </a:lnSpc>
              <a:spcBef>
                <a:spcPts val="274"/>
              </a:spcBef>
              <a:spcAft>
                <a:spcPts val="274"/>
              </a:spcAft>
              <a:buClr>
                <a:srgbClr val="0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646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TiLES</a:t>
            </a:r>
            <a:r>
              <a:rPr lang="en-US" sz="264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used for material screening such as ETP Cu, INO site rock,  </a:t>
            </a:r>
            <a:r>
              <a:rPr lang="en-US" sz="2646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en-US" sz="264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crystals for DINO, etc.</a:t>
            </a:r>
          </a:p>
        </p:txBody>
      </p:sp>
      <p:sp>
        <p:nvSpPr>
          <p:cNvPr id="29700" name="TextBox 25"/>
          <p:cNvSpPr txBox="1">
            <a:spLocks noChangeArrowheads="1"/>
          </p:cNvSpPr>
          <p:nvPr/>
        </p:nvSpPr>
        <p:spPr bwMode="auto">
          <a:xfrm>
            <a:off x="6386513" y="4200525"/>
            <a:ext cx="3357562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of the setup: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 </a:t>
            </a:r>
            <a:r>
              <a:rPr lang="en-US" alt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mBq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 ( ~10 ppb)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009650"/>
            <a:ext cx="5000625" cy="373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08063" y="3743325"/>
            <a:ext cx="1428750" cy="3635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764" dirty="0">
                <a:solidFill>
                  <a:schemeClr val="tx1"/>
                </a:solidFill>
              </a:rPr>
              <a:t>Roman </a:t>
            </a:r>
            <a:r>
              <a:rPr lang="en-US" sz="1764" dirty="0" err="1">
                <a:solidFill>
                  <a:schemeClr val="tx1"/>
                </a:solidFill>
              </a:rPr>
              <a:t>Pb</a:t>
            </a:r>
            <a:endParaRPr lang="en-IN" sz="1764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0375" y="3032125"/>
            <a:ext cx="555625" cy="3635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764" dirty="0">
                <a:solidFill>
                  <a:schemeClr val="tx1"/>
                </a:solidFill>
              </a:rPr>
              <a:t>Cu</a:t>
            </a:r>
            <a:endParaRPr lang="en-IN" sz="1764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9125" y="1079500"/>
            <a:ext cx="1293813" cy="63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764" dirty="0">
                <a:solidFill>
                  <a:schemeClr val="tx1"/>
                </a:solidFill>
              </a:rPr>
              <a:t>Plastic Scintillator</a:t>
            </a:r>
            <a:endParaRPr lang="en-IN" sz="1764" dirty="0">
              <a:solidFill>
                <a:schemeClr val="tx1"/>
              </a:solidFill>
            </a:endParaRPr>
          </a:p>
        </p:txBody>
      </p:sp>
      <p:pic>
        <p:nvPicPr>
          <p:cNvPr id="29705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449388"/>
            <a:ext cx="515937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831850"/>
            <a:ext cx="691038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0080625" cy="793750"/>
          </a:xfrm>
          <a:prstGeom prst="rect">
            <a:avLst/>
          </a:prstGeom>
          <a:noFill/>
          <a:ln>
            <a:noFill/>
          </a:ln>
        </p:spPr>
        <p:txBody>
          <a:bodyPr lIns="100796" tIns="50398" rIns="100796" bIns="50398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86" i="1" dirty="0">
                <a:solidFill>
                  <a:srgbClr val="C00000"/>
                </a:solidFill>
                <a:latin typeface="Comic Sans MS" panose="030F0702030302020204" pitchFamily="66" charset="0"/>
              </a:rPr>
              <a:t>DBD to excited state in </a:t>
            </a:r>
            <a:r>
              <a:rPr lang="en-US" sz="3086" i="1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94</a:t>
            </a:r>
            <a:r>
              <a:rPr lang="en-US" sz="3086" i="1" dirty="0">
                <a:solidFill>
                  <a:srgbClr val="C00000"/>
                </a:solidFill>
                <a:latin typeface="Comic Sans MS" panose="030F0702030302020204" pitchFamily="66" charset="0"/>
              </a:rPr>
              <a:t>Zr</a:t>
            </a:r>
            <a:endParaRPr lang="en-IN" sz="3086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4459287"/>
            <a:ext cx="9504362" cy="1212850"/>
          </a:xfrm>
          <a:prstGeom prst="rect">
            <a:avLst/>
          </a:prstGeom>
          <a:noFill/>
          <a:ln w="28575">
            <a:solidFill>
              <a:srgbClr val="0B13B5"/>
            </a:solidFill>
          </a:ln>
        </p:spPr>
        <p:txBody>
          <a:bodyPr>
            <a:spAutoFit/>
          </a:bodyPr>
          <a:lstStyle/>
          <a:p>
            <a:pPr marL="314982" indent="-314982">
              <a:buFont typeface="Wingdings" pitchFamily="2" charset="2"/>
              <a:buChar char="§"/>
              <a:defRPr/>
            </a:pPr>
            <a:r>
              <a:rPr lang="en-IN" sz="24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best experimental limits are </a:t>
            </a:r>
            <a:r>
              <a:rPr lang="en-IN" sz="24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2425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IN" sz="24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1.3 x 10</a:t>
            </a:r>
            <a:r>
              <a:rPr lang="en-IN" sz="2425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IN" sz="24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IN" sz="24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(68% C.L.) (</a:t>
            </a:r>
            <a:r>
              <a:rPr lang="en-IN" sz="2425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Norman et al., Phys. </a:t>
            </a:r>
            <a:r>
              <a:rPr lang="en-IN" sz="2425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IN" sz="2425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 195, </a:t>
            </a:r>
            <a:r>
              <a:rPr lang="en-IN" sz="24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 (1987))</a:t>
            </a:r>
            <a:r>
              <a:rPr lang="en-IN" sz="2425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982" indent="-314982">
              <a:buFont typeface="Wingdings" pitchFamily="2" charset="2"/>
              <a:buChar char="§"/>
              <a:defRPr/>
            </a:pPr>
            <a:r>
              <a:rPr lang="en-IN" sz="24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 g of </a:t>
            </a:r>
            <a:r>
              <a:rPr lang="en-IN" sz="2425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IN" sz="24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en-IN" sz="24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(99.5% purity) counted in the </a:t>
            </a:r>
            <a:r>
              <a:rPr lang="en-IN" sz="24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TiLES</a:t>
            </a:r>
            <a:r>
              <a:rPr lang="en-IN" sz="24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IN" sz="2425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699" y="3959225"/>
            <a:ext cx="7083425" cy="500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46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Gamma ray spectra of  </a:t>
            </a:r>
            <a:r>
              <a:rPr lang="en-US" sz="2646" i="1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US" sz="2646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en-US" sz="2646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646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TiLES</a:t>
            </a:r>
            <a:r>
              <a:rPr lang="en-US" sz="2646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 = 7d</a:t>
            </a:r>
            <a:endParaRPr lang="en-IN" sz="2646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466850"/>
            <a:ext cx="2916237" cy="2063750"/>
          </a:xfrm>
          <a:prstGeom prst="rect">
            <a:avLst/>
          </a:prstGeom>
          <a:noFill/>
          <a:ln w="9525">
            <a:solidFill>
              <a:srgbClr val="0B13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50" y="777875"/>
            <a:ext cx="3490913" cy="498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46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Decay Scheme of </a:t>
            </a:r>
            <a:r>
              <a:rPr lang="en-US" sz="2646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en-US" sz="2646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endParaRPr lang="en-IN" sz="2646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488" y="5970587"/>
            <a:ext cx="9478962" cy="839787"/>
          </a:xfrm>
          <a:prstGeom prst="rect">
            <a:avLst/>
          </a:prstGeom>
          <a:noFill/>
          <a:ln w="28575">
            <a:solidFill>
              <a:srgbClr val="0B13B5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N" sz="2205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beta decay of </a:t>
            </a:r>
            <a:r>
              <a:rPr lang="en-IN" sz="2205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en-IN" sz="2205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 to the 1</a:t>
            </a:r>
            <a:r>
              <a:rPr lang="en-IN" sz="2205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IN" sz="2205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excited state in </a:t>
            </a:r>
            <a:r>
              <a:rPr lang="en-IN" sz="2205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en-IN" sz="2205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 </a:t>
            </a:r>
          </a:p>
          <a:p>
            <a:pPr algn="ctr">
              <a:spcAft>
                <a:spcPts val="661"/>
              </a:spcAft>
              <a:defRPr/>
            </a:pPr>
            <a:r>
              <a:rPr lang="en-IN" sz="2646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2646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IN" sz="2646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&gt; 2.0 x 10</a:t>
            </a:r>
            <a:r>
              <a:rPr lang="en-IN" sz="2646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IN" sz="2646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IN" sz="264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 C.L</a:t>
            </a:r>
            <a:r>
              <a:rPr lang="en-IN" sz="26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646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6.12</a:t>
            </a:r>
            <a:r>
              <a:rPr lang="en-IN" sz="2646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10</a:t>
            </a:r>
            <a:r>
              <a:rPr lang="en-IN" sz="2646" b="1" i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IN" sz="2646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 at 90% C.L.</a:t>
            </a:r>
            <a:r>
              <a:rPr lang="en-US" sz="22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2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0012" y="6994526"/>
            <a:ext cx="4845050" cy="43165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Dokania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 EPJ A </a:t>
            </a:r>
            <a:r>
              <a:rPr lang="en-IN" b="1" dirty="0" smtClean="0">
                <a:solidFill>
                  <a:schemeClr val="tx1"/>
                </a:solidFill>
              </a:rPr>
              <a:t>53 </a:t>
            </a:r>
            <a:r>
              <a:rPr lang="en-IN" dirty="0" smtClean="0">
                <a:solidFill>
                  <a:schemeClr val="tx1"/>
                </a:solidFill>
              </a:rPr>
              <a:t>(2017) </a:t>
            </a:r>
            <a:r>
              <a:rPr lang="en-IN" dirty="0">
                <a:solidFill>
                  <a:schemeClr val="tx1"/>
                </a:solidFill>
              </a:rPr>
              <a:t>74  </a:t>
            </a:r>
            <a:endParaRPr lang="en-IN" sz="2205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2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530725"/>
            <a:ext cx="4283075" cy="2308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7312" y="153193"/>
            <a:ext cx="10080625" cy="6588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086" i="1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MINT: </a:t>
            </a:r>
            <a:r>
              <a:rPr lang="en-US" sz="3086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sz="3086" i="1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uon </a:t>
            </a:r>
            <a:r>
              <a:rPr lang="en-US" sz="3086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3086" i="1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nduced</a:t>
            </a:r>
            <a:r>
              <a:rPr lang="en-US" sz="3086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</a:t>
            </a:r>
            <a:r>
              <a:rPr lang="en-US" sz="3086" i="1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eutron detector setup at </a:t>
            </a:r>
            <a:r>
              <a:rPr lang="en-US" sz="3086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3086" i="1" kern="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ifr</a:t>
            </a:r>
            <a:r>
              <a:rPr lang="en-US" sz="3086" i="1" kern="0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sz="3086" i="1" kern="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3086" i="1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-IN" sz="3086" i="1" kern="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0357" name="Picture 7" descr="C:\Users\SREE\Desktop\DAE_NuPhys_Posters\MINT_drawing_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920750"/>
            <a:ext cx="3444875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3640138"/>
            <a:ext cx="4556125" cy="3519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04788" y="7056438"/>
            <a:ext cx="44513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98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Harisree</a:t>
            </a:r>
            <a:r>
              <a:rPr lang="en-US" altLang="en-US" sz="19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8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Krishnamoorthy</a:t>
            </a:r>
            <a:r>
              <a:rPr lang="en-US" altLang="en-US" sz="19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NUPHYS2018</a:t>
            </a:r>
            <a:endParaRPr lang="en-IN" altLang="en-US" sz="198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4351" y="3174626"/>
            <a:ext cx="5756274" cy="4655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sz="2425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 spectrum gated by muons in </a:t>
            </a:r>
            <a:r>
              <a:rPr lang="en-IN" sz="2425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TiLES</a:t>
            </a:r>
            <a:endParaRPr lang="en-IN" sz="2425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6463" y="1763713"/>
            <a:ext cx="595312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2205" b="1" dirty="0" err="1"/>
              <a:t>Pb</a:t>
            </a:r>
            <a:endParaRPr lang="en-IN" sz="2205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84400" y="1763713"/>
            <a:ext cx="5969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2205" b="1" dirty="0" err="1"/>
              <a:t>Pb</a:t>
            </a:r>
            <a:endParaRPr lang="en-IN" sz="2205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16125" y="3381375"/>
            <a:ext cx="10922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2205" b="1" dirty="0"/>
              <a:t>HDPE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0712" y="924720"/>
            <a:ext cx="4619625" cy="431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22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detectors (plastic Scintillators)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5512" y="1498026"/>
            <a:ext cx="3233738" cy="431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22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detectors (CLYC)</a:t>
            </a:r>
          </a:p>
        </p:txBody>
      </p:sp>
      <p:cxnSp>
        <p:nvCxnSpPr>
          <p:cNvPr id="100366" name="Straight Arrow Connector 6"/>
          <p:cNvCxnSpPr>
            <a:cxnSpLocks noChangeShapeType="1"/>
          </p:cNvCxnSpPr>
          <p:nvPr/>
        </p:nvCxnSpPr>
        <p:spPr bwMode="auto">
          <a:xfrm flipH="1">
            <a:off x="3823492" y="1230246"/>
            <a:ext cx="755650" cy="6445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7" name="Straight Arrow Connector 20"/>
          <p:cNvCxnSpPr>
            <a:cxnSpLocks noChangeShapeType="1"/>
          </p:cNvCxnSpPr>
          <p:nvPr/>
        </p:nvCxnSpPr>
        <p:spPr bwMode="auto">
          <a:xfrm flipH="1">
            <a:off x="3695701" y="1105693"/>
            <a:ext cx="960437" cy="18177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8" name="Straight Arrow Connector 21"/>
          <p:cNvCxnSpPr>
            <a:cxnSpLocks noChangeShapeType="1"/>
            <a:stCxn id="18" idx="1"/>
          </p:cNvCxnSpPr>
          <p:nvPr/>
        </p:nvCxnSpPr>
        <p:spPr bwMode="auto">
          <a:xfrm flipH="1">
            <a:off x="3108325" y="1713926"/>
            <a:ext cx="1627187" cy="143290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043613" y="6823075"/>
            <a:ext cx="3232150" cy="431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22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Energy(</a:t>
            </a:r>
            <a:r>
              <a:rPr lang="en-IN" sz="22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IN" sz="22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 rot="16200000" flipV="1">
            <a:off x="8077200" y="5408613"/>
            <a:ext cx="3100388" cy="430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22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Counts/(0.7</a:t>
            </a:r>
            <a:r>
              <a:rPr lang="en-IN" sz="22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IN" sz="22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N" sz="220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2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4293" y="5444332"/>
            <a:ext cx="944563" cy="431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22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28750" y="6551613"/>
            <a:ext cx="420688" cy="431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22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86738" y="4048125"/>
            <a:ext cx="1220787" cy="430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22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20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n,n’</a:t>
            </a:r>
            <a:r>
              <a:rPr lang="en-IN" sz="2205" b="1" dirty="0" err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IN" sz="22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56138" y="2039759"/>
            <a:ext cx="5124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altLang="en-US" i="1" dirty="0" smtClean="0">
                <a:solidFill>
                  <a:srgbClr val="FF0000"/>
                </a:solidFill>
              </a:rPr>
              <a:t>provides </a:t>
            </a:r>
            <a:r>
              <a:rPr lang="en-IN" altLang="en-US" i="1" dirty="0">
                <a:solidFill>
                  <a:srgbClr val="FF0000"/>
                </a:solidFill>
              </a:rPr>
              <a:t>crucial input for validation </a:t>
            </a:r>
            <a:r>
              <a:rPr lang="en-GB" altLang="en-US" i="1" dirty="0">
                <a:solidFill>
                  <a:srgbClr val="FF0000"/>
                </a:solidFill>
              </a:rPr>
              <a:t>of GEANT4.10.05 simulation of both muon induced neutron production and neutron inelastic scattering.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5496720" y="6925976"/>
            <a:ext cx="4130674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98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HK et al, </a:t>
            </a:r>
            <a:r>
              <a:rPr lang="en-US" altLang="en-US" sz="1984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EPJA </a:t>
            </a:r>
            <a:r>
              <a:rPr lang="en-IN" b="1" dirty="0" smtClean="0"/>
              <a:t> </a:t>
            </a:r>
            <a:r>
              <a:rPr lang="en-IN" sz="1984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en-IN" sz="198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 136 </a:t>
            </a:r>
            <a:endParaRPr lang="en-IN" altLang="en-US" sz="1984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22463" y="211138"/>
            <a:ext cx="65516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45" tIns="48123" rIns="96245" bIns="48123"/>
          <a:lstStyle>
            <a:lvl1pPr defTabSz="962025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1pPr>
            <a:lvl2pPr defTabSz="962025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2pPr>
            <a:lvl3pPr defTabSz="962025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3pPr>
            <a:lvl4pPr defTabSz="962025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4pPr>
            <a:lvl5pPr defTabSz="962025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pPr algn="ctr"/>
            <a:r>
              <a:rPr lang="en-US" altLang="en-US" sz="2800" i="1">
                <a:solidFill>
                  <a:srgbClr val="006600"/>
                </a:solidFill>
                <a:latin typeface="Comic Sans MS" panose="030F0702030302020204" pitchFamily="66" charset="0"/>
              </a:rPr>
              <a:t>Nuclear Double Beta Decay</a:t>
            </a:r>
            <a:endParaRPr lang="en-US" altLang="en-US" sz="28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303213" y="923925"/>
            <a:ext cx="3905250" cy="1385888"/>
            <a:chOff x="96" y="480"/>
            <a:chExt cx="2231" cy="792"/>
          </a:xfrm>
        </p:grpSpPr>
        <p:sp>
          <p:nvSpPr>
            <p:cNvPr id="6157" name="Line 5"/>
            <p:cNvSpPr>
              <a:spLocks noChangeAspect="1" noChangeShapeType="1"/>
            </p:cNvSpPr>
            <p:nvPr/>
          </p:nvSpPr>
          <p:spPr bwMode="auto">
            <a:xfrm>
              <a:off x="96" y="696"/>
              <a:ext cx="5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8" name="Line 6"/>
            <p:cNvSpPr>
              <a:spLocks noChangeAspect="1" noChangeShapeType="1"/>
            </p:cNvSpPr>
            <p:nvPr/>
          </p:nvSpPr>
          <p:spPr bwMode="auto">
            <a:xfrm>
              <a:off x="1490" y="1057"/>
              <a:ext cx="5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9" name="Line 7"/>
            <p:cNvSpPr>
              <a:spLocks noChangeAspect="1" noChangeShapeType="1"/>
            </p:cNvSpPr>
            <p:nvPr/>
          </p:nvSpPr>
          <p:spPr bwMode="auto">
            <a:xfrm>
              <a:off x="769" y="576"/>
              <a:ext cx="5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60" name="Line 8"/>
            <p:cNvSpPr>
              <a:spLocks noChangeAspect="1" noChangeShapeType="1"/>
            </p:cNvSpPr>
            <p:nvPr/>
          </p:nvSpPr>
          <p:spPr bwMode="auto">
            <a:xfrm flipV="1">
              <a:off x="625" y="576"/>
              <a:ext cx="433" cy="1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61" name="Line 9"/>
            <p:cNvSpPr>
              <a:spLocks noChangeAspect="1" noChangeShapeType="1"/>
            </p:cNvSpPr>
            <p:nvPr/>
          </p:nvSpPr>
          <p:spPr bwMode="auto">
            <a:xfrm>
              <a:off x="625" y="696"/>
              <a:ext cx="1154" cy="361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62" name="Text Box 10"/>
            <p:cNvSpPr txBox="1">
              <a:spLocks noChangeAspect="1" noChangeArrowheads="1"/>
            </p:cNvSpPr>
            <p:nvPr/>
          </p:nvSpPr>
          <p:spPr bwMode="auto">
            <a:xfrm>
              <a:off x="240" y="672"/>
              <a:ext cx="48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baseline="-25000">
                  <a:solidFill>
                    <a:srgbClr val="006600"/>
                  </a:solidFill>
                  <a:latin typeface="Times New Roman" panose="02020603050405020304" pitchFamily="18" charset="0"/>
                </a:rPr>
                <a:t>Z</a:t>
              </a:r>
              <a:r>
                <a:rPr lang="en-US" altLang="en-US" sz="2400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63" name="Text Box 11"/>
            <p:cNvSpPr txBox="1">
              <a:spLocks noChangeAspect="1" noChangeArrowheads="1"/>
            </p:cNvSpPr>
            <p:nvPr/>
          </p:nvSpPr>
          <p:spPr bwMode="auto">
            <a:xfrm>
              <a:off x="1081" y="480"/>
              <a:ext cx="79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baseline="-25000">
                  <a:solidFill>
                    <a:srgbClr val="006600"/>
                  </a:solidFill>
                  <a:latin typeface="Times New Roman" panose="02020603050405020304" pitchFamily="18" charset="0"/>
                </a:rPr>
                <a:t>Z</a:t>
              </a:r>
              <a:r>
                <a:rPr lang="en-US" altLang="en-US" sz="2400" b="1" baseline="-25000">
                  <a:solidFill>
                    <a:srgbClr val="0066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1</a:t>
              </a:r>
              <a:r>
                <a:rPr lang="en-US" altLang="en-US" sz="2400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64" name="Line 12"/>
            <p:cNvSpPr>
              <a:spLocks noChangeAspect="1" noChangeShapeType="1"/>
            </p:cNvSpPr>
            <p:nvPr/>
          </p:nvSpPr>
          <p:spPr bwMode="auto">
            <a:xfrm flipH="1">
              <a:off x="793" y="600"/>
              <a:ext cx="48" cy="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65" name="Text Box 13"/>
            <p:cNvSpPr txBox="1">
              <a:spLocks noChangeAspect="1" noChangeArrowheads="1"/>
            </p:cNvSpPr>
            <p:nvPr/>
          </p:nvSpPr>
          <p:spPr bwMode="auto">
            <a:xfrm>
              <a:off x="1536" y="1008"/>
              <a:ext cx="79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baseline="-25000">
                  <a:solidFill>
                    <a:srgbClr val="006600"/>
                  </a:solidFill>
                  <a:latin typeface="Times New Roman" panose="02020603050405020304" pitchFamily="18" charset="0"/>
                </a:rPr>
                <a:t>Z</a:t>
              </a:r>
              <a:r>
                <a:rPr lang="en-US" altLang="en-US" sz="2400" b="1" baseline="-25000">
                  <a:solidFill>
                    <a:srgbClr val="0066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2</a:t>
              </a:r>
              <a:r>
                <a:rPr lang="en-US" altLang="en-US" sz="2400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6148" name="Group 21"/>
          <p:cNvGrpSpPr>
            <a:grpSpLocks/>
          </p:cNvGrpSpPr>
          <p:nvPr/>
        </p:nvGrpSpPr>
        <p:grpSpPr bwMode="auto">
          <a:xfrm>
            <a:off x="3958150" y="1322893"/>
            <a:ext cx="5970588" cy="1049914"/>
            <a:chOff x="2630" y="964"/>
            <a:chExt cx="2952" cy="600"/>
          </a:xfrm>
        </p:grpSpPr>
        <p:sp>
          <p:nvSpPr>
            <p:cNvPr id="6155" name="Text Box 3"/>
            <p:cNvSpPr txBox="1">
              <a:spLocks noChangeArrowheads="1"/>
            </p:cNvSpPr>
            <p:nvPr/>
          </p:nvSpPr>
          <p:spPr bwMode="auto">
            <a:xfrm>
              <a:off x="2630" y="964"/>
              <a:ext cx="29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200" dirty="0">
                  <a:solidFill>
                    <a:srgbClr val="FF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n</a:t>
              </a:r>
              <a:r>
                <a:rPr lang="en-US" alt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</a:t>
              </a:r>
              <a:r>
                <a:rPr lang="en-US" altLang="en-US" sz="22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 : 2</a:t>
              </a:r>
              <a:r>
                <a:rPr lang="en-US" altLang="en-US" sz="2200" baseline="300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nd</a:t>
              </a:r>
              <a:r>
                <a:rPr lang="en-US" altLang="en-US" sz="22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 order weak interaction, normal beta decay (</a:t>
              </a:r>
              <a:r>
                <a:rPr lang="en-US" altLang="en-US" sz="2200" dirty="0">
                  <a:solidFill>
                    <a:srgbClr val="FF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n</a:t>
              </a:r>
              <a:r>
                <a:rPr lang="en-US" altLang="en-US" sz="22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) suppressed by Q-value or J</a:t>
              </a:r>
              <a:r>
                <a:rPr lang="en-US" altLang="en-US" sz="2200" baseline="300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</a:t>
              </a:r>
              <a:r>
                <a:rPr lang="en-US" altLang="en-US" sz="2200" baseline="30000" dirty="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6156" name="Line 20"/>
            <p:cNvSpPr>
              <a:spLocks noChangeShapeType="1"/>
            </p:cNvSpPr>
            <p:nvPr/>
          </p:nvSpPr>
          <p:spPr bwMode="auto">
            <a:xfrm>
              <a:off x="3504" y="1380"/>
              <a:ext cx="11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1702594" y="3270034"/>
            <a:ext cx="6551612" cy="5048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45" tIns="48123" rIns="96245" bIns="48123"/>
          <a:lstStyle>
            <a:lvl1pPr defTabSz="962025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1pPr>
            <a:lvl2pPr defTabSz="962025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2pPr>
            <a:lvl3pPr defTabSz="962025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3pPr>
            <a:lvl4pPr defTabSz="962025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4pPr>
            <a:lvl5pPr defTabSz="962025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pPr algn="ctr"/>
            <a:r>
              <a:rPr lang="en-US" altLang="en-US" sz="2800" i="1">
                <a:solidFill>
                  <a:srgbClr val="006600"/>
                </a:solidFill>
                <a:latin typeface="Comic Sans MS" panose="030F0702030302020204" pitchFamily="66" charset="0"/>
              </a:rPr>
              <a:t>Neutrinoless Double Beta Decay</a:t>
            </a:r>
            <a:endParaRPr lang="en-US" altLang="en-US" sz="28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" name="Text Box 23" descr="Parchment"/>
          <p:cNvSpPr txBox="1">
            <a:spLocks noChangeArrowheads="1"/>
          </p:cNvSpPr>
          <p:nvPr/>
        </p:nvSpPr>
        <p:spPr bwMode="auto">
          <a:xfrm>
            <a:off x="294482" y="4203052"/>
            <a:ext cx="9491662" cy="105189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2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sz="2200" dirty="0">
                <a:solidFill>
                  <a:srgbClr val="A5002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n</a:t>
            </a:r>
            <a:r>
              <a:rPr lang="en-US" altLang="en-US" sz="22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</a:t>
            </a: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: Lepton number violating process occurs if neutrinos have mass and are their own antiparticles</a:t>
            </a:r>
            <a:endParaRPr lang="en-US" altLang="en-US" sz="2200" baseline="30000" dirty="0">
              <a:solidFill>
                <a:srgbClr val="A50021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151" name="Rectangle 27"/>
          <p:cNvSpPr>
            <a:spLocks noChangeArrowheads="1"/>
          </p:cNvSpPr>
          <p:nvPr/>
        </p:nvSpPr>
        <p:spPr bwMode="auto">
          <a:xfrm>
            <a:off x="303213" y="5683136"/>
            <a:ext cx="9407525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20675" indent="-320675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pPr algn="just"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test the true nature of neutrino </a:t>
            </a:r>
            <a:r>
              <a:rPr lang="en-US" altLang="en-US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Dirac/</a:t>
            </a:r>
            <a:r>
              <a:rPr lang="en-US" altLang="en-US" sz="2400" i="1" dirty="0" err="1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Majorana</a:t>
            </a:r>
            <a:r>
              <a:rPr lang="en-US" altLang="en-US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just"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the measurement of effective neutrino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Majorana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mass.</a:t>
            </a:r>
            <a:endParaRPr lang="en-US" altLang="en-US" sz="2400" i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90525" y="6770032"/>
            <a:ext cx="93249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  <a:defRPr/>
            </a:pPr>
            <a:r>
              <a:rPr lang="en-US" altLang="en-US" sz="2646">
                <a:latin typeface="Times New Roman" panose="02020603050405020304" pitchFamily="18" charset="0"/>
                <a:sym typeface="Symbol" panose="05050102010706020507" pitchFamily="18" charset="2"/>
              </a:rPr>
              <a:t></a:t>
            </a:r>
            <a:r>
              <a:rPr lang="en-US" altLang="en-US" sz="2646" baseline="-25000">
                <a:latin typeface="Times New Roman" panose="02020603050405020304" pitchFamily="18" charset="0"/>
                <a:sym typeface="Symbol" panose="05050102010706020507" pitchFamily="18" charset="2"/>
              </a:rPr>
              <a:t>02</a:t>
            </a:r>
            <a:r>
              <a:rPr lang="en-US" altLang="en-US" sz="2646">
                <a:latin typeface="Times New Roman" panose="02020603050405020304" pitchFamily="18" charset="0"/>
                <a:sym typeface="Symbol" panose="05050102010706020507" pitchFamily="18" charset="2"/>
              </a:rPr>
              <a:t> </a:t>
            </a:r>
            <a:r>
              <a:rPr lang="en-US" altLang="en-US" sz="2646">
                <a:latin typeface="Times New Roman" panose="02020603050405020304" pitchFamily="18" charset="0"/>
                <a:sym typeface="Math1" pitchFamily="2" charset="2"/>
              </a:rPr>
              <a:t>[phase-space </a:t>
            </a:r>
            <a:r>
              <a:rPr lang="en-US" altLang="en-US" sz="2646">
                <a:solidFill>
                  <a:srgbClr val="6600FF"/>
                </a:solidFill>
                <a:latin typeface="Times New Roman" panose="02020603050405020304" pitchFamily="18" charset="0"/>
                <a:sym typeface="Math1" pitchFamily="2" charset="2"/>
              </a:rPr>
              <a:t>(</a:t>
            </a:r>
            <a:r>
              <a:rPr lang="en-US" altLang="en-US" sz="2646">
                <a:solidFill>
                  <a:srgbClr val="66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 Q</a:t>
            </a:r>
            <a:r>
              <a:rPr lang="en-US" altLang="en-US" sz="2646" baseline="30000">
                <a:solidFill>
                  <a:srgbClr val="66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2646">
                <a:solidFill>
                  <a:srgbClr val="66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646">
                <a:latin typeface="Times New Roman" panose="02020603050405020304" pitchFamily="18" charset="0"/>
                <a:sym typeface="Math1" pitchFamily="2" charset="2"/>
              </a:rPr>
              <a:t>] </a:t>
            </a:r>
            <a:r>
              <a:rPr lang="en-US" altLang="en-US" sz="2646">
                <a:latin typeface="Times New Roman" panose="02020603050405020304" pitchFamily="18" charset="0"/>
                <a:sym typeface="Symbol" panose="05050102010706020507" pitchFamily="18" charset="2"/>
              </a:rPr>
              <a:t> [Nuclear ME]</a:t>
            </a:r>
            <a:r>
              <a:rPr lang="en-US" altLang="en-US" sz="2646" baseline="30000">
                <a:solidFill>
                  <a:srgbClr val="00206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2</a:t>
            </a:r>
            <a:r>
              <a:rPr lang="en-US" altLang="en-US" sz="2646">
                <a:solidFill>
                  <a:srgbClr val="00206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46">
                <a:latin typeface="Times New Roman" panose="02020603050405020304" pitchFamily="18" charset="0"/>
                <a:sym typeface="Symbol" panose="05050102010706020507" pitchFamily="18" charset="2"/>
              </a:rPr>
              <a:t>  |</a:t>
            </a:r>
            <a:r>
              <a:rPr lang="en-US" altLang="en-US" sz="2646" b="1">
                <a:latin typeface="Times New Roman" panose="02020603050405020304" pitchFamily="18" charset="0"/>
                <a:sym typeface="Symbol" panose="05050102010706020507" pitchFamily="18" charset="2"/>
              </a:rPr>
              <a:t> </a:t>
            </a:r>
            <a:r>
              <a:rPr lang="en-US" altLang="en-US" sz="2646">
                <a:latin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en-US" sz="2646" baseline="-25000">
                <a:latin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altLang="en-US" sz="2646" b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46" b="1">
                <a:latin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646">
                <a:latin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en-US" sz="2646" baseline="30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646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168275" y="1062038"/>
            <a:ext cx="4787900" cy="25495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IN" altLang="en-US" sz="2205" baseline="30000" dirty="0"/>
              <a:t>124</a:t>
            </a:r>
            <a:r>
              <a:rPr lang="en-IN" altLang="en-US" sz="2205" dirty="0"/>
              <a:t>Sn (n, </a:t>
            </a:r>
            <a:r>
              <a:rPr lang="en-IN" altLang="en-US" sz="2205" dirty="0">
                <a:sym typeface="Symbol" panose="05050102010706020507" pitchFamily="18" charset="2"/>
              </a:rPr>
              <a:t>) </a:t>
            </a:r>
            <a:r>
              <a:rPr lang="en-IN" altLang="en-US" sz="2205" baseline="30000" dirty="0"/>
              <a:t>125</a:t>
            </a:r>
            <a:r>
              <a:rPr lang="en-IN" altLang="en-US" sz="2205" dirty="0"/>
              <a:t>Sn </a:t>
            </a:r>
          </a:p>
          <a:p>
            <a:pPr eaLnBrk="1" hangingPunct="1">
              <a:spcAft>
                <a:spcPts val="661"/>
              </a:spcAft>
              <a:buFont typeface="Wingdings" panose="05000000000000000000" pitchFamily="2" charset="2"/>
              <a:buChar char="v"/>
              <a:defRPr/>
            </a:pPr>
            <a:r>
              <a:rPr lang="en-IN" altLang="en-US" sz="2205" baseline="30000" dirty="0"/>
              <a:t>125</a:t>
            </a:r>
            <a:r>
              <a:rPr lang="en-IN" altLang="en-US" sz="2205" dirty="0"/>
              <a:t>Sn : β decay </a:t>
            </a:r>
            <a:r>
              <a:rPr lang="en-US" altLang="en-US" sz="2205" dirty="0"/>
              <a:t>→</a:t>
            </a:r>
            <a:r>
              <a:rPr lang="en-US" altLang="en-US" sz="2205" baseline="30000" dirty="0"/>
              <a:t>125</a:t>
            </a:r>
            <a:r>
              <a:rPr lang="en-US" altLang="en-US" sz="2205" dirty="0"/>
              <a:t>Sb, </a:t>
            </a:r>
          </a:p>
          <a:p>
            <a:pPr marL="0" indent="0" eaLnBrk="1" hangingPunct="1">
              <a:spcAft>
                <a:spcPts val="661"/>
              </a:spcAft>
              <a:buFont typeface="Times New Roman" panose="02020603050405020304" pitchFamily="18" charset="0"/>
              <a:buNone/>
              <a:defRPr/>
            </a:pPr>
            <a:r>
              <a:rPr lang="en-US" altLang="en-US" sz="2205" dirty="0"/>
              <a:t>      </a:t>
            </a:r>
            <a:r>
              <a:rPr lang="en-IN" altLang="en-US" sz="2205" dirty="0"/>
              <a:t>Q</a:t>
            </a:r>
            <a:r>
              <a:rPr lang="el-GR" altLang="en-US" sz="2205" baseline="-25000" dirty="0">
                <a:latin typeface="Calibri" panose="020F0502020204030204" pitchFamily="34" charset="0"/>
              </a:rPr>
              <a:t>β</a:t>
            </a:r>
            <a:r>
              <a:rPr lang="en-IN" altLang="en-US" sz="2205" dirty="0"/>
              <a:t> = 2357 </a:t>
            </a:r>
            <a:r>
              <a:rPr lang="en-IN" altLang="en-US" sz="2205" dirty="0" err="1"/>
              <a:t>keV</a:t>
            </a:r>
            <a:r>
              <a:rPr lang="en-IN" altLang="en-US" sz="2205" dirty="0"/>
              <a:t>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IN" altLang="en-US" sz="2205" dirty="0"/>
              <a:t>T</a:t>
            </a:r>
            <a:r>
              <a:rPr lang="en-IN" altLang="en-US" sz="2205" baseline="-25000" dirty="0"/>
              <a:t>1/2 </a:t>
            </a:r>
            <a:r>
              <a:rPr lang="en-IN" altLang="en-US" sz="2205" dirty="0"/>
              <a:t>=  9.52m, 9.64 days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sz="2205" baseline="30000" dirty="0"/>
              <a:t>125</a:t>
            </a:r>
            <a:r>
              <a:rPr lang="en-US" altLang="en-US" sz="2205" dirty="0"/>
              <a:t>Sb </a:t>
            </a:r>
            <a:r>
              <a:rPr lang="el-GR" altLang="en-US" sz="2205" dirty="0"/>
              <a:t>β</a:t>
            </a:r>
            <a:r>
              <a:rPr lang="en-US" altLang="en-US" sz="2205" dirty="0"/>
              <a:t>-decay → </a:t>
            </a:r>
            <a:r>
              <a:rPr lang="en-US" altLang="en-US" sz="2205" baseline="30000" dirty="0"/>
              <a:t>125</a:t>
            </a:r>
            <a:r>
              <a:rPr lang="en-US" altLang="en-US" sz="2205" dirty="0"/>
              <a:t>Te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en-US" sz="2205" dirty="0"/>
              <a:t>      (T</a:t>
            </a:r>
            <a:r>
              <a:rPr lang="en-US" altLang="en-US" sz="2205" baseline="-25000" dirty="0"/>
              <a:t>1/2</a:t>
            </a:r>
            <a:r>
              <a:rPr lang="en-US" altLang="en-US" sz="2205" dirty="0"/>
              <a:t> =2.75 y, </a:t>
            </a:r>
            <a:r>
              <a:rPr lang="en-IN" altLang="en-US" sz="2205" dirty="0"/>
              <a:t>Q</a:t>
            </a:r>
            <a:r>
              <a:rPr lang="el-GR" altLang="en-US" sz="2205" baseline="-25000" dirty="0">
                <a:latin typeface="Calibri" panose="020F0502020204030204" pitchFamily="34" charset="0"/>
              </a:rPr>
              <a:t>β</a:t>
            </a:r>
            <a:r>
              <a:rPr lang="en-US" altLang="en-US" sz="2205" dirty="0"/>
              <a:t>=766 </a:t>
            </a:r>
            <a:r>
              <a:rPr lang="en-US" altLang="en-US" sz="2205" dirty="0" err="1"/>
              <a:t>keV</a:t>
            </a:r>
            <a:r>
              <a:rPr lang="en-US" altLang="en-US" sz="2205" dirty="0"/>
              <a:t>)</a:t>
            </a:r>
            <a:endParaRPr lang="en-IN" altLang="en-US" sz="2205" dirty="0"/>
          </a:p>
        </p:txBody>
      </p:sp>
      <p:sp>
        <p:nvSpPr>
          <p:cNvPr id="100355" name="Content Placeholder 2"/>
          <p:cNvSpPr txBox="1">
            <a:spLocks/>
          </p:cNvSpPr>
          <p:nvPr/>
        </p:nvSpPr>
        <p:spPr bwMode="auto">
          <a:xfrm>
            <a:off x="5124450" y="1065213"/>
            <a:ext cx="4872038" cy="212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61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205" baseline="30000" dirty="0"/>
              <a:t>124</a:t>
            </a:r>
            <a:r>
              <a:rPr lang="en-US" altLang="en-US" sz="2205" dirty="0"/>
              <a:t>Sn</a:t>
            </a:r>
            <a:r>
              <a:rPr lang="en-US" altLang="en-US" sz="2205" baseline="30000" dirty="0"/>
              <a:t> </a:t>
            </a:r>
            <a:r>
              <a:rPr lang="en-US" altLang="en-US" sz="2205" dirty="0"/>
              <a:t> (n, </a:t>
            </a:r>
            <a:r>
              <a:rPr lang="el-GR" altLang="en-US" sz="2205" dirty="0">
                <a:sym typeface="Symbol" panose="05050102010706020507" pitchFamily="18" charset="2"/>
              </a:rPr>
              <a:t></a:t>
            </a:r>
            <a:r>
              <a:rPr lang="en-US" altLang="en-US" sz="2205" dirty="0"/>
              <a:t>) </a:t>
            </a:r>
            <a:r>
              <a:rPr lang="en-US" altLang="en-US" sz="2205" baseline="30000" dirty="0"/>
              <a:t>125</a:t>
            </a:r>
            <a:r>
              <a:rPr lang="en-US" altLang="en-US" sz="2205" dirty="0"/>
              <a:t>Sn</a:t>
            </a:r>
            <a:r>
              <a:rPr lang="en-US" altLang="en-US" sz="2205" baseline="30000" dirty="0"/>
              <a:t> </a:t>
            </a:r>
            <a:r>
              <a:rPr lang="en-US" altLang="en-US" sz="2205" dirty="0"/>
              <a:t>(n, </a:t>
            </a:r>
            <a:r>
              <a:rPr lang="el-GR" altLang="en-US" sz="2205" dirty="0">
                <a:sym typeface="Symbol" panose="05050102010706020507" pitchFamily="18" charset="2"/>
              </a:rPr>
              <a:t></a:t>
            </a:r>
            <a:r>
              <a:rPr lang="en-US" altLang="en-US" sz="2205" dirty="0"/>
              <a:t>) </a:t>
            </a:r>
            <a:r>
              <a:rPr lang="en-US" altLang="en-US" sz="2205" baseline="30000" dirty="0"/>
              <a:t>126</a:t>
            </a:r>
            <a:r>
              <a:rPr lang="en-US" altLang="en-US" sz="2205" dirty="0"/>
              <a:t>Sn</a:t>
            </a:r>
            <a:r>
              <a:rPr lang="en-US" altLang="en-US" sz="2205" baseline="30000" dirty="0"/>
              <a:t> </a:t>
            </a:r>
            <a:endParaRPr lang="en-US" altLang="en-US" sz="2205" dirty="0"/>
          </a:p>
          <a:p>
            <a:pPr eaLnBrk="1" hangingPunct="1">
              <a:spcBef>
                <a:spcPct val="0"/>
              </a:spcBef>
              <a:spcAft>
                <a:spcPts val="661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205" baseline="30000" dirty="0"/>
              <a:t>126</a:t>
            </a:r>
            <a:r>
              <a:rPr lang="en-US" altLang="en-US" sz="2205" dirty="0"/>
              <a:t>Sn</a:t>
            </a:r>
            <a:r>
              <a:rPr lang="en-US" altLang="en-US" sz="2205" baseline="30000" dirty="0"/>
              <a:t> </a:t>
            </a:r>
            <a:r>
              <a:rPr lang="en-US" altLang="en-US" sz="2205" dirty="0"/>
              <a:t>  </a:t>
            </a:r>
            <a:r>
              <a:rPr lang="el-GR" altLang="en-US" sz="2205" dirty="0"/>
              <a:t>β</a:t>
            </a:r>
            <a:r>
              <a:rPr lang="en-US" altLang="en-US" sz="2205" dirty="0"/>
              <a:t>- decay →</a:t>
            </a:r>
            <a:r>
              <a:rPr lang="en-US" altLang="en-US" sz="2205" baseline="30000" dirty="0"/>
              <a:t>126</a:t>
            </a:r>
            <a:r>
              <a:rPr lang="en-US" altLang="en-US" sz="2205" dirty="0"/>
              <a:t>Sb </a:t>
            </a:r>
          </a:p>
          <a:p>
            <a:pPr marL="0" indent="0" eaLnBrk="1" hangingPunct="1">
              <a:spcBef>
                <a:spcPct val="0"/>
              </a:spcBef>
              <a:spcAft>
                <a:spcPts val="661"/>
              </a:spcAft>
              <a:buFontTx/>
              <a:buNone/>
              <a:defRPr/>
            </a:pPr>
            <a:r>
              <a:rPr lang="en-US" altLang="en-US" sz="2205" dirty="0"/>
              <a:t>(T</a:t>
            </a:r>
            <a:r>
              <a:rPr lang="en-US" altLang="en-US" sz="2205" baseline="-25000" dirty="0"/>
              <a:t>1/2</a:t>
            </a:r>
            <a:r>
              <a:rPr lang="en-US" altLang="en-US" sz="2205" dirty="0"/>
              <a:t> = 2.3 X 10</a:t>
            </a:r>
            <a:r>
              <a:rPr lang="en-US" altLang="en-US" sz="2205" baseline="30000" dirty="0"/>
              <a:t>5 </a:t>
            </a:r>
            <a:r>
              <a:rPr lang="en-US" altLang="en-US" sz="2205" dirty="0"/>
              <a:t>years, Q</a:t>
            </a:r>
            <a:r>
              <a:rPr lang="el-GR" altLang="en-US" sz="2205" baseline="-25000" dirty="0"/>
              <a:t>β</a:t>
            </a:r>
            <a:r>
              <a:rPr lang="en-US" altLang="en-US" sz="2205" baseline="-25000" dirty="0"/>
              <a:t> </a:t>
            </a:r>
            <a:r>
              <a:rPr lang="en-US" altLang="en-US" sz="2205" dirty="0"/>
              <a:t>= 378 </a:t>
            </a:r>
            <a:r>
              <a:rPr lang="en-US" altLang="en-US" sz="2205" dirty="0" err="1"/>
              <a:t>keV</a:t>
            </a:r>
            <a:r>
              <a:rPr lang="en-US" altLang="en-US" sz="2205" dirty="0"/>
              <a:t>)</a:t>
            </a:r>
            <a:r>
              <a:rPr lang="en-US" altLang="en-US" sz="2205" baseline="30000" dirty="0"/>
              <a:t> </a:t>
            </a:r>
          </a:p>
          <a:p>
            <a:pPr eaLnBrk="1" hangingPunct="1">
              <a:spcBef>
                <a:spcPct val="0"/>
              </a:spcBef>
              <a:spcAft>
                <a:spcPts val="661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205" baseline="30000" dirty="0"/>
              <a:t>126</a:t>
            </a:r>
            <a:r>
              <a:rPr lang="en-US" altLang="en-US" sz="2205" dirty="0"/>
              <a:t>Sb </a:t>
            </a:r>
            <a:r>
              <a:rPr lang="el-GR" altLang="en-US" sz="2205" dirty="0"/>
              <a:t>β</a:t>
            </a:r>
            <a:r>
              <a:rPr lang="en-US" altLang="en-US" sz="2205" dirty="0"/>
              <a:t>-decay → </a:t>
            </a:r>
            <a:r>
              <a:rPr lang="en-US" altLang="en-US" sz="2205" baseline="30000" dirty="0"/>
              <a:t>126</a:t>
            </a:r>
            <a:r>
              <a:rPr lang="en-US" altLang="en-US" sz="2205" dirty="0"/>
              <a:t>Te </a:t>
            </a:r>
          </a:p>
          <a:p>
            <a:pPr eaLnBrk="1" hangingPunct="1">
              <a:spcBef>
                <a:spcPct val="0"/>
              </a:spcBef>
              <a:spcAft>
                <a:spcPts val="661"/>
              </a:spcAft>
              <a:buFontTx/>
              <a:buNone/>
              <a:defRPr/>
            </a:pPr>
            <a:r>
              <a:rPr lang="en-US" altLang="en-US" sz="2205" dirty="0"/>
              <a:t> (T</a:t>
            </a:r>
            <a:r>
              <a:rPr lang="en-US" altLang="en-US" sz="2205" baseline="-25000" dirty="0"/>
              <a:t>1/2</a:t>
            </a:r>
            <a:r>
              <a:rPr lang="en-US" altLang="en-US" sz="2205" dirty="0"/>
              <a:t> =12.35</a:t>
            </a:r>
            <a:r>
              <a:rPr lang="en-US" altLang="en-US" sz="2205" baseline="30000" dirty="0"/>
              <a:t> </a:t>
            </a:r>
            <a:r>
              <a:rPr lang="en-US" altLang="en-US" sz="2205" dirty="0"/>
              <a:t>days, Q</a:t>
            </a:r>
            <a:r>
              <a:rPr lang="el-GR" altLang="en-US" sz="2205" baseline="-25000" dirty="0"/>
              <a:t>β</a:t>
            </a:r>
            <a:r>
              <a:rPr lang="en-US" altLang="en-US" sz="2205" baseline="-25000" dirty="0"/>
              <a:t> </a:t>
            </a:r>
            <a:r>
              <a:rPr lang="en-US" altLang="en-US" sz="2205" dirty="0"/>
              <a:t>=  3673 </a:t>
            </a:r>
            <a:r>
              <a:rPr lang="en-US" altLang="en-US" sz="2205" dirty="0" err="1"/>
              <a:t>keV</a:t>
            </a:r>
            <a:r>
              <a:rPr lang="en-US" altLang="en-US" sz="2205" dirty="0"/>
              <a:t>)</a:t>
            </a:r>
          </a:p>
          <a:p>
            <a:pPr eaLnBrk="1" hangingPunct="1">
              <a:buFontTx/>
              <a:buNone/>
              <a:defRPr/>
            </a:pPr>
            <a:endParaRPr lang="en-US" altLang="en-US" sz="2646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IN" altLang="en-US" sz="2646" baseline="30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3088" y="20638"/>
            <a:ext cx="8997950" cy="87312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IN" sz="3086" b="1" i="1" kern="0" dirty="0">
                <a:solidFill>
                  <a:srgbClr val="C00000"/>
                </a:solidFill>
                <a:latin typeface="Comic Sans MS" pitchFamily="66" charset="0"/>
              </a:rPr>
              <a:t>n-induced background in </a:t>
            </a:r>
            <a:r>
              <a:rPr lang="en-IN" sz="3086" b="1" i="1" kern="0" baseline="30000" dirty="0">
                <a:solidFill>
                  <a:srgbClr val="C00000"/>
                </a:solidFill>
                <a:latin typeface="Comic Sans MS" pitchFamily="66" charset="0"/>
              </a:rPr>
              <a:t>124</a:t>
            </a:r>
            <a:r>
              <a:rPr lang="en-IN" sz="3086" b="1" i="1" kern="0" dirty="0">
                <a:solidFill>
                  <a:srgbClr val="C00000"/>
                </a:solidFill>
                <a:latin typeface="Comic Sans MS" pitchFamily="66" charset="0"/>
              </a:rPr>
              <a:t>Sn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56175" y="4367213"/>
            <a:ext cx="4956175" cy="23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0938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7322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95513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178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50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22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94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66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95478" indent="-299234">
              <a:spcBef>
                <a:spcPts val="0"/>
              </a:spcBef>
              <a:spcAft>
                <a:spcPts val="331"/>
              </a:spcAft>
              <a:defRPr/>
            </a:pPr>
            <a:r>
              <a:rPr lang="en-US" altLang="en-US" sz="2205" dirty="0">
                <a:solidFill>
                  <a:srgbClr val="006600"/>
                </a:solidFill>
                <a:latin typeface="Times New Roman" panose="02020603050405020304" pitchFamily="18" charset="0"/>
              </a:rPr>
              <a:t>Simulation studies to estimate neutron flux at INO site based on rock composition carried out.</a:t>
            </a:r>
          </a:p>
          <a:p>
            <a:pPr marL="96244">
              <a:spcBef>
                <a:spcPts val="0"/>
              </a:spcBef>
              <a:spcAft>
                <a:spcPts val="331"/>
              </a:spcAft>
              <a:buFontTx/>
              <a:buNone/>
              <a:defRPr/>
            </a:pPr>
            <a:r>
              <a:rPr lang="en-US" sz="1543" b="1" i="1" dirty="0">
                <a:latin typeface="Serif"/>
              </a:rPr>
              <a:t>N. </a:t>
            </a:r>
            <a:r>
              <a:rPr lang="en-US" sz="1543" b="1" i="1" dirty="0" err="1">
                <a:latin typeface="Serif"/>
              </a:rPr>
              <a:t>Dokania</a:t>
            </a:r>
            <a:r>
              <a:rPr lang="en-US" sz="1543" b="1" i="1" dirty="0">
                <a:latin typeface="Serif"/>
              </a:rPr>
              <a:t> </a:t>
            </a:r>
            <a:r>
              <a:rPr lang="en-US" sz="1543" i="1" dirty="0">
                <a:latin typeface="Serif"/>
              </a:rPr>
              <a:t>et al., JINST, </a:t>
            </a:r>
            <a:r>
              <a:rPr lang="en-US" sz="1543" b="1" i="1" dirty="0">
                <a:latin typeface="Serif"/>
              </a:rPr>
              <a:t>10</a:t>
            </a:r>
            <a:r>
              <a:rPr lang="en-US" sz="1543" i="1" dirty="0">
                <a:latin typeface="Serif"/>
              </a:rPr>
              <a:t> (2015) T12005</a:t>
            </a:r>
          </a:p>
          <a:p>
            <a:pPr marL="395478" indent="-299234">
              <a:spcBef>
                <a:spcPts val="0"/>
              </a:spcBef>
              <a:spcAft>
                <a:spcPts val="331"/>
              </a:spcAft>
              <a:defRPr/>
            </a:pPr>
            <a:r>
              <a:rPr lang="en-US" altLang="en-US" sz="2205" dirty="0">
                <a:solidFill>
                  <a:srgbClr val="006600"/>
                </a:solidFill>
                <a:latin typeface="Times New Roman" panose="02020603050405020304" pitchFamily="18" charset="0"/>
              </a:rPr>
              <a:t>n-induced reactions in Sn, </a:t>
            </a:r>
            <a:r>
              <a:rPr lang="en-US" altLang="en-US" sz="2205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Pb</a:t>
            </a:r>
            <a:r>
              <a:rPr lang="en-US" altLang="en-US" sz="2205" dirty="0">
                <a:solidFill>
                  <a:srgbClr val="006600"/>
                </a:solidFill>
                <a:latin typeface="Times New Roman" panose="02020603050405020304" pitchFamily="18" charset="0"/>
              </a:rPr>
              <a:t>, Cu are being studied at PLF and Dhruva</a:t>
            </a:r>
          </a:p>
          <a:p>
            <a:pPr marL="96244">
              <a:spcBef>
                <a:spcPts val="0"/>
              </a:spcBef>
              <a:spcAft>
                <a:spcPts val="331"/>
              </a:spcAft>
              <a:buFontTx/>
              <a:buNone/>
              <a:defRPr/>
            </a:pPr>
            <a:r>
              <a:rPr lang="en-US" altLang="en-US" sz="1543" i="1" dirty="0">
                <a:latin typeface="Serif"/>
              </a:rPr>
              <a:t>G. Gupta et al. </a:t>
            </a:r>
            <a:r>
              <a:rPr lang="en-US" altLang="en-US" sz="1543" i="1" dirty="0" smtClean="0">
                <a:latin typeface="Serif"/>
              </a:rPr>
              <a:t>ARI </a:t>
            </a:r>
            <a:r>
              <a:rPr lang="en-IN" sz="1543" b="1" i="1" dirty="0">
                <a:latin typeface="Serif"/>
              </a:rPr>
              <a:t>158 </a:t>
            </a:r>
            <a:r>
              <a:rPr lang="en-IN" sz="1543" i="1" dirty="0">
                <a:latin typeface="Serif"/>
              </a:rPr>
              <a:t>(2020), 108923</a:t>
            </a:r>
            <a:endParaRPr lang="en-US" altLang="en-US" sz="1543" i="1" dirty="0">
              <a:latin typeface="Serif"/>
            </a:endParaRPr>
          </a:p>
        </p:txBody>
      </p:sp>
      <p:pic>
        <p:nvPicPr>
          <p:cNvPr id="983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032250"/>
            <a:ext cx="47434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Rectangle 1"/>
          <p:cNvSpPr>
            <a:spLocks noChangeArrowheads="1"/>
          </p:cNvSpPr>
          <p:nvPr/>
        </p:nvSpPr>
        <p:spPr bwMode="auto">
          <a:xfrm>
            <a:off x="5461000" y="3597275"/>
            <a:ext cx="2874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IN" altLang="en-US">
                <a:solidFill>
                  <a:srgbClr val="FF0000"/>
                </a:solidFill>
              </a:rPr>
              <a:t>(Q</a:t>
            </a:r>
            <a:r>
              <a:rPr lang="el-GR" altLang="en-US" baseline="-25000">
                <a:solidFill>
                  <a:srgbClr val="FF0000"/>
                </a:solidFill>
              </a:rPr>
              <a:t>ββ</a:t>
            </a:r>
            <a:r>
              <a:rPr lang="en-IN" altLang="en-US">
                <a:solidFill>
                  <a:srgbClr val="FF0000"/>
                </a:solidFill>
              </a:rPr>
              <a:t> of </a:t>
            </a:r>
            <a:r>
              <a:rPr lang="en-IN" altLang="en-US" baseline="30000">
                <a:solidFill>
                  <a:srgbClr val="FF0000"/>
                </a:solidFill>
              </a:rPr>
              <a:t>124</a:t>
            </a:r>
            <a:r>
              <a:rPr lang="en-IN" altLang="en-US">
                <a:solidFill>
                  <a:srgbClr val="FF0000"/>
                </a:solidFill>
              </a:rPr>
              <a:t>Sn</a:t>
            </a:r>
            <a:r>
              <a:rPr lang="en-IN" altLang="en-US" baseline="30000">
                <a:solidFill>
                  <a:srgbClr val="FF0000"/>
                </a:solidFill>
              </a:rPr>
              <a:t>  </a:t>
            </a:r>
            <a:r>
              <a:rPr lang="en-IN" altLang="en-US">
                <a:solidFill>
                  <a:srgbClr val="FF0000"/>
                </a:solidFill>
              </a:rPr>
              <a:t>= 2293 keV 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88504" y="1007956"/>
            <a:ext cx="8903617" cy="2891176"/>
          </a:xfrm>
          <a:noFill/>
        </p:spPr>
        <p:txBody>
          <a:bodyPr>
            <a:spAutoFit/>
          </a:bodyPr>
          <a:lstStyle/>
          <a:p>
            <a:pPr marL="0" indent="195989" algn="just" eaLnBrk="1" hangingPunct="1">
              <a:lnSpc>
                <a:spcPct val="90000"/>
              </a:lnSpc>
            </a:pPr>
            <a:r>
              <a:rPr lang="en-US" altLang="en-US" sz="2425">
                <a:solidFill>
                  <a:srgbClr val="663300"/>
                </a:solidFill>
                <a:cs typeface="Times New Roman" panose="02020603050405020304" pitchFamily="18" charset="0"/>
              </a:rPr>
              <a:t>Several nuclear models to calculate the NTME</a:t>
            </a:r>
          </a:p>
          <a:p>
            <a:pPr marL="1133936" lvl="1" algn="just" eaLnBrk="1" hangingPunct="1">
              <a:lnSpc>
                <a:spcPct val="90000"/>
              </a:lnSpc>
            </a:pPr>
            <a:r>
              <a:rPr lang="en-US" altLang="en-US" sz="2425">
                <a:solidFill>
                  <a:srgbClr val="663300"/>
                </a:solidFill>
                <a:cs typeface="Times New Roman" panose="02020603050405020304" pitchFamily="18" charset="0"/>
              </a:rPr>
              <a:t> Shell-model and variants</a:t>
            </a:r>
          </a:p>
          <a:p>
            <a:pPr marL="1133936" lvl="1" algn="just" eaLnBrk="1" hangingPunct="1">
              <a:lnSpc>
                <a:spcPct val="90000"/>
              </a:lnSpc>
            </a:pPr>
            <a:r>
              <a:rPr lang="en-US" altLang="en-US" sz="2425">
                <a:solidFill>
                  <a:srgbClr val="663300"/>
                </a:solidFill>
                <a:cs typeface="Times New Roman" panose="02020603050405020304" pitchFamily="18" charset="0"/>
              </a:rPr>
              <a:t> QRPA and extensions</a:t>
            </a:r>
          </a:p>
          <a:p>
            <a:pPr marL="1133936" lvl="1" algn="just" eaLnBrk="1" hangingPunct="1">
              <a:lnSpc>
                <a:spcPct val="90000"/>
              </a:lnSpc>
            </a:pPr>
            <a:r>
              <a:rPr lang="en-US" altLang="en-US" sz="2425">
                <a:solidFill>
                  <a:srgbClr val="663300"/>
                </a:solidFill>
                <a:cs typeface="Times New Roman" panose="02020603050405020304" pitchFamily="18" charset="0"/>
              </a:rPr>
              <a:t> Alternative models</a:t>
            </a:r>
          </a:p>
          <a:p>
            <a:pPr marL="0" indent="195989" eaLnBrk="1" hangingPunct="1">
              <a:lnSpc>
                <a:spcPct val="90000"/>
              </a:lnSpc>
            </a:pPr>
            <a:r>
              <a:rPr lang="en-US" altLang="en-US" sz="2425">
                <a:solidFill>
                  <a:srgbClr val="663300"/>
                </a:solidFill>
              </a:rPr>
              <a:t>The NTME (</a:t>
            </a:r>
            <a:r>
              <a:rPr lang="en-US" altLang="en-US" sz="2425" i="1">
                <a:solidFill>
                  <a:srgbClr val="663300"/>
                </a:solidFill>
              </a:rPr>
              <a:t>M</a:t>
            </a:r>
            <a:r>
              <a:rPr lang="en-US" altLang="en-US" sz="2425" i="1" baseline="-25000">
                <a:solidFill>
                  <a:srgbClr val="663300"/>
                </a:solidFill>
              </a:rPr>
              <a:t>2ν</a:t>
            </a:r>
            <a:r>
              <a:rPr lang="en-US" altLang="en-US" sz="2425">
                <a:solidFill>
                  <a:srgbClr val="663300"/>
                </a:solidFill>
              </a:rPr>
              <a:t>) is sensitive to details of the nuclear structure </a:t>
            </a:r>
          </a:p>
          <a:p>
            <a:pPr marL="1133936" lvl="1" eaLnBrk="1" hangingPunct="1">
              <a:lnSpc>
                <a:spcPct val="90000"/>
              </a:lnSpc>
            </a:pPr>
            <a:r>
              <a:rPr lang="en-US" altLang="en-US" sz="2425">
                <a:solidFill>
                  <a:srgbClr val="663300"/>
                </a:solidFill>
              </a:rPr>
              <a:t>Spectroscopic properties of the initial and final nucleus</a:t>
            </a:r>
          </a:p>
          <a:p>
            <a:pPr marL="1133936" lvl="1" eaLnBrk="1" hangingPunct="1">
              <a:lnSpc>
                <a:spcPct val="90000"/>
              </a:lnSpc>
            </a:pPr>
            <a:r>
              <a:rPr lang="en-US" altLang="en-US" sz="2425">
                <a:solidFill>
                  <a:srgbClr val="663300"/>
                </a:solidFill>
              </a:rPr>
              <a:t>Pairing and Deformation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344471" y="340475"/>
            <a:ext cx="7391682" cy="51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07943" eaLnBrk="1" hangingPunct="1">
              <a:lnSpc>
                <a:spcPct val="90000"/>
              </a:lnSpc>
              <a:buClr>
                <a:srgbClr val="000000"/>
              </a:buClr>
              <a:buSzPct val="75000"/>
              <a:buNone/>
            </a:pPr>
            <a:r>
              <a:rPr lang="en-US" altLang="en-US" sz="3086" b="1" i="1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</a:rPr>
              <a:t>Nuclear Structure Aspect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37023" y="4610016"/>
            <a:ext cx="9743581" cy="79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07943" eaLnBrk="1" hangingPunct="1">
              <a:lnSpc>
                <a:spcPct val="90000"/>
              </a:lnSpc>
              <a:buSzPct val="150000"/>
              <a:buNone/>
            </a:pPr>
            <a:r>
              <a:rPr lang="en-US" altLang="en-US" sz="2425" i="1" dirty="0">
                <a:solidFill>
                  <a:srgbClr val="6600FF"/>
                </a:solidFill>
                <a:latin typeface="Times New Roman" panose="02020603050405020304" pitchFamily="18" charset="0"/>
                <a:ea typeface="+mn-ea"/>
              </a:rPr>
              <a:t>Uncertainty in estimated neutrino mass </a:t>
            </a:r>
            <a:r>
              <a:rPr lang="en-US" altLang="en-US" sz="2425" i="1" dirty="0" err="1">
                <a:solidFill>
                  <a:srgbClr val="6600FF"/>
                </a:solidFill>
                <a:latin typeface="Times New Roman" panose="02020603050405020304" pitchFamily="18" charset="0"/>
                <a:ea typeface="+mn-ea"/>
              </a:rPr>
              <a:t>upto</a:t>
            </a:r>
            <a:r>
              <a:rPr lang="en-US" altLang="en-US" sz="2425" i="1" dirty="0">
                <a:solidFill>
                  <a:srgbClr val="6600FF"/>
                </a:solidFill>
                <a:latin typeface="Times New Roman" panose="02020603050405020304" pitchFamily="18" charset="0"/>
                <a:ea typeface="+mn-ea"/>
              </a:rPr>
              <a:t> a factor of 10 due to uncertainty in NTMEs</a:t>
            </a:r>
            <a:r>
              <a:rPr lang="en-US" altLang="en-US" sz="2646" dirty="0">
                <a:solidFill>
                  <a:srgbClr val="6600FF"/>
                </a:solidFill>
                <a:latin typeface="Times New Roman" panose="02020603050405020304" pitchFamily="18" charset="0"/>
                <a:ea typeface="+mn-ea"/>
              </a:rPr>
              <a:t>.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20511" y="4001282"/>
            <a:ext cx="917660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07943" eaLnBrk="1" hangingPunct="1">
              <a:spcBef>
                <a:spcPct val="0"/>
              </a:spcBef>
              <a:buNone/>
            </a:pPr>
            <a:r>
              <a:rPr lang="en-US" altLang="en-US" sz="2646" dirty="0">
                <a:solidFill>
                  <a:srgbClr val="A50021"/>
                </a:solidFill>
                <a:latin typeface="Times New Roman" panose="02020603050405020304" pitchFamily="18" charset="0"/>
                <a:ea typeface="+mn-ea"/>
              </a:rPr>
              <a:t>Observed physical properties of </a:t>
            </a:r>
            <a:r>
              <a:rPr lang="en-US" altLang="en-US" sz="2646" dirty="0" err="1">
                <a:solidFill>
                  <a:srgbClr val="A50021"/>
                </a:solidFill>
                <a:latin typeface="Times New Roman" panose="02020603050405020304" pitchFamily="18" charset="0"/>
                <a:ea typeface="+mn-ea"/>
              </a:rPr>
              <a:t>nuclei</a:t>
            </a:r>
            <a:r>
              <a:rPr lang="en-US" altLang="en-US" sz="2646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:</a:t>
            </a:r>
            <a:r>
              <a:rPr lang="en-US" altLang="en-US" sz="2646" i="1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Test</a:t>
            </a:r>
            <a:r>
              <a:rPr lang="en-US" altLang="en-US" sz="2646" i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  of nuclear models</a:t>
            </a:r>
            <a:endParaRPr lang="en-US" altLang="en-US" sz="2646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137023" y="5414253"/>
            <a:ext cx="6409896" cy="4655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77979" indent="-377979" defTabSz="1007943" eaLnBrk="1" hangingPunct="1">
              <a:buNone/>
            </a:pPr>
            <a:r>
              <a:rPr lang="en-US" altLang="en-US" sz="2425" b="1" dirty="0">
                <a:solidFill>
                  <a:srgbClr val="A50021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Experiments to constrain NTME</a:t>
            </a:r>
            <a:r>
              <a:rPr lang="en-US" altLang="en-US" sz="2425" b="1" dirty="0">
                <a:solidFill>
                  <a:srgbClr val="A50021"/>
                </a:solidFill>
                <a:latin typeface="Times New Roman" panose="02020603050405020304" pitchFamily="18" charset="0"/>
                <a:ea typeface="+mn-ea"/>
              </a:rPr>
              <a:t> are essential</a:t>
            </a:r>
            <a:r>
              <a:rPr lang="en-US" altLang="en-US" sz="2425" dirty="0">
                <a:solidFill>
                  <a:srgbClr val="660033"/>
                </a:solidFill>
                <a:latin typeface="Symbol" panose="05050102010706020507" pitchFamily="18" charset="2"/>
                <a:ea typeface="+mn-ea"/>
              </a:rPr>
              <a:t> </a:t>
            </a:r>
            <a:r>
              <a:rPr lang="en-US" altLang="en-US" sz="2425" i="1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en-GB" altLang="en-US" sz="2425" i="1" dirty="0">
              <a:solidFill>
                <a:srgbClr val="FF33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30512" y="6836270"/>
            <a:ext cx="7019870" cy="4655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77979" indent="-377979" defTabSz="1007943" eaLnBrk="1" hangingPunct="1">
              <a:buNone/>
            </a:pPr>
            <a:r>
              <a:rPr lang="en-US" altLang="en-US" sz="2425" b="1" dirty="0">
                <a:solidFill>
                  <a:srgbClr val="A50021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A. </a:t>
            </a:r>
            <a:r>
              <a:rPr lang="en-US" altLang="en-US" sz="2425" b="1" dirty="0" err="1">
                <a:solidFill>
                  <a:srgbClr val="A50021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Shrivastava</a:t>
            </a:r>
            <a:r>
              <a:rPr lang="en-US" altLang="en-US" sz="2425" b="1" dirty="0">
                <a:solidFill>
                  <a:srgbClr val="A50021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 et al</a:t>
            </a:r>
            <a:r>
              <a:rPr lang="en-US" altLang="en-US" sz="2425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. </a:t>
            </a:r>
            <a:r>
              <a:rPr lang="en-US" altLang="en-US" sz="2425" b="1" dirty="0" err="1" smtClean="0">
                <a:solidFill>
                  <a:srgbClr val="A50021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Phys</a:t>
            </a:r>
            <a:r>
              <a:rPr lang="en-US" altLang="en-US" sz="2425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 Rev C105, 014605 (2022) </a:t>
            </a:r>
            <a:endParaRPr lang="en-GB" altLang="en-US" sz="2425" i="1" dirty="0">
              <a:solidFill>
                <a:srgbClr val="FF33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8075" y="6002047"/>
            <a:ext cx="9881475" cy="732508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77979" indent="-377979" defTabSz="1007943" eaLnBrk="1" hangingPunct="1">
              <a:buNone/>
            </a:pPr>
            <a:r>
              <a:rPr lang="en-US" alt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Occupational Probabilities of valence orbitals relevant to NDBD of 124Sn</a:t>
            </a:r>
          </a:p>
          <a:p>
            <a:pPr marL="377979" indent="-377979" defTabSz="1007943" eaLnBrk="1" hangingPunct="1">
              <a:buNone/>
            </a:pPr>
            <a:r>
              <a:rPr lang="en-US" altLang="en-US" sz="1800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Measurement </a:t>
            </a:r>
            <a:r>
              <a:rPr lang="en-US" altLang="en-US" sz="1800" i="1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of transfer cross-sections (</a:t>
            </a:r>
            <a:r>
              <a:rPr lang="en-US" altLang="en-US" sz="1800" i="1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d,p</a:t>
            </a:r>
            <a:r>
              <a:rPr lang="en-US" altLang="en-US" sz="1800" i="1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) (</a:t>
            </a:r>
            <a:r>
              <a:rPr lang="en-US" altLang="en-US" sz="1800" i="1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p,d</a:t>
            </a:r>
            <a:r>
              <a:rPr lang="en-US" altLang="en-US" sz="1800" i="1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), (</a:t>
            </a:r>
            <a:r>
              <a:rPr lang="en-US" altLang="en-US" sz="1800" i="1" baseline="300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4</a:t>
            </a:r>
            <a:r>
              <a:rPr lang="en-US" altLang="en-US" sz="1800" i="1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He,</a:t>
            </a:r>
            <a:r>
              <a:rPr lang="en-US" altLang="en-US" sz="1800" i="1" baseline="300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3</a:t>
            </a:r>
            <a:r>
              <a:rPr lang="en-US" altLang="en-US" sz="1800" i="1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He), (</a:t>
            </a:r>
            <a:r>
              <a:rPr lang="en-US" altLang="en-US" sz="1800" i="1" baseline="300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3</a:t>
            </a:r>
            <a:r>
              <a:rPr lang="en-US" altLang="en-US" sz="1800" i="1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He,</a:t>
            </a:r>
            <a:r>
              <a:rPr lang="en-US" altLang="en-US" sz="1800" i="1" baseline="300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4</a:t>
            </a:r>
            <a:r>
              <a:rPr lang="en-US" altLang="en-US" sz="1800" i="1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He) </a:t>
            </a:r>
            <a:r>
              <a:rPr lang="en-US" altLang="en-US" sz="1800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in  </a:t>
            </a:r>
            <a:r>
              <a:rPr lang="en-US" altLang="en-US" sz="1800" i="1" baseline="300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124</a:t>
            </a:r>
            <a:r>
              <a:rPr lang="en-US" altLang="en-US" sz="1800" i="1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Sn &amp; </a:t>
            </a:r>
            <a:r>
              <a:rPr lang="en-US" altLang="en-US" sz="1800" i="1" baseline="300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124</a:t>
            </a:r>
            <a:r>
              <a:rPr lang="en-US" altLang="en-US" sz="1800" i="1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Te</a:t>
            </a:r>
            <a:endParaRPr lang="en-GB" altLang="en-US" sz="1800" i="1" dirty="0">
              <a:solidFill>
                <a:srgbClr val="0066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3837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39713" y="2179637"/>
            <a:ext cx="96012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0.22 </a:t>
            </a:r>
            <a:r>
              <a:rPr lang="en-US" alt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Sn-Bi is suggested as a good candidate for the fabrication of Sn-Bi bolometers</a:t>
            </a:r>
            <a:r>
              <a:rPr lang="en-US" altLang="en-US" sz="2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chemeClr val="tx1"/>
                </a:solidFill>
              </a:rPr>
              <a:t>Baking the TIN.TIN detector for a few minutes at 323 K would reduce the </a:t>
            </a:r>
            <a:r>
              <a:rPr lang="en-US" sz="2000" kern="0" dirty="0" smtClean="0">
                <a:solidFill>
                  <a:schemeClr val="tx1"/>
                </a:solidFill>
              </a:rPr>
              <a:t>risk of </a:t>
            </a:r>
            <a:r>
              <a:rPr lang="en-US" sz="2000" kern="0" dirty="0">
                <a:solidFill>
                  <a:schemeClr val="tx1"/>
                </a:solidFill>
              </a:rPr>
              <a:t>tin pest</a:t>
            </a:r>
            <a:r>
              <a:rPr lang="en-US" sz="2000" kern="0" dirty="0" smtClean="0">
                <a:solidFill>
                  <a:schemeClr val="tx1"/>
                </a:solidFill>
              </a:rPr>
              <a:t>.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6712" y="4008437"/>
            <a:ext cx="6405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IN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Mazumdar</a:t>
            </a:r>
            <a:r>
              <a:rPr lang="en-I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IN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et al. </a:t>
            </a:r>
            <a:r>
              <a:rPr lang="en-IN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Scripta</a:t>
            </a:r>
            <a:r>
              <a:rPr lang="en-IN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IN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Materialia</a:t>
            </a:r>
            <a:r>
              <a:rPr lang="en-I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en-IN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199</a:t>
            </a:r>
            <a:r>
              <a:rPr lang="en-I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(2021), </a:t>
            </a:r>
            <a:r>
              <a:rPr lang="en-IN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113858</a:t>
            </a:r>
          </a:p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&amp;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Materials Research Express 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6 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(2019) 076521</a:t>
            </a:r>
            <a:r>
              <a:rPr lang="en-GB" dirty="0">
                <a:solidFill>
                  <a:srgbClr val="061C37"/>
                </a:solidFill>
              </a:rPr>
              <a:t> </a:t>
            </a:r>
            <a:r>
              <a:rPr lang="en-GB" dirty="0"/>
              <a:t>, 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656432" y="808037"/>
            <a:ext cx="8767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Studies </a:t>
            </a:r>
            <a:r>
              <a:rPr lang="en-GB" sz="2400" dirty="0">
                <a:solidFill>
                  <a:srgbClr val="FF0000"/>
                </a:solidFill>
              </a:rPr>
              <a:t>on β &lt;- -&gt; α transition in Sn and Sn-rich alloys for a cryogenic tin </a:t>
            </a:r>
            <a:r>
              <a:rPr lang="en-GB" sz="2400" dirty="0" smtClean="0">
                <a:solidFill>
                  <a:srgbClr val="FF0000"/>
                </a:solidFill>
              </a:rPr>
              <a:t>bolometer (Tin pest problem)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20638"/>
            <a:ext cx="10080625" cy="8636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IN" sz="2800" i="1" kern="0" dirty="0" smtClean="0">
                <a:solidFill>
                  <a:srgbClr val="C00000"/>
                </a:solidFill>
                <a:latin typeface="Comic Sans MS" pitchFamily="66" charset="0"/>
              </a:rPr>
              <a:t>Radiation background studies relevant to rare decays</a:t>
            </a:r>
            <a:endParaRPr lang="en-IN" sz="2800" i="1" kern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25413" y="1112838"/>
            <a:ext cx="9829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1pPr>
            <a:lvl2pPr marL="1150938" indent="-3429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2pPr>
            <a:lvl3pPr marL="1673225" indent="-3429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3pPr>
            <a:lvl4pPr marL="2195513" indent="-3429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4pPr>
            <a:lvl5pPr marL="2717800" indent="-3429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3175000" indent="-342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3632200" indent="-342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4089400" indent="-342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4546600" indent="-342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Measurements </a:t>
            </a: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of muon induced neutron background and neutron capture gamma  background carried out.</a:t>
            </a:r>
          </a:p>
          <a:p>
            <a:pPr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Aut</a:t>
            </a: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rock studies (</a:t>
            </a:r>
            <a:r>
              <a:rPr lang="en-US" alt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radiopurity</a:t>
            </a: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and neutron activation) are carried out </a:t>
            </a:r>
          </a:p>
          <a:p>
            <a:pPr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low </a:t>
            </a:r>
            <a:r>
              <a:rPr lang="en-US" alt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backgruond</a:t>
            </a: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counting setup used for qualifying/screening materials :</a:t>
            </a:r>
            <a:r>
              <a:rPr lang="en-US" alt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CsI</a:t>
            </a: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crystals grown at BARC for DINO, </a:t>
            </a:r>
            <a:r>
              <a:rPr lang="en-US" alt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Vizag</a:t>
            </a: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jadguguda</a:t>
            </a: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Jhakri</a:t>
            </a: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Atal , </a:t>
            </a:r>
            <a:r>
              <a:rPr lang="en-US" alt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Zojila</a:t>
            </a: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rock </a:t>
            </a:r>
            <a:r>
              <a:rPr lang="en-US" altLang="en-US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samples</a:t>
            </a:r>
            <a:endParaRPr lang="en-US" altLang="en-US" sz="2000" dirty="0">
              <a:solidFill>
                <a:srgbClr val="0066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000" baseline="-25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 </a:t>
            </a:r>
            <a:r>
              <a:rPr lang="en-US" alt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radiopurity</a:t>
            </a:r>
            <a:r>
              <a:rPr lang="en-US" alt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measurements for </a:t>
            </a:r>
            <a:r>
              <a:rPr lang="en-US" altLang="en-US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DLS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34607"/>
              </p:ext>
            </p:extLst>
          </p:nvPr>
        </p:nvGraphicFramePr>
        <p:xfrm>
          <a:off x="196850" y="3762662"/>
          <a:ext cx="4032250" cy="223678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71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0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Radionuclide</a:t>
                      </a:r>
                      <a:endParaRPr lang="en-IN" sz="1600" dirty="0"/>
                    </a:p>
                  </a:txBody>
                  <a:tcPr marL="91442" marR="91442" marT="59492" marB="59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AUTB</a:t>
                      </a:r>
                      <a:endParaRPr lang="en-IN" sz="1600" dirty="0"/>
                    </a:p>
                  </a:txBody>
                  <a:tcPr marL="91442" marR="91442" marT="59492" marB="59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BWH</a:t>
                      </a:r>
                      <a:endParaRPr lang="en-IN" sz="1600" dirty="0"/>
                    </a:p>
                  </a:txBody>
                  <a:tcPr marL="91442" marR="91442" marT="59492" marB="59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44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30000" dirty="0" smtClean="0"/>
                        <a:t>232</a:t>
                      </a:r>
                      <a:r>
                        <a:rPr lang="en-US" sz="1600" dirty="0" smtClean="0"/>
                        <a:t>Th</a:t>
                      </a:r>
                      <a:endParaRPr lang="en-IN" sz="1600" dirty="0"/>
                    </a:p>
                  </a:txBody>
                  <a:tcPr marL="91442" marR="91442" marT="59492" marB="594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12±1 ppb</a:t>
                      </a:r>
                      <a:endParaRPr lang="en-IN" sz="1600" dirty="0" smtClean="0"/>
                    </a:p>
                  </a:txBody>
                  <a:tcPr marL="91442" marR="91442" marT="59492" marB="594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338±14 ppb</a:t>
                      </a:r>
                      <a:endParaRPr lang="en-IN" sz="1600" dirty="0" smtClean="0"/>
                    </a:p>
                  </a:txBody>
                  <a:tcPr marL="91442" marR="91442" marT="59492" marB="594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44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30000" dirty="0" smtClean="0"/>
                        <a:t>238</a:t>
                      </a:r>
                      <a:r>
                        <a:rPr lang="en-US" sz="1600" dirty="0" smtClean="0"/>
                        <a:t>U</a:t>
                      </a:r>
                      <a:endParaRPr lang="en-IN" sz="1600" dirty="0"/>
                    </a:p>
                  </a:txBody>
                  <a:tcPr marL="91442" marR="91442" marT="59492" marB="594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60±2 ppb</a:t>
                      </a:r>
                      <a:endParaRPr lang="en-IN" sz="1600" dirty="0" smtClean="0"/>
                    </a:p>
                  </a:txBody>
                  <a:tcPr marL="91442" marR="91442" marT="59492" marB="594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9±1 ppb</a:t>
                      </a:r>
                      <a:endParaRPr lang="en-IN" sz="1600" dirty="0" smtClean="0"/>
                    </a:p>
                  </a:txBody>
                  <a:tcPr marL="91442" marR="91442" marT="59492" marB="59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81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30000" dirty="0" smtClean="0"/>
                        <a:t>40</a:t>
                      </a:r>
                      <a:r>
                        <a:rPr lang="en-US" sz="1600" dirty="0" smtClean="0"/>
                        <a:t>K</a:t>
                      </a:r>
                      <a:endParaRPr lang="en-IN" sz="1600" dirty="0"/>
                    </a:p>
                  </a:txBody>
                  <a:tcPr marL="91442" marR="91442" marT="59492" marB="594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&lt;2 ppb</a:t>
                      </a:r>
                      <a:endParaRPr lang="en-IN" sz="1600" dirty="0" smtClean="0"/>
                    </a:p>
                  </a:txBody>
                  <a:tcPr marL="91442" marR="91442" marT="59492" marB="594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2179±139 ppb</a:t>
                      </a:r>
                      <a:endParaRPr lang="en-IN" sz="1600" dirty="0" smtClean="0"/>
                    </a:p>
                  </a:txBody>
                  <a:tcPr marL="91442" marR="91442" marT="59492" marB="594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6171671"/>
            <a:ext cx="464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61C37"/>
                </a:solidFill>
              </a:rPr>
              <a:t>S. Thakur et al. , </a:t>
            </a:r>
            <a:r>
              <a:rPr lang="en-GB" sz="1400" dirty="0" err="1" smtClean="0">
                <a:solidFill>
                  <a:srgbClr val="061C37"/>
                </a:solidFill>
              </a:rPr>
              <a:t>Nucl</a:t>
            </a:r>
            <a:r>
              <a:rPr lang="en-GB" sz="1400" dirty="0">
                <a:solidFill>
                  <a:srgbClr val="061C37"/>
                </a:solidFill>
              </a:rPr>
              <a:t>. Inst. Meth. A 1038 (2022) 166892</a:t>
            </a:r>
            <a:endParaRPr lang="en-IN" sz="1400" dirty="0"/>
          </a:p>
        </p:txBody>
      </p:sp>
      <p:pic>
        <p:nvPicPr>
          <p:cNvPr id="12" name="Picture 3" descr="NIMA-D-22-00180_R1.pdf - Adobe Acrobat Reader DC (64-bit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9293" r="29236"/>
          <a:stretch>
            <a:fillRect/>
          </a:stretch>
        </p:blipFill>
        <p:spPr bwMode="auto">
          <a:xfrm>
            <a:off x="4964112" y="3305175"/>
            <a:ext cx="4876800" cy="380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7" y="52543"/>
            <a:ext cx="9066212" cy="658812"/>
          </a:xfrm>
        </p:spPr>
        <p:txBody>
          <a:bodyPr/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Rock sample studies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23620"/>
              </p:ext>
            </p:extLst>
          </p:nvPr>
        </p:nvGraphicFramePr>
        <p:xfrm>
          <a:off x="5617792" y="4819651"/>
          <a:ext cx="4409280" cy="2285997"/>
        </p:xfrm>
        <a:graphic>
          <a:graphicData uri="http://schemas.openxmlformats.org/drawingml/2006/table">
            <a:tbl>
              <a:tblPr/>
              <a:tblGrid>
                <a:gridCol w="1795083">
                  <a:extLst>
                    <a:ext uri="{9D8B030D-6E8A-4147-A177-3AD203B41FA5}">
                      <a16:colId xmlns:a16="http://schemas.microsoft.com/office/drawing/2014/main" val="4121256428"/>
                    </a:ext>
                  </a:extLst>
                </a:gridCol>
                <a:gridCol w="871399">
                  <a:extLst>
                    <a:ext uri="{9D8B030D-6E8A-4147-A177-3AD203B41FA5}">
                      <a16:colId xmlns:a16="http://schemas.microsoft.com/office/drawing/2014/main" val="3342853200"/>
                    </a:ext>
                  </a:extLst>
                </a:gridCol>
                <a:gridCol w="871399">
                  <a:extLst>
                    <a:ext uri="{9D8B030D-6E8A-4147-A177-3AD203B41FA5}">
                      <a16:colId xmlns:a16="http://schemas.microsoft.com/office/drawing/2014/main" val="89933544"/>
                    </a:ext>
                  </a:extLst>
                </a:gridCol>
                <a:gridCol w="871399">
                  <a:extLst>
                    <a:ext uri="{9D8B030D-6E8A-4147-A177-3AD203B41FA5}">
                      <a16:colId xmlns:a16="http://schemas.microsoft.com/office/drawing/2014/main" val="1412370538"/>
                    </a:ext>
                  </a:extLst>
                </a:gridCol>
              </a:tblGrid>
              <a:tr h="32657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IN" sz="1800" b="1" dirty="0">
                          <a:effectLst/>
                        </a:rPr>
                        <a:t>Rock sample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IN" sz="1800" b="1">
                          <a:effectLst/>
                        </a:rPr>
                        <a:t>Concentration(ppb)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392583"/>
                  </a:ext>
                </a:extLst>
              </a:tr>
              <a:tr h="32657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>
                          <a:effectLst/>
                        </a:rPr>
                        <a:t>232Th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>
                          <a:effectLst/>
                        </a:rPr>
                        <a:t>238U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>
                          <a:effectLst/>
                        </a:rPr>
                        <a:t>40K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74730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>
                          <a:effectLst/>
                        </a:rPr>
                        <a:t>AUT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 dirty="0">
                          <a:effectLst/>
                        </a:rPr>
                        <a:t>12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>
                          <a:effectLst/>
                        </a:rPr>
                        <a:t>60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>
                          <a:effectLst/>
                        </a:rPr>
                        <a:t>&lt;2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83806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>
                          <a:effectLst/>
                        </a:rPr>
                        <a:t>Atal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>
                          <a:effectLst/>
                        </a:rPr>
                        <a:t>580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>
                          <a:effectLst/>
                        </a:rPr>
                        <a:t>115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>
                          <a:effectLst/>
                        </a:rPr>
                        <a:t>1304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67088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>
                          <a:effectLst/>
                        </a:rPr>
                        <a:t>Jhakri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>
                          <a:effectLst/>
                        </a:rPr>
                        <a:t>1924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>
                          <a:effectLst/>
                        </a:rPr>
                        <a:t>1597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>
                          <a:effectLst/>
                        </a:rPr>
                        <a:t>1334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66191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>
                          <a:effectLst/>
                        </a:rPr>
                        <a:t>Zojila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>
                          <a:effectLst/>
                        </a:rPr>
                        <a:t>1106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>
                          <a:effectLst/>
                        </a:rPr>
                        <a:t>140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>
                          <a:effectLst/>
                        </a:rPr>
                        <a:t>491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40177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 dirty="0">
                          <a:effectLst/>
                        </a:rPr>
                        <a:t>BWH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>
                          <a:effectLst/>
                        </a:rPr>
                        <a:t>338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>
                          <a:effectLst/>
                        </a:rPr>
                        <a:t>9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i="1" dirty="0">
                          <a:effectLst/>
                        </a:rPr>
                        <a:t>2179</a:t>
                      </a:r>
                    </a:p>
                  </a:txBody>
                  <a:tcPr marL="14288" marR="14288" marT="9525" marB="952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953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414633"/>
              </p:ext>
            </p:extLst>
          </p:nvPr>
        </p:nvGraphicFramePr>
        <p:xfrm>
          <a:off x="163512" y="4853939"/>
          <a:ext cx="5247480" cy="2280920"/>
        </p:xfrm>
        <a:graphic>
          <a:graphicData uri="http://schemas.openxmlformats.org/drawingml/2006/table">
            <a:tbl>
              <a:tblPr/>
              <a:tblGrid>
                <a:gridCol w="1311870">
                  <a:extLst>
                    <a:ext uri="{9D8B030D-6E8A-4147-A177-3AD203B41FA5}">
                      <a16:colId xmlns:a16="http://schemas.microsoft.com/office/drawing/2014/main" val="1405155844"/>
                    </a:ext>
                  </a:extLst>
                </a:gridCol>
                <a:gridCol w="1311870">
                  <a:extLst>
                    <a:ext uri="{9D8B030D-6E8A-4147-A177-3AD203B41FA5}">
                      <a16:colId xmlns:a16="http://schemas.microsoft.com/office/drawing/2014/main" val="2311382625"/>
                    </a:ext>
                  </a:extLst>
                </a:gridCol>
                <a:gridCol w="1311870">
                  <a:extLst>
                    <a:ext uri="{9D8B030D-6E8A-4147-A177-3AD203B41FA5}">
                      <a16:colId xmlns:a16="http://schemas.microsoft.com/office/drawing/2014/main" val="1599307832"/>
                    </a:ext>
                  </a:extLst>
                </a:gridCol>
                <a:gridCol w="1311870">
                  <a:extLst>
                    <a:ext uri="{9D8B030D-6E8A-4147-A177-3AD203B41FA5}">
                      <a16:colId xmlns:a16="http://schemas.microsoft.com/office/drawing/2014/main" val="2085373888"/>
                    </a:ext>
                  </a:extLst>
                </a:gridCol>
              </a:tblGrid>
              <a:tr h="63200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 Name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(g)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Density (g/cc)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Counting time (d)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036163"/>
                  </a:ext>
                </a:extLst>
              </a:tr>
              <a:tr h="375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</a:t>
                      </a:r>
                      <a:endParaRPr lang="en-IN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27.50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2.93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350534"/>
                  </a:ext>
                </a:extLst>
              </a:tr>
              <a:tr h="375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Jhakri</a:t>
                      </a:r>
                      <a:endParaRPr lang="en-IN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10.77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2.12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57045"/>
                  </a:ext>
                </a:extLst>
              </a:tr>
              <a:tr h="375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Atal</a:t>
                      </a:r>
                      <a:endParaRPr lang="en-IN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6.89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28.9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524050"/>
                  </a:ext>
                </a:extLst>
              </a:tr>
              <a:tr h="3754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Zojila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130.02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19.77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9873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12307" r="6762" b="3395"/>
          <a:stretch/>
        </p:blipFill>
        <p:spPr>
          <a:xfrm>
            <a:off x="44845" y="884237"/>
            <a:ext cx="5000230" cy="3591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12091" r="7576" b="5556"/>
          <a:stretch/>
        </p:blipFill>
        <p:spPr>
          <a:xfrm>
            <a:off x="5116512" y="960437"/>
            <a:ext cx="4910560" cy="3515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231465">
            <a:off x="5606364" y="493107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Preliminary results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8763" y="3930650"/>
            <a:ext cx="9658350" cy="348138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61"/>
              </a:spcAft>
              <a:buSzPct val="120000"/>
              <a:defRPr/>
            </a:pPr>
            <a:r>
              <a:rPr lang="en-US" sz="2646" dirty="0">
                <a:solidFill>
                  <a:srgbClr val="00B050"/>
                </a:solidFill>
                <a:latin typeface="Comic Sans MS" pitchFamily="66" charset="0"/>
              </a:rPr>
              <a:t>After prototype demonstration</a:t>
            </a:r>
          </a:p>
          <a:p>
            <a:pPr algn="ctr">
              <a:spcBef>
                <a:spcPts val="0"/>
              </a:spcBef>
              <a:spcAft>
                <a:spcPts val="661"/>
              </a:spcAft>
              <a:buSzPct val="120000"/>
              <a:defRPr/>
            </a:pPr>
            <a:r>
              <a:rPr lang="en-US" sz="2646" dirty="0">
                <a:solidFill>
                  <a:schemeClr val="accent2"/>
                </a:solidFill>
                <a:latin typeface="Times New Roman" pitchFamily="18" charset="0"/>
              </a:rPr>
              <a:t>Build a large scale detector (~ 1 ton) </a:t>
            </a:r>
            <a:endParaRPr lang="en-US" sz="2646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661"/>
              </a:spcAft>
              <a:buSzPct val="120000"/>
              <a:defRPr/>
            </a:pPr>
            <a:r>
              <a:rPr lang="en-US" sz="2646" dirty="0" smtClean="0">
                <a:solidFill>
                  <a:srgbClr val="002060"/>
                </a:solidFill>
                <a:latin typeface="Times New Roman" pitchFamily="18" charset="0"/>
              </a:rPr>
              <a:t>( </a:t>
            </a:r>
            <a:r>
              <a:rPr lang="en-US" sz="2646" dirty="0">
                <a:solidFill>
                  <a:srgbClr val="002060"/>
                </a:solidFill>
                <a:latin typeface="Times New Roman" pitchFamily="18" charset="0"/>
              </a:rPr>
              <a:t>3phases: 100 Kg, 500 Kg, 1000 Kg)</a:t>
            </a:r>
          </a:p>
          <a:p>
            <a:pPr>
              <a:spcBef>
                <a:spcPts val="0"/>
              </a:spcBef>
              <a:spcAft>
                <a:spcPts val="661"/>
              </a:spcAft>
              <a:defRPr/>
            </a:pPr>
            <a:r>
              <a:rPr lang="en-US" sz="2646" dirty="0" err="1">
                <a:solidFill>
                  <a:srgbClr val="002060"/>
                </a:solidFill>
                <a:latin typeface="Times New Roman" pitchFamily="18" charset="0"/>
              </a:rPr>
              <a:t>Fn</a:t>
            </a:r>
            <a:r>
              <a:rPr lang="en-US" sz="2646" dirty="0">
                <a:solidFill>
                  <a:srgbClr val="002060"/>
                </a:solidFill>
                <a:latin typeface="Times New Roman" pitchFamily="18" charset="0"/>
              </a:rPr>
              <a:t> =G</a:t>
            </a:r>
            <a:r>
              <a:rPr lang="en-US" sz="2646" baseline="30000" dirty="0">
                <a:solidFill>
                  <a:srgbClr val="002060"/>
                </a:solidFill>
                <a:latin typeface="Times New Roman" pitchFamily="18" charset="0"/>
              </a:rPr>
              <a:t>0</a:t>
            </a:r>
            <a:r>
              <a:rPr lang="en-US" sz="2646" baseline="300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2646" dirty="0">
                <a:solidFill>
                  <a:srgbClr val="002060"/>
                </a:solidFill>
                <a:latin typeface="Times New Roman" pitchFamily="18" charset="0"/>
              </a:rPr>
              <a:t> |M</a:t>
            </a:r>
            <a:r>
              <a:rPr lang="en-US" sz="2646" baseline="30000" dirty="0">
                <a:solidFill>
                  <a:srgbClr val="002060"/>
                </a:solidFill>
                <a:latin typeface="Times New Roman" pitchFamily="18" charset="0"/>
              </a:rPr>
              <a:t>0</a:t>
            </a:r>
            <a:r>
              <a:rPr lang="en-US" sz="2646" baseline="300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2646" dirty="0">
                <a:solidFill>
                  <a:srgbClr val="002060"/>
                </a:solidFill>
                <a:latin typeface="Times New Roman" pitchFamily="18" charset="0"/>
              </a:rPr>
              <a:t>|</a:t>
            </a:r>
            <a:r>
              <a:rPr lang="en-US" sz="2646" baseline="30000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646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2646" i="1" dirty="0">
                <a:solidFill>
                  <a:srgbClr val="6600FF"/>
                </a:solidFill>
                <a:latin typeface="Times New Roman" pitchFamily="18" charset="0"/>
              </a:rPr>
              <a:t>= 8.569 x 10</a:t>
            </a:r>
            <a:r>
              <a:rPr lang="en-US" sz="2646" i="1" baseline="30000" dirty="0">
                <a:solidFill>
                  <a:srgbClr val="6600FF"/>
                </a:solidFill>
                <a:latin typeface="Times New Roman" pitchFamily="18" charset="0"/>
              </a:rPr>
              <a:t>-13</a:t>
            </a:r>
            <a:r>
              <a:rPr lang="en-US" sz="2646" i="1" dirty="0">
                <a:solidFill>
                  <a:srgbClr val="6600FF"/>
                </a:solidFill>
                <a:latin typeface="Times New Roman" pitchFamily="18" charset="0"/>
              </a:rPr>
              <a:t> yr</a:t>
            </a:r>
            <a:r>
              <a:rPr lang="en-US" sz="2646" i="1" baseline="30000" dirty="0">
                <a:solidFill>
                  <a:srgbClr val="6600FF"/>
                </a:solidFill>
                <a:latin typeface="Times New Roman" pitchFamily="18" charset="0"/>
              </a:rPr>
              <a:t>-1</a:t>
            </a:r>
            <a:r>
              <a:rPr lang="en-US" sz="2646" i="1" dirty="0">
                <a:solidFill>
                  <a:srgbClr val="6600FF"/>
                </a:solidFill>
                <a:latin typeface="Times New Roman" pitchFamily="18" charset="0"/>
              </a:rPr>
              <a:t> (PHFB)</a:t>
            </a:r>
          </a:p>
          <a:p>
            <a:pPr>
              <a:spcBef>
                <a:spcPts val="0"/>
              </a:spcBef>
              <a:spcAft>
                <a:spcPts val="661"/>
              </a:spcAft>
              <a:defRPr/>
            </a:pPr>
            <a:r>
              <a:rPr lang="en-US" sz="2646" i="1" dirty="0">
                <a:solidFill>
                  <a:srgbClr val="6600FF"/>
                </a:solidFill>
                <a:latin typeface="Times New Roman" pitchFamily="18" charset="0"/>
              </a:rPr>
              <a:t>	           = 1.382 x 10</a:t>
            </a:r>
            <a:r>
              <a:rPr lang="en-US" sz="2646" i="1" baseline="30000" dirty="0">
                <a:solidFill>
                  <a:srgbClr val="6600FF"/>
                </a:solidFill>
                <a:latin typeface="Times New Roman" pitchFamily="18" charset="0"/>
              </a:rPr>
              <a:t>-13</a:t>
            </a:r>
            <a:r>
              <a:rPr lang="en-US" sz="2646" i="1" dirty="0">
                <a:solidFill>
                  <a:srgbClr val="6600FF"/>
                </a:solidFill>
                <a:latin typeface="Times New Roman" pitchFamily="18" charset="0"/>
              </a:rPr>
              <a:t> yr</a:t>
            </a:r>
            <a:r>
              <a:rPr lang="en-US" sz="2646" i="1" baseline="30000" dirty="0">
                <a:solidFill>
                  <a:srgbClr val="6600FF"/>
                </a:solidFill>
                <a:latin typeface="Times New Roman" pitchFamily="18" charset="0"/>
              </a:rPr>
              <a:t>-1 </a:t>
            </a:r>
            <a:r>
              <a:rPr lang="en-US" sz="2646" i="1" dirty="0">
                <a:solidFill>
                  <a:srgbClr val="6600FF"/>
                </a:solidFill>
                <a:latin typeface="Times New Roman" pitchFamily="18" charset="0"/>
              </a:rPr>
              <a:t> (SM)</a:t>
            </a:r>
          </a:p>
          <a:p>
            <a:pPr>
              <a:spcBef>
                <a:spcPts val="0"/>
              </a:spcBef>
              <a:spcAft>
                <a:spcPts val="661"/>
              </a:spcAft>
              <a:defRPr/>
            </a:pPr>
            <a:r>
              <a:rPr lang="en-US" sz="2646" i="1" dirty="0">
                <a:solidFill>
                  <a:srgbClr val="006600"/>
                </a:solidFill>
                <a:latin typeface="Times New Roman" pitchFamily="18" charset="0"/>
              </a:rPr>
              <a:t>With 90 % enrichment,  background  ~ </a:t>
            </a:r>
            <a:r>
              <a:rPr lang="en-US" sz="2646" dirty="0">
                <a:solidFill>
                  <a:srgbClr val="006600"/>
                </a:solidFill>
                <a:latin typeface="Times New Roman" pitchFamily="18" charset="0"/>
              </a:rPr>
              <a:t>0.01 counts/ </a:t>
            </a:r>
            <a:r>
              <a:rPr lang="en-US" sz="2646" dirty="0" err="1">
                <a:solidFill>
                  <a:srgbClr val="006600"/>
                </a:solidFill>
                <a:latin typeface="Times New Roman" pitchFamily="18" charset="0"/>
              </a:rPr>
              <a:t>keV.kg.yr</a:t>
            </a:r>
            <a:endParaRPr lang="en-US" sz="2646" i="1" dirty="0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61"/>
              </a:spcAft>
              <a:defRPr/>
            </a:pPr>
            <a:r>
              <a:rPr lang="en-US" sz="2646" b="1" dirty="0">
                <a:solidFill>
                  <a:srgbClr val="C00000"/>
                </a:solidFill>
                <a:latin typeface="Times New Roman" pitchFamily="18" charset="0"/>
              </a:rPr>
              <a:t>m</a:t>
            </a:r>
            <a:r>
              <a:rPr lang="en-US" sz="2646" b="1" baseline="-25000" dirty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sz="2646" b="1" dirty="0">
                <a:solidFill>
                  <a:srgbClr val="C00000"/>
                </a:solidFill>
                <a:latin typeface="Times New Roman" pitchFamily="18" charset="0"/>
              </a:rPr>
              <a:t>~100 </a:t>
            </a:r>
            <a:r>
              <a:rPr lang="en-US" sz="2646" b="1" dirty="0" err="1">
                <a:solidFill>
                  <a:srgbClr val="C00000"/>
                </a:solidFill>
                <a:latin typeface="Times New Roman" pitchFamily="18" charset="0"/>
              </a:rPr>
              <a:t>meV</a:t>
            </a:r>
            <a:r>
              <a:rPr lang="en-US" sz="2646" b="1" dirty="0">
                <a:solidFill>
                  <a:srgbClr val="C00000"/>
                </a:solidFill>
                <a:latin typeface="Times New Roman" pitchFamily="18" charset="0"/>
              </a:rPr>
              <a:t>  in 1 </a:t>
            </a:r>
            <a:r>
              <a:rPr lang="en-US" sz="2646" b="1" dirty="0" err="1">
                <a:solidFill>
                  <a:srgbClr val="C00000"/>
                </a:solidFill>
                <a:latin typeface="Times New Roman" pitchFamily="18" charset="0"/>
              </a:rPr>
              <a:t>yr</a:t>
            </a:r>
            <a:r>
              <a:rPr lang="en-US" sz="2646" b="1" dirty="0">
                <a:solidFill>
                  <a:srgbClr val="C00000"/>
                </a:solidFill>
                <a:latin typeface="Times New Roman" pitchFamily="18" charset="0"/>
              </a:rPr>
              <a:t>  (SM) ,    m</a:t>
            </a:r>
            <a:r>
              <a:rPr lang="en-US" sz="2646" b="1" baseline="-25000" dirty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sz="2646" b="1" dirty="0">
                <a:solidFill>
                  <a:srgbClr val="C00000"/>
                </a:solidFill>
                <a:latin typeface="Times New Roman" pitchFamily="18" charset="0"/>
              </a:rPr>
              <a:t>~50 </a:t>
            </a:r>
            <a:r>
              <a:rPr lang="en-US" sz="2646" b="1" dirty="0" err="1">
                <a:solidFill>
                  <a:srgbClr val="C00000"/>
                </a:solidFill>
                <a:latin typeface="Times New Roman" pitchFamily="18" charset="0"/>
              </a:rPr>
              <a:t>meV</a:t>
            </a:r>
            <a:r>
              <a:rPr lang="en-US" sz="2646" b="1" dirty="0">
                <a:solidFill>
                  <a:srgbClr val="C00000"/>
                </a:solidFill>
                <a:latin typeface="Times New Roman" pitchFamily="18" charset="0"/>
              </a:rPr>
              <a:t>  in 1 </a:t>
            </a:r>
            <a:r>
              <a:rPr lang="en-US" sz="2646" b="1" dirty="0" err="1">
                <a:solidFill>
                  <a:srgbClr val="C00000"/>
                </a:solidFill>
                <a:latin typeface="Times New Roman" pitchFamily="18" charset="0"/>
              </a:rPr>
              <a:t>yr</a:t>
            </a:r>
            <a:r>
              <a:rPr lang="en-US" sz="2646" b="1" dirty="0">
                <a:solidFill>
                  <a:srgbClr val="C00000"/>
                </a:solidFill>
                <a:latin typeface="Times New Roman" pitchFamily="18" charset="0"/>
              </a:rPr>
              <a:t>   (PHFB)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87638" y="3086100"/>
            <a:ext cx="4622800" cy="6381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lIns="111107" tIns="55553" rIns="111107" bIns="55553">
            <a:spAutoFit/>
          </a:bodyPr>
          <a:lstStyle/>
          <a:p>
            <a:pPr algn="ctr">
              <a:buSzPct val="120000"/>
              <a:buFont typeface="Wingdings" pitchFamily="2" charset="2"/>
              <a:buNone/>
              <a:defRPr/>
            </a:pPr>
            <a:r>
              <a:rPr lang="en-US" sz="3417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…Future Goal</a:t>
            </a:r>
            <a:r>
              <a:rPr lang="en-US" sz="3086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1625" y="1176338"/>
            <a:ext cx="9456738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107" tIns="55553" rIns="111107" bIns="55553">
            <a:spAutoFit/>
          </a:bodyPr>
          <a:lstStyle/>
          <a:p>
            <a:pPr marL="314982" indent="-314982">
              <a:spcBef>
                <a:spcPts val="331"/>
              </a:spcBef>
              <a:buFont typeface="Arial" pitchFamily="34" charset="0"/>
              <a:buChar char="•"/>
              <a:defRPr/>
            </a:pPr>
            <a:r>
              <a:rPr lang="en-IN" sz="24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Measurements with </a:t>
            </a:r>
            <a:r>
              <a:rPr lang="en-IN" sz="2425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</a:t>
            </a:r>
            <a:r>
              <a:rPr lang="en-IN" sz="242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IN" sz="24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bolometer using Am-</a:t>
            </a:r>
            <a:r>
              <a:rPr lang="en-IN" sz="242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IN" sz="24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source </a:t>
            </a:r>
          </a:p>
          <a:p>
            <a:pPr marL="314982" indent="-314982">
              <a:spcBef>
                <a:spcPts val="331"/>
              </a:spcBef>
              <a:buFont typeface="Arial" pitchFamily="34" charset="0"/>
              <a:buChar char="•"/>
              <a:defRPr/>
            </a:pPr>
            <a:r>
              <a:rPr lang="en-US" sz="24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Rare decay studies using low BKG setup (DBD to excited state in </a:t>
            </a:r>
            <a:r>
              <a:rPr lang="en-US" sz="2425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US" sz="24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Zr).</a:t>
            </a:r>
            <a:endParaRPr lang="en-IN" sz="242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4982" indent="-314982">
              <a:spcBef>
                <a:spcPts val="331"/>
              </a:spcBef>
              <a:buFont typeface="Arial" pitchFamily="34" charset="0"/>
              <a:buChar char="•"/>
              <a:defRPr/>
            </a:pPr>
            <a:r>
              <a:rPr lang="en-US" sz="2425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NTD Ge Sensor development (contd..)</a:t>
            </a:r>
          </a:p>
          <a:p>
            <a:pPr marL="314982" indent="-314982">
              <a:spcBef>
                <a:spcPts val="331"/>
              </a:spcBef>
              <a:buFont typeface="Arial" pitchFamily="34" charset="0"/>
              <a:buChar char="•"/>
              <a:defRPr/>
            </a:pPr>
            <a:r>
              <a:rPr lang="en-US" sz="24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25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nbb</a:t>
            </a:r>
            <a:r>
              <a:rPr lang="en-US" sz="24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measurements in </a:t>
            </a:r>
            <a:r>
              <a:rPr lang="en-US" sz="2425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124</a:t>
            </a:r>
            <a:r>
              <a:rPr lang="en-US" sz="24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17800" y="115888"/>
            <a:ext cx="4622800" cy="6381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lIns="111107" tIns="55553" rIns="111107" bIns="55553">
            <a:spAutoFit/>
          </a:bodyPr>
          <a:lstStyle/>
          <a:p>
            <a:pPr algn="ctr">
              <a:buSzPct val="120000"/>
              <a:buFont typeface="Wingdings" pitchFamily="2" charset="2"/>
              <a:buNone/>
              <a:defRPr/>
            </a:pPr>
            <a:r>
              <a:rPr lang="en-US" sz="3417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r>
              <a:rPr lang="en-US" sz="3086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Next Step..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3838" y="1228725"/>
            <a:ext cx="4197350" cy="500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264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24m x15 m x 3.5 m high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38100"/>
            <a:ext cx="10080625" cy="793750"/>
          </a:xfrm>
          <a:prstGeom prst="rect">
            <a:avLst/>
          </a:prstGeom>
          <a:solidFill>
            <a:srgbClr val="0B13B5"/>
          </a:solidFill>
          <a:ln>
            <a:solidFill>
              <a:schemeClr val="accent1"/>
            </a:solidFill>
          </a:ln>
        </p:spPr>
        <p:txBody>
          <a:bodyPr lIns="100796" tIns="50398" rIns="100796" bIns="50398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86" b="1" i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Space requirement and a possible layout </a:t>
            </a:r>
            <a:endParaRPr lang="en-IN" sz="3086" b="1" i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3732" name="Picture 3" descr="ndbd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4" r="38521"/>
          <a:stretch>
            <a:fillRect/>
          </a:stretch>
        </p:blipFill>
        <p:spPr bwMode="auto">
          <a:xfrm>
            <a:off x="1260475" y="1927225"/>
            <a:ext cx="26289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038" y="1190625"/>
            <a:ext cx="4195762" cy="500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264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10m x10 m x 10 m high</a:t>
            </a:r>
          </a:p>
        </p:txBody>
      </p:sp>
      <p:pic>
        <p:nvPicPr>
          <p:cNvPr id="73734" name="Picture 2" descr="ndbd_lab_halfdep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8" r="19258"/>
          <a:stretch>
            <a:fillRect/>
          </a:stretch>
        </p:blipFill>
        <p:spPr bwMode="auto">
          <a:xfrm>
            <a:off x="5195888" y="1922463"/>
            <a:ext cx="465455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04925" y="6276975"/>
            <a:ext cx="8451850" cy="131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77979" indent="-377979">
              <a:buFont typeface="Arial" panose="020B0604020202020204" pitchFamily="34" charset="0"/>
              <a:buChar char="•"/>
              <a:defRPr/>
            </a:pPr>
            <a:r>
              <a:rPr lang="en-IN" sz="264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+ DAQ room</a:t>
            </a:r>
          </a:p>
          <a:p>
            <a:pPr marL="377979" indent="-377979">
              <a:buFont typeface="Arial" panose="020B0604020202020204" pitchFamily="34" charset="0"/>
              <a:buChar char="•"/>
              <a:defRPr/>
            </a:pPr>
            <a:r>
              <a:rPr lang="en-IN" sz="264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background counting lab 8m x6.5 m x 3.5 m high</a:t>
            </a:r>
          </a:p>
          <a:p>
            <a:pPr marL="377979" indent="-377979">
              <a:buFont typeface="Arial" panose="020B0604020202020204" pitchFamily="34" charset="0"/>
              <a:buChar char="•"/>
              <a:defRPr/>
            </a:pPr>
            <a:r>
              <a:rPr lang="en-IN" sz="264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expansion scope?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9719" y="6904037"/>
            <a:ext cx="4421187" cy="500063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6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http://www.tifr.res.in/~tin.tin</a:t>
            </a:r>
            <a:r>
              <a:rPr lang="en-IN" b="1" dirty="0">
                <a:latin typeface="Serif"/>
              </a:rPr>
              <a:t>/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885032" y="655637"/>
            <a:ext cx="8310562" cy="59642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1993" tIns="71993" rIns="71993" bIns="71993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220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Tin.Tin</a:t>
            </a:r>
            <a:r>
              <a:rPr lang="en-US" altLang="en-US" sz="220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Collaboration</a:t>
            </a:r>
            <a:endParaRPr lang="en-US" altLang="en-US" sz="2205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TIFR, Mumbai</a:t>
            </a: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Vivek</a:t>
            </a:r>
            <a:r>
              <a:rPr lang="en-US" altLang="en-US" sz="198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Singh, Neha </a:t>
            </a:r>
            <a:r>
              <a:rPr lang="en-US" altLang="en-US" sz="1984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Dokania</a:t>
            </a:r>
            <a:r>
              <a:rPr lang="en-US" altLang="en-US" sz="198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S. </a:t>
            </a:r>
            <a:r>
              <a:rPr lang="en-US" altLang="en-US" sz="1984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Mathimalar</a:t>
            </a: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1984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Garai</a:t>
            </a:r>
            <a:r>
              <a:rPr lang="en-US" altLang="en-US" sz="198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altLang="en-US" sz="1984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Harisree</a:t>
            </a:r>
            <a:r>
              <a:rPr lang="en-US" altLang="en-US" sz="198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84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krishnamoorthy</a:t>
            </a:r>
            <a:r>
              <a:rPr lang="en-US" altLang="en-US" sz="198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Aparajita</a:t>
            </a:r>
            <a:r>
              <a:rPr lang="en-US" altLang="en-US" sz="198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84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Mazumdar</a:t>
            </a:r>
            <a:r>
              <a:rPr lang="en-US" altLang="en-US" sz="198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84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Ghnashyam</a:t>
            </a:r>
            <a:r>
              <a:rPr lang="en-US" altLang="en-US" sz="198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84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Gupta, </a:t>
            </a:r>
            <a:r>
              <a:rPr lang="en-US" altLang="en-US" sz="1984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Ashif</a:t>
            </a:r>
            <a:r>
              <a:rPr lang="en-US" altLang="en-US" sz="198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Reza </a:t>
            </a: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Vishal </a:t>
            </a:r>
            <a:r>
              <a:rPr lang="en-US" altLang="en-US" sz="198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Vatsa</a:t>
            </a:r>
            <a:r>
              <a:rPr lang="en-US" altLang="en-US" sz="198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8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Nishant</a:t>
            </a:r>
            <a:r>
              <a:rPr lang="en-US" altLang="en-US" sz="198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8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Jangid</a:t>
            </a:r>
            <a:endParaRPr lang="en-US" altLang="en-US" sz="1984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M.S. Pose, </a:t>
            </a:r>
            <a:r>
              <a:rPr lang="en-US" altLang="en-US" sz="1984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Mallikarjun</a:t>
            </a:r>
            <a:endParaRPr lang="en-US" altLang="en-US" sz="1984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Nanal, V.M. </a:t>
            </a:r>
            <a:r>
              <a:rPr lang="en-US" altLang="en-US" sz="1984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Datar</a:t>
            </a:r>
            <a:r>
              <a:rPr lang="en-US" altLang="en-US" sz="1984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*,</a:t>
            </a:r>
            <a:endParaRPr lang="en-US" altLang="en-US" sz="1984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984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Ramakrishnan</a:t>
            </a:r>
            <a:r>
              <a:rPr lang="en-US" altLang="en-US" sz="1984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*,  </a:t>
            </a: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altLang="en-US" sz="198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Palit</a:t>
            </a: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altLang="en-US" sz="1984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Wategaonkar</a:t>
            </a:r>
            <a:r>
              <a:rPr lang="en-US" altLang="en-US" sz="1984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altLang="en-US" sz="1984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BARC, Mumbai</a:t>
            </a: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altLang="en-US" sz="198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Shrivastava</a:t>
            </a: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K.C. </a:t>
            </a:r>
            <a:r>
              <a:rPr lang="en-US" altLang="en-US" sz="1984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Jagadeesan</a:t>
            </a:r>
            <a:r>
              <a:rPr lang="en-US" altLang="en-US" sz="198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S.V. </a:t>
            </a:r>
            <a:r>
              <a:rPr lang="en-US" altLang="en-US" sz="1984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Thakare</a:t>
            </a:r>
            <a:r>
              <a:rPr lang="en-US" altLang="en-US" sz="198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84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Kamalesh</a:t>
            </a:r>
            <a:r>
              <a:rPr lang="en-US" altLang="en-US" sz="198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84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Dasgupta</a:t>
            </a:r>
            <a:r>
              <a:rPr lang="en-US" altLang="en-US" sz="198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8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S.G</a:t>
            </a:r>
            <a:r>
              <a:rPr lang="en-US" altLang="en-US" sz="198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984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Nakhate</a:t>
            </a:r>
            <a:r>
              <a:rPr lang="en-US" altLang="en-US" sz="198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984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Soumen</a:t>
            </a:r>
            <a:r>
              <a:rPr lang="en-US" altLang="en-US" sz="198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Bhattacharyya</a:t>
            </a: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IIT Ropar </a:t>
            </a: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P.K. </a:t>
            </a:r>
            <a:r>
              <a:rPr lang="en-US" altLang="en-US" sz="1984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Raina, </a:t>
            </a:r>
            <a:r>
              <a:rPr lang="en-US" altLang="en-US" sz="198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Pushpendra</a:t>
            </a: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84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Singh</a:t>
            </a: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R.G. </a:t>
            </a:r>
            <a:r>
              <a:rPr lang="en-US" altLang="en-US" sz="1984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Pillay*, </a:t>
            </a:r>
            <a:r>
              <a:rPr lang="en-US" altLang="en-US" sz="198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Swati Thakur</a:t>
            </a: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Univ. of  Lucknow </a:t>
            </a: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P.K. </a:t>
            </a:r>
            <a:r>
              <a:rPr lang="en-US" altLang="en-US" sz="198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</a:t>
            </a: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>
              <a:spcBef>
                <a:spcPts val="0"/>
              </a:spcBef>
              <a:spcAft>
                <a:spcPts val="331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1984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</a:t>
            </a: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V.K.B. Kota </a:t>
            </a:r>
            <a:r>
              <a:rPr lang="en-US" altLang="en-US" sz="1984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VECC</a:t>
            </a: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8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Parnika</a:t>
            </a:r>
            <a:r>
              <a:rPr lang="en-US" altLang="en-US" sz="198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"/>
          <a:stretch>
            <a:fillRect/>
          </a:stretch>
        </p:blipFill>
        <p:spPr bwMode="auto">
          <a:xfrm>
            <a:off x="0" y="274637"/>
            <a:ext cx="5040313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9712" y="5008562"/>
            <a:ext cx="4421187" cy="50006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6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http://www.tifr.res.in/~tin.tin</a:t>
            </a:r>
            <a:r>
              <a:rPr lang="en-IN" b="1" dirty="0">
                <a:latin typeface="Serif"/>
              </a:rPr>
              <a:t>/</a:t>
            </a:r>
          </a:p>
        </p:txBody>
      </p:sp>
      <p:pic>
        <p:nvPicPr>
          <p:cNvPr id="665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387725"/>
            <a:ext cx="4989513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664201" y="808037"/>
            <a:ext cx="4365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993" tIns="71993" rIns="71993" bIns="71993" anchor="ctr"/>
          <a:lstStyle>
            <a:lvl1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spcBef>
                <a:spcPts val="303"/>
              </a:spcBef>
              <a:spcAft>
                <a:spcPts val="303"/>
              </a:spcAft>
              <a:buClr>
                <a:srgbClr val="000000"/>
              </a:buClr>
              <a:buSzPct val="100000"/>
              <a:defRPr/>
            </a:pPr>
            <a:r>
              <a:rPr lang="en-US" sz="2646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Acknowledgement</a:t>
            </a:r>
          </a:p>
          <a:p>
            <a:pPr eaLnBrk="1">
              <a:spcBef>
                <a:spcPts val="303"/>
              </a:spcBef>
              <a:spcAft>
                <a:spcPts val="303"/>
              </a:spcAft>
              <a:buClr>
                <a:srgbClr val="000000"/>
              </a:buClr>
              <a:buSzPct val="100000"/>
              <a:defRPr/>
            </a:pPr>
            <a:r>
              <a:rPr lang="en-US" sz="2205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Tin.Tin</a:t>
            </a:r>
            <a:r>
              <a:rPr lang="en-US" sz="2205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Collaboration</a:t>
            </a:r>
          </a:p>
          <a:p>
            <a:pPr eaLnBrk="1">
              <a:spcBef>
                <a:spcPts val="303"/>
              </a:spcBef>
              <a:spcAft>
                <a:spcPts val="303"/>
              </a:spcAft>
              <a:buClr>
                <a:srgbClr val="000000"/>
              </a:buClr>
              <a:buSzPct val="100000"/>
              <a:defRPr/>
            </a:pPr>
            <a:r>
              <a:rPr lang="en-US" sz="2205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INO collaboration</a:t>
            </a:r>
          </a:p>
          <a:p>
            <a:pPr eaLnBrk="1">
              <a:spcBef>
                <a:spcPts val="303"/>
              </a:spcBef>
              <a:spcAft>
                <a:spcPts val="303"/>
              </a:spcAft>
              <a:buClr>
                <a:srgbClr val="000000"/>
              </a:buClr>
              <a:buSzPct val="100000"/>
              <a:defRPr/>
            </a:pPr>
            <a:r>
              <a:rPr lang="en-US" sz="2205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Pelletron</a:t>
            </a:r>
            <a:r>
              <a:rPr lang="en-US" sz="2205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5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Linac</a:t>
            </a:r>
            <a:r>
              <a:rPr lang="en-US" sz="2205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Facility</a:t>
            </a:r>
          </a:p>
          <a:p>
            <a:pPr eaLnBrk="1">
              <a:spcBef>
                <a:spcPts val="303"/>
              </a:spcBef>
              <a:spcAft>
                <a:spcPts val="303"/>
              </a:spcAft>
              <a:buClr>
                <a:srgbClr val="000000"/>
              </a:buClr>
              <a:buSzPct val="100000"/>
              <a:defRPr/>
            </a:pPr>
            <a:r>
              <a:rPr lang="en-US" sz="2205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205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colleagues </a:t>
            </a:r>
            <a:r>
              <a:rPr lang="en-US" sz="2205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from TIFR-BARC</a:t>
            </a:r>
            <a:endParaRPr lang="en-US" sz="2205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112" y="3094037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6600"/>
                </a:solidFill>
              </a:rPr>
              <a:t>Backup slides</a:t>
            </a:r>
            <a:endParaRPr lang="en-IN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"/>
          <p:cNvSpPr txBox="1">
            <a:spLocks noChangeArrowheads="1"/>
          </p:cNvSpPr>
          <p:nvPr/>
        </p:nvSpPr>
        <p:spPr bwMode="auto">
          <a:xfrm>
            <a:off x="377825" y="168275"/>
            <a:ext cx="93249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  <a:defRPr/>
            </a:pPr>
            <a:r>
              <a:rPr lang="en-US" altLang="en-US" sz="2646">
                <a:latin typeface="Times New Roman" panose="02020603050405020304" pitchFamily="18" charset="0"/>
                <a:sym typeface="Symbol" panose="05050102010706020507" pitchFamily="18" charset="2"/>
              </a:rPr>
              <a:t></a:t>
            </a:r>
            <a:r>
              <a:rPr lang="en-US" altLang="en-US" sz="2646" baseline="-25000">
                <a:latin typeface="Times New Roman" panose="02020603050405020304" pitchFamily="18" charset="0"/>
                <a:sym typeface="Symbol" panose="05050102010706020507" pitchFamily="18" charset="2"/>
              </a:rPr>
              <a:t>02</a:t>
            </a:r>
            <a:r>
              <a:rPr lang="en-US" altLang="en-US" sz="2646">
                <a:latin typeface="Times New Roman" panose="02020603050405020304" pitchFamily="18" charset="0"/>
                <a:sym typeface="Symbol" panose="05050102010706020507" pitchFamily="18" charset="2"/>
              </a:rPr>
              <a:t> </a:t>
            </a:r>
            <a:r>
              <a:rPr lang="en-US" altLang="en-US" sz="2646">
                <a:latin typeface="Times New Roman" panose="02020603050405020304" pitchFamily="18" charset="0"/>
                <a:sym typeface="Math1" pitchFamily="2" charset="2"/>
              </a:rPr>
              <a:t>[phase-space </a:t>
            </a:r>
            <a:r>
              <a:rPr lang="en-US" altLang="en-US" sz="2646">
                <a:solidFill>
                  <a:srgbClr val="6600FF"/>
                </a:solidFill>
                <a:latin typeface="Times New Roman" panose="02020603050405020304" pitchFamily="18" charset="0"/>
                <a:sym typeface="Math1" pitchFamily="2" charset="2"/>
              </a:rPr>
              <a:t>(</a:t>
            </a:r>
            <a:r>
              <a:rPr lang="en-US" altLang="en-US" sz="2646">
                <a:solidFill>
                  <a:srgbClr val="66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 Q</a:t>
            </a:r>
            <a:r>
              <a:rPr lang="en-US" altLang="en-US" sz="2646" baseline="30000">
                <a:solidFill>
                  <a:srgbClr val="66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2646">
                <a:solidFill>
                  <a:srgbClr val="66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646">
                <a:latin typeface="Times New Roman" panose="02020603050405020304" pitchFamily="18" charset="0"/>
                <a:sym typeface="Math1" pitchFamily="2" charset="2"/>
              </a:rPr>
              <a:t>] </a:t>
            </a:r>
            <a:r>
              <a:rPr lang="en-US" altLang="en-US" sz="2646">
                <a:latin typeface="Times New Roman" panose="02020603050405020304" pitchFamily="18" charset="0"/>
                <a:sym typeface="Symbol" panose="05050102010706020507" pitchFamily="18" charset="2"/>
              </a:rPr>
              <a:t> [Nuclear ME]</a:t>
            </a:r>
            <a:r>
              <a:rPr lang="en-US" altLang="en-US" sz="2646" baseline="30000">
                <a:solidFill>
                  <a:srgbClr val="00206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2</a:t>
            </a:r>
            <a:r>
              <a:rPr lang="en-US" altLang="en-US" sz="2646">
                <a:solidFill>
                  <a:srgbClr val="00206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46">
                <a:latin typeface="Times New Roman" panose="02020603050405020304" pitchFamily="18" charset="0"/>
                <a:sym typeface="Symbol" panose="05050102010706020507" pitchFamily="18" charset="2"/>
              </a:rPr>
              <a:t>  |</a:t>
            </a:r>
            <a:r>
              <a:rPr lang="en-US" altLang="en-US" sz="2646" b="1">
                <a:latin typeface="Times New Roman" panose="02020603050405020304" pitchFamily="18" charset="0"/>
                <a:sym typeface="Symbol" panose="05050102010706020507" pitchFamily="18" charset="2"/>
              </a:rPr>
              <a:t> </a:t>
            </a:r>
            <a:r>
              <a:rPr lang="en-US" altLang="en-US" sz="2646">
                <a:latin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en-US" sz="2646" baseline="-25000">
                <a:latin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altLang="en-US" sz="2646" b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46" b="1">
                <a:latin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646">
                <a:latin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en-US" sz="2646" baseline="30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646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75779" name="Group 12"/>
          <p:cNvGrpSpPr>
            <a:grpSpLocks noChangeAspect="1"/>
          </p:cNvGrpSpPr>
          <p:nvPr/>
        </p:nvGrpSpPr>
        <p:grpSpPr bwMode="auto">
          <a:xfrm>
            <a:off x="420688" y="923925"/>
            <a:ext cx="4298950" cy="3271838"/>
            <a:chOff x="343" y="960"/>
            <a:chExt cx="2729" cy="2077"/>
          </a:xfrm>
        </p:grpSpPr>
        <p:pic>
          <p:nvPicPr>
            <p:cNvPr id="75788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960"/>
              <a:ext cx="2729" cy="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Rectangle 14"/>
            <p:cNvSpPr>
              <a:spLocks noChangeAspect="1" noChangeArrowheads="1"/>
            </p:cNvSpPr>
            <p:nvPr/>
          </p:nvSpPr>
          <p:spPr bwMode="auto">
            <a:xfrm>
              <a:off x="720" y="2400"/>
              <a:ext cx="288" cy="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z="1984"/>
            </a:p>
          </p:txBody>
        </p:sp>
      </p:grpSp>
      <p:sp>
        <p:nvSpPr>
          <p:cNvPr id="19460" name="Text Box 17"/>
          <p:cNvSpPr txBox="1">
            <a:spLocks noChangeArrowheads="1"/>
          </p:cNvSpPr>
          <p:nvPr/>
        </p:nvSpPr>
        <p:spPr bwMode="auto">
          <a:xfrm>
            <a:off x="252413" y="4941888"/>
            <a:ext cx="915511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35" tIns="33918" rIns="67835" bIns="33918">
            <a:spAutoFit/>
          </a:bodyPr>
          <a:lstStyle>
            <a:lvl1pPr marL="342900" indent="-279400" defTabSz="615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15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159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159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159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205" dirty="0">
                <a:solidFill>
                  <a:srgbClr val="006600"/>
                </a:solidFill>
                <a:latin typeface="Times New Roman" panose="02020603050405020304" pitchFamily="18" charset="0"/>
              </a:rPr>
              <a:t>Simultaneous emission of two electrons</a:t>
            </a:r>
          </a:p>
          <a:p>
            <a:pPr>
              <a:defRPr/>
            </a:pPr>
            <a:r>
              <a:rPr lang="en-US" altLang="en-US" sz="2205" dirty="0">
                <a:solidFill>
                  <a:srgbClr val="006600"/>
                </a:solidFill>
                <a:latin typeface="Times New Roman" panose="02020603050405020304" pitchFamily="18" charset="0"/>
              </a:rPr>
              <a:t>Constancy of the sum energy of the two emitted electrons</a:t>
            </a:r>
          </a:p>
        </p:txBody>
      </p:sp>
      <p:sp>
        <p:nvSpPr>
          <p:cNvPr id="19461" name="Rectangle 18"/>
          <p:cNvSpPr>
            <a:spLocks noChangeArrowheads="1"/>
          </p:cNvSpPr>
          <p:nvPr/>
        </p:nvSpPr>
        <p:spPr bwMode="auto">
          <a:xfrm>
            <a:off x="461963" y="5880100"/>
            <a:ext cx="9156700" cy="769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205" i="1" dirty="0">
                <a:solidFill>
                  <a:srgbClr val="CC3300"/>
                </a:solidFill>
                <a:latin typeface="Comic Sans MS" panose="030F0702030302020204" pitchFamily="66" charset="0"/>
              </a:rPr>
              <a:t>Sum energy peak </a:t>
            </a:r>
            <a:r>
              <a:rPr lang="en-GB" altLang="en-US" sz="2205" i="1" dirty="0">
                <a:solidFill>
                  <a:srgbClr val="CC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 </a:t>
            </a:r>
            <a:r>
              <a:rPr lang="en-GB" altLang="en-US" sz="2205" i="1" dirty="0">
                <a:solidFill>
                  <a:srgbClr val="CC3300"/>
                </a:solidFill>
                <a:latin typeface="Comic Sans MS" panose="030F0702030302020204" pitchFamily="66" charset="0"/>
              </a:rPr>
              <a:t>High resolution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205" i="1" dirty="0">
                <a:solidFill>
                  <a:srgbClr val="CC3300"/>
                </a:solidFill>
                <a:latin typeface="Comic Sans MS" panose="030F0702030302020204" pitchFamily="66" charset="0"/>
              </a:rPr>
              <a:t>Extremely low event rates </a:t>
            </a:r>
            <a:r>
              <a:rPr lang="en-GB" altLang="en-US" sz="2205" i="1" dirty="0">
                <a:solidFill>
                  <a:srgbClr val="CC33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GB" altLang="en-US" sz="2205" i="1" dirty="0">
                <a:solidFill>
                  <a:srgbClr val="CC3300"/>
                </a:solidFill>
                <a:latin typeface="Comic Sans MS" panose="030F0702030302020204" pitchFamily="66" charset="0"/>
              </a:rPr>
              <a:t>very large sources and detector</a:t>
            </a:r>
          </a:p>
        </p:txBody>
      </p:sp>
      <p:grpSp>
        <p:nvGrpSpPr>
          <p:cNvPr id="75782" name="Group 19"/>
          <p:cNvGrpSpPr>
            <a:grpSpLocks/>
          </p:cNvGrpSpPr>
          <p:nvPr/>
        </p:nvGrpSpPr>
        <p:grpSpPr bwMode="auto">
          <a:xfrm>
            <a:off x="7056438" y="4568825"/>
            <a:ext cx="3024187" cy="1314450"/>
            <a:chOff x="3792" y="1968"/>
            <a:chExt cx="1728" cy="751"/>
          </a:xfrm>
        </p:grpSpPr>
        <p:sp>
          <p:nvSpPr>
            <p:cNvPr id="19465" name="Text Box 20"/>
            <p:cNvSpPr txBox="1">
              <a:spLocks noChangeArrowheads="1"/>
            </p:cNvSpPr>
            <p:nvPr/>
          </p:nvSpPr>
          <p:spPr bwMode="auto">
            <a:xfrm>
              <a:off x="3792" y="1968"/>
              <a:ext cx="48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7937">
                  <a:solidFill>
                    <a:srgbClr val="006600"/>
                  </a:solidFill>
                  <a:latin typeface="Times New Roman" panose="02020603050405020304" pitchFamily="18" charset="0"/>
                </a:rPr>
                <a:t>}</a:t>
              </a:r>
            </a:p>
          </p:txBody>
        </p:sp>
        <p:sp>
          <p:nvSpPr>
            <p:cNvPr id="19466" name="Rectangle 21"/>
            <p:cNvSpPr>
              <a:spLocks noChangeArrowheads="1"/>
            </p:cNvSpPr>
            <p:nvPr/>
          </p:nvSpPr>
          <p:spPr bwMode="auto">
            <a:xfrm>
              <a:off x="4128" y="2160"/>
              <a:ext cx="1392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25" i="1">
                  <a:solidFill>
                    <a:srgbClr val="006600"/>
                  </a:solidFill>
                  <a:latin typeface="Comic Sans MS" panose="030F0702030302020204" pitchFamily="66" charset="0"/>
                </a:rPr>
                <a:t>Identification experiments</a:t>
              </a:r>
            </a:p>
          </p:txBody>
        </p:sp>
      </p:grpSp>
      <p:pic>
        <p:nvPicPr>
          <p:cNvPr id="75783" name="Picture 22" descr="revmod_fig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7945" r="48978" b="74947"/>
          <a:stretch>
            <a:fillRect/>
          </a:stretch>
        </p:blipFill>
        <p:spPr bwMode="auto">
          <a:xfrm>
            <a:off x="5376863" y="1008063"/>
            <a:ext cx="4319587" cy="3022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504825" y="4316413"/>
            <a:ext cx="66357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25" i="1">
                <a:solidFill>
                  <a:srgbClr val="FF3300"/>
                </a:solidFill>
                <a:latin typeface="Comic Sans MS" panose="030F0702030302020204" pitchFamily="66" charset="0"/>
              </a:rPr>
              <a:t>High Q</a:t>
            </a:r>
            <a:r>
              <a:rPr lang="en-US" altLang="en-US" sz="2425" i="1" baseline="-25000">
                <a:solidFill>
                  <a:srgbClr val="FF33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25" i="1" baseline="-25000">
                <a:solidFill>
                  <a:srgbClr val="FF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</a:t>
            </a:r>
            <a:r>
              <a:rPr lang="en-US" altLang="en-US" sz="2425" i="1">
                <a:solidFill>
                  <a:srgbClr val="FF33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and abundance desirable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52413" y="6745288"/>
            <a:ext cx="915511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35" tIns="33918" rIns="67835" bIns="33918">
            <a:spAutoFit/>
          </a:bodyPr>
          <a:lstStyle>
            <a:lvl1pPr marL="342900" indent="-279400" defTabSz="615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15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159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159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159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205" i="1" dirty="0">
                <a:solidFill>
                  <a:srgbClr val="333399"/>
                </a:solidFill>
                <a:latin typeface="Times New Roman" panose="02020603050405020304" pitchFamily="18" charset="0"/>
              </a:rPr>
              <a:t>Active source (DBD nuclei integral part of the detector)</a:t>
            </a:r>
          </a:p>
          <a:p>
            <a:pPr>
              <a:defRPr/>
            </a:pPr>
            <a:r>
              <a:rPr lang="en-US" altLang="en-US" sz="2205" i="1" dirty="0">
                <a:solidFill>
                  <a:srgbClr val="333399"/>
                </a:solidFill>
                <a:latin typeface="Times New Roman" panose="02020603050405020304" pitchFamily="18" charset="0"/>
              </a:rPr>
              <a:t>Passive Source (DBD source external to the detector) </a:t>
            </a:r>
          </a:p>
        </p:txBody>
      </p:sp>
    </p:spTree>
    <p:extLst>
      <p:ext uri="{BB962C8B-B14F-4D97-AF65-F5344CB8AC3E}">
        <p14:creationId xmlns:p14="http://schemas.microsoft.com/office/powerpoint/2010/main" val="561758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40270" y="1188199"/>
            <a:ext cx="8991113" cy="10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07943" eaLnBrk="1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2425">
                <a:solidFill>
                  <a:srgbClr val="660033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altLang="en-US" sz="1984">
                <a:solidFill>
                  <a:srgbClr val="660033"/>
                </a:solidFill>
                <a:latin typeface="Times New Roman" pitchFamily="18" charset="0"/>
                <a:ea typeface="+mn-ea"/>
              </a:rPr>
              <a:t>liquid </a:t>
            </a:r>
            <a:r>
              <a:rPr lang="en-US" altLang="en-US" sz="1984" baseline="30000">
                <a:solidFill>
                  <a:srgbClr val="660033"/>
                </a:solidFill>
                <a:latin typeface="Times New Roman" pitchFamily="18" charset="0"/>
                <a:ea typeface="+mn-ea"/>
              </a:rPr>
              <a:t>4</a:t>
            </a:r>
            <a:r>
              <a:rPr lang="en-US" altLang="en-US" sz="1984">
                <a:solidFill>
                  <a:srgbClr val="660033"/>
                </a:solidFill>
                <a:latin typeface="Times New Roman" pitchFamily="18" charset="0"/>
                <a:ea typeface="+mn-ea"/>
              </a:rPr>
              <a:t>He  ~ 4.2 K, </a:t>
            </a:r>
            <a:r>
              <a:rPr lang="en-US" altLang="en-US" sz="1984" baseline="30000">
                <a:solidFill>
                  <a:srgbClr val="660033"/>
                </a:solidFill>
                <a:latin typeface="Times New Roman" pitchFamily="18" charset="0"/>
                <a:ea typeface="+mn-ea"/>
              </a:rPr>
              <a:t>3</a:t>
            </a:r>
            <a:r>
              <a:rPr lang="en-US" altLang="en-US" sz="1984">
                <a:solidFill>
                  <a:srgbClr val="660033"/>
                </a:solidFill>
                <a:latin typeface="Times New Roman" pitchFamily="18" charset="0"/>
                <a:ea typeface="+mn-ea"/>
              </a:rPr>
              <a:t>He  ~ 3.2 K</a:t>
            </a:r>
          </a:p>
          <a:p>
            <a:pPr defTabSz="1007943" eaLnBrk="1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984">
                <a:solidFill>
                  <a:srgbClr val="660033"/>
                </a:solidFill>
                <a:latin typeface="Times New Roman" pitchFamily="18" charset="0"/>
                <a:ea typeface="+mn-ea"/>
              </a:rPr>
              <a:t> Pumping on liq. </a:t>
            </a:r>
            <a:r>
              <a:rPr lang="en-US" altLang="en-US" sz="1984" baseline="30000">
                <a:solidFill>
                  <a:srgbClr val="660033"/>
                </a:solidFill>
                <a:latin typeface="Times New Roman" pitchFamily="18" charset="0"/>
                <a:ea typeface="+mn-ea"/>
              </a:rPr>
              <a:t>4</a:t>
            </a:r>
            <a:r>
              <a:rPr lang="en-US" altLang="en-US" sz="1984">
                <a:solidFill>
                  <a:srgbClr val="660033"/>
                </a:solidFill>
                <a:latin typeface="Times New Roman" pitchFamily="18" charset="0"/>
                <a:ea typeface="+mn-ea"/>
              </a:rPr>
              <a:t>He ~1.2 K, </a:t>
            </a:r>
            <a:r>
              <a:rPr lang="en-US" altLang="en-US" sz="1984" baseline="30000">
                <a:solidFill>
                  <a:srgbClr val="660033"/>
                </a:solidFill>
                <a:latin typeface="Times New Roman" pitchFamily="18" charset="0"/>
                <a:ea typeface="+mn-ea"/>
              </a:rPr>
              <a:t>3</a:t>
            </a:r>
            <a:r>
              <a:rPr lang="en-US" altLang="en-US" sz="1984">
                <a:solidFill>
                  <a:srgbClr val="660033"/>
                </a:solidFill>
                <a:latin typeface="Times New Roman" pitchFamily="18" charset="0"/>
                <a:ea typeface="+mn-ea"/>
              </a:rPr>
              <a:t>He  ~ 0.3 K</a:t>
            </a:r>
          </a:p>
          <a:p>
            <a:pPr defTabSz="1007943" eaLnBrk="1">
              <a:spcBef>
                <a:spcPts val="303"/>
              </a:spcBef>
              <a:spcAft>
                <a:spcPts val="30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984">
                <a:solidFill>
                  <a:srgbClr val="660033"/>
                </a:solidFill>
                <a:latin typeface="Times New Roman" pitchFamily="18" charset="0"/>
                <a:ea typeface="+mn-ea"/>
              </a:rPr>
              <a:t> Cooling through the continuous cycle of a </a:t>
            </a:r>
            <a:r>
              <a:rPr lang="en-US" altLang="en-US" sz="1984" baseline="30000">
                <a:solidFill>
                  <a:srgbClr val="660033"/>
                </a:solidFill>
                <a:latin typeface="Times New Roman" pitchFamily="18" charset="0"/>
                <a:ea typeface="+mn-ea"/>
              </a:rPr>
              <a:t>3</a:t>
            </a:r>
            <a:r>
              <a:rPr lang="en-US" altLang="en-US" sz="1984">
                <a:solidFill>
                  <a:srgbClr val="660033"/>
                </a:solidFill>
                <a:latin typeface="Times New Roman" pitchFamily="18" charset="0"/>
                <a:ea typeface="+mn-ea"/>
              </a:rPr>
              <a:t>He / </a:t>
            </a:r>
            <a:r>
              <a:rPr lang="en-US" altLang="en-US" sz="1984" baseline="30000">
                <a:solidFill>
                  <a:srgbClr val="660033"/>
                </a:solidFill>
                <a:latin typeface="Times New Roman" pitchFamily="18" charset="0"/>
                <a:ea typeface="+mn-ea"/>
              </a:rPr>
              <a:t>4</a:t>
            </a:r>
            <a:r>
              <a:rPr lang="en-US" altLang="en-US" sz="1984">
                <a:solidFill>
                  <a:srgbClr val="660033"/>
                </a:solidFill>
                <a:latin typeface="Times New Roman" pitchFamily="18" charset="0"/>
                <a:ea typeface="+mn-ea"/>
              </a:rPr>
              <a:t>He mixture for lower temperatures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49243" y="122495"/>
            <a:ext cx="8607879" cy="913461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64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64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64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64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64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47975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46225" algn="l"/>
                <a:tab pos="895949" algn="l"/>
                <a:tab pos="1345675" algn="l"/>
                <a:tab pos="1793649" algn="l"/>
                <a:tab pos="2243373" algn="l"/>
                <a:tab pos="2693099" algn="l"/>
                <a:tab pos="3142823" algn="l"/>
                <a:tab pos="3590797" algn="l"/>
                <a:tab pos="4040523" algn="l"/>
                <a:tab pos="4490247" algn="l"/>
                <a:tab pos="4938221" algn="l"/>
                <a:tab pos="5387946" algn="l"/>
                <a:tab pos="5837671" algn="l"/>
                <a:tab pos="6287396" algn="l"/>
                <a:tab pos="6735370" algn="l"/>
                <a:tab pos="7185095" algn="l"/>
                <a:tab pos="7634820" algn="l"/>
                <a:tab pos="8082794" algn="l"/>
                <a:tab pos="8532518" algn="l"/>
                <a:tab pos="8982244" algn="l"/>
              </a:tabLst>
            </a:pPr>
            <a:r>
              <a:rPr lang="en-GB" altLang="en-US" sz="2425">
                <a:solidFill>
                  <a:srgbClr val="000000"/>
                </a:solidFill>
                <a:latin typeface="Comic Sans MS" pitchFamily="66" charset="0"/>
                <a:ea typeface="+mn-ea"/>
              </a:rPr>
              <a:t>How do we get mK temperature? </a:t>
            </a:r>
          </a:p>
          <a:p>
            <a:pPr algn="ctr" defTabSz="447975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46225" algn="l"/>
                <a:tab pos="895949" algn="l"/>
                <a:tab pos="1345675" algn="l"/>
                <a:tab pos="1793649" algn="l"/>
                <a:tab pos="2243373" algn="l"/>
                <a:tab pos="2693099" algn="l"/>
                <a:tab pos="3142823" algn="l"/>
                <a:tab pos="3590797" algn="l"/>
                <a:tab pos="4040523" algn="l"/>
                <a:tab pos="4490247" algn="l"/>
                <a:tab pos="4938221" algn="l"/>
                <a:tab pos="5387946" algn="l"/>
                <a:tab pos="5837671" algn="l"/>
                <a:tab pos="6287396" algn="l"/>
                <a:tab pos="6735370" algn="l"/>
                <a:tab pos="7185095" algn="l"/>
                <a:tab pos="7634820" algn="l"/>
                <a:tab pos="8082794" algn="l"/>
                <a:tab pos="8532518" algn="l"/>
                <a:tab pos="8982244" algn="l"/>
              </a:tabLst>
            </a:pPr>
            <a:r>
              <a:rPr lang="en-GB" altLang="en-US" sz="2425" baseline="33000">
                <a:solidFill>
                  <a:srgbClr val="000000"/>
                </a:solidFill>
                <a:latin typeface="Comic Sans MS" pitchFamily="66" charset="0"/>
                <a:ea typeface="+mn-ea"/>
              </a:rPr>
              <a:t>3</a:t>
            </a:r>
            <a:r>
              <a:rPr lang="en-GB" altLang="en-US" sz="2425">
                <a:solidFill>
                  <a:srgbClr val="000000"/>
                </a:solidFill>
                <a:latin typeface="Comic Sans MS" pitchFamily="66" charset="0"/>
                <a:ea typeface="+mn-ea"/>
              </a:rPr>
              <a:t>He-</a:t>
            </a:r>
            <a:r>
              <a:rPr lang="en-GB" altLang="en-US" sz="2425" baseline="33000">
                <a:solidFill>
                  <a:srgbClr val="000000"/>
                </a:solidFill>
                <a:latin typeface="Comic Sans MS" pitchFamily="66" charset="0"/>
                <a:ea typeface="+mn-ea"/>
              </a:rPr>
              <a:t>4</a:t>
            </a:r>
            <a:r>
              <a:rPr lang="en-GB" altLang="en-US" sz="2425">
                <a:solidFill>
                  <a:srgbClr val="000000"/>
                </a:solidFill>
                <a:latin typeface="Comic Sans MS" pitchFamily="66" charset="0"/>
                <a:ea typeface="+mn-ea"/>
              </a:rPr>
              <a:t>He Dilution Refrigerator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791030" y="5563011"/>
            <a:ext cx="2666885" cy="3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007943" eaLnBrk="1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altLang="en-US" sz="1984">
                <a:solidFill>
                  <a:srgbClr val="000000"/>
                </a:solidFill>
                <a:latin typeface="Times New Roman" pitchFamily="18" charset="0"/>
                <a:ea typeface="+mn-ea"/>
              </a:rPr>
              <a:t>Fraction of </a:t>
            </a:r>
            <a:r>
              <a:rPr lang="en-US" altLang="en-US" sz="1984" baseline="30000">
                <a:solidFill>
                  <a:srgbClr val="000000"/>
                </a:solidFill>
                <a:latin typeface="Times New Roman" pitchFamily="18" charset="0"/>
                <a:ea typeface="+mn-ea"/>
              </a:rPr>
              <a:t>3</a:t>
            </a:r>
            <a:r>
              <a:rPr lang="en-US" altLang="en-US" sz="1984">
                <a:solidFill>
                  <a:srgbClr val="000000"/>
                </a:solidFill>
                <a:latin typeface="Times New Roman" pitchFamily="18" charset="0"/>
                <a:ea typeface="+mn-ea"/>
              </a:rPr>
              <a:t>He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402548" y="2421896"/>
            <a:ext cx="4399137" cy="376313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07943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altLang="en-US" sz="1984" i="1">
                <a:solidFill>
                  <a:srgbClr val="FFCCFF"/>
                </a:solidFill>
                <a:latin typeface="Times New Roman" pitchFamily="18" charset="0"/>
                <a:ea typeface="+mn-ea"/>
              </a:rPr>
              <a:t>Phase diagram for a mixture of </a:t>
            </a:r>
            <a:r>
              <a:rPr lang="en-US" altLang="en-US" sz="1984" i="1" baseline="30000">
                <a:solidFill>
                  <a:srgbClr val="FFCCFF"/>
                </a:solidFill>
                <a:latin typeface="Times New Roman" pitchFamily="18" charset="0"/>
                <a:ea typeface="+mn-ea"/>
              </a:rPr>
              <a:t>3</a:t>
            </a:r>
            <a:r>
              <a:rPr lang="en-US" altLang="en-US" sz="1984" i="1">
                <a:solidFill>
                  <a:srgbClr val="FFCCFF"/>
                </a:solidFill>
                <a:latin typeface="Times New Roman" pitchFamily="18" charset="0"/>
                <a:ea typeface="+mn-ea"/>
              </a:rPr>
              <a:t>He / </a:t>
            </a:r>
            <a:r>
              <a:rPr lang="en-US" altLang="en-US" sz="1984" i="1" baseline="30000">
                <a:solidFill>
                  <a:srgbClr val="FFCCFF"/>
                </a:solidFill>
                <a:latin typeface="Times New Roman" pitchFamily="18" charset="0"/>
                <a:ea typeface="+mn-ea"/>
              </a:rPr>
              <a:t>4</a:t>
            </a:r>
            <a:r>
              <a:rPr lang="en-US" altLang="en-US" sz="1984" i="1">
                <a:solidFill>
                  <a:srgbClr val="FFCCFF"/>
                </a:solidFill>
                <a:latin typeface="Times New Roman" pitchFamily="18" charset="0"/>
                <a:ea typeface="+mn-ea"/>
              </a:rPr>
              <a:t>He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54269" y="2299401"/>
            <a:ext cx="4954036" cy="494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marL="103188" indent="-103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13744" indent="-113744" algn="just" defTabSz="1007943" eaLnBrk="1">
              <a:spcAft>
                <a:spcPts val="606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984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When a mixture of the two isotopes of helium is cooled below a critical temperature, it separates into two phases. </a:t>
            </a:r>
          </a:p>
          <a:p>
            <a:pPr marL="113744" indent="-113744" algn="just" defTabSz="1007943" eaLnBrk="1">
              <a:spcBef>
                <a:spcPts val="303"/>
              </a:spcBef>
              <a:spcAft>
                <a:spcPts val="606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984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The lighter "concentrated phase" is rich in </a:t>
            </a:r>
            <a:r>
              <a:rPr lang="en-US" altLang="en-US" sz="1984" baseline="30000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3</a:t>
            </a:r>
            <a:r>
              <a:rPr lang="en-US" altLang="en-US" sz="1984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He and the heavier "dilute phase" is rich in </a:t>
            </a:r>
            <a:r>
              <a:rPr lang="en-US" altLang="en-US" sz="1984" baseline="30000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4</a:t>
            </a:r>
            <a:r>
              <a:rPr lang="en-US" altLang="en-US" sz="1984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He. Since the enthalpies of the </a:t>
            </a:r>
            <a:r>
              <a:rPr lang="en-US" altLang="en-US" sz="1984" baseline="30000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3</a:t>
            </a:r>
            <a:r>
              <a:rPr lang="en-US" altLang="en-US" sz="1984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He in the two phases are different, it is possible to obtain cooling by "evaporating" the </a:t>
            </a:r>
            <a:r>
              <a:rPr lang="en-US" altLang="en-US" sz="1984" baseline="30000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3</a:t>
            </a:r>
            <a:r>
              <a:rPr lang="en-US" altLang="en-US" sz="1984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He from the concentrated phase into the dilute phase. </a:t>
            </a:r>
          </a:p>
          <a:p>
            <a:pPr marL="113744" indent="-113744" algn="just" defTabSz="1007943" eaLnBrk="1">
              <a:spcAft>
                <a:spcPts val="606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altLang="en-US" sz="1984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This process continues to work even at the lowest temperatures because the equilibrium concentration of </a:t>
            </a:r>
            <a:r>
              <a:rPr lang="en-US" altLang="en-US" sz="1984" baseline="30000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3</a:t>
            </a:r>
            <a:r>
              <a:rPr lang="en-US" altLang="en-US" sz="1984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He in the dilute phase is still finite even as the temperature approaches absolute zero.</a:t>
            </a:r>
          </a:p>
          <a:p>
            <a:pPr marL="113744" indent="-113744" algn="just" defTabSz="1007943" eaLnBrk="1">
              <a:spcAft>
                <a:spcPts val="606"/>
              </a:spcAft>
              <a:buClr>
                <a:srgbClr val="000000"/>
              </a:buClr>
              <a:buSzPct val="100000"/>
            </a:pPr>
            <a:r>
              <a:rPr lang="en-US" altLang="en-US" sz="1984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(originally proposed by H. London in 1951) </a:t>
            </a:r>
          </a:p>
        </p:txBody>
      </p:sp>
      <p:pic>
        <p:nvPicPr>
          <p:cNvPr id="16391" name="Picture 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98" y="3018620"/>
            <a:ext cx="3855085" cy="385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140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88963" y="923925"/>
            <a:ext cx="8777287" cy="619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50392" rIns="100785" bIns="50392">
            <a:spAutoFit/>
          </a:bodyPr>
          <a:lstStyle>
            <a:lvl1pPr marL="377825" indent="-377825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9pPr>
          </a:lstStyle>
          <a:p>
            <a:pPr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en-US" altLang="en-US" sz="2425" dirty="0">
                <a:solidFill>
                  <a:srgbClr val="006600"/>
                </a:solidFill>
                <a:latin typeface="Times New Roman" pitchFamily="18" charset="0"/>
              </a:rPr>
              <a:t>Make a natural Sn bolometric detector ~ 0.5</a:t>
            </a:r>
            <a:r>
              <a:rPr lang="en-US" altLang="en-US" sz="2425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</a:t>
            </a:r>
            <a:r>
              <a:rPr lang="en-US" altLang="en-US" sz="2425" dirty="0">
                <a:solidFill>
                  <a:srgbClr val="006600"/>
                </a:solidFill>
                <a:latin typeface="Times New Roman" pitchFamily="18" charset="0"/>
              </a:rPr>
              <a:t>1 Kg</a:t>
            </a:r>
            <a:endParaRPr lang="en-US" altLang="en-US" sz="2205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en-US" altLang="en-US" sz="2425" dirty="0">
                <a:solidFill>
                  <a:srgbClr val="006600"/>
                </a:solidFill>
                <a:latin typeface="Times New Roman" pitchFamily="18" charset="0"/>
              </a:rPr>
              <a:t>Radiation background studies</a:t>
            </a:r>
            <a:endParaRPr lang="en-US" altLang="en-US" sz="2205" dirty="0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en-US" altLang="en-US" sz="2425" dirty="0">
                <a:solidFill>
                  <a:srgbClr val="006600"/>
                </a:solidFill>
                <a:latin typeface="Times New Roman" pitchFamily="18" charset="0"/>
              </a:rPr>
              <a:t>Detector and background simulations</a:t>
            </a:r>
            <a:endParaRPr lang="en-US" altLang="en-US" sz="2205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en-US" altLang="en-US" sz="2425" dirty="0" err="1">
                <a:solidFill>
                  <a:srgbClr val="C00000"/>
                </a:solidFill>
                <a:latin typeface="Times New Roman" pitchFamily="18" charset="0"/>
              </a:rPr>
              <a:t>Thermalization</a:t>
            </a:r>
            <a:r>
              <a:rPr lang="en-US" altLang="en-US" sz="2425" dirty="0">
                <a:solidFill>
                  <a:srgbClr val="C00000"/>
                </a:solidFill>
                <a:latin typeface="Times New Roman" pitchFamily="18" charset="0"/>
              </a:rPr>
              <a:t> issues</a:t>
            </a:r>
          </a:p>
          <a:p>
            <a:pPr lvl="1">
              <a:lnSpc>
                <a:spcPct val="100000"/>
              </a:lnSpc>
              <a:spcBef>
                <a:spcPts val="331"/>
              </a:spcBef>
              <a:spcAft>
                <a:spcPct val="0"/>
              </a:spcAft>
              <a:buClrTx/>
              <a:buSzTx/>
              <a:buFont typeface="Times New Roman" pitchFamily="18" charset="0"/>
              <a:buNone/>
              <a:defRPr/>
            </a:pPr>
            <a:r>
              <a:rPr lang="en-US" altLang="en-US" sz="2425" dirty="0">
                <a:solidFill>
                  <a:srgbClr val="C00000"/>
                </a:solidFill>
                <a:latin typeface="Times New Roman" pitchFamily="18" charset="0"/>
              </a:rPr>
              <a:t>between the electronic and </a:t>
            </a:r>
            <a:r>
              <a:rPr lang="en-US" altLang="en-US" sz="2425" dirty="0" err="1">
                <a:solidFill>
                  <a:srgbClr val="C00000"/>
                </a:solidFill>
                <a:latin typeface="Times New Roman" pitchFamily="18" charset="0"/>
              </a:rPr>
              <a:t>phononic</a:t>
            </a:r>
            <a:r>
              <a:rPr lang="en-US" altLang="en-US" sz="2425" dirty="0">
                <a:solidFill>
                  <a:srgbClr val="C00000"/>
                </a:solidFill>
                <a:latin typeface="Times New Roman" pitchFamily="18" charset="0"/>
              </a:rPr>
              <a:t> systems</a:t>
            </a:r>
          </a:p>
          <a:p>
            <a:pPr lvl="1">
              <a:lnSpc>
                <a:spcPct val="100000"/>
              </a:lnSpc>
              <a:spcBef>
                <a:spcPts val="331"/>
              </a:spcBef>
              <a:spcAft>
                <a:spcPct val="0"/>
              </a:spcAft>
              <a:buClrTx/>
              <a:buSzTx/>
              <a:buFont typeface="Times New Roman" pitchFamily="18" charset="0"/>
              <a:buNone/>
              <a:defRPr/>
            </a:pPr>
            <a:r>
              <a:rPr lang="en-US" altLang="en-US" sz="2425" dirty="0">
                <a:solidFill>
                  <a:srgbClr val="C00000"/>
                </a:solidFill>
                <a:latin typeface="Times New Roman" pitchFamily="18" charset="0"/>
              </a:rPr>
              <a:t>ballistic phonons, single crystal vs polycrystalline Sn</a:t>
            </a:r>
          </a:p>
          <a:p>
            <a:pPr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25" dirty="0">
                <a:solidFill>
                  <a:srgbClr val="006600"/>
                </a:solidFill>
                <a:latin typeface="Times New Roman" pitchFamily="18" charset="0"/>
              </a:rPr>
              <a:t>Allotropic transition in Sn :</a:t>
            </a:r>
            <a:r>
              <a:rPr lang="en-US" altLang="en-US" sz="2425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IN" sz="1984" dirty="0">
                <a:solidFill>
                  <a:schemeClr val="tx1"/>
                </a:solidFill>
                <a:latin typeface="Times New Roman" pitchFamily="18" charset="0"/>
              </a:rPr>
              <a:t>the sample disintegrates due to a sudden increase in the volume, affects the longevity, alloying with Bi for suppression of tin pest </a:t>
            </a:r>
            <a:endParaRPr lang="en-IN" sz="1984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altLang="en-US" sz="2425" dirty="0" smtClean="0">
                <a:solidFill>
                  <a:srgbClr val="006600"/>
                </a:solidFill>
                <a:latin typeface="Times New Roman" pitchFamily="18" charset="0"/>
              </a:rPr>
              <a:t>Vibration </a:t>
            </a:r>
            <a:r>
              <a:rPr lang="en-IN" altLang="en-US" sz="2425" dirty="0">
                <a:solidFill>
                  <a:srgbClr val="006600"/>
                </a:solidFill>
                <a:latin typeface="Times New Roman" pitchFamily="18" charset="0"/>
              </a:rPr>
              <a:t>effect </a:t>
            </a:r>
            <a:endParaRPr lang="en-IN" altLang="en-US" sz="2425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25" dirty="0" smtClean="0">
                <a:solidFill>
                  <a:srgbClr val="006600"/>
                </a:solidFill>
                <a:latin typeface="Times New Roman" pitchFamily="18" charset="0"/>
              </a:rPr>
              <a:t>Sensor </a:t>
            </a:r>
            <a:r>
              <a:rPr lang="en-US" altLang="en-US" sz="2425" dirty="0">
                <a:solidFill>
                  <a:srgbClr val="006600"/>
                </a:solidFill>
                <a:latin typeface="Times New Roman" pitchFamily="18" charset="0"/>
              </a:rPr>
              <a:t>development</a:t>
            </a:r>
            <a:endParaRPr lang="en-US" altLang="en-US" sz="2205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en-US" altLang="en-US" sz="2425" dirty="0">
                <a:solidFill>
                  <a:srgbClr val="006600"/>
                </a:solidFill>
                <a:latin typeface="Times New Roman" pitchFamily="18" charset="0"/>
              </a:rPr>
              <a:t>Reliable NTME calculations </a:t>
            </a:r>
          </a:p>
          <a:p>
            <a:pPr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en-US" altLang="en-US" sz="2425" dirty="0">
                <a:solidFill>
                  <a:srgbClr val="333399"/>
                </a:solidFill>
                <a:latin typeface="Times New Roman" pitchFamily="18" charset="0"/>
              </a:rPr>
              <a:t>Enrichment of </a:t>
            </a:r>
            <a:r>
              <a:rPr lang="en-US" altLang="en-US" sz="2425" baseline="30000" dirty="0">
                <a:solidFill>
                  <a:srgbClr val="333399"/>
                </a:solidFill>
                <a:latin typeface="Times New Roman" pitchFamily="18" charset="0"/>
              </a:rPr>
              <a:t>124</a:t>
            </a:r>
            <a:r>
              <a:rPr lang="en-US" altLang="en-US" sz="2425" dirty="0">
                <a:solidFill>
                  <a:srgbClr val="333399"/>
                </a:solidFill>
                <a:latin typeface="Times New Roman" pitchFamily="18" charset="0"/>
              </a:rPr>
              <a:t>Sn </a:t>
            </a:r>
          </a:p>
          <a:p>
            <a:pPr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en-US" altLang="en-US" sz="2425" dirty="0" smtClean="0">
                <a:solidFill>
                  <a:srgbClr val="C00000"/>
                </a:solidFill>
                <a:latin typeface="Times New Roman" pitchFamily="18" charset="0"/>
              </a:rPr>
              <a:t>Constraining </a:t>
            </a:r>
            <a:r>
              <a:rPr lang="en-US" altLang="en-US" sz="2425" dirty="0">
                <a:solidFill>
                  <a:srgbClr val="C00000"/>
                </a:solidFill>
                <a:latin typeface="Times New Roman" pitchFamily="18" charset="0"/>
              </a:rPr>
              <a:t>NTME, GT measurement in NDBD nuclei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17500" y="12700"/>
            <a:ext cx="9488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937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1pPr>
            <a:lvl2pPr defTabSz="493713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2pPr>
            <a:lvl3pPr defTabSz="493713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3pPr>
            <a:lvl4pPr defTabSz="4937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4pPr>
            <a:lvl5pPr defTabSz="4937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5pPr>
            <a:lvl6pPr marL="25146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6pPr>
            <a:lvl7pPr marL="29718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7pPr>
            <a:lvl8pPr marL="34290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8pPr>
            <a:lvl9pPr marL="38862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DejaVu Sans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 typeface="Times New Roman" pitchFamily="18" charset="0"/>
              <a:buNone/>
              <a:defRPr/>
            </a:pPr>
            <a:r>
              <a:rPr lang="en-GB" altLang="en-US" sz="3086" b="1" i="1" dirty="0">
                <a:solidFill>
                  <a:srgbClr val="A50021"/>
                </a:solidFill>
                <a:latin typeface="Comic Sans MS" pitchFamily="66" charset="0"/>
              </a:rPr>
              <a:t>Challenges in the </a:t>
            </a:r>
            <a:r>
              <a:rPr lang="en-GB" altLang="en-US" sz="3086" b="1" i="1" baseline="30000" dirty="0">
                <a:solidFill>
                  <a:srgbClr val="A50021"/>
                </a:solidFill>
                <a:latin typeface="Comic Sans MS" pitchFamily="66" charset="0"/>
              </a:rPr>
              <a:t>124</a:t>
            </a:r>
            <a:r>
              <a:rPr lang="en-GB" altLang="en-US" sz="3086" b="1" i="1" dirty="0">
                <a:solidFill>
                  <a:srgbClr val="A50021"/>
                </a:solidFill>
                <a:latin typeface="Comic Sans MS" pitchFamily="66" charset="0"/>
              </a:rPr>
              <a:t>Sn NDBD experiment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81088"/>
            <a:ext cx="679450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643438"/>
            <a:ext cx="46990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0080625" cy="684213"/>
          </a:xfrm>
          <a:prstGeom prst="rect">
            <a:avLst/>
          </a:prstGeom>
          <a:noFill/>
          <a:ln>
            <a:noFill/>
          </a:ln>
        </p:spPr>
        <p:txBody>
          <a:bodyPr lIns="100796" tIns="50398" rIns="100796" bIns="50398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86" i="1" dirty="0">
                <a:solidFill>
                  <a:srgbClr val="C00000"/>
                </a:solidFill>
                <a:latin typeface="Comic Sans MS" panose="030F0702030302020204" pitchFamily="66" charset="0"/>
              </a:rPr>
              <a:t>N</a:t>
            </a:r>
            <a:r>
              <a:rPr lang="en-US" sz="3086" i="1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en-US" sz="3086" i="1" dirty="0">
                <a:solidFill>
                  <a:srgbClr val="C00000"/>
                </a:solidFill>
                <a:latin typeface="Comic Sans MS" panose="030F0702030302020204" pitchFamily="66" charset="0"/>
              </a:rPr>
              <a:t> flushing in the </a:t>
            </a:r>
            <a:r>
              <a:rPr lang="en-US" sz="3086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TiLES</a:t>
            </a:r>
            <a:endParaRPr lang="en-IN" sz="3086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88" y="763588"/>
            <a:ext cx="10048875" cy="36353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764" dirty="0">
                <a:solidFill>
                  <a:schemeClr val="tx1"/>
                </a:solidFill>
                <a:latin typeface="Serif"/>
              </a:rPr>
              <a:t>Radon produced in the natural decay chains of U and </a:t>
            </a:r>
            <a:r>
              <a:rPr lang="en-US" sz="1764" dirty="0" err="1">
                <a:solidFill>
                  <a:schemeClr val="tx1"/>
                </a:solidFill>
                <a:latin typeface="Serif"/>
              </a:rPr>
              <a:t>Th</a:t>
            </a:r>
            <a:r>
              <a:rPr lang="en-US" sz="1764" dirty="0">
                <a:solidFill>
                  <a:schemeClr val="tx1"/>
                </a:solidFill>
                <a:latin typeface="Serif"/>
              </a:rPr>
              <a:t> get trapped in the volume of the detector.</a:t>
            </a:r>
            <a:endParaRPr lang="en-IN" sz="1764" dirty="0">
              <a:solidFill>
                <a:schemeClr val="tx1"/>
              </a:solidFill>
              <a:latin typeface="Se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3438" y="1698625"/>
            <a:ext cx="2460625" cy="199231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764" dirty="0">
                <a:solidFill>
                  <a:schemeClr val="tx1"/>
                </a:solidFill>
                <a:latin typeface="Serif"/>
              </a:rPr>
              <a:t>Boil-off nitrogen from LN</a:t>
            </a:r>
            <a:r>
              <a:rPr lang="en-US" sz="1764" baseline="-25000" dirty="0">
                <a:solidFill>
                  <a:schemeClr val="tx1"/>
                </a:solidFill>
                <a:latin typeface="Serif"/>
              </a:rPr>
              <a:t>2</a:t>
            </a:r>
            <a:r>
              <a:rPr lang="en-US" sz="1764" dirty="0">
                <a:solidFill>
                  <a:schemeClr val="tx1"/>
                </a:solidFill>
                <a:latin typeface="Serif"/>
              </a:rPr>
              <a:t> cylinder at a pressure of ~8 mbar flowed in the volume around the detector setup kept inside a sealed Perspex box. </a:t>
            </a:r>
            <a:endParaRPr lang="en-IN" sz="1764" dirty="0">
              <a:solidFill>
                <a:schemeClr val="tx1"/>
              </a:solidFill>
              <a:latin typeface="Se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75" y="4200525"/>
            <a:ext cx="6627813" cy="363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764" i="1" dirty="0">
                <a:latin typeface="Serif"/>
              </a:rPr>
              <a:t>Gamma ray spectra of room background in </a:t>
            </a:r>
            <a:r>
              <a:rPr lang="en-US" sz="1764" i="1" dirty="0" err="1">
                <a:latin typeface="Serif"/>
              </a:rPr>
              <a:t>TiLES</a:t>
            </a:r>
            <a:r>
              <a:rPr lang="en-US" sz="1764" i="1" dirty="0">
                <a:latin typeface="Serif"/>
              </a:rPr>
              <a:t>  (t = 7d)</a:t>
            </a:r>
            <a:endParaRPr lang="en-IN" sz="1764" i="1" dirty="0">
              <a:latin typeface="Serif"/>
            </a:endParaRPr>
          </a:p>
        </p:txBody>
      </p:sp>
      <p:grpSp>
        <p:nvGrpSpPr>
          <p:cNvPr id="33800" name="Group 13"/>
          <p:cNvGrpSpPr>
            <a:grpSpLocks/>
          </p:cNvGrpSpPr>
          <p:nvPr/>
        </p:nvGrpSpPr>
        <p:grpSpPr bwMode="auto">
          <a:xfrm>
            <a:off x="6230938" y="4792663"/>
            <a:ext cx="3540125" cy="2320925"/>
            <a:chOff x="575189" y="3789040"/>
            <a:chExt cx="2915247" cy="1839441"/>
          </a:xfrm>
        </p:grpSpPr>
        <p:grpSp>
          <p:nvGrpSpPr>
            <p:cNvPr id="33801" name="Group 15"/>
            <p:cNvGrpSpPr>
              <a:grpSpLocks/>
            </p:cNvGrpSpPr>
            <p:nvPr/>
          </p:nvGrpSpPr>
          <p:grpSpPr bwMode="auto">
            <a:xfrm>
              <a:off x="575189" y="3789040"/>
              <a:ext cx="2915247" cy="1839441"/>
              <a:chOff x="463387" y="1947476"/>
              <a:chExt cx="3798381" cy="2404660"/>
            </a:xfrm>
          </p:grpSpPr>
          <p:pic>
            <p:nvPicPr>
              <p:cNvPr id="3380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09" y="1947476"/>
                <a:ext cx="3718059" cy="22736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8" name="Oval 17"/>
              <p:cNvSpPr/>
              <p:nvPr/>
            </p:nvSpPr>
            <p:spPr>
              <a:xfrm>
                <a:off x="463387" y="2493541"/>
                <a:ext cx="940227" cy="64804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332075" y="3429417"/>
                <a:ext cx="711984" cy="552644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43442" y="3789623"/>
                <a:ext cx="720501" cy="56251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449763" y="3899759"/>
              <a:ext cx="2040673" cy="5032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764" i="1" dirty="0">
                  <a:latin typeface="Serif"/>
                </a:rPr>
                <a:t>Decay scheme of </a:t>
              </a:r>
              <a:r>
                <a:rPr lang="en-US" sz="1764" i="1" baseline="30000" dirty="0">
                  <a:latin typeface="Serif"/>
                </a:rPr>
                <a:t>222</a:t>
              </a:r>
              <a:r>
                <a:rPr lang="en-US" sz="1764" i="1" dirty="0">
                  <a:latin typeface="Serif"/>
                </a:rPr>
                <a:t>Rn (in </a:t>
              </a:r>
              <a:r>
                <a:rPr lang="en-US" sz="1764" i="1" baseline="30000" dirty="0">
                  <a:latin typeface="Serif"/>
                </a:rPr>
                <a:t>238</a:t>
              </a:r>
              <a:r>
                <a:rPr lang="en-US" sz="1764" i="1" dirty="0">
                  <a:latin typeface="Serif"/>
                </a:rPr>
                <a:t>U)</a:t>
              </a:r>
              <a:endParaRPr lang="en-IN" sz="1764" i="1" dirty="0">
                <a:latin typeface="Serif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843" y="167993"/>
            <a:ext cx="7727668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943"/>
            <a:r>
              <a:rPr lang="en-IN" sz="3086" b="1" i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Best Limits so far…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336514" y="755967"/>
                <a:ext cx="9547303" cy="91768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defTabSz="495223">
                  <a:lnSpc>
                    <a:spcPct val="110000"/>
                  </a:lnSpc>
                  <a:tabLst>
                    <a:tab pos="491723" algn="l"/>
                    <a:tab pos="986944" algn="l"/>
                    <a:tab pos="1482167" algn="l"/>
                    <a:tab pos="1977388" algn="l"/>
                    <a:tab pos="2472611" algn="l"/>
                    <a:tab pos="2967833" algn="l"/>
                    <a:tab pos="3463055" algn="l"/>
                    <a:tab pos="3958277" algn="l"/>
                    <a:tab pos="4453499" algn="l"/>
                    <a:tab pos="4948721" algn="l"/>
                    <a:tab pos="5443943" algn="l"/>
                    <a:tab pos="5939165" algn="l"/>
                    <a:tab pos="6434387" algn="l"/>
                    <a:tab pos="6929609" algn="l"/>
                    <a:tab pos="7424832" algn="l"/>
                    <a:tab pos="7920053" algn="l"/>
                    <a:tab pos="8415276" algn="l"/>
                    <a:tab pos="8910497" algn="l"/>
                    <a:tab pos="9405720" algn="l"/>
                    <a:tab pos="9900941" algn="l"/>
                  </a:tabLst>
                </a:pPr>
                <a:r>
                  <a:rPr lang="en-US" sz="1984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GERDA 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𝟏</m:t>
                        </m:r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/</m:t>
                        </m:r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</m:sub>
                      <m:sup>
                        <m:r>
                          <a:rPr lang="en-IN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𝝊𝜷𝜷</m:t>
                        </m:r>
                      </m:sup>
                    </m:sSubSup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&gt;</m:t>
                    </m:r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𝟐</m:t>
                    </m:r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.</m:t>
                    </m:r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𝟏</m:t>
                    </m:r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×</m:t>
                    </m:r>
                    <m:sSup>
                      <m:sSupPr>
                        <m:ctrlPr>
                          <a:rPr lang="en-US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sym typeface="Mathematica1"/>
                          </a:rPr>
                          <m:t>𝟏𝟎</m:t>
                        </m:r>
                      </m:e>
                      <m:sup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sym typeface="Mathematica1"/>
                          </a:rPr>
                          <m:t>𝟐𝟓</m:t>
                        </m:r>
                      </m:sup>
                    </m:sSup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 </m:t>
                    </m:r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𝒚</m:t>
                    </m:r>
                  </m:oMath>
                </a14:m>
                <a:r>
                  <a:rPr lang="en-US" sz="1984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  (90% C.L.),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84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1984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984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  <a:sym typeface="Symbol"/>
                              </a:rPr>
                              <m:t></m:t>
                            </m:r>
                          </m:sub>
                        </m:sSub>
                      </m:e>
                    </m:d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&lt; </m:t>
                    </m:r>
                  </m:oMath>
                </a14:m>
                <a:r>
                  <a:rPr lang="en-US" sz="1984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 0.2-0.4 </a:t>
                </a:r>
                <a:r>
                  <a:rPr lang="en-US" sz="1984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eV</a:t>
                </a:r>
                <a:r>
                  <a:rPr lang="en-US" sz="1984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 </a:t>
                </a:r>
                <a:endParaRPr lang="en-US" sz="1984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 Math" pitchFamily="18" charset="0"/>
                  <a:cs typeface="Times New Roman" panose="02020603050405020304" pitchFamily="18" charset="0"/>
                </a:endParaRPr>
              </a:p>
              <a:p>
                <a:pPr defTabSz="495223">
                  <a:lnSpc>
                    <a:spcPct val="110000"/>
                  </a:lnSpc>
                  <a:tabLst>
                    <a:tab pos="491723" algn="l"/>
                    <a:tab pos="986944" algn="l"/>
                    <a:tab pos="1482167" algn="l"/>
                    <a:tab pos="1977388" algn="l"/>
                    <a:tab pos="2472611" algn="l"/>
                    <a:tab pos="2967833" algn="l"/>
                    <a:tab pos="3463055" algn="l"/>
                    <a:tab pos="3958277" algn="l"/>
                    <a:tab pos="4453499" algn="l"/>
                    <a:tab pos="4948721" algn="l"/>
                    <a:tab pos="5443943" algn="l"/>
                    <a:tab pos="5939165" algn="l"/>
                    <a:tab pos="6434387" algn="l"/>
                    <a:tab pos="6929609" algn="l"/>
                    <a:tab pos="7424832" algn="l"/>
                    <a:tab pos="7920053" algn="l"/>
                    <a:tab pos="8415276" algn="l"/>
                    <a:tab pos="8910497" algn="l"/>
                    <a:tab pos="9405720" algn="l"/>
                    <a:tab pos="9900941" algn="l"/>
                  </a:tabLst>
                </a:pPr>
                <a:r>
                  <a:rPr lang="en-US" sz="1984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													</a:t>
                </a:r>
                <a:r>
                  <a:rPr lang="en-US" sz="1984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(PRL 111 (2013) 122503)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514" y="755967"/>
                <a:ext cx="9547303" cy="917687"/>
              </a:xfrm>
              <a:prstGeom prst="rect">
                <a:avLst/>
              </a:prstGeom>
              <a:blipFill>
                <a:blip r:embed="rId2"/>
                <a:stretch>
                  <a:fillRect l="-1596" b="-12583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915" y="1747547"/>
                <a:ext cx="9659585" cy="1010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95223">
                  <a:lnSpc>
                    <a:spcPct val="110000"/>
                  </a:lnSpc>
                  <a:tabLst>
                    <a:tab pos="491723" algn="l"/>
                    <a:tab pos="986944" algn="l"/>
                    <a:tab pos="1482167" algn="l"/>
                    <a:tab pos="1977388" algn="l"/>
                    <a:tab pos="2472611" algn="l"/>
                    <a:tab pos="2967833" algn="l"/>
                    <a:tab pos="3463055" algn="l"/>
                    <a:tab pos="3958277" algn="l"/>
                    <a:tab pos="4453499" algn="l"/>
                    <a:tab pos="4948721" algn="l"/>
                    <a:tab pos="5443943" algn="l"/>
                    <a:tab pos="5939165" algn="l"/>
                    <a:tab pos="6434387" algn="l"/>
                    <a:tab pos="6929609" algn="l"/>
                    <a:tab pos="7424832" algn="l"/>
                    <a:tab pos="7920053" algn="l"/>
                    <a:tab pos="8415276" algn="l"/>
                    <a:tab pos="8910497" algn="l"/>
                    <a:tab pos="9405720" algn="l"/>
                    <a:tab pos="9900941" algn="l"/>
                  </a:tabLst>
                </a:pPr>
                <a:r>
                  <a:rPr lang="en-US" sz="1984" dirty="0">
                    <a:solidFill>
                      <a:srgbClr val="000000"/>
                    </a:solidFill>
                    <a:latin typeface="Serif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984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KamLANDZen</a:t>
                </a:r>
                <a:r>
                  <a:rPr lang="en-US" sz="1984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984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𝟏</m:t>
                        </m:r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/</m:t>
                        </m:r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</m:sub>
                      <m:sup>
                        <m:r>
                          <a:rPr lang="en-IN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𝝊𝜷𝜷</m:t>
                        </m:r>
                      </m:sup>
                    </m:sSubSup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&gt;</m:t>
                    </m:r>
                    <m:r>
                      <a:rPr lang="en-IN" sz="1984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𝟏</m:t>
                    </m:r>
                    <m:r>
                      <a:rPr lang="en-IN" sz="1984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  <m:r>
                      <a:rPr lang="en-IN" sz="1984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𝟎𝟕</m:t>
                    </m:r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× </m:t>
                    </m:r>
                    <m:sSup>
                      <m:sSupPr>
                        <m:ctrlPr>
                          <a:rPr lang="en-US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sym typeface="Mathematica1"/>
                          </a:rPr>
                          <m:t>𝟏𝟎</m:t>
                        </m:r>
                      </m:e>
                      <m:sup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sym typeface="Mathematica1"/>
                          </a:rPr>
                          <m:t>𝟐</m:t>
                        </m:r>
                        <m:r>
                          <a:rPr lang="en-IN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sym typeface="Mathematica1"/>
                          </a:rPr>
                          <m:t>𝟔</m:t>
                        </m:r>
                      </m:sup>
                    </m:sSup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 </m:t>
                    </m:r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𝒚</m:t>
                    </m:r>
                  </m:oMath>
                </a14:m>
                <a:r>
                  <a:rPr lang="en-US" sz="1984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 (90% C.L.),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84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1984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984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  <a:sym typeface="Symbol"/>
                              </a:rPr>
                              <m:t></m:t>
                            </m:r>
                          </m:sub>
                        </m:sSub>
                      </m:e>
                    </m:d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&lt; </m:t>
                    </m:r>
                  </m:oMath>
                </a14:m>
                <a:r>
                  <a:rPr lang="en-US" sz="1984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0.061-0.165 eV </a:t>
                </a:r>
              </a:p>
              <a:p>
                <a:pPr defTabSz="495223">
                  <a:lnSpc>
                    <a:spcPct val="110000"/>
                  </a:lnSpc>
                  <a:tabLst>
                    <a:tab pos="491723" algn="l"/>
                    <a:tab pos="986944" algn="l"/>
                    <a:tab pos="1482167" algn="l"/>
                    <a:tab pos="1977388" algn="l"/>
                    <a:tab pos="2472611" algn="l"/>
                    <a:tab pos="2967833" algn="l"/>
                    <a:tab pos="3463055" algn="l"/>
                    <a:tab pos="3958277" algn="l"/>
                    <a:tab pos="4453499" algn="l"/>
                    <a:tab pos="4948721" algn="l"/>
                    <a:tab pos="5443943" algn="l"/>
                    <a:tab pos="5939165" algn="l"/>
                    <a:tab pos="6434387" algn="l"/>
                    <a:tab pos="6929609" algn="l"/>
                    <a:tab pos="7424832" algn="l"/>
                    <a:tab pos="7920053" algn="l"/>
                    <a:tab pos="8415276" algn="l"/>
                    <a:tab pos="8910497" algn="l"/>
                    <a:tab pos="9405720" algn="l"/>
                    <a:tab pos="9900941" algn="l"/>
                  </a:tabLst>
                </a:pPr>
                <a:r>
                  <a:rPr lang="en-US" sz="1984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													</a:t>
                </a:r>
                <a:r>
                  <a:rPr lang="en-US" sz="1984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(PRL 117 (2016) 082503)</a:t>
                </a:r>
                <a:endParaRPr lang="en-US" sz="1984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5" y="1747547"/>
                <a:ext cx="9659585" cy="1010020"/>
              </a:xfrm>
              <a:prstGeom prst="rect">
                <a:avLst/>
              </a:prstGeom>
              <a:blipFill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0604" y="2771881"/>
                <a:ext cx="9659585" cy="1010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95223">
                  <a:lnSpc>
                    <a:spcPct val="110000"/>
                  </a:lnSpc>
                  <a:tabLst>
                    <a:tab pos="491723" algn="l"/>
                    <a:tab pos="986944" algn="l"/>
                    <a:tab pos="1482167" algn="l"/>
                    <a:tab pos="1977388" algn="l"/>
                    <a:tab pos="2472611" algn="l"/>
                    <a:tab pos="2967833" algn="l"/>
                    <a:tab pos="3463055" algn="l"/>
                    <a:tab pos="3958277" algn="l"/>
                    <a:tab pos="4453499" algn="l"/>
                    <a:tab pos="4948721" algn="l"/>
                    <a:tab pos="5443943" algn="l"/>
                    <a:tab pos="5939165" algn="l"/>
                    <a:tab pos="6434387" algn="l"/>
                    <a:tab pos="6929609" algn="l"/>
                    <a:tab pos="7424832" algn="l"/>
                    <a:tab pos="7920053" algn="l"/>
                    <a:tab pos="8415276" algn="l"/>
                    <a:tab pos="8910497" algn="l"/>
                    <a:tab pos="9405720" algn="l"/>
                    <a:tab pos="9900941" algn="l"/>
                  </a:tabLst>
                </a:pPr>
                <a:r>
                  <a:rPr lang="en-US" sz="1984" dirty="0">
                    <a:solidFill>
                      <a:srgbClr val="000000"/>
                    </a:solidFill>
                    <a:latin typeface="Serif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984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CUORE  </a:t>
                </a:r>
                <a:r>
                  <a:rPr lang="en-US" sz="1984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𝟏</m:t>
                        </m:r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/</m:t>
                        </m:r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</m:sub>
                      <m:sup>
                        <m:r>
                          <a:rPr lang="en-IN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𝝊𝜷𝜷</m:t>
                        </m:r>
                      </m:sup>
                    </m:sSubSup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&gt;</m:t>
                    </m:r>
                    <m:r>
                      <a:rPr lang="en-IN" sz="1984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𝟏</m:t>
                    </m:r>
                    <m:r>
                      <a:rPr lang="en-IN" sz="1984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  <m:r>
                      <a:rPr lang="en-IN" sz="1984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𝟑</m:t>
                    </m:r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× </m:t>
                    </m:r>
                    <m:sSup>
                      <m:sSupPr>
                        <m:ctrlPr>
                          <a:rPr lang="en-US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sym typeface="Mathematica1"/>
                          </a:rPr>
                          <m:t>𝟏𝟎</m:t>
                        </m:r>
                      </m:e>
                      <m:sup>
                        <m:r>
                          <a:rPr lang="en-US" sz="1984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sym typeface="Mathematica1"/>
                          </a:rPr>
                          <m:t>𝟐</m:t>
                        </m:r>
                        <m:r>
                          <a:rPr lang="en-IN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sym typeface="Mathematica1"/>
                          </a:rPr>
                          <m:t>𝟓</m:t>
                        </m:r>
                      </m:sup>
                    </m:sSup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 </m:t>
                    </m:r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𝒚</m:t>
                    </m:r>
                  </m:oMath>
                </a14:m>
                <a:r>
                  <a:rPr lang="en-US" sz="1984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 (90% C.L.),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984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84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1984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984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  <a:sym typeface="Symbol"/>
                              </a:rPr>
                              <m:t></m:t>
                            </m:r>
                          </m:sub>
                        </m:sSub>
                      </m:e>
                    </m:d>
                    <m:r>
                      <a:rPr lang="en-US" sz="1984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&lt; </m:t>
                    </m:r>
                  </m:oMath>
                </a14:m>
                <a:r>
                  <a:rPr lang="en-US" sz="1984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0.140-0.400 eV </a:t>
                </a:r>
              </a:p>
              <a:p>
                <a:pPr defTabSz="495223">
                  <a:lnSpc>
                    <a:spcPct val="110000"/>
                  </a:lnSpc>
                  <a:tabLst>
                    <a:tab pos="491723" algn="l"/>
                    <a:tab pos="986944" algn="l"/>
                    <a:tab pos="1482167" algn="l"/>
                    <a:tab pos="1977388" algn="l"/>
                    <a:tab pos="2472611" algn="l"/>
                    <a:tab pos="2967833" algn="l"/>
                    <a:tab pos="3463055" algn="l"/>
                    <a:tab pos="3958277" algn="l"/>
                    <a:tab pos="4453499" algn="l"/>
                    <a:tab pos="4948721" algn="l"/>
                    <a:tab pos="5443943" algn="l"/>
                    <a:tab pos="5939165" algn="l"/>
                    <a:tab pos="6434387" algn="l"/>
                    <a:tab pos="6929609" algn="l"/>
                    <a:tab pos="7424832" algn="l"/>
                    <a:tab pos="7920053" algn="l"/>
                    <a:tab pos="8415276" algn="l"/>
                    <a:tab pos="8910497" algn="l"/>
                    <a:tab pos="9405720" algn="l"/>
                    <a:tab pos="9900941" algn="l"/>
                  </a:tabLst>
                </a:pPr>
                <a:r>
                  <a:rPr lang="en-US" sz="1984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													</a:t>
                </a:r>
                <a:r>
                  <a:rPr lang="en-US" sz="1984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984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arxiv</a:t>
                </a:r>
                <a:r>
                  <a:rPr lang="en-US" sz="1984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 :1710.07988,2017)</a:t>
                </a:r>
                <a:endParaRPr lang="en-US" sz="1984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04" y="2771881"/>
                <a:ext cx="9659585" cy="1010020"/>
              </a:xfrm>
              <a:prstGeom prst="rect">
                <a:avLst/>
              </a:prstGeom>
              <a:blipFill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72500" y="3779837"/>
              <a:ext cx="8315643" cy="2436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59130">
                      <a:extLst>
                        <a:ext uri="{9D8B030D-6E8A-4147-A177-3AD203B41FA5}">
                          <a16:colId xmlns:a16="http://schemas.microsoft.com/office/drawing/2014/main" val="649474676"/>
                        </a:ext>
                      </a:extLst>
                    </a:gridCol>
                    <a:gridCol w="1919250">
                      <a:extLst>
                        <a:ext uri="{9D8B030D-6E8A-4147-A177-3AD203B41FA5}">
                          <a16:colId xmlns:a16="http://schemas.microsoft.com/office/drawing/2014/main" val="3141696442"/>
                        </a:ext>
                      </a:extLst>
                    </a:gridCol>
                    <a:gridCol w="1907609">
                      <a:extLst>
                        <a:ext uri="{9D8B030D-6E8A-4147-A177-3AD203B41FA5}">
                          <a16:colId xmlns:a16="http://schemas.microsoft.com/office/drawing/2014/main" val="2396640867"/>
                        </a:ext>
                      </a:extLst>
                    </a:gridCol>
                    <a:gridCol w="1729654">
                      <a:extLst>
                        <a:ext uri="{9D8B030D-6E8A-4147-A177-3AD203B41FA5}">
                          <a16:colId xmlns:a16="http://schemas.microsoft.com/office/drawing/2014/main" val="1126574206"/>
                        </a:ext>
                      </a:extLst>
                    </a:gridCol>
                  </a:tblGrid>
                  <a:tr h="461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Experiment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Isotopes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000" baseline="-25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en-IN" sz="2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IN" sz="2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IN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 (years)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&lt;</a:t>
                          </a:r>
                          <a:r>
                            <a:rPr lang="en-IN" sz="2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r>
                            <a:rPr lang="en-IN" sz="20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ee</a:t>
                          </a:r>
                          <a:r>
                            <a:rPr lang="en-IN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&gt; eV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3856149035"/>
                      </a:ext>
                    </a:extLst>
                  </a:tr>
                  <a:tr h="328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NEMO-3</a:t>
                          </a:r>
                          <a:endParaRPr lang="en-IN" sz="1500" dirty="0">
                            <a:solidFill>
                              <a:srgbClr val="002060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baseline="30000" dirty="0">
                              <a:effectLst/>
                            </a:rPr>
                            <a:t>48</a:t>
                          </a:r>
                          <a:r>
                            <a:rPr lang="en-IN" sz="1500" dirty="0">
                              <a:effectLst/>
                            </a:rPr>
                            <a:t>Ca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>
                              <a:effectLst/>
                            </a:rPr>
                            <a:t>&gt;2 x 10</a:t>
                          </a:r>
                          <a:r>
                            <a:rPr lang="en-IN" sz="1500" baseline="30000" dirty="0">
                              <a:effectLst/>
                            </a:rPr>
                            <a:t>22 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>
                              <a:effectLst/>
                            </a:rPr>
                            <a:t> </a:t>
                          </a:r>
                          <a:endParaRPr lang="en-IN" sz="150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988521926"/>
                      </a:ext>
                    </a:extLst>
                  </a:tr>
                  <a:tr h="328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GERDA- I</a:t>
                          </a:r>
                          <a:endParaRPr lang="en-IN" sz="1500" dirty="0">
                            <a:solidFill>
                              <a:srgbClr val="002060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baseline="30000" dirty="0">
                              <a:effectLst/>
                            </a:rPr>
                            <a:t>76</a:t>
                          </a:r>
                          <a:r>
                            <a:rPr lang="en-IN" sz="1500" dirty="0">
                              <a:effectLst/>
                            </a:rPr>
                            <a:t>Ge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>
                              <a:effectLst/>
                            </a:rPr>
                            <a:t>&gt;2.1 x 10</a:t>
                          </a:r>
                          <a:r>
                            <a:rPr lang="en-IN" sz="1500" baseline="30000" dirty="0">
                              <a:effectLst/>
                            </a:rPr>
                            <a:t>25 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>
                              <a:effectLst/>
                            </a:rPr>
                            <a:t>0.25-0.62</a:t>
                          </a:r>
                          <a:endParaRPr lang="en-IN" sz="150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2570513570"/>
                      </a:ext>
                    </a:extLst>
                  </a:tr>
                  <a:tr h="328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NEMO-3</a:t>
                          </a:r>
                          <a:endParaRPr lang="en-IN" sz="1500" dirty="0">
                            <a:solidFill>
                              <a:srgbClr val="002060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baseline="30000" dirty="0">
                              <a:effectLst/>
                            </a:rPr>
                            <a:t>100</a:t>
                          </a:r>
                          <a:r>
                            <a:rPr lang="en-IN" sz="1500" dirty="0">
                              <a:effectLst/>
                            </a:rPr>
                            <a:t>Mo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>
                              <a:effectLst/>
                            </a:rPr>
                            <a:t>&gt;1.1 x 10</a:t>
                          </a:r>
                          <a:r>
                            <a:rPr lang="en-IN" sz="1500" baseline="30000" dirty="0">
                              <a:effectLst/>
                            </a:rPr>
                            <a:t>24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>
                              <a:effectLst/>
                            </a:rPr>
                            <a:t>0.34-0.87</a:t>
                          </a:r>
                          <a:endParaRPr lang="en-IN" sz="150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2167384291"/>
                      </a:ext>
                    </a:extLst>
                  </a:tr>
                  <a:tr h="328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CUOROCINO</a:t>
                          </a:r>
                          <a:endParaRPr lang="en-IN" sz="1500" dirty="0">
                            <a:solidFill>
                              <a:srgbClr val="002060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baseline="30000" dirty="0">
                              <a:effectLst/>
                            </a:rPr>
                            <a:t>130</a:t>
                          </a:r>
                          <a:r>
                            <a:rPr lang="en-IN" sz="1500" dirty="0">
                              <a:effectLst/>
                            </a:rPr>
                            <a:t>Te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>
                              <a:effectLst/>
                            </a:rPr>
                            <a:t>&gt;2.8 x 10</a:t>
                          </a:r>
                          <a:r>
                            <a:rPr lang="en-IN" sz="1500" baseline="30000">
                              <a:effectLst/>
                            </a:rPr>
                            <a:t>24 </a:t>
                          </a:r>
                          <a:endParaRPr lang="en-IN" sz="150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>
                              <a:effectLst/>
                            </a:rPr>
                            <a:t>0.31-0.76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2546789976"/>
                      </a:ext>
                    </a:extLst>
                  </a:tr>
                  <a:tr h="328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EXO-200</a:t>
                          </a:r>
                          <a:endParaRPr lang="en-IN" sz="1500" dirty="0">
                            <a:solidFill>
                              <a:srgbClr val="002060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baseline="30000" dirty="0">
                              <a:effectLst/>
                            </a:rPr>
                            <a:t>136</a:t>
                          </a:r>
                          <a:r>
                            <a:rPr lang="en-IN" sz="1500" dirty="0">
                              <a:effectLst/>
                            </a:rPr>
                            <a:t>Xe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>
                              <a:effectLst/>
                            </a:rPr>
                            <a:t>&gt;1.6 x 10</a:t>
                          </a:r>
                          <a:r>
                            <a:rPr lang="en-IN" sz="1500" baseline="30000">
                              <a:effectLst/>
                            </a:rPr>
                            <a:t>25 </a:t>
                          </a:r>
                          <a:endParaRPr lang="en-IN" sz="150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>
                              <a:effectLst/>
                            </a:rPr>
                            <a:t>0.14-0.38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1234380260"/>
                      </a:ext>
                    </a:extLst>
                  </a:tr>
                  <a:tr h="328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 err="1" smtClean="0">
                              <a:solidFill>
                                <a:srgbClr val="002060"/>
                              </a:solidFill>
                              <a:effectLst/>
                            </a:rPr>
                            <a:t>KamLAND</a:t>
                          </a:r>
                          <a:r>
                            <a:rPr lang="en-IN" sz="15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-Zen</a:t>
                          </a:r>
                          <a:endParaRPr lang="en-IN" sz="1500" dirty="0">
                            <a:solidFill>
                              <a:srgbClr val="002060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baseline="30000" dirty="0">
                              <a:effectLst/>
                            </a:rPr>
                            <a:t>136</a:t>
                          </a:r>
                          <a:r>
                            <a:rPr lang="en-IN" sz="1500" dirty="0">
                              <a:effectLst/>
                            </a:rPr>
                            <a:t>Xe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>
                              <a:effectLst/>
                            </a:rPr>
                            <a:t>&gt;1.07 x 10</a:t>
                          </a:r>
                          <a:r>
                            <a:rPr lang="en-IN" sz="1500" baseline="30000">
                              <a:effectLst/>
                            </a:rPr>
                            <a:t>26 </a:t>
                          </a:r>
                          <a:endParaRPr lang="en-IN" sz="150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>
                              <a:effectLst/>
                            </a:rPr>
                            <a:t>0.061-0.165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15807124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72500" y="3779837"/>
              <a:ext cx="8315643" cy="2436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59130">
                      <a:extLst>
                        <a:ext uri="{9D8B030D-6E8A-4147-A177-3AD203B41FA5}">
                          <a16:colId xmlns:a16="http://schemas.microsoft.com/office/drawing/2014/main" val="649474676"/>
                        </a:ext>
                      </a:extLst>
                    </a:gridCol>
                    <a:gridCol w="1919250">
                      <a:extLst>
                        <a:ext uri="{9D8B030D-6E8A-4147-A177-3AD203B41FA5}">
                          <a16:colId xmlns:a16="http://schemas.microsoft.com/office/drawing/2014/main" val="3141696442"/>
                        </a:ext>
                      </a:extLst>
                    </a:gridCol>
                    <a:gridCol w="1907609">
                      <a:extLst>
                        <a:ext uri="{9D8B030D-6E8A-4147-A177-3AD203B41FA5}">
                          <a16:colId xmlns:a16="http://schemas.microsoft.com/office/drawing/2014/main" val="2396640867"/>
                        </a:ext>
                      </a:extLst>
                    </a:gridCol>
                    <a:gridCol w="1729654">
                      <a:extLst>
                        <a:ext uri="{9D8B030D-6E8A-4147-A177-3AD203B41FA5}">
                          <a16:colId xmlns:a16="http://schemas.microsoft.com/office/drawing/2014/main" val="1126574206"/>
                        </a:ext>
                      </a:extLst>
                    </a:gridCol>
                  </a:tblGrid>
                  <a:tr h="4643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Experiment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Isotopes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7798" marR="38498" marT="38498" marB="38498">
                        <a:blipFill>
                          <a:blip r:embed="rId5"/>
                          <a:stretch>
                            <a:fillRect l="-245687" t="-9211" r="-92013" b="-4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&lt;</a:t>
                          </a:r>
                          <a:r>
                            <a:rPr lang="en-IN" sz="2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r>
                            <a:rPr lang="en-IN" sz="20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ee</a:t>
                          </a:r>
                          <a:r>
                            <a:rPr lang="en-IN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&gt; eV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3856149035"/>
                      </a:ext>
                    </a:extLst>
                  </a:tr>
                  <a:tr h="328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NEMO-3</a:t>
                          </a:r>
                          <a:endParaRPr lang="en-IN" sz="1500" dirty="0">
                            <a:solidFill>
                              <a:srgbClr val="002060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baseline="30000" dirty="0">
                              <a:effectLst/>
                            </a:rPr>
                            <a:t>48</a:t>
                          </a:r>
                          <a:r>
                            <a:rPr lang="en-IN" sz="1500" dirty="0">
                              <a:effectLst/>
                            </a:rPr>
                            <a:t>Ca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>
                              <a:effectLst/>
                            </a:rPr>
                            <a:t>&gt;2 x 10</a:t>
                          </a:r>
                          <a:r>
                            <a:rPr lang="en-IN" sz="1500" baseline="30000" dirty="0">
                              <a:effectLst/>
                            </a:rPr>
                            <a:t>22 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>
                              <a:effectLst/>
                            </a:rPr>
                            <a:t> </a:t>
                          </a:r>
                          <a:endParaRPr lang="en-IN" sz="150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988521926"/>
                      </a:ext>
                    </a:extLst>
                  </a:tr>
                  <a:tr h="328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GERDA- I</a:t>
                          </a:r>
                          <a:endParaRPr lang="en-IN" sz="1500" dirty="0">
                            <a:solidFill>
                              <a:srgbClr val="002060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baseline="30000" dirty="0">
                              <a:effectLst/>
                            </a:rPr>
                            <a:t>76</a:t>
                          </a:r>
                          <a:r>
                            <a:rPr lang="en-IN" sz="1500" dirty="0">
                              <a:effectLst/>
                            </a:rPr>
                            <a:t>Ge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>
                              <a:effectLst/>
                            </a:rPr>
                            <a:t>&gt;2.1 x 10</a:t>
                          </a:r>
                          <a:r>
                            <a:rPr lang="en-IN" sz="1500" baseline="30000" dirty="0">
                              <a:effectLst/>
                            </a:rPr>
                            <a:t>25 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>
                              <a:effectLst/>
                            </a:rPr>
                            <a:t>0.25-0.62</a:t>
                          </a:r>
                          <a:endParaRPr lang="en-IN" sz="150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2570513570"/>
                      </a:ext>
                    </a:extLst>
                  </a:tr>
                  <a:tr h="328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NEMO-3</a:t>
                          </a:r>
                          <a:endParaRPr lang="en-IN" sz="1500" dirty="0">
                            <a:solidFill>
                              <a:srgbClr val="002060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baseline="30000" dirty="0">
                              <a:effectLst/>
                            </a:rPr>
                            <a:t>100</a:t>
                          </a:r>
                          <a:r>
                            <a:rPr lang="en-IN" sz="1500" dirty="0">
                              <a:effectLst/>
                            </a:rPr>
                            <a:t>Mo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>
                              <a:effectLst/>
                            </a:rPr>
                            <a:t>&gt;1.1 x 10</a:t>
                          </a:r>
                          <a:r>
                            <a:rPr lang="en-IN" sz="1500" baseline="30000" dirty="0">
                              <a:effectLst/>
                            </a:rPr>
                            <a:t>24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>
                              <a:effectLst/>
                            </a:rPr>
                            <a:t>0.34-0.87</a:t>
                          </a:r>
                          <a:endParaRPr lang="en-IN" sz="150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2167384291"/>
                      </a:ext>
                    </a:extLst>
                  </a:tr>
                  <a:tr h="328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CUOROCINO</a:t>
                          </a:r>
                          <a:endParaRPr lang="en-IN" sz="1500" dirty="0">
                            <a:solidFill>
                              <a:srgbClr val="002060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baseline="30000" dirty="0">
                              <a:effectLst/>
                            </a:rPr>
                            <a:t>130</a:t>
                          </a:r>
                          <a:r>
                            <a:rPr lang="en-IN" sz="1500" dirty="0">
                              <a:effectLst/>
                            </a:rPr>
                            <a:t>Te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>
                              <a:effectLst/>
                            </a:rPr>
                            <a:t>&gt;2.8 x 10</a:t>
                          </a:r>
                          <a:r>
                            <a:rPr lang="en-IN" sz="1500" baseline="30000">
                              <a:effectLst/>
                            </a:rPr>
                            <a:t>24 </a:t>
                          </a:r>
                          <a:endParaRPr lang="en-IN" sz="150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>
                              <a:effectLst/>
                            </a:rPr>
                            <a:t>0.31-0.76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2546789976"/>
                      </a:ext>
                    </a:extLst>
                  </a:tr>
                  <a:tr h="328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EXO-200</a:t>
                          </a:r>
                          <a:endParaRPr lang="en-IN" sz="1500" dirty="0">
                            <a:solidFill>
                              <a:srgbClr val="002060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baseline="30000" dirty="0">
                              <a:effectLst/>
                            </a:rPr>
                            <a:t>136</a:t>
                          </a:r>
                          <a:r>
                            <a:rPr lang="en-IN" sz="1500" dirty="0">
                              <a:effectLst/>
                            </a:rPr>
                            <a:t>Xe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>
                              <a:effectLst/>
                            </a:rPr>
                            <a:t>&gt;1.6 x 10</a:t>
                          </a:r>
                          <a:r>
                            <a:rPr lang="en-IN" sz="1500" baseline="30000">
                              <a:effectLst/>
                            </a:rPr>
                            <a:t>25 </a:t>
                          </a:r>
                          <a:endParaRPr lang="en-IN" sz="150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>
                              <a:effectLst/>
                            </a:rPr>
                            <a:t>0.14-0.38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1234380260"/>
                      </a:ext>
                    </a:extLst>
                  </a:tr>
                  <a:tr h="328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 err="1" smtClean="0">
                              <a:solidFill>
                                <a:srgbClr val="002060"/>
                              </a:solidFill>
                              <a:effectLst/>
                            </a:rPr>
                            <a:t>KamLAND</a:t>
                          </a:r>
                          <a:r>
                            <a:rPr lang="en-IN" sz="15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-Zen</a:t>
                          </a:r>
                          <a:endParaRPr lang="en-IN" sz="1500" dirty="0">
                            <a:solidFill>
                              <a:srgbClr val="002060"/>
                            </a:solidFill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baseline="30000" dirty="0">
                              <a:effectLst/>
                            </a:rPr>
                            <a:t>136</a:t>
                          </a:r>
                          <a:r>
                            <a:rPr lang="en-IN" sz="1500" dirty="0">
                              <a:effectLst/>
                            </a:rPr>
                            <a:t>Xe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>
                              <a:effectLst/>
                            </a:rPr>
                            <a:t>&gt;1.07 x 10</a:t>
                          </a:r>
                          <a:r>
                            <a:rPr lang="en-IN" sz="1500" baseline="30000">
                              <a:effectLst/>
                            </a:rPr>
                            <a:t>26 </a:t>
                          </a:r>
                          <a:endParaRPr lang="en-IN" sz="150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500" dirty="0">
                              <a:effectLst/>
                            </a:rPr>
                            <a:t>0.061-0.165</a:t>
                          </a:r>
                          <a:endParaRPr lang="en-IN" sz="1500" dirty="0">
                            <a:effectLst/>
                            <a:latin typeface="Liberation Serif"/>
                            <a:ea typeface="Noto Sans CJK SC Regular"/>
                            <a:cs typeface="FreeSans"/>
                          </a:endParaRPr>
                        </a:p>
                      </a:txBody>
                      <a:tcPr marL="37798" marR="38498" marT="38498" marB="38498"/>
                    </a:tc>
                    <a:extLst>
                      <a:ext uri="{0D108BD9-81ED-4DB2-BD59-A6C34878D82A}">
                        <a16:rowId xmlns:a16="http://schemas.microsoft.com/office/drawing/2014/main" val="15807124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040312" y="7118628"/>
            <a:ext cx="5039783" cy="43165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07943" eaLnBrk="1" hangingPunct="1">
              <a:buNone/>
            </a:pPr>
            <a:r>
              <a:rPr lang="en-US" altLang="en-US" sz="2205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Current Science  </a:t>
            </a:r>
            <a:r>
              <a:rPr lang="en-US" sz="1764" b="1" dirty="0">
                <a:solidFill>
                  <a:srgbClr val="000000"/>
                </a:solidFill>
                <a:ea typeface="+mn-ea"/>
              </a:rPr>
              <a:t>112</a:t>
            </a:r>
            <a:r>
              <a:rPr lang="en-US" sz="1764" dirty="0">
                <a:solidFill>
                  <a:srgbClr val="000000"/>
                </a:solidFill>
                <a:ea typeface="+mn-ea"/>
              </a:rPr>
              <a:t>, 1375 (2017)</a:t>
            </a:r>
            <a:endParaRPr lang="en-IN" altLang="en-US" sz="1764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8521" y="6299729"/>
            <a:ext cx="9659585" cy="113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5223">
              <a:lnSpc>
                <a:spcPct val="110000"/>
              </a:lnSpc>
              <a:tabLst>
                <a:tab pos="491723" algn="l"/>
                <a:tab pos="986944" algn="l"/>
                <a:tab pos="1482167" algn="l"/>
                <a:tab pos="1977388" algn="l"/>
                <a:tab pos="2472611" algn="l"/>
                <a:tab pos="2967833" algn="l"/>
                <a:tab pos="3463055" algn="l"/>
                <a:tab pos="3958277" algn="l"/>
                <a:tab pos="4453499" algn="l"/>
                <a:tab pos="4948721" algn="l"/>
                <a:tab pos="5443943" algn="l"/>
                <a:tab pos="5939165" algn="l"/>
                <a:tab pos="6434387" algn="l"/>
                <a:tab pos="6929609" algn="l"/>
                <a:tab pos="7424832" algn="l"/>
                <a:tab pos="7920053" algn="l"/>
                <a:tab pos="8415276" algn="l"/>
                <a:tab pos="8910497" algn="l"/>
                <a:tab pos="9405720" algn="l"/>
                <a:tab pos="9900941" algn="l"/>
              </a:tabLst>
            </a:pPr>
            <a:r>
              <a:rPr lang="en-US" sz="1984" dirty="0">
                <a:solidFill>
                  <a:srgbClr val="000000"/>
                </a:solidFill>
                <a:latin typeface="Serif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2205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Direct neutrino mass measurement</a:t>
            </a:r>
            <a:r>
              <a:rPr lang="en-US" sz="1984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– </a:t>
            </a:r>
            <a:r>
              <a:rPr lang="en-US" sz="1984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KATRIN</a:t>
            </a:r>
            <a:r>
              <a:rPr lang="en-US" sz="1984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(</a:t>
            </a:r>
            <a:r>
              <a:rPr lang="en-US" sz="1984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3</a:t>
            </a:r>
            <a:r>
              <a:rPr lang="en-US" sz="1984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H, Q~18 </a:t>
            </a:r>
            <a:r>
              <a:rPr lang="en-US" sz="1984" dirty="0" err="1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keV</a:t>
            </a:r>
            <a:r>
              <a:rPr lang="en-US" sz="1984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, sensitivity ~ 0.2 eV), </a:t>
            </a:r>
            <a:r>
              <a:rPr lang="en-US" sz="1984" b="1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HOLMES +ECHO </a:t>
            </a:r>
            <a:r>
              <a:rPr lang="en-US" sz="1984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(</a:t>
            </a:r>
            <a:r>
              <a:rPr lang="en-US" sz="1984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163</a:t>
            </a:r>
            <a:r>
              <a:rPr lang="en-US" sz="1984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Ho- EC, Q ~ 2.55 </a:t>
            </a:r>
            <a:r>
              <a:rPr lang="en-US" sz="1984" dirty="0" err="1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keV</a:t>
            </a:r>
            <a:r>
              <a:rPr lang="en-US" sz="1984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, sensitivity &lt; 2 eV),  MARE (</a:t>
            </a:r>
            <a:r>
              <a:rPr lang="en-US" sz="1984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187</a:t>
            </a:r>
            <a:r>
              <a:rPr lang="en-US" sz="1984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Re, Q ~2.49 </a:t>
            </a:r>
            <a:r>
              <a:rPr lang="en-US" sz="1984" dirty="0" err="1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keV</a:t>
            </a:r>
            <a:r>
              <a:rPr lang="en-US" sz="1984" dirty="0">
                <a:solidFill>
                  <a:srgbClr val="00000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, sensitivity  &lt;0.2 eV)</a:t>
            </a:r>
            <a:endParaRPr lang="en-US" sz="1984" b="1" dirty="0">
              <a:solidFill>
                <a:srgbClr val="FF0000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44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N" sz="308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IN" dirty="0" smtClean="0"/>
              <a:t>5T electrical Crane</a:t>
            </a:r>
          </a:p>
          <a:p>
            <a:pPr>
              <a:defRPr/>
            </a:pPr>
            <a:r>
              <a:rPr lang="en-IN" dirty="0" smtClean="0"/>
              <a:t>Chilled water</a:t>
            </a:r>
          </a:p>
          <a:p>
            <a:pPr>
              <a:defRPr/>
            </a:pPr>
            <a:r>
              <a:rPr lang="en-IN" dirty="0" smtClean="0"/>
              <a:t>AHU</a:t>
            </a:r>
          </a:p>
          <a:p>
            <a:pPr>
              <a:defRPr/>
            </a:pPr>
            <a:r>
              <a:rPr lang="en-IN" dirty="0" smtClean="0"/>
              <a:t>UPS</a:t>
            </a:r>
          </a:p>
          <a:p>
            <a:pPr>
              <a:defRPr/>
            </a:pPr>
            <a:r>
              <a:rPr lang="en-IN" dirty="0" smtClean="0"/>
              <a:t>place  for keeping compressors, pumps</a:t>
            </a:r>
          </a:p>
          <a:p>
            <a:pPr>
              <a:defRPr/>
            </a:pPr>
            <a:r>
              <a:rPr lang="en-IN" dirty="0" smtClean="0"/>
              <a:t>Some of the labs need class 1000/10000 clean room</a:t>
            </a:r>
          </a:p>
          <a:p>
            <a:pPr>
              <a:defRPr/>
            </a:pPr>
            <a:r>
              <a:rPr lang="en-IN" dirty="0" smtClean="0"/>
              <a:t>Change room/buffer access for personnel/equipment entering the assembly/process room</a:t>
            </a:r>
          </a:p>
          <a:p>
            <a:pPr>
              <a:defRPr/>
            </a:pPr>
            <a:r>
              <a:rPr lang="en-IN" dirty="0" smtClean="0"/>
              <a:t>Control room</a:t>
            </a:r>
          </a:p>
          <a:p>
            <a:pPr>
              <a:defRPr/>
            </a:pPr>
            <a:r>
              <a:rPr lang="en-IN" dirty="0" smtClean="0"/>
              <a:t>Surface labs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72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111125"/>
            <a:ext cx="9070975" cy="712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86" b="1" i="1" kern="12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r>
              <a:rPr lang="en-US" sz="3968" dirty="0"/>
              <a:t> </a:t>
            </a:r>
            <a:r>
              <a:rPr lang="en-US" sz="3086" b="1" i="1" kern="1200" dirty="0">
                <a:solidFill>
                  <a:srgbClr val="C00000"/>
                </a:solidFill>
                <a:latin typeface="Comic Sans MS" panose="030F0702030302020204" pitchFamily="66" charset="0"/>
              </a:rPr>
              <a:t>CFDR-1200 diagnostics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835025"/>
            <a:ext cx="7626350" cy="371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8350" y="4984750"/>
            <a:ext cx="7972425" cy="1789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4982" marR="0" lvl="0" indent="-314982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5" b="0" i="0" u="none" strike="noStrike" kern="1200" cap="none" spc="0" normalizeH="0" baseline="0" noProof="0" dirty="0">
                <a:ln>
                  <a:noFill/>
                </a:ln>
                <a:solidFill>
                  <a:srgbClr val="32547A"/>
                </a:solidFill>
                <a:effectLst/>
                <a:uLnTx/>
                <a:uFillTx/>
                <a:latin typeface="Serif"/>
                <a:ea typeface="DejaVu Sans" charset="-128"/>
              </a:rPr>
              <a:t>MC Temperature sensor: </a:t>
            </a:r>
            <a:r>
              <a:rPr kumimoji="0" lang="en-US" sz="220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rif"/>
                <a:ea typeface="DejaVu Sans" charset="-128"/>
              </a:rPr>
              <a:t>Speer, CMN, FPD(0.015-3.3K)</a:t>
            </a:r>
          </a:p>
          <a:p>
            <a:pPr marL="314982" marR="0" lvl="0" indent="-314982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5" b="0" i="0" u="none" strike="noStrike" kern="1200" cap="none" spc="0" normalizeH="0" baseline="0" noProof="0" dirty="0">
                <a:ln>
                  <a:noFill/>
                </a:ln>
                <a:solidFill>
                  <a:srgbClr val="32547A"/>
                </a:solidFill>
                <a:effectLst/>
                <a:uLnTx/>
                <a:uFillTx/>
                <a:latin typeface="Serif"/>
                <a:ea typeface="DejaVu Sans" charset="-128"/>
              </a:rPr>
              <a:t>Automatic temperature control</a:t>
            </a:r>
          </a:p>
          <a:p>
            <a:pPr marL="314982" marR="0" lvl="0" indent="-314982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5" b="0" i="0" u="none" strike="noStrike" kern="1200" cap="none" spc="0" normalizeH="0" baseline="0" noProof="0" dirty="0">
                <a:ln>
                  <a:noFill/>
                </a:ln>
                <a:solidFill>
                  <a:srgbClr val="32547A"/>
                </a:solidFill>
                <a:effectLst/>
                <a:uLnTx/>
                <a:uFillTx/>
                <a:latin typeface="Serif"/>
                <a:ea typeface="DejaVu Sans" charset="-128"/>
              </a:rPr>
              <a:t>Temperature stability ~0.1%, accuracy ~ 1 </a:t>
            </a:r>
            <a:r>
              <a:rPr kumimoji="0" lang="en-US" sz="2205" b="0" i="0" u="none" strike="noStrike" kern="1200" cap="none" spc="0" normalizeH="0" baseline="0" noProof="0" dirty="0" err="1">
                <a:ln>
                  <a:noFill/>
                </a:ln>
                <a:solidFill>
                  <a:srgbClr val="32547A"/>
                </a:solidFill>
                <a:effectLst/>
                <a:uLnTx/>
                <a:uFillTx/>
                <a:latin typeface="Serif"/>
                <a:ea typeface="DejaVu Sans" charset="-128"/>
              </a:rPr>
              <a:t>mK</a:t>
            </a:r>
            <a:endParaRPr kumimoji="0" lang="en-US" sz="220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rif"/>
              <a:ea typeface="DejaVu Sans" charset="-128"/>
            </a:endParaRPr>
          </a:p>
          <a:p>
            <a:pPr marL="314982" marR="0" lvl="0" indent="-314982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rif"/>
                <a:ea typeface="DejaVu Sans" charset="-128"/>
              </a:rPr>
              <a:t>Optically isolated RS232 adapter for PT and pressure gauge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4067397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2881" y="2093912"/>
            <a:ext cx="970042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77979" indent="-377979" eaLnBrk="1" hangingPunct="1">
              <a:spcBef>
                <a:spcPts val="0"/>
              </a:spcBef>
              <a:spcAft>
                <a:spcPts val="331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Times New Roman" panose="02020603050405020304" pitchFamily="18" charset="0"/>
              </a:rPr>
              <a:t>Underground location (reduce cosmic ray background)</a:t>
            </a:r>
          </a:p>
          <a:p>
            <a:pPr eaLnBrk="1" hangingPunct="1">
              <a:spcBef>
                <a:spcPts val="0"/>
              </a:spcBef>
              <a:spcAft>
                <a:spcPts val="331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Times New Roman" panose="02020603050405020304" pitchFamily="18" charset="0"/>
              </a:rPr>
              <a:t> Careful choice of materials (detector &amp; environs- </a:t>
            </a:r>
            <a:r>
              <a:rPr lang="en-US" altLang="en-US" sz="2200" baseline="30000" dirty="0">
                <a:latin typeface="Times New Roman" panose="02020603050405020304" pitchFamily="18" charset="0"/>
              </a:rPr>
              <a:t>235,238</a:t>
            </a:r>
            <a:r>
              <a:rPr lang="en-US" altLang="en-US" sz="2200" dirty="0">
                <a:latin typeface="Times New Roman" panose="02020603050405020304" pitchFamily="18" charset="0"/>
              </a:rPr>
              <a:t>U,</a:t>
            </a:r>
            <a:r>
              <a:rPr lang="en-US" altLang="en-US" sz="2200" baseline="30000" dirty="0">
                <a:latin typeface="Times New Roman" panose="02020603050405020304" pitchFamily="18" charset="0"/>
              </a:rPr>
              <a:t> 232</a:t>
            </a:r>
            <a:r>
              <a:rPr lang="en-US" altLang="en-US" sz="2200" dirty="0">
                <a:latin typeface="Times New Roman" panose="02020603050405020304" pitchFamily="18" charset="0"/>
              </a:rPr>
              <a:t>Th,</a:t>
            </a:r>
            <a:r>
              <a:rPr lang="en-US" altLang="en-US" sz="2200" baseline="30000" dirty="0">
                <a:latin typeface="Times New Roman" panose="02020603050405020304" pitchFamily="18" charset="0"/>
              </a:rPr>
              <a:t>40</a:t>
            </a:r>
            <a:r>
              <a:rPr lang="en-US" altLang="en-US" sz="2200" dirty="0">
                <a:latin typeface="Times New Roman" panose="02020603050405020304" pitchFamily="18" charset="0"/>
              </a:rPr>
              <a:t>K, radiative impurities) and shielding</a:t>
            </a:r>
          </a:p>
          <a:p>
            <a:pPr eaLnBrk="1" hangingPunct="1">
              <a:spcBef>
                <a:spcPts val="0"/>
              </a:spcBef>
              <a:spcAft>
                <a:spcPts val="331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Times New Roman" panose="02020603050405020304" pitchFamily="18" charset="0"/>
              </a:rPr>
              <a:t> Electronic rejection of background events</a:t>
            </a:r>
          </a:p>
          <a:p>
            <a:pPr eaLnBrk="1" hangingPunct="1">
              <a:spcBef>
                <a:spcPts val="0"/>
              </a:spcBef>
              <a:spcAft>
                <a:spcPts val="331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Times New Roman" panose="02020603050405020304" pitchFamily="18" charset="0"/>
              </a:rPr>
              <a:t>Neutron background  minimization (U/</a:t>
            </a:r>
            <a:r>
              <a:rPr lang="en-US" altLang="en-US" sz="2200" dirty="0" err="1">
                <a:latin typeface="Times New Roman" panose="02020603050405020304" pitchFamily="18" charset="0"/>
              </a:rPr>
              <a:t>Th</a:t>
            </a:r>
            <a:r>
              <a:rPr lang="en-US" altLang="en-US" sz="2200" dirty="0">
                <a:latin typeface="Times New Roman" panose="02020603050405020304" pitchFamily="18" charset="0"/>
              </a:rPr>
              <a:t> induced and muon induced)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4138" y="7123112"/>
            <a:ext cx="9948862" cy="466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25" b="1" dirty="0">
                <a:solidFill>
                  <a:srgbClr val="A50021"/>
                </a:solidFill>
                <a:latin typeface="Times New Roman" panose="02020603050405020304" pitchFamily="18" charset="0"/>
              </a:rPr>
              <a:t>For a conclusive proof, </a:t>
            </a:r>
            <a:r>
              <a:rPr lang="en-US" altLang="en-US" sz="2425" b="1" dirty="0">
                <a:solidFill>
                  <a:srgbClr val="A50021"/>
                </a:solidFill>
                <a:latin typeface="Symbol" panose="05050102010706020507" pitchFamily="18" charset="2"/>
              </a:rPr>
              <a:t>0nbb </a:t>
            </a:r>
            <a:r>
              <a:rPr lang="en-US" altLang="en-US" sz="2425" b="1" dirty="0">
                <a:solidFill>
                  <a:srgbClr val="A50021"/>
                </a:solidFill>
                <a:latin typeface="Times New Roman" panose="02020603050405020304" pitchFamily="18" charset="0"/>
              </a:rPr>
              <a:t>measurement</a:t>
            </a:r>
            <a:r>
              <a:rPr lang="en-US" altLang="en-US" sz="2425" b="1" dirty="0">
                <a:solidFill>
                  <a:srgbClr val="A50021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425" b="1" dirty="0">
                <a:solidFill>
                  <a:srgbClr val="A50021"/>
                </a:solidFill>
                <a:latin typeface="Times New Roman" panose="02020603050405020304" pitchFamily="18" charset="0"/>
              </a:rPr>
              <a:t>in several isotopes is essential</a:t>
            </a:r>
            <a:r>
              <a:rPr lang="en-US" altLang="en-US" sz="2425" dirty="0">
                <a:solidFill>
                  <a:srgbClr val="660033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425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en-GB" altLang="en-US" sz="2425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19625" y="1546224"/>
            <a:ext cx="3487738" cy="4984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2646" dirty="0">
                <a:latin typeface="Times New Roman" panose="02020603050405020304" pitchFamily="18" charset="0"/>
              </a:rPr>
              <a:t>N</a:t>
            </a:r>
            <a:r>
              <a:rPr lang="it-IT" altLang="en-US" sz="2646" baseline="-25000" dirty="0">
                <a:latin typeface="Times New Roman" panose="02020603050405020304" pitchFamily="18" charset="0"/>
              </a:rPr>
              <a:t>bkg</a:t>
            </a:r>
            <a:r>
              <a:rPr lang="it-IT" altLang="en-US" sz="2646" dirty="0">
                <a:latin typeface="Times New Roman" panose="02020603050405020304" pitchFamily="18" charset="0"/>
              </a:rPr>
              <a:t>= B(c/kev/t) • </a:t>
            </a:r>
            <a:r>
              <a:rPr lang="it-IT" altLang="en-US" sz="2646" dirty="0">
                <a:latin typeface="Symbol" panose="05050102010706020507" pitchFamily="18" charset="2"/>
              </a:rPr>
              <a:t>D</a:t>
            </a:r>
            <a:r>
              <a:rPr lang="it-IT" altLang="en-US" sz="2646" dirty="0">
                <a:latin typeface="Times New Roman" panose="02020603050405020304" pitchFamily="18" charset="0"/>
              </a:rPr>
              <a:t>E • t</a:t>
            </a:r>
            <a:endParaRPr lang="en-GB" altLang="en-US" sz="2646" dirty="0">
              <a:latin typeface="Times New Roman" panose="02020603050405020304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512888" y="1541462"/>
            <a:ext cx="2100262" cy="50006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2646" dirty="0">
                <a:latin typeface="Times New Roman" panose="02020603050405020304" pitchFamily="18" charset="0"/>
              </a:rPr>
              <a:t>N</a:t>
            </a:r>
            <a:r>
              <a:rPr lang="it-IT" altLang="en-US" sz="2646" baseline="-25000" dirty="0">
                <a:latin typeface="Symbol" panose="05050102010706020507" pitchFamily="18" charset="2"/>
              </a:rPr>
              <a:t>onbb</a:t>
            </a:r>
            <a:r>
              <a:rPr lang="it-IT" altLang="en-US" sz="2646" dirty="0">
                <a:latin typeface="Times New Roman" panose="02020603050405020304" pitchFamily="18" charset="0"/>
              </a:rPr>
              <a:t>~</a:t>
            </a:r>
            <a:r>
              <a:rPr lang="it-IT" altLang="en-US" sz="2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it-IT" altLang="en-US" sz="2646" dirty="0">
                <a:latin typeface="Times New Roman" panose="02020603050405020304" pitchFamily="18" charset="0"/>
              </a:rPr>
              <a:t> N</a:t>
            </a:r>
            <a:r>
              <a:rPr lang="it-IT" altLang="en-US" sz="2646" baseline="-25000" dirty="0">
                <a:latin typeface="Times New Roman" panose="02020603050405020304" pitchFamily="18" charset="0"/>
              </a:rPr>
              <a:t>bkg</a:t>
            </a:r>
            <a:endParaRPr lang="en-GB" altLang="en-US" sz="2646" baseline="-250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6113" y="893762"/>
            <a:ext cx="3679825" cy="500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646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Background reduction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6788" y="198437"/>
            <a:ext cx="5553075" cy="566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3086" b="1" i="1" dirty="0">
                <a:solidFill>
                  <a:srgbClr val="FF3300"/>
                </a:solidFill>
                <a:latin typeface="Comic Sans MS" panose="030F0702030302020204" pitchFamily="66" charset="0"/>
              </a:rPr>
              <a:t>Experimental Considerations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63512" y="4624388"/>
            <a:ext cx="98298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31"/>
              </a:spcAft>
              <a:defRPr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nbb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detected in several (~12) nuclei, half life measured.</a:t>
            </a:r>
            <a:endParaRPr lang="en-GB" alt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31"/>
              </a:spcAft>
              <a:defRPr/>
            </a:pPr>
            <a:r>
              <a:rPr lang="en-GB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sensitivity possible by background reduction in some cases</a:t>
            </a:r>
          </a:p>
          <a:p>
            <a:pPr eaLnBrk="1" hangingPunct="1">
              <a:spcBef>
                <a:spcPts val="0"/>
              </a:spcBef>
              <a:spcAft>
                <a:spcPts val="331"/>
              </a:spcAft>
              <a:defRPr/>
            </a:pPr>
            <a:r>
              <a:rPr lang="en-GB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en-US" sz="2400" b="1" dirty="0">
                <a:latin typeface="Symbol" panose="05050102010706020507" pitchFamily="18" charset="2"/>
                <a:cs typeface="Times New Roman" panose="02020603050405020304" pitchFamily="18" charset="0"/>
              </a:rPr>
              <a:t>nbb </a:t>
            </a: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7807" y="4075905"/>
            <a:ext cx="2570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altLang="en-US" sz="2646" i="1" dirty="0">
                <a:solidFill>
                  <a:srgbClr val="CC0000"/>
                </a:solidFill>
                <a:latin typeface="Comic Sans MS" panose="030F0702030302020204" pitchFamily="66" charset="0"/>
              </a:rPr>
              <a:t>Present Status</a:t>
            </a:r>
            <a:endParaRPr lang="en-GB" altLang="en-US" sz="2646" dirty="0">
              <a:latin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63512" y="6097255"/>
            <a:ext cx="9771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scale experiments ~ kg ; T </a:t>
            </a:r>
            <a:r>
              <a:rPr lang="en-GB" altLang="en-US" sz="2400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GB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~10</a:t>
            </a:r>
            <a:r>
              <a:rPr lang="en-GB" altLang="en-US" sz="2400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GB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</a:t>
            </a:r>
            <a:r>
              <a:rPr lang="en-GB" altLang="en-US" sz="2400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GB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years,  &lt;</a:t>
            </a:r>
            <a:r>
              <a:rPr lang="en-GB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en-US" sz="2400" baseline="-25000" dirty="0" err="1">
                <a:solidFill>
                  <a:schemeClr val="accent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GB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~0.75 eV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new experiments (~ton scale) are planned/proposed, R&amp;D in progress</a:t>
            </a:r>
          </a:p>
        </p:txBody>
      </p:sp>
    </p:spTree>
    <p:extLst>
      <p:ext uri="{BB962C8B-B14F-4D97-AF65-F5344CB8AC3E}">
        <p14:creationId xmlns:p14="http://schemas.microsoft.com/office/powerpoint/2010/main" val="2274969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8521" y="634305"/>
          <a:ext cx="9743582" cy="6291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9928">
                  <a:extLst>
                    <a:ext uri="{9D8B030D-6E8A-4147-A177-3AD203B41FA5}">
                      <a16:colId xmlns:a16="http://schemas.microsoft.com/office/drawing/2014/main" val="1115206325"/>
                    </a:ext>
                  </a:extLst>
                </a:gridCol>
                <a:gridCol w="869180">
                  <a:extLst>
                    <a:ext uri="{9D8B030D-6E8A-4147-A177-3AD203B41FA5}">
                      <a16:colId xmlns:a16="http://schemas.microsoft.com/office/drawing/2014/main" val="4058097814"/>
                    </a:ext>
                  </a:extLst>
                </a:gridCol>
                <a:gridCol w="923960">
                  <a:extLst>
                    <a:ext uri="{9D8B030D-6E8A-4147-A177-3AD203B41FA5}">
                      <a16:colId xmlns:a16="http://schemas.microsoft.com/office/drawing/2014/main" val="3146576328"/>
                    </a:ext>
                  </a:extLst>
                </a:gridCol>
                <a:gridCol w="4795337">
                  <a:extLst>
                    <a:ext uri="{9D8B030D-6E8A-4147-A177-3AD203B41FA5}">
                      <a16:colId xmlns:a16="http://schemas.microsoft.com/office/drawing/2014/main" val="562456440"/>
                    </a:ext>
                  </a:extLst>
                </a:gridCol>
                <a:gridCol w="1475177">
                  <a:extLst>
                    <a:ext uri="{9D8B030D-6E8A-4147-A177-3AD203B41FA5}">
                      <a16:colId xmlns:a16="http://schemas.microsoft.com/office/drawing/2014/main" val="2581568234"/>
                    </a:ext>
                  </a:extLst>
                </a:gridCol>
              </a:tblGrid>
              <a:tr h="571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 </a:t>
                      </a:r>
                      <a:endParaRPr lang="en-IN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Isotope</a:t>
                      </a:r>
                      <a:endParaRPr lang="en-IN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IN" sz="1500" b="1" baseline="-25000" dirty="0" err="1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bb</a:t>
                      </a:r>
                      <a:r>
                        <a:rPr lang="en-IN" sz="1500" b="1" baseline="-25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(MeV)</a:t>
                      </a:r>
                      <a:endParaRPr lang="en-IN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Technique</a:t>
                      </a:r>
                      <a:endParaRPr lang="en-IN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&lt;</a:t>
                      </a:r>
                      <a:r>
                        <a:rPr lang="en-IN" sz="15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IN" sz="1500" b="1" baseline="-25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n-IN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&gt;(</a:t>
                      </a:r>
                      <a:r>
                        <a:rPr lang="en-IN" sz="15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en-IN" sz="15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)*</a:t>
                      </a:r>
                      <a:endParaRPr lang="en-IN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011223"/>
                  </a:ext>
                </a:extLst>
              </a:tr>
              <a:tr h="57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2039.6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Semiconductor </a:t>
                      </a:r>
                      <a:r>
                        <a:rPr lang="en-IN" sz="15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HPGe</a:t>
                      </a: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detector; good energy resolution and efficiency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15-35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50249"/>
                  </a:ext>
                </a:extLst>
              </a:tr>
              <a:tr h="57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MAJORANA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2039.6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Semiconductor </a:t>
                      </a:r>
                      <a:r>
                        <a:rPr lang="en-IN" sz="1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HPGe</a:t>
                      </a: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detector; good energy resolution and efficiency 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15-35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84417"/>
                  </a:ext>
                </a:extLst>
              </a:tr>
              <a:tr h="82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SuperNEMO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2995.0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Tracking + calorimeter;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background rejection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Possibility of DBD in multiple isotopes (</a:t>
                      </a:r>
                      <a:r>
                        <a:rPr lang="en-IN" sz="15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Nd)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44-140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31334"/>
                  </a:ext>
                </a:extLst>
              </a:tr>
              <a:tr h="57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LUCIFER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2995.0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Scintillating  bolometer;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energy resolution and efficiency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~76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67820"/>
                  </a:ext>
                </a:extLst>
              </a:tr>
              <a:tr h="57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AMoRE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3034.0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Scintillating  bolometer,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energy resolution and efficiency 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20-60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707680"/>
                  </a:ext>
                </a:extLst>
              </a:tr>
              <a:tr h="57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MOON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3034.0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Tracking + Scintillator;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Background rejection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11969"/>
                  </a:ext>
                </a:extLst>
              </a:tr>
              <a:tr h="57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COBRA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2802.0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CdZnTe</a:t>
                      </a: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Semiconductor detector;  good energy resolution, particle ID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500" b="1" dirty="0"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72900"/>
                  </a:ext>
                </a:extLst>
              </a:tr>
              <a:tr h="57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CUORE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2533.0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Cryogenic bolometer,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energy resolution and efficiency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50-130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49144"/>
                  </a:ext>
                </a:extLst>
              </a:tr>
              <a:tr h="57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EXO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2479.0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 TPC, ionization + scintillation; high efficiency, Particle ID,  daughter identification (</a:t>
                      </a:r>
                      <a:r>
                        <a:rPr lang="en-IN" sz="15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Ba) proposed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14-33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39901"/>
                  </a:ext>
                </a:extLst>
              </a:tr>
              <a:tr h="320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KamLAND</a:t>
                      </a:r>
                      <a:r>
                        <a:rPr lang="en-IN" sz="15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-Zen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2479.0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 Scintillator, ultra-low background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IN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25-60</a:t>
                      </a:r>
                      <a:endParaRPr lang="en-IN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Times New Roman" panose="02020603050405020304" pitchFamily="18" charset="0"/>
                      </a:endParaRPr>
                    </a:p>
                  </a:txBody>
                  <a:tcPr marL="33717" marR="34340" marT="34340" marB="3434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3955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07" y="79074"/>
            <a:ext cx="9575588" cy="56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sz="3086" b="1" i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Major ongoing and proposed 0</a:t>
            </a:r>
            <a:r>
              <a:rPr lang="en-IN" sz="3086" b="1" i="1" dirty="0">
                <a:solidFill>
                  <a:srgbClr val="C0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nbb</a:t>
            </a:r>
            <a:r>
              <a:rPr lang="en-IN" sz="3086" b="1" i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experiments</a:t>
            </a:r>
            <a:r>
              <a:rPr lang="en-IN" sz="264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26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" y="6887703"/>
            <a:ext cx="4955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IN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about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5-10 years of running time for full scale detector.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040312" y="7118628"/>
            <a:ext cx="5039783" cy="43165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22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Current Science  </a:t>
            </a:r>
            <a:r>
              <a:rPr lang="en-US" sz="1764" b="1" dirty="0"/>
              <a:t>112</a:t>
            </a:r>
            <a:r>
              <a:rPr lang="en-US" sz="1764" dirty="0"/>
              <a:t>, 1375 (2017)</a:t>
            </a:r>
            <a:endParaRPr lang="en-IN" altLang="en-US" sz="176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554" y="881227"/>
            <a:ext cx="6079518" cy="3787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077912" y="5456237"/>
                <a:ext cx="8134456" cy="157774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defTabSz="449263">
                  <a:lnSpc>
                    <a:spcPct val="110000"/>
                  </a:lnSpc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r>
                  <a:rPr lang="en-US" b="1" dirty="0" smtClean="0">
                    <a:solidFill>
                      <a:srgbClr val="0070C0"/>
                    </a:solidFill>
                    <a:ea typeface="Cambria Math" pitchFamily="18" charset="0"/>
                  </a:rPr>
                  <a:t> Best sensitivity limits at </a:t>
                </a:r>
                <a:r>
                  <a:rPr lang="en-US" b="1" dirty="0">
                    <a:solidFill>
                      <a:srgbClr val="0070C0"/>
                    </a:solidFill>
                    <a:ea typeface="Cambria Math" pitchFamily="18" charset="0"/>
                  </a:rPr>
                  <a:t>(90% C.L</a:t>
                </a:r>
                <a:r>
                  <a:rPr lang="en-US" b="1" dirty="0" smtClean="0">
                    <a:solidFill>
                      <a:srgbClr val="0070C0"/>
                    </a:solidFill>
                    <a:ea typeface="Cambria Math" pitchFamily="18" charset="0"/>
                  </a:rPr>
                  <a:t>.) for current </a:t>
                </a:r>
                <a:r>
                  <a:rPr lang="en-US" b="1" dirty="0" smtClean="0">
                    <a:solidFill>
                      <a:srgbClr val="0070C0"/>
                    </a:solidFill>
                    <a:latin typeface="Serif"/>
                    <a:ea typeface="Cambria Math" pitchFamily="18" charset="0"/>
                  </a:rPr>
                  <a:t>0</a:t>
                </a:r>
                <a:r>
                  <a:rPr lang="en-US" b="1" dirty="0" smtClean="0">
                    <a:solidFill>
                      <a:srgbClr val="0070C0"/>
                    </a:solidFill>
                    <a:latin typeface="Symbol" panose="05050102010706020507" pitchFamily="18" charset="2"/>
                    <a:ea typeface="Cambria Math" pitchFamily="18" charset="0"/>
                  </a:rPr>
                  <a:t>nbb</a:t>
                </a:r>
                <a:r>
                  <a:rPr lang="en-US" b="1" dirty="0" smtClean="0">
                    <a:solidFill>
                      <a:srgbClr val="0070C0"/>
                    </a:solidFill>
                    <a:latin typeface="Serif"/>
                    <a:ea typeface="Cambria Math" pitchFamily="18" charset="0"/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  <a:ea typeface="Cambria Math" pitchFamily="18" charset="0"/>
                  </a:rPr>
                  <a:t>experiments:</a:t>
                </a:r>
              </a:p>
              <a:p>
                <a:pPr defTabSz="449263">
                  <a:lnSpc>
                    <a:spcPct val="110000"/>
                  </a:lnSpc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r>
                  <a:rPr lang="en-US" dirty="0" smtClean="0">
                    <a:latin typeface="Serif"/>
                    <a:ea typeface="Cambria Math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ea typeface="Cambria Math" pitchFamily="18" charset="0"/>
                  </a:rPr>
                  <a:t>KamLANDZen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itchFamily="18" charset="0"/>
                  </a:rPr>
                  <a:t> (</a:t>
                </a:r>
                <a:r>
                  <a:rPr lang="en-US" baseline="30000" dirty="0" smtClean="0">
                    <a:solidFill>
                      <a:schemeClr val="tx1"/>
                    </a:solidFill>
                    <a:ea typeface="Cambria Math" pitchFamily="18" charset="0"/>
                  </a:rPr>
                  <a:t>136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itchFamily="18" charset="0"/>
                  </a:rPr>
                  <a:t>Xe):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1/2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𝜈𝛽𝛽</m:t>
                        </m:r>
                      </m:sup>
                    </m:sSubSup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1.07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sym typeface="Mathematica1"/>
                          </a:rPr>
                          <m:t>10</m:t>
                        </m:r>
                      </m:e>
                      <m:sup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sym typeface="Mathematica1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sym typeface="Mathematica1"/>
                          </a:rPr>
                          <m:t>6</m:t>
                        </m:r>
                      </m:sup>
                    </m:sSup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 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, 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&gt; &lt;0.061 − 0.165 </m:t>
                    </m:r>
                    <m:r>
                      <m:rPr>
                        <m:sty m:val="p"/>
                      </m:rP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eV</m:t>
                    </m:r>
                  </m:oMath>
                </a14:m>
                <a:endParaRPr lang="en-IN" b="0" dirty="0" smtClean="0">
                  <a:solidFill>
                    <a:srgbClr val="FF0000"/>
                  </a:solidFill>
                  <a:ea typeface="Cambria Math" pitchFamily="18" charset="0"/>
                  <a:sym typeface="Mathematica1"/>
                </a:endParaRPr>
              </a:p>
              <a:p>
                <a:pPr defTabSz="449263">
                  <a:lnSpc>
                    <a:spcPct val="110000"/>
                  </a:lnSpc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r>
                  <a:rPr lang="en-US" dirty="0" smtClean="0">
                    <a:ea typeface="Cambria Math" pitchFamily="18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itchFamily="18" charset="0"/>
                  </a:rPr>
                  <a:t>GERDA (</a:t>
                </a:r>
                <a:r>
                  <a:rPr lang="en-US" baseline="30000" dirty="0" smtClean="0">
                    <a:solidFill>
                      <a:schemeClr val="tx1"/>
                    </a:solidFill>
                    <a:ea typeface="Cambria Math" pitchFamily="18" charset="0"/>
                  </a:rPr>
                  <a:t>76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itchFamily="18" charset="0"/>
                  </a:rPr>
                  <a:t>Ge):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1/2</m:t>
                        </m:r>
                      </m:sub>
                      <m:sup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𝜈𝛽𝛽</m:t>
                        </m:r>
                      </m:sup>
                    </m:sSubSup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1.8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sym typeface="Mathematica1"/>
                          </a:rPr>
                          <m:t>10</m:t>
                        </m:r>
                      </m:e>
                      <m:sup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sym typeface="Mathematica1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sym typeface="Mathematica1"/>
                          </a:rPr>
                          <m:t>6</m:t>
                        </m:r>
                      </m:sup>
                    </m:sSup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 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𝑦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, &lt;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m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&gt; &lt;0.08 −0.182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eV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  <a:latin typeface="Serif"/>
                  <a:ea typeface="Cambria Math" pitchFamily="18" charset="0"/>
                </a:endParaRPr>
              </a:p>
              <a:p>
                <a:pPr defTabSz="449263">
                  <a:lnSpc>
                    <a:spcPct val="110000"/>
                  </a:lnSpc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r>
                  <a:rPr lang="en-US" dirty="0" smtClean="0">
                    <a:ea typeface="Cambria Math" pitchFamily="18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itchFamily="18" charset="0"/>
                  </a:rPr>
                  <a:t>CUORE (</a:t>
                </a:r>
                <a:r>
                  <a:rPr lang="en-US" baseline="30000" dirty="0" smtClean="0">
                    <a:solidFill>
                      <a:schemeClr val="tx1"/>
                    </a:solidFill>
                    <a:ea typeface="Cambria Math" pitchFamily="18" charset="0"/>
                  </a:rPr>
                  <a:t>130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itchFamily="18" charset="0"/>
                  </a:rPr>
                  <a:t>Te):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1/2</m:t>
                        </m:r>
                      </m:sub>
                      <m:sup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𝜈𝛽𝛽</m:t>
                        </m:r>
                      </m:sup>
                    </m:sSubSup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3.2 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sym typeface="Mathematica1"/>
                          </a:rPr>
                          <m:t>10</m:t>
                        </m:r>
                      </m:e>
                      <m:sup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sym typeface="Mathematica1"/>
                          </a:rPr>
                          <m:t>25</m:t>
                        </m:r>
                      </m:sup>
                    </m:sSup>
                    <m:r>
                      <a:rPr lang="en-I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 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𝑦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sym typeface="Mathematica1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, 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&gt; &lt;0.075 −0.350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  <a:sym typeface="Mathematica1"/>
                      </a:rPr>
                      <m:t>eV</m:t>
                    </m:r>
                  </m:oMath>
                </a14:m>
                <a:endParaRPr lang="en-US" sz="1400" dirty="0">
                  <a:latin typeface="Serif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7912" y="5456237"/>
                <a:ext cx="8134456" cy="1577740"/>
              </a:xfrm>
              <a:prstGeom prst="rect">
                <a:avLst/>
              </a:prstGeom>
              <a:blipFill>
                <a:blip r:embed="rId3"/>
                <a:stretch>
                  <a:fillRect l="-1049" t="-5019" b="-4633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45140" y="4699674"/>
            <a:ext cx="351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Sergei </a:t>
            </a:r>
            <a:r>
              <a:rPr lang="en-IN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Petcov</a:t>
            </a:r>
            <a:r>
              <a:rPr lang="en-I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10.5281/zenodo.4134015</a:t>
            </a:r>
            <a:endParaRPr lang="en-IN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312" y="278668"/>
            <a:ext cx="8420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ffective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Majorana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mass as a function of lightest neutrino mass </a:t>
            </a:r>
            <a:endParaRPr kumimoji="0" lang="en-IN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786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49213"/>
            <a:ext cx="2720975" cy="32924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336550" y="198438"/>
            <a:ext cx="6429375" cy="898525"/>
          </a:xfrm>
          <a:prstGeom prst="roundRect">
            <a:avLst>
              <a:gd name="adj" fmla="val 13444"/>
            </a:avLst>
          </a:prstGeom>
          <a:solidFill>
            <a:srgbClr val="E242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2" tIns="44996" rIns="89992" bIns="44996" anchor="ctr"/>
          <a:lstStyle>
            <a:lvl1pPr defTabSz="414338">
              <a:spcBef>
                <a:spcPct val="20000"/>
              </a:spcBef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4338">
              <a:spcBef>
                <a:spcPct val="20000"/>
              </a:spcBef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4338">
              <a:spcBef>
                <a:spcPct val="20000"/>
              </a:spcBef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4338">
              <a:spcBef>
                <a:spcPct val="20000"/>
              </a:spcBef>
              <a:buChar char="–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4338">
              <a:spcBef>
                <a:spcPct val="20000"/>
              </a:spcBef>
              <a:buChar char="»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en-US" altLang="en-US" sz="2425">
                <a:solidFill>
                  <a:srgbClr val="FFFFFF"/>
                </a:solidFill>
                <a:latin typeface="Comic Sans MS" panose="030F0702030302020204" pitchFamily="66" charset="0"/>
              </a:rPr>
              <a:t>Initiative for DBD experiment in India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36550" y="1554163"/>
            <a:ext cx="89868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Bef>
                <a:spcPts val="303"/>
              </a:spcBef>
              <a:spcAft>
                <a:spcPts val="303"/>
              </a:spcAft>
              <a:buClr>
                <a:srgbClr val="000000"/>
              </a:buClr>
              <a:buFontTx/>
              <a:buNone/>
              <a:defRPr/>
            </a:pPr>
            <a:r>
              <a:rPr lang="en-GB" altLang="en-US" sz="2205">
                <a:solidFill>
                  <a:schemeClr val="accent2"/>
                </a:solidFill>
                <a:latin typeface="Times New Roman" panose="02020603050405020304" pitchFamily="18" charset="0"/>
              </a:rPr>
              <a:t>Proposal for an experiment at site of the INO 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573088" y="5368925"/>
            <a:ext cx="89693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en-US" altLang="en-US" sz="2425" baseline="30000" dirty="0">
                <a:solidFill>
                  <a:srgbClr val="006600"/>
                </a:solidFill>
              </a:rPr>
              <a:t> 124</a:t>
            </a:r>
            <a:r>
              <a:rPr lang="en-US" altLang="en-US" sz="2425" dirty="0">
                <a:solidFill>
                  <a:srgbClr val="006600"/>
                </a:solidFill>
              </a:rPr>
              <a:t>Sn:  T</a:t>
            </a:r>
            <a:r>
              <a:rPr lang="en-US" altLang="en-US" sz="2425" baseline="-25000" dirty="0">
                <a:solidFill>
                  <a:srgbClr val="006600"/>
                </a:solidFill>
              </a:rPr>
              <a:t>1/2</a:t>
            </a:r>
            <a:r>
              <a:rPr lang="en-US" altLang="en-US" sz="2425" dirty="0">
                <a:solidFill>
                  <a:srgbClr val="006600"/>
                </a:solidFill>
              </a:rPr>
              <a:t> &gt; (0.8-1.2) x 10</a:t>
            </a:r>
            <a:r>
              <a:rPr lang="en-US" altLang="en-US" sz="2425" baseline="30000" dirty="0">
                <a:solidFill>
                  <a:srgbClr val="006600"/>
                </a:solidFill>
              </a:rPr>
              <a:t>21</a:t>
            </a:r>
            <a:r>
              <a:rPr lang="en-US" altLang="en-US" sz="2425" dirty="0">
                <a:solidFill>
                  <a:srgbClr val="006600"/>
                </a:solidFill>
              </a:rPr>
              <a:t> </a:t>
            </a:r>
            <a:r>
              <a:rPr lang="en-US" altLang="en-US" sz="2425" dirty="0" err="1">
                <a:solidFill>
                  <a:srgbClr val="006600"/>
                </a:solidFill>
              </a:rPr>
              <a:t>yrs</a:t>
            </a:r>
            <a:r>
              <a:rPr lang="en-US" altLang="en-US" sz="2425" dirty="0">
                <a:solidFill>
                  <a:schemeClr val="tx2"/>
                </a:solidFill>
              </a:rPr>
              <a:t> </a:t>
            </a:r>
            <a:r>
              <a:rPr lang="en-US" altLang="en-US" sz="1984" dirty="0" err="1">
                <a:solidFill>
                  <a:srgbClr val="C00000"/>
                </a:solidFill>
              </a:rPr>
              <a:t>Nucl</a:t>
            </a:r>
            <a:r>
              <a:rPr lang="en-US" altLang="en-US" sz="1984" dirty="0">
                <a:solidFill>
                  <a:srgbClr val="C00000"/>
                </a:solidFill>
              </a:rPr>
              <a:t>. Phys. A </a:t>
            </a:r>
            <a:r>
              <a:rPr lang="en-US" altLang="en-US" sz="1984" b="1" dirty="0">
                <a:solidFill>
                  <a:srgbClr val="C00000"/>
                </a:solidFill>
              </a:rPr>
              <a:t>807, </a:t>
            </a:r>
            <a:r>
              <a:rPr lang="en-US" altLang="en-US" sz="1984" dirty="0">
                <a:solidFill>
                  <a:srgbClr val="C00000"/>
                </a:solidFill>
              </a:rPr>
              <a:t>269(2008)</a:t>
            </a:r>
            <a:r>
              <a:rPr lang="en-US" altLang="en-US" sz="1984" b="1" dirty="0">
                <a:solidFill>
                  <a:srgbClr val="C00000"/>
                </a:solidFill>
              </a:rPr>
              <a:t> </a:t>
            </a:r>
            <a:endParaRPr lang="en-US" altLang="en-US" sz="2425" dirty="0">
              <a:solidFill>
                <a:srgbClr val="C00000"/>
              </a:solidFill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665163" y="1096963"/>
            <a:ext cx="513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defTabSz="407988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07988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07988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07988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07988">
              <a:spcBef>
                <a:spcPct val="20000"/>
              </a:spcBef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Bef>
                <a:spcPts val="303"/>
              </a:spcBef>
              <a:spcAft>
                <a:spcPts val="303"/>
              </a:spcAft>
              <a:buClr>
                <a:srgbClr val="000000"/>
              </a:buClr>
              <a:buSzPct val="36000"/>
              <a:buFontTx/>
              <a:buNone/>
              <a:defRPr/>
            </a:pPr>
            <a:r>
              <a:rPr lang="en-GB" altLang="en-US" sz="2205" i="1">
                <a:solidFill>
                  <a:srgbClr val="000099"/>
                </a:solidFill>
                <a:latin typeface="Comic Sans MS" panose="030F0702030302020204" pitchFamily="66" charset="0"/>
              </a:rPr>
              <a:t>A multi-institutional effort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5725" y="2135188"/>
            <a:ext cx="6680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646" baseline="30000" dirty="0">
                <a:solidFill>
                  <a:srgbClr val="006600"/>
                </a:solidFill>
                <a:latin typeface="Comic Sans MS" panose="030F0702030302020204" pitchFamily="66" charset="0"/>
              </a:rPr>
              <a:t>124</a:t>
            </a:r>
            <a:r>
              <a:rPr lang="en-US" altLang="en-US" sz="2646" dirty="0">
                <a:solidFill>
                  <a:srgbClr val="006600"/>
                </a:solidFill>
                <a:latin typeface="Comic Sans MS" panose="030F0702030302020204" pitchFamily="66" charset="0"/>
              </a:rPr>
              <a:t>Sn (Q =2292.64 </a:t>
            </a:r>
            <a:r>
              <a:rPr lang="en-US" altLang="en-US" sz="2646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 0.39</a:t>
            </a:r>
            <a:r>
              <a:rPr lang="en-US" altLang="en-US" sz="2646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646" dirty="0" err="1">
                <a:solidFill>
                  <a:srgbClr val="006600"/>
                </a:solidFill>
                <a:latin typeface="Comic Sans MS" panose="030F0702030302020204" pitchFamily="66" charset="0"/>
              </a:rPr>
              <a:t>keV</a:t>
            </a:r>
            <a:r>
              <a:rPr lang="en-US" altLang="en-US" sz="2646" dirty="0">
                <a:solidFill>
                  <a:srgbClr val="006600"/>
                </a:solidFill>
                <a:latin typeface="Comic Sans MS" panose="030F0702030302020204" pitchFamily="66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646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36550" y="3054350"/>
            <a:ext cx="932338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defTabSz="449263">
              <a:spcBef>
                <a:spcPct val="200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GB" altLang="en-US" sz="2425" dirty="0">
                <a:solidFill>
                  <a:srgbClr val="6600FF"/>
                </a:solidFill>
                <a:latin typeface="Times New Roman" panose="02020603050405020304" pitchFamily="18" charset="0"/>
              </a:rPr>
              <a:t>Sn has T</a:t>
            </a:r>
            <a:r>
              <a:rPr lang="en-GB" altLang="en-US" sz="2425" baseline="-33000" dirty="0">
                <a:solidFill>
                  <a:srgbClr val="6600FF"/>
                </a:solidFill>
                <a:latin typeface="Times New Roman" panose="02020603050405020304" pitchFamily="18" charset="0"/>
              </a:rPr>
              <a:t>C</a:t>
            </a:r>
            <a:r>
              <a:rPr lang="en-GB" altLang="en-US" sz="2425" dirty="0">
                <a:solidFill>
                  <a:srgbClr val="6600FF"/>
                </a:solidFill>
                <a:latin typeface="Times New Roman" panose="02020603050405020304" pitchFamily="18" charset="0"/>
              </a:rPr>
              <a:t> ~ 3.7 K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altLang="en-US" sz="2425" dirty="0">
                <a:solidFill>
                  <a:srgbClr val="6600FF"/>
                </a:solidFill>
                <a:latin typeface="Times New Roman" panose="02020603050405020304" pitchFamily="18" charset="0"/>
              </a:rPr>
              <a:t>Electronic specific heat falls off exponentially below T</a:t>
            </a:r>
            <a:r>
              <a:rPr lang="en-GB" altLang="en-US" sz="2425" baseline="-33000" dirty="0">
                <a:solidFill>
                  <a:srgbClr val="6600FF"/>
                </a:solidFill>
                <a:latin typeface="Times New Roman" panose="02020603050405020304" pitchFamily="18" charset="0"/>
              </a:rPr>
              <a:t>C</a:t>
            </a:r>
            <a:endParaRPr lang="en-GB" altLang="en-US" sz="2425" dirty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GB" altLang="en-US" sz="2425" dirty="0">
                <a:solidFill>
                  <a:srgbClr val="6600FF"/>
                </a:solidFill>
                <a:latin typeface="Times New Roman" panose="02020603050405020304" pitchFamily="18" charset="0"/>
              </a:rPr>
              <a:t>Only lattice specific heat (~T</a:t>
            </a:r>
            <a:r>
              <a:rPr lang="en-GB" altLang="en-US" sz="2425" baseline="30000" dirty="0">
                <a:solidFill>
                  <a:srgbClr val="6600FF"/>
                </a:solidFill>
                <a:latin typeface="Times New Roman" panose="02020603050405020304" pitchFamily="18" charset="0"/>
              </a:rPr>
              <a:t>3</a:t>
            </a:r>
            <a:r>
              <a:rPr lang="en-GB" altLang="en-US" sz="2425" dirty="0">
                <a:solidFill>
                  <a:srgbClr val="6600FF"/>
                </a:solidFill>
                <a:latin typeface="Times New Roman" panose="02020603050405020304" pitchFamily="18" charset="0"/>
              </a:rPr>
              <a:t>) present below ~ 500 </a:t>
            </a:r>
            <a:r>
              <a:rPr lang="en-GB" altLang="en-US" sz="2425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mK</a:t>
            </a:r>
            <a:endParaRPr lang="en-GB" altLang="en-US" sz="2425" dirty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425" dirty="0">
                <a:solidFill>
                  <a:srgbClr val="A50021"/>
                </a:solidFill>
                <a:latin typeface="Times New Roman" panose="02020603050405020304" pitchFamily="18" charset="0"/>
              </a:rPr>
              <a:t>Z=50  shell is closed</a:t>
            </a:r>
          </a:p>
          <a:p>
            <a:pPr eaLnBrk="1" hangingPunct="1">
              <a:defRPr/>
            </a:pPr>
            <a:r>
              <a:rPr lang="en-US" altLang="en-US" sz="2425" dirty="0">
                <a:solidFill>
                  <a:srgbClr val="A50021"/>
                </a:solidFill>
                <a:latin typeface="Times New Roman" panose="02020603050405020304" pitchFamily="18" charset="0"/>
              </a:rPr>
              <a:t>Simple metallurgy</a:t>
            </a:r>
            <a:endParaRPr lang="en-GB" altLang="en-US" sz="2425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3" name="TextBox 6"/>
          <p:cNvSpPr txBox="1">
            <a:spLocks noChangeArrowheads="1"/>
          </p:cNvSpPr>
          <p:nvPr/>
        </p:nvSpPr>
        <p:spPr bwMode="auto">
          <a:xfrm>
            <a:off x="573088" y="6145213"/>
            <a:ext cx="8902700" cy="13954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646" i="1">
                <a:solidFill>
                  <a:srgbClr val="6633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Strongly Multi-disciplinary project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646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Physics, Particle Physics, Low Temperature Physics, Material Science, Physical Chemistry</a:t>
            </a:r>
            <a:endParaRPr lang="en-GB" altLang="en-US" sz="2646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62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180975" y="985838"/>
            <a:ext cx="9717088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1450" defTabSz="406400">
              <a:spcBef>
                <a:spcPct val="20000"/>
              </a:spcBef>
              <a:buChar char="•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06400">
              <a:spcBef>
                <a:spcPct val="20000"/>
              </a:spcBef>
              <a:buChar char="–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06400">
              <a:spcBef>
                <a:spcPct val="20000"/>
              </a:spcBef>
              <a:buChar char="•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06400">
              <a:spcBef>
                <a:spcPct val="20000"/>
              </a:spcBef>
              <a:buChar char="–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06400">
              <a:spcBef>
                <a:spcPct val="20000"/>
              </a:spcBef>
              <a:buChar char="»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spcAft>
                <a:spcPts val="303"/>
              </a:spcAft>
              <a:buClr>
                <a:srgbClr val="000000"/>
              </a:buClr>
              <a:buFontTx/>
              <a:buNone/>
              <a:defRPr/>
            </a:pPr>
            <a:r>
              <a:rPr lang="en-GB" altLang="en-US" sz="2425" dirty="0">
                <a:solidFill>
                  <a:srgbClr val="0000CC"/>
                </a:solidFill>
                <a:latin typeface="Times New Roman" panose="02020603050405020304" pitchFamily="18" charset="0"/>
              </a:rPr>
              <a:t>A bolometer is a calorimetric detector.</a:t>
            </a:r>
          </a:p>
          <a:p>
            <a:pPr eaLnBrk="1">
              <a:spcBef>
                <a:spcPct val="0"/>
              </a:spcBef>
              <a:spcAft>
                <a:spcPts val="303"/>
              </a:spcAft>
              <a:buClr>
                <a:srgbClr val="000000"/>
              </a:buClr>
              <a:buFontTx/>
              <a:buNone/>
              <a:defRPr/>
            </a:pPr>
            <a:r>
              <a:rPr lang="en-GB" altLang="en-US" sz="2425" i="1" dirty="0">
                <a:solidFill>
                  <a:srgbClr val="3333CC"/>
                </a:solidFill>
                <a:latin typeface="Times New Roman" panose="02020603050405020304" pitchFamily="18" charset="0"/>
              </a:rPr>
              <a:t>Energy of particle </a:t>
            </a:r>
            <a:r>
              <a:rPr lang="en-GB" altLang="en-US" sz="2425" i="1" dirty="0">
                <a:solidFill>
                  <a:srgbClr val="33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Thermal energy in detector  </a:t>
            </a:r>
            <a:r>
              <a:rPr lang="en-GB" altLang="en-US" sz="2425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measurable   temperature rise  if net heat capacity is very low</a:t>
            </a:r>
            <a:endParaRPr lang="en-GB" altLang="en-US" sz="2425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42"/>
          <p:cNvSpPr>
            <a:spLocks noChangeArrowheads="1"/>
          </p:cNvSpPr>
          <p:nvPr/>
        </p:nvSpPr>
        <p:spPr bwMode="auto">
          <a:xfrm>
            <a:off x="712788" y="2333625"/>
            <a:ext cx="2835275" cy="4397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FontTx/>
              <a:buNone/>
              <a:defRPr/>
            </a:pPr>
            <a:r>
              <a:rPr lang="en-GB" altLang="en-US" sz="2425" i="1">
                <a:solidFill>
                  <a:srgbClr val="A50021"/>
                </a:solidFill>
                <a:latin typeface="Times New Roman" panose="02020603050405020304" pitchFamily="18" charset="0"/>
              </a:rPr>
              <a:t>Bolometer Schematic</a:t>
            </a:r>
            <a:endParaRPr lang="en-US" altLang="en-US" sz="2425" i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1924" name="Group 1"/>
          <p:cNvGrpSpPr>
            <a:grpSpLocks/>
          </p:cNvGrpSpPr>
          <p:nvPr/>
        </p:nvGrpSpPr>
        <p:grpSpPr bwMode="auto">
          <a:xfrm>
            <a:off x="4094163" y="2855913"/>
            <a:ext cx="5910262" cy="2603500"/>
            <a:chOff x="3713353" y="2590800"/>
            <a:chExt cx="5363095" cy="2362237"/>
          </a:xfrm>
        </p:grpSpPr>
        <p:sp>
          <p:nvSpPr>
            <p:cNvPr id="81929" name="Freeform 17"/>
            <p:cNvSpPr>
              <a:spLocks noChangeArrowheads="1"/>
            </p:cNvSpPr>
            <p:nvPr/>
          </p:nvSpPr>
          <p:spPr bwMode="auto">
            <a:xfrm>
              <a:off x="5313553" y="3062288"/>
              <a:ext cx="735013" cy="163512"/>
            </a:xfrm>
            <a:custGeom>
              <a:avLst/>
              <a:gdLst>
                <a:gd name="T0" fmla="*/ 0 w 2248"/>
                <a:gd name="T1" fmla="*/ 2147483646 h 503"/>
                <a:gd name="T2" fmla="*/ 2147483646 w 2248"/>
                <a:gd name="T3" fmla="*/ 2147483646 h 503"/>
                <a:gd name="T4" fmla="*/ 2147483646 w 2248"/>
                <a:gd name="T5" fmla="*/ 0 h 503"/>
                <a:gd name="T6" fmla="*/ 2147483646 w 2248"/>
                <a:gd name="T7" fmla="*/ 2147483646 h 503"/>
                <a:gd name="T8" fmla="*/ 2147483646 w 2248"/>
                <a:gd name="T9" fmla="*/ 0 h 503"/>
                <a:gd name="T10" fmla="*/ 2147483646 w 2248"/>
                <a:gd name="T11" fmla="*/ 2147483646 h 503"/>
                <a:gd name="T12" fmla="*/ 2147483646 w 2248"/>
                <a:gd name="T13" fmla="*/ 0 h 503"/>
                <a:gd name="T14" fmla="*/ 2147483646 w 2248"/>
                <a:gd name="T15" fmla="*/ 2147483646 h 503"/>
                <a:gd name="T16" fmla="*/ 2147483646 w 2248"/>
                <a:gd name="T17" fmla="*/ 0 h 503"/>
                <a:gd name="T18" fmla="*/ 2147483646 w 2248"/>
                <a:gd name="T19" fmla="*/ 2147483646 h 503"/>
                <a:gd name="T20" fmla="*/ 2147483646 w 2248"/>
                <a:gd name="T21" fmla="*/ 2147483646 h 503"/>
                <a:gd name="T22" fmla="*/ 2147483646 w 2248"/>
                <a:gd name="T23" fmla="*/ 2147483646 h 5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8"/>
                <a:gd name="T37" fmla="*/ 0 h 503"/>
                <a:gd name="T38" fmla="*/ 2248 w 2248"/>
                <a:gd name="T39" fmla="*/ 503 h 5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8" h="503">
                  <a:moveTo>
                    <a:pt x="0" y="251"/>
                  </a:moveTo>
                  <a:lnTo>
                    <a:pt x="203" y="251"/>
                  </a:lnTo>
                  <a:lnTo>
                    <a:pt x="407" y="0"/>
                  </a:lnTo>
                  <a:lnTo>
                    <a:pt x="612" y="502"/>
                  </a:lnTo>
                  <a:lnTo>
                    <a:pt x="816" y="0"/>
                  </a:lnTo>
                  <a:lnTo>
                    <a:pt x="1020" y="502"/>
                  </a:lnTo>
                  <a:lnTo>
                    <a:pt x="1224" y="0"/>
                  </a:lnTo>
                  <a:lnTo>
                    <a:pt x="1429" y="502"/>
                  </a:lnTo>
                  <a:lnTo>
                    <a:pt x="1633" y="0"/>
                  </a:lnTo>
                  <a:lnTo>
                    <a:pt x="1838" y="502"/>
                  </a:lnTo>
                  <a:lnTo>
                    <a:pt x="2042" y="251"/>
                  </a:lnTo>
                  <a:lnTo>
                    <a:pt x="2247" y="251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IN"/>
            </a:p>
          </p:txBody>
        </p:sp>
        <p:sp>
          <p:nvSpPr>
            <p:cNvPr id="81930" name="Freeform 18"/>
            <p:cNvSpPr>
              <a:spLocks noChangeArrowheads="1"/>
            </p:cNvSpPr>
            <p:nvPr/>
          </p:nvSpPr>
          <p:spPr bwMode="auto">
            <a:xfrm>
              <a:off x="6224778" y="3062288"/>
              <a:ext cx="735013" cy="163512"/>
            </a:xfrm>
            <a:custGeom>
              <a:avLst/>
              <a:gdLst>
                <a:gd name="T0" fmla="*/ 0 w 2248"/>
                <a:gd name="T1" fmla="*/ 2147483646 h 503"/>
                <a:gd name="T2" fmla="*/ 2147483646 w 2248"/>
                <a:gd name="T3" fmla="*/ 2147483646 h 503"/>
                <a:gd name="T4" fmla="*/ 2147483646 w 2248"/>
                <a:gd name="T5" fmla="*/ 0 h 503"/>
                <a:gd name="T6" fmla="*/ 2147483646 w 2248"/>
                <a:gd name="T7" fmla="*/ 2147483646 h 503"/>
                <a:gd name="T8" fmla="*/ 2147483646 w 2248"/>
                <a:gd name="T9" fmla="*/ 0 h 503"/>
                <a:gd name="T10" fmla="*/ 2147483646 w 2248"/>
                <a:gd name="T11" fmla="*/ 2147483646 h 503"/>
                <a:gd name="T12" fmla="*/ 2147483646 w 2248"/>
                <a:gd name="T13" fmla="*/ 0 h 503"/>
                <a:gd name="T14" fmla="*/ 2147483646 w 2248"/>
                <a:gd name="T15" fmla="*/ 2147483646 h 503"/>
                <a:gd name="T16" fmla="*/ 2147483646 w 2248"/>
                <a:gd name="T17" fmla="*/ 0 h 503"/>
                <a:gd name="T18" fmla="*/ 2147483646 w 2248"/>
                <a:gd name="T19" fmla="*/ 2147483646 h 503"/>
                <a:gd name="T20" fmla="*/ 2147483646 w 2248"/>
                <a:gd name="T21" fmla="*/ 2147483646 h 503"/>
                <a:gd name="T22" fmla="*/ 2147483646 w 2248"/>
                <a:gd name="T23" fmla="*/ 2147483646 h 5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48"/>
                <a:gd name="T37" fmla="*/ 0 h 503"/>
                <a:gd name="T38" fmla="*/ 2248 w 2248"/>
                <a:gd name="T39" fmla="*/ 503 h 5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48" h="503">
                  <a:moveTo>
                    <a:pt x="0" y="251"/>
                  </a:moveTo>
                  <a:lnTo>
                    <a:pt x="204" y="251"/>
                  </a:lnTo>
                  <a:lnTo>
                    <a:pt x="408" y="0"/>
                  </a:lnTo>
                  <a:lnTo>
                    <a:pt x="613" y="502"/>
                  </a:lnTo>
                  <a:lnTo>
                    <a:pt x="817" y="0"/>
                  </a:lnTo>
                  <a:lnTo>
                    <a:pt x="1021" y="502"/>
                  </a:lnTo>
                  <a:lnTo>
                    <a:pt x="1225" y="0"/>
                  </a:lnTo>
                  <a:lnTo>
                    <a:pt x="1430" y="502"/>
                  </a:lnTo>
                  <a:lnTo>
                    <a:pt x="1633" y="0"/>
                  </a:lnTo>
                  <a:lnTo>
                    <a:pt x="1838" y="502"/>
                  </a:lnTo>
                  <a:lnTo>
                    <a:pt x="2042" y="251"/>
                  </a:lnTo>
                  <a:lnTo>
                    <a:pt x="2247" y="251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IN"/>
            </a:p>
          </p:txBody>
        </p:sp>
        <p:sp>
          <p:nvSpPr>
            <p:cNvPr id="81931" name="Line 19"/>
            <p:cNvSpPr>
              <a:spLocks noChangeShapeType="1"/>
            </p:cNvSpPr>
            <p:nvPr/>
          </p:nvSpPr>
          <p:spPr bwMode="auto">
            <a:xfrm>
              <a:off x="6062853" y="2979738"/>
              <a:ext cx="1588" cy="3270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IN"/>
            </a:p>
          </p:txBody>
        </p:sp>
        <p:sp>
          <p:nvSpPr>
            <p:cNvPr id="81932" name="Line 20"/>
            <p:cNvSpPr>
              <a:spLocks noChangeShapeType="1"/>
            </p:cNvSpPr>
            <p:nvPr/>
          </p:nvSpPr>
          <p:spPr bwMode="auto">
            <a:xfrm>
              <a:off x="6193028" y="2979738"/>
              <a:ext cx="1588" cy="3270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IN"/>
            </a:p>
          </p:txBody>
        </p:sp>
        <p:sp>
          <p:nvSpPr>
            <p:cNvPr id="81933" name="Line 21"/>
            <p:cNvSpPr>
              <a:spLocks noChangeShapeType="1"/>
            </p:cNvSpPr>
            <p:nvPr/>
          </p:nvSpPr>
          <p:spPr bwMode="auto">
            <a:xfrm>
              <a:off x="5313553" y="2979738"/>
              <a:ext cx="1588" cy="3270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IN"/>
            </a:p>
          </p:txBody>
        </p:sp>
        <p:sp>
          <p:nvSpPr>
            <p:cNvPr id="81934" name="Line 22"/>
            <p:cNvSpPr>
              <a:spLocks noChangeShapeType="1"/>
            </p:cNvSpPr>
            <p:nvPr/>
          </p:nvSpPr>
          <p:spPr bwMode="auto">
            <a:xfrm>
              <a:off x="5150041" y="2979738"/>
              <a:ext cx="1587" cy="3270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IN"/>
            </a:p>
          </p:txBody>
        </p:sp>
        <p:sp>
          <p:nvSpPr>
            <p:cNvPr id="81935" name="Line 23"/>
            <p:cNvSpPr>
              <a:spLocks noChangeShapeType="1"/>
            </p:cNvSpPr>
            <p:nvPr/>
          </p:nvSpPr>
          <p:spPr bwMode="auto">
            <a:xfrm>
              <a:off x="4659503" y="3143250"/>
              <a:ext cx="490538" cy="1588"/>
            </a:xfrm>
            <a:prstGeom prst="line">
              <a:avLst/>
            </a:prstGeom>
            <a:noFill/>
            <a:ln w="9398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IN"/>
            </a:p>
          </p:txBody>
        </p:sp>
        <p:sp>
          <p:nvSpPr>
            <p:cNvPr id="81936" name="Line 24"/>
            <p:cNvSpPr>
              <a:spLocks noChangeShapeType="1"/>
            </p:cNvSpPr>
            <p:nvPr/>
          </p:nvSpPr>
          <p:spPr bwMode="auto">
            <a:xfrm>
              <a:off x="7027608" y="3153696"/>
              <a:ext cx="490538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IN"/>
            </a:p>
          </p:txBody>
        </p:sp>
        <p:sp>
          <p:nvSpPr>
            <p:cNvPr id="44049" name="Text Box 25"/>
            <p:cNvSpPr txBox="1">
              <a:spLocks noChangeArrowheads="1"/>
            </p:cNvSpPr>
            <p:nvPr/>
          </p:nvSpPr>
          <p:spPr bwMode="auto">
            <a:xfrm>
              <a:off x="7349252" y="2729077"/>
              <a:ext cx="327000" cy="31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25">
                  <a:latin typeface="Nimbus Roman No9 L" pitchFamily="16" charset="0"/>
                  <a:ea typeface="DejaVu Sans"/>
                  <a:cs typeface="DejaVu Sans"/>
                </a:rPr>
                <a:t>T</a:t>
              </a:r>
              <a:r>
                <a:rPr lang="en-GB" altLang="en-US" sz="2425" baseline="-33000">
                  <a:latin typeface="Nimbus Roman No9 L" pitchFamily="16" charset="0"/>
                  <a:ea typeface="DejaVu Sans"/>
                  <a:cs typeface="DejaVu Sans"/>
                </a:rPr>
                <a:t>0</a:t>
              </a:r>
            </a:p>
          </p:txBody>
        </p:sp>
        <p:sp>
          <p:nvSpPr>
            <p:cNvPr id="44050" name="Text Box 26"/>
            <p:cNvSpPr txBox="1">
              <a:spLocks noChangeArrowheads="1"/>
            </p:cNvSpPr>
            <p:nvPr/>
          </p:nvSpPr>
          <p:spPr bwMode="auto">
            <a:xfrm>
              <a:off x="5117870" y="2590800"/>
              <a:ext cx="462411" cy="3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25">
                  <a:latin typeface="Nimbus Roman No9 L" pitchFamily="16" charset="0"/>
                  <a:ea typeface="DejaVu Sans"/>
                  <a:cs typeface="DejaVu Sans"/>
                </a:rPr>
                <a:t>C</a:t>
              </a:r>
              <a:r>
                <a:rPr lang="en-GB" altLang="en-US" sz="2425" baseline="-33000">
                  <a:latin typeface="Nimbus Roman No9 L" pitchFamily="16" charset="0"/>
                  <a:ea typeface="DejaVu Sans"/>
                  <a:cs typeface="DejaVu Sans"/>
                </a:rPr>
                <a:t>D</a:t>
              </a:r>
            </a:p>
          </p:txBody>
        </p:sp>
        <p:sp>
          <p:nvSpPr>
            <p:cNvPr id="44051" name="Text Box 27"/>
            <p:cNvSpPr txBox="1">
              <a:spLocks noChangeArrowheads="1"/>
            </p:cNvSpPr>
            <p:nvPr/>
          </p:nvSpPr>
          <p:spPr bwMode="auto">
            <a:xfrm>
              <a:off x="5999475" y="2590800"/>
              <a:ext cx="350049" cy="3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25">
                  <a:latin typeface="Nimbus Roman No9 L" pitchFamily="16" charset="0"/>
                  <a:ea typeface="DejaVu Sans"/>
                  <a:cs typeface="DejaVu Sans"/>
                </a:rPr>
                <a:t>C</a:t>
              </a:r>
              <a:r>
                <a:rPr lang="en-GB" altLang="en-US" sz="2425" baseline="-33000">
                  <a:latin typeface="Nimbus Roman No9 L" pitchFamily="16" charset="0"/>
                  <a:ea typeface="DejaVu Sans"/>
                  <a:cs typeface="DejaVu Sans"/>
                </a:rPr>
                <a:t>S</a:t>
              </a:r>
            </a:p>
          </p:txBody>
        </p:sp>
        <p:sp>
          <p:nvSpPr>
            <p:cNvPr id="44052" name="Text Box 28"/>
            <p:cNvSpPr txBox="1">
              <a:spLocks noChangeArrowheads="1"/>
            </p:cNvSpPr>
            <p:nvPr/>
          </p:nvSpPr>
          <p:spPr bwMode="auto">
            <a:xfrm>
              <a:off x="5550029" y="3273544"/>
              <a:ext cx="374538" cy="3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25">
                  <a:solidFill>
                    <a:srgbClr val="6600FF"/>
                  </a:solidFill>
                  <a:latin typeface="Nimbus Roman No9 L" pitchFamily="16" charset="0"/>
                  <a:ea typeface="DejaVu Sans"/>
                  <a:cs typeface="DejaVu Sans"/>
                </a:rPr>
                <a:t>R</a:t>
              </a:r>
              <a:r>
                <a:rPr lang="en-GB" altLang="en-US" sz="2425" baseline="-33000">
                  <a:solidFill>
                    <a:srgbClr val="6600FF"/>
                  </a:solidFill>
                  <a:latin typeface="Nimbus Roman No9 L" pitchFamily="16" charset="0"/>
                  <a:ea typeface="DejaVu Sans"/>
                  <a:cs typeface="DejaVu Sans"/>
                </a:rPr>
                <a:t>1</a:t>
              </a:r>
            </a:p>
          </p:txBody>
        </p:sp>
        <p:sp>
          <p:nvSpPr>
            <p:cNvPr id="44053" name="Text Box 29"/>
            <p:cNvSpPr txBox="1">
              <a:spLocks noChangeArrowheads="1"/>
            </p:cNvSpPr>
            <p:nvPr/>
          </p:nvSpPr>
          <p:spPr bwMode="auto">
            <a:xfrm>
              <a:off x="6507982" y="3267783"/>
              <a:ext cx="308274" cy="31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25">
                  <a:solidFill>
                    <a:srgbClr val="660066"/>
                  </a:solidFill>
                  <a:latin typeface="Nimbus Roman No9 L" pitchFamily="16" charset="0"/>
                  <a:ea typeface="DejaVu Sans"/>
                  <a:cs typeface="DejaVu Sans"/>
                </a:rPr>
                <a:t>R</a:t>
              </a:r>
              <a:r>
                <a:rPr lang="en-GB" altLang="en-US" sz="2425" baseline="-33000">
                  <a:solidFill>
                    <a:srgbClr val="660066"/>
                  </a:solidFill>
                  <a:latin typeface="Nimbus Roman No9 L" pitchFamily="16" charset="0"/>
                  <a:ea typeface="DejaVu Sans"/>
                  <a:cs typeface="DejaVu Sans"/>
                </a:rPr>
                <a:t>2</a:t>
              </a:r>
            </a:p>
          </p:txBody>
        </p:sp>
        <p:grpSp>
          <p:nvGrpSpPr>
            <p:cNvPr id="81942" name="Group 30"/>
            <p:cNvGrpSpPr>
              <a:grpSpLocks/>
            </p:cNvGrpSpPr>
            <p:nvPr/>
          </p:nvGrpSpPr>
          <p:grpSpPr bwMode="auto">
            <a:xfrm>
              <a:off x="4405503" y="3205163"/>
              <a:ext cx="406400" cy="454025"/>
              <a:chOff x="3632" y="1877"/>
              <a:chExt cx="282" cy="315"/>
            </a:xfrm>
          </p:grpSpPr>
          <p:sp>
            <p:nvSpPr>
              <p:cNvPr id="81954" name="Freeform 31"/>
              <p:cNvSpPr>
                <a:spLocks noChangeArrowheads="1"/>
              </p:cNvSpPr>
              <p:nvPr/>
            </p:nvSpPr>
            <p:spPr bwMode="auto">
              <a:xfrm>
                <a:off x="3632" y="1877"/>
                <a:ext cx="140" cy="316"/>
              </a:xfrm>
              <a:custGeom>
                <a:avLst/>
                <a:gdLst>
                  <a:gd name="T0" fmla="*/ 0 w 617"/>
                  <a:gd name="T1" fmla="*/ 0 h 1394"/>
                  <a:gd name="T2" fmla="*/ 0 w 617"/>
                  <a:gd name="T3" fmla="*/ 0 h 1394"/>
                  <a:gd name="T4" fmla="*/ 0 w 617"/>
                  <a:gd name="T5" fmla="*/ 0 h 1394"/>
                  <a:gd name="T6" fmla="*/ 0 60000 65536"/>
                  <a:gd name="T7" fmla="*/ 0 60000 65536"/>
                  <a:gd name="T8" fmla="*/ 0 60000 65536"/>
                  <a:gd name="T9" fmla="*/ 0 w 617"/>
                  <a:gd name="T10" fmla="*/ 0 h 1394"/>
                  <a:gd name="T11" fmla="*/ 617 w 617"/>
                  <a:gd name="T12" fmla="*/ 1394 h 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7" h="1394">
                    <a:moveTo>
                      <a:pt x="0" y="1393"/>
                    </a:moveTo>
                    <a:cubicBezTo>
                      <a:pt x="240" y="1393"/>
                      <a:pt x="377" y="1362"/>
                      <a:pt x="436" y="1124"/>
                    </a:cubicBezTo>
                    <a:cubicBezTo>
                      <a:pt x="496" y="884"/>
                      <a:pt x="496" y="0"/>
                      <a:pt x="616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1955" name="Freeform 32"/>
              <p:cNvSpPr>
                <a:spLocks noChangeArrowheads="1"/>
              </p:cNvSpPr>
              <p:nvPr/>
            </p:nvSpPr>
            <p:spPr bwMode="auto">
              <a:xfrm>
                <a:off x="3776" y="1877"/>
                <a:ext cx="139" cy="316"/>
              </a:xfrm>
              <a:custGeom>
                <a:avLst/>
                <a:gdLst>
                  <a:gd name="T0" fmla="*/ 0 w 613"/>
                  <a:gd name="T1" fmla="*/ 0 h 1394"/>
                  <a:gd name="T2" fmla="*/ 0 w 613"/>
                  <a:gd name="T3" fmla="*/ 0 h 1394"/>
                  <a:gd name="T4" fmla="*/ 0 w 613"/>
                  <a:gd name="T5" fmla="*/ 0 h 1394"/>
                  <a:gd name="T6" fmla="*/ 0 60000 65536"/>
                  <a:gd name="T7" fmla="*/ 0 60000 65536"/>
                  <a:gd name="T8" fmla="*/ 0 60000 65536"/>
                  <a:gd name="T9" fmla="*/ 0 w 613"/>
                  <a:gd name="T10" fmla="*/ 0 h 1394"/>
                  <a:gd name="T11" fmla="*/ 613 w 613"/>
                  <a:gd name="T12" fmla="*/ 1394 h 13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3" h="1394">
                    <a:moveTo>
                      <a:pt x="612" y="1393"/>
                    </a:moveTo>
                    <a:cubicBezTo>
                      <a:pt x="372" y="1393"/>
                      <a:pt x="238" y="1363"/>
                      <a:pt x="178" y="1124"/>
                    </a:cubicBezTo>
                    <a:cubicBezTo>
                      <a:pt x="117" y="883"/>
                      <a:pt x="118" y="0"/>
                      <a:pt x="0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44055" name="Text Box 33"/>
            <p:cNvSpPr txBox="1">
              <a:spLocks noChangeArrowheads="1"/>
            </p:cNvSpPr>
            <p:nvPr/>
          </p:nvSpPr>
          <p:spPr bwMode="auto">
            <a:xfrm>
              <a:off x="3713353" y="3056045"/>
              <a:ext cx="834067" cy="51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Font typeface="StarSymbol" charset="0"/>
                <a:buNone/>
                <a:defRPr/>
              </a:pPr>
              <a:r>
                <a:rPr lang="en-GB" altLang="en-US" sz="1984">
                  <a:latin typeface="Nimbus Roman No9 L" pitchFamily="16" charset="0"/>
                  <a:ea typeface="DejaVu Sans"/>
                  <a:cs typeface="DejaVu Sans"/>
                </a:rPr>
                <a:t>Incident Energy</a:t>
              </a:r>
            </a:p>
          </p:txBody>
        </p:sp>
        <p:sp>
          <p:nvSpPr>
            <p:cNvPr id="81944" name="Line 35"/>
            <p:cNvSpPr>
              <a:spLocks noChangeAspect="1" noChangeShapeType="1"/>
            </p:cNvSpPr>
            <p:nvPr/>
          </p:nvSpPr>
          <p:spPr bwMode="auto">
            <a:xfrm flipV="1">
              <a:off x="7382571" y="3864240"/>
              <a:ext cx="701" cy="78396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1945" name="Line 36"/>
            <p:cNvSpPr>
              <a:spLocks noChangeAspect="1" noChangeShapeType="1"/>
            </p:cNvSpPr>
            <p:nvPr/>
          </p:nvSpPr>
          <p:spPr bwMode="auto">
            <a:xfrm>
              <a:off x="7383272" y="4638170"/>
              <a:ext cx="1693176" cy="70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1946" name="Line 37"/>
            <p:cNvSpPr>
              <a:spLocks noChangeAspect="1" noChangeShapeType="1"/>
            </p:cNvSpPr>
            <p:nvPr/>
          </p:nvSpPr>
          <p:spPr bwMode="auto">
            <a:xfrm>
              <a:off x="7383272" y="4638170"/>
              <a:ext cx="350699" cy="701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1947" name="Line 38"/>
            <p:cNvSpPr>
              <a:spLocks noChangeAspect="1" noChangeShapeType="1"/>
            </p:cNvSpPr>
            <p:nvPr/>
          </p:nvSpPr>
          <p:spPr bwMode="auto">
            <a:xfrm>
              <a:off x="8556712" y="4638170"/>
              <a:ext cx="249698" cy="701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1948" name="Freeform 39"/>
            <p:cNvSpPr>
              <a:spLocks noChangeAspect="1" noChangeArrowheads="1"/>
            </p:cNvSpPr>
            <p:nvPr/>
          </p:nvSpPr>
          <p:spPr bwMode="auto">
            <a:xfrm>
              <a:off x="7734673" y="3905399"/>
              <a:ext cx="822740" cy="734174"/>
            </a:xfrm>
            <a:custGeom>
              <a:avLst/>
              <a:gdLst>
                <a:gd name="T0" fmla="*/ 0 w 5174"/>
                <a:gd name="T1" fmla="*/ 0 h 4615"/>
                <a:gd name="T2" fmla="*/ 0 w 5174"/>
                <a:gd name="T3" fmla="*/ 0 h 4615"/>
                <a:gd name="T4" fmla="*/ 0 w 5174"/>
                <a:gd name="T5" fmla="*/ 0 h 4615"/>
                <a:gd name="T6" fmla="*/ 0 w 5174"/>
                <a:gd name="T7" fmla="*/ 0 h 46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74"/>
                <a:gd name="T13" fmla="*/ 0 h 4615"/>
                <a:gd name="T14" fmla="*/ 5174 w 5174"/>
                <a:gd name="T15" fmla="*/ 4615 h 46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74" h="4615">
                  <a:moveTo>
                    <a:pt x="0" y="4614"/>
                  </a:moveTo>
                  <a:cubicBezTo>
                    <a:pt x="212" y="2879"/>
                    <a:pt x="212" y="0"/>
                    <a:pt x="678" y="0"/>
                  </a:cubicBezTo>
                  <a:cubicBezTo>
                    <a:pt x="1145" y="0"/>
                    <a:pt x="1828" y="2060"/>
                    <a:pt x="2374" y="2879"/>
                  </a:cubicBezTo>
                  <a:cubicBezTo>
                    <a:pt x="2968" y="3768"/>
                    <a:pt x="3605" y="4614"/>
                    <a:pt x="5173" y="4614"/>
                  </a:cubicBez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4061" name="Text Box 40"/>
            <p:cNvSpPr txBox="1">
              <a:spLocks noChangeAspect="1" noChangeArrowheads="1"/>
            </p:cNvSpPr>
            <p:nvPr/>
          </p:nvSpPr>
          <p:spPr bwMode="auto">
            <a:xfrm>
              <a:off x="6931498" y="3995178"/>
              <a:ext cx="364454" cy="315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25">
                  <a:latin typeface="Nimbus Roman No9 L" pitchFamily="16" charset="0"/>
                  <a:ea typeface="DejaVu Sans"/>
                  <a:cs typeface="DejaVu Sans"/>
                </a:rPr>
                <a:t>T</a:t>
              </a:r>
              <a:r>
                <a:rPr lang="en-GB" altLang="en-US" sz="2425" baseline="-33000">
                  <a:latin typeface="Nimbus Roman No9 L" pitchFamily="16" charset="0"/>
                  <a:ea typeface="DejaVu Sans"/>
                  <a:cs typeface="DejaVu Sans"/>
                </a:rPr>
                <a:t>S</a:t>
              </a:r>
            </a:p>
          </p:txBody>
        </p:sp>
        <p:sp>
          <p:nvSpPr>
            <p:cNvPr id="44062" name="Text Box 41"/>
            <p:cNvSpPr txBox="1">
              <a:spLocks noChangeAspect="1" noChangeArrowheads="1"/>
            </p:cNvSpPr>
            <p:nvPr/>
          </p:nvSpPr>
          <p:spPr bwMode="auto">
            <a:xfrm flipH="1">
              <a:off x="8557857" y="4637591"/>
              <a:ext cx="293868" cy="315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25">
                  <a:latin typeface="Nimbus Roman No9 L" pitchFamily="16" charset="0"/>
                  <a:ea typeface="DejaVu Sans"/>
                  <a:cs typeface="DejaVu Sans"/>
                </a:rPr>
                <a:t>t</a:t>
              </a:r>
            </a:p>
          </p:txBody>
        </p:sp>
        <p:sp>
          <p:nvSpPr>
            <p:cNvPr id="44063" name="Text Box 43"/>
            <p:cNvSpPr txBox="1">
              <a:spLocks noChangeArrowheads="1"/>
            </p:cNvSpPr>
            <p:nvPr/>
          </p:nvSpPr>
          <p:spPr bwMode="auto">
            <a:xfrm>
              <a:off x="4991103" y="3702780"/>
              <a:ext cx="1473663" cy="214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1653">
                  <a:solidFill>
                    <a:srgbClr val="6600FF"/>
                  </a:solidFill>
                  <a:latin typeface="Times New Roman" panose="02020603050405020304" pitchFamily="18" charset="0"/>
                  <a:ea typeface="DejaVu Sans"/>
                  <a:cs typeface="DejaVu Sans"/>
                </a:rPr>
                <a:t>Sensor- contact </a:t>
              </a:r>
            </a:p>
          </p:txBody>
        </p:sp>
        <p:sp>
          <p:nvSpPr>
            <p:cNvPr id="81952" name="Line 44"/>
            <p:cNvSpPr>
              <a:spLocks noChangeShapeType="1"/>
            </p:cNvSpPr>
            <p:nvPr/>
          </p:nvSpPr>
          <p:spPr bwMode="auto">
            <a:xfrm>
              <a:off x="6185895" y="3424235"/>
              <a:ext cx="1110764" cy="44000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IN"/>
            </a:p>
          </p:txBody>
        </p:sp>
        <p:sp>
          <p:nvSpPr>
            <p:cNvPr id="44065" name="Text Box 45"/>
            <p:cNvSpPr txBox="1">
              <a:spLocks noChangeArrowheads="1"/>
            </p:cNvSpPr>
            <p:nvPr/>
          </p:nvSpPr>
          <p:spPr bwMode="auto">
            <a:xfrm>
              <a:off x="7324763" y="3342683"/>
              <a:ext cx="1642205" cy="51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1984">
                  <a:solidFill>
                    <a:srgbClr val="660066"/>
                  </a:solidFill>
                  <a:latin typeface="Nimbus Roman No9 L" pitchFamily="16" charset="0"/>
                  <a:ea typeface="DejaVu Sans"/>
                  <a:cs typeface="DejaVu Sans"/>
                </a:rPr>
                <a:t>Pulse decay time</a:t>
              </a:r>
            </a:p>
          </p:txBody>
        </p:sp>
      </p:grpSp>
      <p:pic>
        <p:nvPicPr>
          <p:cNvPr id="8192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024188"/>
            <a:ext cx="2247900" cy="24892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AutoShape 5"/>
          <p:cNvSpPr>
            <a:spLocks noChangeArrowheads="1"/>
          </p:cNvSpPr>
          <p:nvPr/>
        </p:nvSpPr>
        <p:spPr bwMode="auto">
          <a:xfrm>
            <a:off x="2184400" y="152400"/>
            <a:ext cx="5713413" cy="731838"/>
          </a:xfrm>
          <a:prstGeom prst="roundRect">
            <a:avLst>
              <a:gd name="adj" fmla="val 11741"/>
            </a:avLst>
          </a:prstGeom>
          <a:solidFill>
            <a:srgbClr val="ECC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991" tIns="53995" rIns="98991" bIns="53995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FontTx/>
              <a:buNone/>
              <a:defRPr/>
            </a:pPr>
            <a:r>
              <a:rPr lang="en-US" altLang="en-US" sz="3086" i="1">
                <a:solidFill>
                  <a:srgbClr val="C00000"/>
                </a:solidFill>
                <a:latin typeface="Comic Sans MS" panose="030F0702030302020204" pitchFamily="66" charset="0"/>
              </a:rPr>
              <a:t>Low Temperature Bolometry </a:t>
            </a:r>
          </a:p>
        </p:txBody>
      </p:sp>
      <p:sp>
        <p:nvSpPr>
          <p:cNvPr id="44039" name="Rectangle 1"/>
          <p:cNvSpPr>
            <a:spLocks noChangeArrowheads="1"/>
          </p:cNvSpPr>
          <p:nvPr/>
        </p:nvSpPr>
        <p:spPr bwMode="auto">
          <a:xfrm>
            <a:off x="57150" y="7056438"/>
            <a:ext cx="9945688" cy="465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61"/>
              </a:spcBef>
              <a:buFontTx/>
              <a:buNone/>
              <a:defRPr/>
            </a:pPr>
            <a:r>
              <a:rPr lang="en-GB" altLang="en-US" sz="242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Challenge: to make measurements in time domain at mK temperature</a:t>
            </a: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874713" y="5627688"/>
            <a:ext cx="8031162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20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Resolution of  Bolometer</a:t>
            </a:r>
          </a:p>
          <a:p>
            <a:pPr marL="377979" indent="-377979" eaLnBrk="1" hangingPunct="1">
              <a:spcBef>
                <a:spcPts val="0"/>
              </a:spcBef>
              <a:buFontTx/>
              <a:buChar char="•"/>
              <a:defRPr/>
            </a:pPr>
            <a:r>
              <a:rPr lang="en-US" sz="2205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Limited by </a:t>
            </a:r>
            <a:r>
              <a:rPr lang="en-US" sz="2205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Thermodynamical</a:t>
            </a:r>
            <a:r>
              <a:rPr lang="en-US" sz="2205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fluctuation noise </a:t>
            </a:r>
            <a:r>
              <a:rPr lang="en-US" sz="2205" dirty="0">
                <a:solidFill>
                  <a:srgbClr val="006600"/>
                </a:solidFill>
              </a:rPr>
              <a:t>{</a:t>
            </a:r>
            <a:r>
              <a:rPr lang="en-US" sz="2205" dirty="0" err="1">
                <a:solidFill>
                  <a:srgbClr val="0066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205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5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5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(kT</a:t>
            </a:r>
            <a:r>
              <a:rPr lang="en-US" sz="2205" baseline="30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205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C(T))</a:t>
            </a:r>
            <a:r>
              <a:rPr lang="en-US" sz="2205" baseline="30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1/2</a:t>
            </a:r>
            <a:r>
              <a:rPr lang="en-US" sz="2205" dirty="0">
                <a:solidFill>
                  <a:srgbClr val="006600"/>
                </a:solidFill>
                <a:sym typeface="Symbol"/>
              </a:rPr>
              <a:t>}</a:t>
            </a:r>
          </a:p>
          <a:p>
            <a:pPr marL="377979" indent="-377979" eaLnBrk="1" hangingPunct="1">
              <a:spcBef>
                <a:spcPts val="0"/>
              </a:spcBef>
              <a:buFontTx/>
              <a:buChar char="•"/>
              <a:defRPr/>
            </a:pPr>
            <a:r>
              <a:rPr lang="en-US" sz="2205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Depends only on operating temperature and specific heat</a:t>
            </a:r>
          </a:p>
          <a:p>
            <a:pPr marL="377979" indent="-377979" eaLnBrk="1" hangingPunct="1">
              <a:spcBef>
                <a:spcPts val="0"/>
              </a:spcBef>
              <a:buFontTx/>
              <a:buChar char="•"/>
              <a:defRPr/>
            </a:pPr>
            <a:r>
              <a:rPr lang="en-US" sz="2205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Independent of incident Energy</a:t>
            </a:r>
            <a:endParaRPr lang="en-US" sz="2205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16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87375" y="1092200"/>
            <a:ext cx="8778875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marL="377825" indent="-377825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</a:rPr>
              <a:t>Make a natural Sn bolometric detector ~ 0.5</a:t>
            </a: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</a:rPr>
              <a:t>1 Kg (TIFR, BARC)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</a:rPr>
              <a:t>Radiation background studies (TIFR, IIT -Ropar)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</a:rPr>
              <a:t>Detector  and background simulations (TIFR, IIT- Ropar)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</a:rPr>
              <a:t>Sensor development (TIFR, BARC)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</a:rPr>
              <a:t>Reliable NTME calculations (Univ. of Lucknow, IIT-KGP, PRL)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</a:rPr>
              <a:t>Precision Q value measurement (VECC), </a:t>
            </a: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</a:t>
            </a:r>
            <a:r>
              <a:rPr lang="en-US" altLang="en-US" sz="2400" baseline="-25000">
                <a:solidFill>
                  <a:srgbClr val="0066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bb</a:t>
            </a: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en-US" sz="240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2292.64</a:t>
            </a:r>
            <a:r>
              <a:rPr lang="en-US" altLang="en-US" sz="240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 </a:t>
            </a: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0.39</a:t>
            </a:r>
            <a:r>
              <a:rPr lang="en-US" altLang="en-US" sz="2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keV)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Enrichment of </a:t>
            </a:r>
            <a:r>
              <a:rPr lang="en-US" altLang="en-US" sz="2400" baseline="30000">
                <a:solidFill>
                  <a:srgbClr val="C00000"/>
                </a:solidFill>
                <a:latin typeface="Times New Roman" panose="02020603050405020304" pitchFamily="18" charset="0"/>
              </a:rPr>
              <a:t>124</a:t>
            </a: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Sn (collaboration with Russia?)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Constraining NTME, GT measurement in NDBD nuclei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252413" y="252413"/>
            <a:ext cx="94884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937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1pPr>
            <a:lvl2pPr defTabSz="493713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2pPr>
            <a:lvl3pPr defTabSz="493713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3pPr>
            <a:lvl4pPr defTabSz="4937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4pPr>
            <a:lvl5pPr defTabSz="4937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i="1">
                <a:solidFill>
                  <a:srgbClr val="A50021"/>
                </a:solidFill>
                <a:latin typeface="Comic Sans MS" panose="030F0702030302020204" pitchFamily="66" charset="0"/>
              </a:rPr>
              <a:t>Work plan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55588" y="1344613"/>
            <a:ext cx="94884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937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1pPr>
            <a:lvl2pPr defTabSz="493713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2pPr>
            <a:lvl3pPr defTabSz="493713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3pPr>
            <a:lvl4pPr defTabSz="4937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4pPr>
            <a:lvl5pPr defTabSz="4937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5pPr>
            <a:lvl6pPr marL="25146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6pPr>
            <a:lvl7pPr marL="29718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7pPr>
            <a:lvl8pPr marL="34290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8pPr>
            <a:lvl9pPr marL="38862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2125" algn="l"/>
                <a:tab pos="987425" algn="l"/>
                <a:tab pos="1482725" algn="l"/>
                <a:tab pos="1978025" algn="l"/>
                <a:tab pos="2473325" algn="l"/>
                <a:tab pos="2968625" algn="l"/>
                <a:tab pos="3463925" algn="l"/>
                <a:tab pos="3959225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5938" algn="l"/>
                <a:tab pos="99012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altLang="en-US" sz="2600" i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87375" y="5608637"/>
            <a:ext cx="8905875" cy="1209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 eaLnBrk="1" hangingPunct="1"/>
            <a:r>
              <a:rPr lang="en-US" altLang="en-US" sz="2400" i="1">
                <a:solidFill>
                  <a:srgbClr val="6633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Strongly Multi-disciplinary project</a:t>
            </a:r>
          </a:p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Physics, Neutrino Physics, Low Temperature Physics, Material Science, Physical Chemistry</a:t>
            </a:r>
            <a:endParaRPr lang="en-GB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2890</Words>
  <Application>Microsoft Office PowerPoint</Application>
  <PresentationFormat>Custom</PresentationFormat>
  <Paragraphs>520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60" baseType="lpstr">
      <vt:lpstr>宋体</vt:lpstr>
      <vt:lpstr>Arial</vt:lpstr>
      <vt:lpstr>Calibri</vt:lpstr>
      <vt:lpstr>Cambria Math</vt:lpstr>
      <vt:lpstr>Comic Sans MS</vt:lpstr>
      <vt:lpstr>DejaVu Sans</vt:lpstr>
      <vt:lpstr>FreeSans</vt:lpstr>
      <vt:lpstr>Helvetica</vt:lpstr>
      <vt:lpstr>Liberation Serif</vt:lpstr>
      <vt:lpstr>Math1</vt:lpstr>
      <vt:lpstr>Mathematica1</vt:lpstr>
      <vt:lpstr>Nimbus Roman No9 L</vt:lpstr>
      <vt:lpstr>Noto Sans CJK SC Regular</vt:lpstr>
      <vt:lpstr>Sans serif</vt:lpstr>
      <vt:lpstr>Serif</vt:lpstr>
      <vt:lpstr>StarSymbol</vt:lpstr>
      <vt:lpstr>Symbol</vt:lpstr>
      <vt:lpstr>Times New Roman</vt:lpstr>
      <vt:lpstr>Wingdings</vt:lpstr>
      <vt:lpstr>Office Theme</vt:lpstr>
      <vt:lpstr>1_Office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Thermometer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TiLES (Tifr Low background Experimental Setup)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Rock sample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Utilities</vt:lpstr>
      <vt:lpstr>The CFDR-1200 diagnostics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nanal</dc:creator>
  <cp:lastModifiedBy>vandana nanal</cp:lastModifiedBy>
  <cp:revision>263</cp:revision>
  <cp:lastPrinted>2017-04-11T03:53:21Z</cp:lastPrinted>
  <dcterms:created xsi:type="dcterms:W3CDTF">2009-11-16T08:26:41Z</dcterms:created>
  <dcterms:modified xsi:type="dcterms:W3CDTF">2022-08-06T01:30:56Z</dcterms:modified>
</cp:coreProperties>
</file>