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3" r:id="rId1"/>
    <p:sldMasterId id="2147483875" r:id="rId2"/>
  </p:sldMasterIdLst>
  <p:notesMasterIdLst>
    <p:notesMasterId r:id="rId63"/>
  </p:notesMasterIdLst>
  <p:sldIdLst>
    <p:sldId id="1407" r:id="rId3"/>
    <p:sldId id="1410" r:id="rId4"/>
    <p:sldId id="1411" r:id="rId5"/>
    <p:sldId id="769" r:id="rId6"/>
    <p:sldId id="1582" r:id="rId7"/>
    <p:sldId id="421" r:id="rId8"/>
    <p:sldId id="750" r:id="rId9"/>
    <p:sldId id="1355" r:id="rId10"/>
    <p:sldId id="1280" r:id="rId11"/>
    <p:sldId id="1433" r:id="rId12"/>
    <p:sldId id="1256" r:id="rId13"/>
    <p:sldId id="1588" r:id="rId14"/>
    <p:sldId id="1360" r:id="rId15"/>
    <p:sldId id="754" r:id="rId16"/>
    <p:sldId id="1359" r:id="rId17"/>
    <p:sldId id="837" r:id="rId18"/>
    <p:sldId id="1564" r:id="rId19"/>
    <p:sldId id="1550" r:id="rId20"/>
    <p:sldId id="1592" r:id="rId21"/>
    <p:sldId id="1586" r:id="rId22"/>
    <p:sldId id="1593" r:id="rId23"/>
    <p:sldId id="1594" r:id="rId24"/>
    <p:sldId id="1220" r:id="rId25"/>
    <p:sldId id="1283" r:id="rId26"/>
    <p:sldId id="790" r:id="rId27"/>
    <p:sldId id="1589" r:id="rId28"/>
    <p:sldId id="1573" r:id="rId29"/>
    <p:sldId id="1264" r:id="rId30"/>
    <p:sldId id="1562" r:id="rId31"/>
    <p:sldId id="1271" r:id="rId32"/>
    <p:sldId id="1354" r:id="rId33"/>
    <p:sldId id="1587" r:id="rId34"/>
    <p:sldId id="1273" r:id="rId35"/>
    <p:sldId id="1574" r:id="rId36"/>
    <p:sldId id="1287" r:id="rId37"/>
    <p:sldId id="844" r:id="rId38"/>
    <p:sldId id="1590" r:id="rId39"/>
    <p:sldId id="1431" r:id="rId40"/>
    <p:sldId id="1432" r:id="rId41"/>
    <p:sldId id="1585" r:id="rId42"/>
    <p:sldId id="1281" r:id="rId43"/>
    <p:sldId id="1416" r:id="rId44"/>
    <p:sldId id="1415" r:id="rId45"/>
    <p:sldId id="1417" r:id="rId46"/>
    <p:sldId id="1418" r:id="rId47"/>
    <p:sldId id="1423" r:id="rId48"/>
    <p:sldId id="1422" r:id="rId49"/>
    <p:sldId id="1424" r:id="rId50"/>
    <p:sldId id="1425" r:id="rId51"/>
    <p:sldId id="1420" r:id="rId52"/>
    <p:sldId id="1583" r:id="rId53"/>
    <p:sldId id="1434" r:id="rId54"/>
    <p:sldId id="1419" r:id="rId55"/>
    <p:sldId id="1584" r:id="rId56"/>
    <p:sldId id="1591" r:id="rId57"/>
    <p:sldId id="1409" r:id="rId58"/>
    <p:sldId id="1272" r:id="rId59"/>
    <p:sldId id="1356" r:id="rId60"/>
    <p:sldId id="1596" r:id="rId61"/>
    <p:sldId id="1595" r:id="rId6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006600"/>
    <a:srgbClr val="FFCCFF"/>
    <a:srgbClr val="CCECFF"/>
    <a:srgbClr val="FFFFCC"/>
    <a:srgbClr val="FFFF99"/>
    <a:srgbClr val="6600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5" autoAdjust="0"/>
    <p:restoredTop sz="94803" autoAdjust="0"/>
  </p:normalViewPr>
  <p:slideViewPr>
    <p:cSldViewPr>
      <p:cViewPr>
        <p:scale>
          <a:sx n="70" d="100"/>
          <a:sy n="70" d="100"/>
        </p:scale>
        <p:origin x="1114" y="226"/>
      </p:cViewPr>
      <p:guideLst>
        <p:guide orient="horz" pos="2160"/>
        <p:guide pos="384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60" d="100"/>
        <a:sy n="60" d="100"/>
      </p:scale>
      <p:origin x="0" y="-5981"/>
    </p:cViewPr>
  </p:sorterViewPr>
  <p:notesViewPr>
    <p:cSldViewPr>
      <p:cViewPr varScale="1">
        <p:scale>
          <a:sx n="53" d="100"/>
          <a:sy n="53" d="100"/>
        </p:scale>
        <p:origin x="-2562"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34FE84E-B7AE-42E4-A2D2-1311A2B48014}" type="datetimeFigureOut">
              <a:rPr lang="en-US" smtClean="0"/>
              <a:pPr/>
              <a:t>2/19/2021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64F6D16-ACA5-43BD-B4F1-A22F497317BA}" type="slidenum">
              <a:rPr lang="en-US" smtClean="0"/>
              <a:pPr/>
              <a:t>29</a:t>
            </a:fld>
            <a:endParaRPr lang="en-US" dirty="0"/>
          </a:p>
        </p:txBody>
      </p:sp>
    </p:spTree>
    <p:extLst>
      <p:ext uri="{BB962C8B-B14F-4D97-AF65-F5344CB8AC3E}">
        <p14:creationId xmlns:p14="http://schemas.microsoft.com/office/powerpoint/2010/main" val="2620782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844550" y="798514"/>
            <a:ext cx="10056284" cy="6029325"/>
            <a:chOff x="-384" y="480"/>
            <a:chExt cx="4751" cy="3798"/>
          </a:xfrm>
        </p:grpSpPr>
        <p:grpSp>
          <p:nvGrpSpPr>
            <p:cNvPr id="3" name="Group 3"/>
            <p:cNvGrpSpPr>
              <a:grpSpLocks/>
            </p:cNvGrpSpPr>
            <p:nvPr/>
          </p:nvGrpSpPr>
          <p:grpSpPr bwMode="auto">
            <a:xfrm>
              <a:off x="-384" y="480"/>
              <a:ext cx="4751" cy="3798"/>
              <a:chOff x="0" y="522"/>
              <a:chExt cx="4751" cy="3798"/>
            </a:xfrm>
          </p:grpSpPr>
          <p:grpSp>
            <p:nvGrpSpPr>
              <p:cNvPr id="4" name="Group 4"/>
              <p:cNvGrpSpPr>
                <a:grpSpLocks/>
              </p:cNvGrpSpPr>
              <p:nvPr userDrawn="1"/>
            </p:nvGrpSpPr>
            <p:grpSpPr bwMode="auto">
              <a:xfrm>
                <a:off x="0" y="522"/>
                <a:ext cx="4751" cy="3794"/>
                <a:chOff x="0" y="522"/>
                <a:chExt cx="4751" cy="3794"/>
              </a:xfrm>
            </p:grpSpPr>
            <p:sp>
              <p:nvSpPr>
                <p:cNvPr id="172037" name="Freeform 5"/>
                <p:cNvSpPr>
                  <a:spLocks/>
                </p:cNvSpPr>
                <p:nvPr userDrawn="1"/>
              </p:nvSpPr>
              <p:spPr bwMode="hidden">
                <a:xfrm>
                  <a:off x="628" y="1241"/>
                  <a:ext cx="3281" cy="3075"/>
                </a:xfrm>
                <a:custGeom>
                  <a:avLst/>
                  <a:gdLst/>
                  <a:ahLst/>
                  <a:cxnLst>
                    <a:cxn ang="0">
                      <a:pos x="502" y="1990"/>
                    </a:cxn>
                    <a:cxn ang="0">
                      <a:pos x="186" y="1474"/>
                    </a:cxn>
                    <a:cxn ang="0">
                      <a:pos x="66" y="1169"/>
                    </a:cxn>
                    <a:cxn ang="0">
                      <a:pos x="12" y="875"/>
                    </a:cxn>
                    <a:cxn ang="0">
                      <a:pos x="18" y="611"/>
                    </a:cxn>
                    <a:cxn ang="0">
                      <a:pos x="84" y="389"/>
                    </a:cxn>
                    <a:cxn ang="0">
                      <a:pos x="209" y="216"/>
                    </a:cxn>
                    <a:cxn ang="0">
                      <a:pos x="508" y="42"/>
                    </a:cxn>
                    <a:cxn ang="0">
                      <a:pos x="891" y="6"/>
                    </a:cxn>
                    <a:cxn ang="0">
                      <a:pos x="1334" y="102"/>
                    </a:cxn>
                    <a:cxn ang="0">
                      <a:pos x="1806" y="324"/>
                    </a:cxn>
                    <a:cxn ang="0">
                      <a:pos x="2272" y="659"/>
                    </a:cxn>
                    <a:cxn ang="0">
                      <a:pos x="2769" y="1187"/>
                    </a:cxn>
                    <a:cxn ang="0">
                      <a:pos x="3085" y="1702"/>
                    </a:cxn>
                    <a:cxn ang="0">
                      <a:pos x="3205" y="2008"/>
                    </a:cxn>
                    <a:cxn ang="0">
                      <a:pos x="3259" y="2302"/>
                    </a:cxn>
                    <a:cxn ang="0">
                      <a:pos x="3253" y="2565"/>
                    </a:cxn>
                    <a:cxn ang="0">
                      <a:pos x="3187" y="2781"/>
                    </a:cxn>
                    <a:cxn ang="0">
                      <a:pos x="3068" y="2961"/>
                    </a:cxn>
                    <a:cxn ang="0">
                      <a:pos x="2918" y="3075"/>
                    </a:cxn>
                    <a:cxn ang="0">
                      <a:pos x="3068" y="2967"/>
                    </a:cxn>
                    <a:cxn ang="0">
                      <a:pos x="3193" y="2787"/>
                    </a:cxn>
                    <a:cxn ang="0">
                      <a:pos x="3259" y="2565"/>
                    </a:cxn>
                    <a:cxn ang="0">
                      <a:pos x="3265" y="2302"/>
                    </a:cxn>
                    <a:cxn ang="0">
                      <a:pos x="3211" y="2008"/>
                    </a:cxn>
                    <a:cxn ang="0">
                      <a:pos x="3091" y="1702"/>
                    </a:cxn>
                    <a:cxn ang="0">
                      <a:pos x="2775" y="1181"/>
                    </a:cxn>
                    <a:cxn ang="0">
                      <a:pos x="2278" y="653"/>
                    </a:cxn>
                    <a:cxn ang="0">
                      <a:pos x="1806" y="318"/>
                    </a:cxn>
                    <a:cxn ang="0">
                      <a:pos x="1334" y="96"/>
                    </a:cxn>
                    <a:cxn ang="0">
                      <a:pos x="891" y="0"/>
                    </a:cxn>
                    <a:cxn ang="0">
                      <a:pos x="502" y="36"/>
                    </a:cxn>
                    <a:cxn ang="0">
                      <a:pos x="204" y="210"/>
                    </a:cxn>
                    <a:cxn ang="0">
                      <a:pos x="78" y="389"/>
                    </a:cxn>
                    <a:cxn ang="0">
                      <a:pos x="12" y="611"/>
                    </a:cxn>
                    <a:cxn ang="0">
                      <a:pos x="6" y="875"/>
                    </a:cxn>
                    <a:cxn ang="0">
                      <a:pos x="60" y="1169"/>
                    </a:cxn>
                    <a:cxn ang="0">
                      <a:pos x="180" y="1474"/>
                    </a:cxn>
                    <a:cxn ang="0">
                      <a:pos x="353" y="1786"/>
                    </a:cxn>
                    <a:cxn ang="0">
                      <a:pos x="849" y="2380"/>
                    </a:cxn>
                    <a:cxn ang="0">
                      <a:pos x="1244" y="2709"/>
                    </a:cxn>
                    <a:cxn ang="0">
                      <a:pos x="1656" y="2961"/>
                    </a:cxn>
                    <a:cxn ang="0">
                      <a:pos x="1937" y="3075"/>
                    </a:cxn>
                    <a:cxn ang="0">
                      <a:pos x="1525" y="2889"/>
                    </a:cxn>
                    <a:cxn ang="0">
                      <a:pos x="1118" y="2607"/>
                    </a:cxn>
                    <a:cxn ang="0">
                      <a:pos x="849" y="2380"/>
                    </a:cxn>
                  </a:cxnLst>
                  <a:rect l="0" t="0" r="r" b="b"/>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lnTo>
                        <a:pt x="849" y="238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nvGrpSpPr>
                <p:cNvPr id="5" name="Group 6"/>
                <p:cNvGrpSpPr>
                  <a:grpSpLocks/>
                </p:cNvGrpSpPr>
                <p:nvPr userDrawn="1"/>
              </p:nvGrpSpPr>
              <p:grpSpPr bwMode="auto">
                <a:xfrm>
                  <a:off x="0" y="522"/>
                  <a:ext cx="4751" cy="3794"/>
                  <a:chOff x="0" y="522"/>
                  <a:chExt cx="4751" cy="3794"/>
                </a:xfrm>
              </p:grpSpPr>
              <p:sp>
                <p:nvSpPr>
                  <p:cNvPr id="172039" name="Freeform 7"/>
                  <p:cNvSpPr>
                    <a:spLocks/>
                  </p:cNvSpPr>
                  <p:nvPr userDrawn="1"/>
                </p:nvSpPr>
                <p:spPr bwMode="hidden">
                  <a:xfrm>
                    <a:off x="400" y="815"/>
                    <a:ext cx="3964" cy="3501"/>
                  </a:xfrm>
                  <a:custGeom>
                    <a:avLst/>
                    <a:gdLst/>
                    <a:ahLst/>
                    <a:cxnLst>
                      <a:cxn ang="0">
                        <a:pos x="3946" y="2860"/>
                      </a:cxn>
                      <a:cxn ang="0">
                        <a:pos x="3910" y="2614"/>
                      </a:cxn>
                      <a:cxn ang="0">
                        <a:pos x="3839" y="2368"/>
                      </a:cxn>
                      <a:cxn ang="0">
                        <a:pos x="3731" y="2110"/>
                      </a:cxn>
                      <a:cxn ang="0">
                        <a:pos x="3593" y="1853"/>
                      </a:cxn>
                      <a:cxn ang="0">
                        <a:pos x="3432" y="1595"/>
                      </a:cxn>
                      <a:cxn ang="0">
                        <a:pos x="3241" y="1343"/>
                      </a:cxn>
                      <a:cxn ang="0">
                        <a:pos x="3025" y="1103"/>
                      </a:cxn>
                      <a:cxn ang="0">
                        <a:pos x="2721" y="815"/>
                      </a:cxn>
                      <a:cxn ang="0">
                        <a:pos x="2332" y="522"/>
                      </a:cxn>
                      <a:cxn ang="0">
                        <a:pos x="1943" y="288"/>
                      </a:cxn>
                      <a:cxn ang="0">
                        <a:pos x="1555" y="126"/>
                      </a:cxn>
                      <a:cxn ang="0">
                        <a:pos x="1184" y="24"/>
                      </a:cxn>
                      <a:cxn ang="0">
                        <a:pos x="837" y="0"/>
                      </a:cxn>
                      <a:cxn ang="0">
                        <a:pos x="526" y="48"/>
                      </a:cxn>
                      <a:cxn ang="0">
                        <a:pos x="263" y="174"/>
                      </a:cxn>
                      <a:cxn ang="0">
                        <a:pos x="114" y="312"/>
                      </a:cxn>
                      <a:cxn ang="0">
                        <a:pos x="0" y="486"/>
                      </a:cxn>
                      <a:cxn ang="0">
                        <a:pos x="72" y="372"/>
                      </a:cxn>
                      <a:cxn ang="0">
                        <a:pos x="269" y="174"/>
                      </a:cxn>
                      <a:cxn ang="0">
                        <a:pos x="526" y="48"/>
                      </a:cxn>
                      <a:cxn ang="0">
                        <a:pos x="837" y="6"/>
                      </a:cxn>
                      <a:cxn ang="0">
                        <a:pos x="1184" y="30"/>
                      </a:cxn>
                      <a:cxn ang="0">
                        <a:pos x="1555" y="132"/>
                      </a:cxn>
                      <a:cxn ang="0">
                        <a:pos x="1943" y="294"/>
                      </a:cxn>
                      <a:cxn ang="0">
                        <a:pos x="2332" y="528"/>
                      </a:cxn>
                      <a:cxn ang="0">
                        <a:pos x="2715" y="821"/>
                      </a:cxn>
                      <a:cxn ang="0">
                        <a:pos x="3127" y="1223"/>
                      </a:cxn>
                      <a:cxn ang="0">
                        <a:pos x="3336" y="1469"/>
                      </a:cxn>
                      <a:cxn ang="0">
                        <a:pos x="3510" y="1727"/>
                      </a:cxn>
                      <a:cxn ang="0">
                        <a:pos x="3665" y="1984"/>
                      </a:cxn>
                      <a:cxn ang="0">
                        <a:pos x="3785" y="2236"/>
                      </a:cxn>
                      <a:cxn ang="0">
                        <a:pos x="3875" y="2494"/>
                      </a:cxn>
                      <a:cxn ang="0">
                        <a:pos x="3934" y="2740"/>
                      </a:cxn>
                      <a:cxn ang="0">
                        <a:pos x="3952" y="2973"/>
                      </a:cxn>
                      <a:cxn ang="0">
                        <a:pos x="3922" y="3255"/>
                      </a:cxn>
                      <a:cxn ang="0">
                        <a:pos x="3833" y="3501"/>
                      </a:cxn>
                      <a:cxn ang="0">
                        <a:pos x="3886" y="3387"/>
                      </a:cxn>
                      <a:cxn ang="0">
                        <a:pos x="3946" y="3123"/>
                      </a:cxn>
                      <a:cxn ang="0">
                        <a:pos x="3952" y="2973"/>
                      </a:cxn>
                    </a:cxnLst>
                    <a:rect l="0" t="0" r="r" b="b"/>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33" y="3501"/>
                        </a:lnTo>
                        <a:lnTo>
                          <a:pt x="3886" y="3387"/>
                        </a:lnTo>
                        <a:lnTo>
                          <a:pt x="3928" y="3255"/>
                        </a:lnTo>
                        <a:lnTo>
                          <a:pt x="3946" y="3123"/>
                        </a:lnTo>
                        <a:lnTo>
                          <a:pt x="3952" y="2973"/>
                        </a:lnTo>
                        <a:lnTo>
                          <a:pt x="3952" y="297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40" name="Freeform 8"/>
                  <p:cNvSpPr>
                    <a:spLocks/>
                  </p:cNvSpPr>
                  <p:nvPr userDrawn="1"/>
                </p:nvSpPr>
                <p:spPr bwMode="hidden">
                  <a:xfrm>
                    <a:off x="406" y="953"/>
                    <a:ext cx="3803" cy="3363"/>
                  </a:xfrm>
                  <a:custGeom>
                    <a:avLst/>
                    <a:gdLst/>
                    <a:ahLst/>
                    <a:cxnLst>
                      <a:cxn ang="0">
                        <a:pos x="676" y="2416"/>
                      </a:cxn>
                      <a:cxn ang="0">
                        <a:pos x="419" y="2062"/>
                      </a:cxn>
                      <a:cxn ang="0">
                        <a:pos x="215" y="1703"/>
                      </a:cxn>
                      <a:cxn ang="0">
                        <a:pos x="78" y="1343"/>
                      </a:cxn>
                      <a:cxn ang="0">
                        <a:pos x="12" y="1001"/>
                      </a:cxn>
                      <a:cxn ang="0">
                        <a:pos x="18" y="701"/>
                      </a:cxn>
                      <a:cxn ang="0">
                        <a:pos x="96" y="450"/>
                      </a:cxn>
                      <a:cxn ang="0">
                        <a:pos x="239" y="246"/>
                      </a:cxn>
                      <a:cxn ang="0">
                        <a:pos x="580" y="48"/>
                      </a:cxn>
                      <a:cxn ang="0">
                        <a:pos x="1028" y="6"/>
                      </a:cxn>
                      <a:cxn ang="0">
                        <a:pos x="1543" y="120"/>
                      </a:cxn>
                      <a:cxn ang="0">
                        <a:pos x="2087" y="378"/>
                      </a:cxn>
                      <a:cxn ang="0">
                        <a:pos x="2631" y="773"/>
                      </a:cxn>
                      <a:cxn ang="0">
                        <a:pos x="3115" y="1265"/>
                      </a:cxn>
                      <a:cxn ang="0">
                        <a:pos x="3378" y="1625"/>
                      </a:cxn>
                      <a:cxn ang="0">
                        <a:pos x="3582" y="1984"/>
                      </a:cxn>
                      <a:cxn ang="0">
                        <a:pos x="3719" y="2344"/>
                      </a:cxn>
                      <a:cxn ang="0">
                        <a:pos x="3785" y="2686"/>
                      </a:cxn>
                      <a:cxn ang="0">
                        <a:pos x="3749" y="3105"/>
                      </a:cxn>
                      <a:cxn ang="0">
                        <a:pos x="3629" y="3363"/>
                      </a:cxn>
                      <a:cxn ang="0">
                        <a:pos x="3779" y="2967"/>
                      </a:cxn>
                      <a:cxn ang="0">
                        <a:pos x="3791" y="2794"/>
                      </a:cxn>
                      <a:cxn ang="0">
                        <a:pos x="3749" y="2458"/>
                      </a:cxn>
                      <a:cxn ang="0">
                        <a:pos x="3635" y="2104"/>
                      </a:cxn>
                      <a:cxn ang="0">
                        <a:pos x="3456" y="1739"/>
                      </a:cxn>
                      <a:cxn ang="0">
                        <a:pos x="3211" y="1385"/>
                      </a:cxn>
                      <a:cxn ang="0">
                        <a:pos x="2804" y="929"/>
                      </a:cxn>
                      <a:cxn ang="0">
                        <a:pos x="2272" y="492"/>
                      </a:cxn>
                      <a:cxn ang="0">
                        <a:pos x="1722" y="192"/>
                      </a:cxn>
                      <a:cxn ang="0">
                        <a:pos x="1190" y="24"/>
                      </a:cxn>
                      <a:cxn ang="0">
                        <a:pos x="717" y="12"/>
                      </a:cxn>
                      <a:cxn ang="0">
                        <a:pos x="335" y="162"/>
                      </a:cxn>
                      <a:cxn ang="0">
                        <a:pos x="132" y="378"/>
                      </a:cxn>
                      <a:cxn ang="0">
                        <a:pos x="36" y="612"/>
                      </a:cxn>
                      <a:cxn ang="0">
                        <a:pos x="0" y="893"/>
                      </a:cxn>
                      <a:cxn ang="0">
                        <a:pos x="42" y="1229"/>
                      </a:cxn>
                      <a:cxn ang="0">
                        <a:pos x="161" y="1583"/>
                      </a:cxn>
                      <a:cxn ang="0">
                        <a:pos x="341" y="1942"/>
                      </a:cxn>
                      <a:cxn ang="0">
                        <a:pos x="580" y="2302"/>
                      </a:cxn>
                      <a:cxn ang="0">
                        <a:pos x="987" y="2758"/>
                      </a:cxn>
                      <a:cxn ang="0">
                        <a:pos x="1596" y="3237"/>
                      </a:cxn>
                      <a:cxn ang="0">
                        <a:pos x="1596" y="3237"/>
                      </a:cxn>
                      <a:cxn ang="0">
                        <a:pos x="993" y="2758"/>
                      </a:cxn>
                    </a:cxnLst>
                    <a:rect l="0" t="0" r="r" b="b"/>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lnTo>
                          <a:pt x="993" y="275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41" name="Freeform 9"/>
                  <p:cNvSpPr>
                    <a:spLocks/>
                  </p:cNvSpPr>
                  <p:nvPr userDrawn="1"/>
                </p:nvSpPr>
                <p:spPr bwMode="hidden">
                  <a:xfrm>
                    <a:off x="514" y="1091"/>
                    <a:ext cx="3538" cy="3225"/>
                  </a:xfrm>
                  <a:custGeom>
                    <a:avLst/>
                    <a:gdLst/>
                    <a:ahLst/>
                    <a:cxnLst>
                      <a:cxn ang="0">
                        <a:pos x="538" y="2146"/>
                      </a:cxn>
                      <a:cxn ang="0">
                        <a:pos x="317" y="1816"/>
                      </a:cxn>
                      <a:cxn ang="0">
                        <a:pos x="149" y="1481"/>
                      </a:cxn>
                      <a:cxn ang="0">
                        <a:pos x="41" y="1151"/>
                      </a:cxn>
                      <a:cxn ang="0">
                        <a:pos x="0" y="839"/>
                      </a:cxn>
                      <a:cxn ang="0">
                        <a:pos x="30" y="575"/>
                      </a:cxn>
                      <a:cxn ang="0">
                        <a:pos x="125" y="354"/>
                      </a:cxn>
                      <a:cxn ang="0">
                        <a:pos x="317" y="150"/>
                      </a:cxn>
                      <a:cxn ang="0">
                        <a:pos x="669" y="12"/>
                      </a:cxn>
                      <a:cxn ang="0">
                        <a:pos x="1112" y="24"/>
                      </a:cxn>
                      <a:cxn ang="0">
                        <a:pos x="1608" y="174"/>
                      </a:cxn>
                      <a:cxn ang="0">
                        <a:pos x="2116" y="456"/>
                      </a:cxn>
                      <a:cxn ang="0">
                        <a:pos x="2613" y="857"/>
                      </a:cxn>
                      <a:cxn ang="0">
                        <a:pos x="3073" y="1391"/>
                      </a:cxn>
                      <a:cxn ang="0">
                        <a:pos x="3276" y="1726"/>
                      </a:cxn>
                      <a:cxn ang="0">
                        <a:pos x="3426" y="2062"/>
                      </a:cxn>
                      <a:cxn ang="0">
                        <a:pos x="3509" y="2386"/>
                      </a:cxn>
                      <a:cxn ang="0">
                        <a:pos x="3521" y="2680"/>
                      </a:cxn>
                      <a:cxn ang="0">
                        <a:pos x="3474" y="2931"/>
                      </a:cxn>
                      <a:cxn ang="0">
                        <a:pos x="3360" y="3141"/>
                      </a:cxn>
                      <a:cxn ang="0">
                        <a:pos x="3282" y="3225"/>
                      </a:cxn>
                      <a:cxn ang="0">
                        <a:pos x="3312" y="3201"/>
                      </a:cxn>
                      <a:cxn ang="0">
                        <a:pos x="3444" y="3009"/>
                      </a:cxn>
                      <a:cxn ang="0">
                        <a:pos x="3515" y="2769"/>
                      </a:cxn>
                      <a:cxn ang="0">
                        <a:pos x="3521" y="2488"/>
                      </a:cxn>
                      <a:cxn ang="0">
                        <a:pos x="3462" y="2170"/>
                      </a:cxn>
                      <a:cxn ang="0">
                        <a:pos x="3336" y="1834"/>
                      </a:cxn>
                      <a:cxn ang="0">
                        <a:pos x="3145" y="1499"/>
                      </a:cxn>
                      <a:cxn ang="0">
                        <a:pos x="2816" y="1061"/>
                      </a:cxn>
                      <a:cxn ang="0">
                        <a:pos x="2284" y="575"/>
                      </a:cxn>
                      <a:cxn ang="0">
                        <a:pos x="1775" y="252"/>
                      </a:cxn>
                      <a:cxn ang="0">
                        <a:pos x="1273" y="60"/>
                      </a:cxn>
                      <a:cxn ang="0">
                        <a:pos x="807" y="0"/>
                      </a:cxn>
                      <a:cxn ang="0">
                        <a:pos x="418" y="84"/>
                      </a:cxn>
                      <a:cxn ang="0">
                        <a:pos x="167" y="288"/>
                      </a:cxn>
                      <a:cxn ang="0">
                        <a:pos x="53" y="498"/>
                      </a:cxn>
                      <a:cxn ang="0">
                        <a:pos x="0" y="749"/>
                      </a:cxn>
                      <a:cxn ang="0">
                        <a:pos x="18" y="1043"/>
                      </a:cxn>
                      <a:cxn ang="0">
                        <a:pos x="101" y="1373"/>
                      </a:cxn>
                      <a:cxn ang="0">
                        <a:pos x="251" y="1708"/>
                      </a:cxn>
                      <a:cxn ang="0">
                        <a:pos x="454" y="2038"/>
                      </a:cxn>
                      <a:cxn ang="0">
                        <a:pos x="914" y="2572"/>
                      </a:cxn>
                      <a:cxn ang="0">
                        <a:pos x="1255" y="2865"/>
                      </a:cxn>
                      <a:cxn ang="0">
                        <a:pos x="1608" y="3099"/>
                      </a:cxn>
                      <a:cxn ang="0">
                        <a:pos x="1853" y="3225"/>
                      </a:cxn>
                      <a:cxn ang="0">
                        <a:pos x="1494" y="3027"/>
                      </a:cxn>
                      <a:cxn ang="0">
                        <a:pos x="1142" y="2769"/>
                      </a:cxn>
                    </a:cxnLst>
                    <a:rect l="0" t="0" r="r" b="b"/>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lnTo>
                          <a:pt x="914" y="257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nvGrpSpPr>
                  <p:cNvPr id="6" name="Group 10"/>
                  <p:cNvGrpSpPr>
                    <a:grpSpLocks/>
                  </p:cNvGrpSpPr>
                  <p:nvPr userDrawn="1"/>
                </p:nvGrpSpPr>
                <p:grpSpPr bwMode="auto">
                  <a:xfrm>
                    <a:off x="0" y="522"/>
                    <a:ext cx="4751" cy="3794"/>
                    <a:chOff x="0" y="522"/>
                    <a:chExt cx="4751" cy="3794"/>
                  </a:xfrm>
                </p:grpSpPr>
                <p:sp>
                  <p:nvSpPr>
                    <p:cNvPr id="172043" name="Freeform 11"/>
                    <p:cNvSpPr>
                      <a:spLocks/>
                    </p:cNvSpPr>
                    <p:nvPr userDrawn="1"/>
                  </p:nvSpPr>
                  <p:spPr bwMode="hidden">
                    <a:xfrm>
                      <a:off x="400" y="522"/>
                      <a:ext cx="4264" cy="3794"/>
                    </a:xfrm>
                    <a:custGeom>
                      <a:avLst/>
                      <a:gdLst/>
                      <a:ahLst/>
                      <a:cxnLst>
                        <a:cxn ang="0">
                          <a:pos x="4245" y="3237"/>
                        </a:cxn>
                        <a:cxn ang="0">
                          <a:pos x="4203" y="2961"/>
                        </a:cxn>
                        <a:cxn ang="0">
                          <a:pos x="4120" y="2679"/>
                        </a:cxn>
                        <a:cxn ang="0">
                          <a:pos x="4000" y="2391"/>
                        </a:cxn>
                        <a:cxn ang="0">
                          <a:pos x="3845" y="2098"/>
                        </a:cxn>
                        <a:cxn ang="0">
                          <a:pos x="3659" y="1810"/>
                        </a:cxn>
                        <a:cxn ang="0">
                          <a:pos x="3438" y="1528"/>
                        </a:cxn>
                        <a:cxn ang="0">
                          <a:pos x="3193" y="1252"/>
                        </a:cxn>
                        <a:cxn ang="0">
                          <a:pos x="2858" y="935"/>
                        </a:cxn>
                        <a:cxn ang="0">
                          <a:pos x="2434" y="605"/>
                        </a:cxn>
                        <a:cxn ang="0">
                          <a:pos x="1991" y="341"/>
                        </a:cxn>
                        <a:cxn ang="0">
                          <a:pos x="1549" y="143"/>
                        </a:cxn>
                        <a:cxn ang="0">
                          <a:pos x="1124" y="35"/>
                        </a:cxn>
                        <a:cxn ang="0">
                          <a:pos x="741" y="0"/>
                        </a:cxn>
                        <a:cxn ang="0">
                          <a:pos x="401" y="47"/>
                        </a:cxn>
                        <a:cxn ang="0">
                          <a:pos x="120" y="173"/>
                        </a:cxn>
                        <a:cxn ang="0">
                          <a:pos x="0" y="269"/>
                        </a:cxn>
                        <a:cxn ang="0">
                          <a:pos x="263" y="101"/>
                        </a:cxn>
                        <a:cxn ang="0">
                          <a:pos x="586" y="18"/>
                        </a:cxn>
                        <a:cxn ang="0">
                          <a:pos x="957" y="18"/>
                        </a:cxn>
                        <a:cxn ang="0">
                          <a:pos x="1357" y="95"/>
                        </a:cxn>
                        <a:cxn ang="0">
                          <a:pos x="1782" y="245"/>
                        </a:cxn>
                        <a:cxn ang="0">
                          <a:pos x="2212" y="467"/>
                        </a:cxn>
                        <a:cxn ang="0">
                          <a:pos x="2643" y="761"/>
                        </a:cxn>
                        <a:cxn ang="0">
                          <a:pos x="3061" y="1120"/>
                        </a:cxn>
                        <a:cxn ang="0">
                          <a:pos x="3318" y="1390"/>
                        </a:cxn>
                        <a:cxn ang="0">
                          <a:pos x="3552" y="1666"/>
                        </a:cxn>
                        <a:cxn ang="0">
                          <a:pos x="3755" y="1954"/>
                        </a:cxn>
                        <a:cxn ang="0">
                          <a:pos x="3922" y="2247"/>
                        </a:cxn>
                        <a:cxn ang="0">
                          <a:pos x="4060" y="2535"/>
                        </a:cxn>
                        <a:cxn ang="0">
                          <a:pos x="4162" y="2823"/>
                        </a:cxn>
                        <a:cxn ang="0">
                          <a:pos x="4221" y="3105"/>
                        </a:cxn>
                        <a:cxn ang="0">
                          <a:pos x="4245" y="3368"/>
                        </a:cxn>
                        <a:cxn ang="0">
                          <a:pos x="4233" y="3590"/>
                        </a:cxn>
                        <a:cxn ang="0">
                          <a:pos x="4185" y="3794"/>
                        </a:cxn>
                        <a:cxn ang="0">
                          <a:pos x="4215" y="3692"/>
                        </a:cxn>
                        <a:cxn ang="0">
                          <a:pos x="4245" y="3482"/>
                        </a:cxn>
                        <a:cxn ang="0">
                          <a:pos x="4251" y="3368"/>
                        </a:cxn>
                      </a:cxnLst>
                      <a:rect l="0" t="0" r="r" b="b"/>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185" y="3794"/>
                          </a:lnTo>
                          <a:lnTo>
                            <a:pt x="4215" y="3692"/>
                          </a:lnTo>
                          <a:lnTo>
                            <a:pt x="4239" y="3590"/>
                          </a:lnTo>
                          <a:lnTo>
                            <a:pt x="4245" y="3482"/>
                          </a:lnTo>
                          <a:lnTo>
                            <a:pt x="4251" y="3368"/>
                          </a:lnTo>
                          <a:lnTo>
                            <a:pt x="4251" y="336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nvGrpSpPr>
                    <p:cNvPr id="7" name="Group 12"/>
                    <p:cNvGrpSpPr>
                      <a:grpSpLocks/>
                    </p:cNvGrpSpPr>
                    <p:nvPr userDrawn="1"/>
                  </p:nvGrpSpPr>
                  <p:grpSpPr bwMode="auto">
                    <a:xfrm>
                      <a:off x="0" y="659"/>
                      <a:ext cx="4751" cy="3657"/>
                      <a:chOff x="0" y="659"/>
                      <a:chExt cx="4751" cy="3657"/>
                    </a:xfrm>
                  </p:grpSpPr>
                  <p:sp>
                    <p:nvSpPr>
                      <p:cNvPr id="172045" name="Freeform 13"/>
                      <p:cNvSpPr>
                        <a:spLocks/>
                      </p:cNvSpPr>
                      <p:nvPr userDrawn="1"/>
                    </p:nvSpPr>
                    <p:spPr bwMode="hidden">
                      <a:xfrm>
                        <a:off x="400" y="659"/>
                        <a:ext cx="4121" cy="3657"/>
                      </a:xfrm>
                      <a:custGeom>
                        <a:avLst/>
                        <a:gdLst/>
                        <a:ahLst/>
                        <a:cxnLst>
                          <a:cxn ang="0">
                            <a:pos x="161" y="186"/>
                          </a:cxn>
                          <a:cxn ang="0">
                            <a:pos x="442" y="54"/>
                          </a:cxn>
                          <a:cxn ang="0">
                            <a:pos x="771" y="6"/>
                          </a:cxn>
                          <a:cxn ang="0">
                            <a:pos x="1136" y="36"/>
                          </a:cxn>
                          <a:cxn ang="0">
                            <a:pos x="1537" y="144"/>
                          </a:cxn>
                          <a:cxn ang="0">
                            <a:pos x="1949" y="324"/>
                          </a:cxn>
                          <a:cxn ang="0">
                            <a:pos x="2368" y="570"/>
                          </a:cxn>
                          <a:cxn ang="0">
                            <a:pos x="2780" y="888"/>
                          </a:cxn>
                          <a:cxn ang="0">
                            <a:pos x="3103" y="1193"/>
                          </a:cxn>
                          <a:cxn ang="0">
                            <a:pos x="3336" y="1451"/>
                          </a:cxn>
                          <a:cxn ang="0">
                            <a:pos x="3540" y="1721"/>
                          </a:cxn>
                          <a:cxn ang="0">
                            <a:pos x="3719" y="1997"/>
                          </a:cxn>
                          <a:cxn ang="0">
                            <a:pos x="3863" y="2272"/>
                          </a:cxn>
                          <a:cxn ang="0">
                            <a:pos x="3976" y="2548"/>
                          </a:cxn>
                          <a:cxn ang="0">
                            <a:pos x="4060" y="2818"/>
                          </a:cxn>
                          <a:cxn ang="0">
                            <a:pos x="4102" y="3070"/>
                          </a:cxn>
                          <a:cxn ang="0">
                            <a:pos x="4102" y="3321"/>
                          </a:cxn>
                          <a:cxn ang="0">
                            <a:pos x="4060" y="3549"/>
                          </a:cxn>
                          <a:cxn ang="0">
                            <a:pos x="4030" y="3657"/>
                          </a:cxn>
                          <a:cxn ang="0">
                            <a:pos x="4090" y="3447"/>
                          </a:cxn>
                          <a:cxn ang="0">
                            <a:pos x="4108" y="3213"/>
                          </a:cxn>
                          <a:cxn ang="0">
                            <a:pos x="4102" y="3070"/>
                          </a:cxn>
                          <a:cxn ang="0">
                            <a:pos x="4060" y="2812"/>
                          </a:cxn>
                          <a:cxn ang="0">
                            <a:pos x="3982" y="2548"/>
                          </a:cxn>
                          <a:cxn ang="0">
                            <a:pos x="3869" y="2272"/>
                          </a:cxn>
                          <a:cxn ang="0">
                            <a:pos x="3725" y="1997"/>
                          </a:cxn>
                          <a:cxn ang="0">
                            <a:pos x="3546" y="1721"/>
                          </a:cxn>
                          <a:cxn ang="0">
                            <a:pos x="3342" y="1451"/>
                          </a:cxn>
                          <a:cxn ang="0">
                            <a:pos x="3109" y="1187"/>
                          </a:cxn>
                          <a:cxn ang="0">
                            <a:pos x="2792" y="888"/>
                          </a:cxn>
                          <a:cxn ang="0">
                            <a:pos x="2386" y="576"/>
                          </a:cxn>
                          <a:cxn ang="0">
                            <a:pos x="1967" y="330"/>
                          </a:cxn>
                          <a:cxn ang="0">
                            <a:pos x="1543" y="144"/>
                          </a:cxn>
                          <a:cxn ang="0">
                            <a:pos x="1130" y="30"/>
                          </a:cxn>
                          <a:cxn ang="0">
                            <a:pos x="753" y="0"/>
                          </a:cxn>
                          <a:cxn ang="0">
                            <a:pos x="431" y="54"/>
                          </a:cxn>
                          <a:cxn ang="0">
                            <a:pos x="161" y="186"/>
                          </a:cxn>
                          <a:cxn ang="0">
                            <a:pos x="24" y="306"/>
                          </a:cxn>
                          <a:cxn ang="0">
                            <a:pos x="0" y="336"/>
                          </a:cxn>
                          <a:cxn ang="0">
                            <a:pos x="48" y="282"/>
                          </a:cxn>
                        </a:cxnLst>
                        <a:rect l="0" t="0" r="r" b="b"/>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lnTo>
                              <a:pt x="48" y="28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nvGrpSpPr>
                      <p:cNvPr id="8" name="Group 14"/>
                      <p:cNvGrpSpPr>
                        <a:grpSpLocks/>
                      </p:cNvGrpSpPr>
                      <p:nvPr userDrawn="1"/>
                    </p:nvGrpSpPr>
                    <p:grpSpPr bwMode="auto">
                      <a:xfrm>
                        <a:off x="0" y="808"/>
                        <a:ext cx="4751" cy="3508"/>
                        <a:chOff x="-400" y="808"/>
                        <a:chExt cx="4751" cy="3508"/>
                      </a:xfrm>
                    </p:grpSpPr>
                    <p:sp>
                      <p:nvSpPr>
                        <p:cNvPr id="172047" name="Line 15"/>
                        <p:cNvSpPr>
                          <a:spLocks noChangeShapeType="1"/>
                        </p:cNvSpPr>
                        <p:nvPr userDrawn="1"/>
                      </p:nvSpPr>
                      <p:spPr bwMode="hidden">
                        <a:xfrm rot="1678521" flipH="1" flipV="1">
                          <a:off x="876" y="809"/>
                          <a:ext cx="1242" cy="1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48" name="Line 16"/>
                        <p:cNvSpPr>
                          <a:spLocks noChangeShapeType="1"/>
                        </p:cNvSpPr>
                        <p:nvPr userDrawn="1"/>
                      </p:nvSpPr>
                      <p:spPr bwMode="hidden">
                        <a:xfrm rot="1678521" flipH="1" flipV="1">
                          <a:off x="-210" y="2117"/>
                          <a:ext cx="1921" cy="37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49" name="Line 17"/>
                        <p:cNvSpPr>
                          <a:spLocks noChangeShapeType="1"/>
                        </p:cNvSpPr>
                        <p:nvPr userDrawn="1"/>
                      </p:nvSpPr>
                      <p:spPr bwMode="hidden">
                        <a:xfrm rot="1678521" flipH="1" flipV="1">
                          <a:off x="-257" y="1886"/>
                          <a:ext cx="2029" cy="59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50" name="Line 18"/>
                        <p:cNvSpPr>
                          <a:spLocks noChangeShapeType="1"/>
                        </p:cNvSpPr>
                        <p:nvPr userDrawn="1"/>
                      </p:nvSpPr>
                      <p:spPr bwMode="hidden">
                        <a:xfrm rot="1678521" flipH="1" flipV="1">
                          <a:off x="-327" y="1599"/>
                          <a:ext cx="2175" cy="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51" name="Line 19"/>
                        <p:cNvSpPr>
                          <a:spLocks noChangeShapeType="1"/>
                        </p:cNvSpPr>
                        <p:nvPr userDrawn="1"/>
                      </p:nvSpPr>
                      <p:spPr bwMode="hidden">
                        <a:xfrm rot="1678521" flipH="1" flipV="1">
                          <a:off x="-400" y="1259"/>
                          <a:ext cx="2334" cy="11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52" name="Line 20"/>
                        <p:cNvSpPr>
                          <a:spLocks noChangeShapeType="1"/>
                        </p:cNvSpPr>
                        <p:nvPr userDrawn="1"/>
                      </p:nvSpPr>
                      <p:spPr bwMode="hidden">
                        <a:xfrm rot="1678521" flipH="1" flipV="1">
                          <a:off x="179" y="872"/>
                          <a:ext cx="1891" cy="16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53" name="Line 21"/>
                        <p:cNvSpPr>
                          <a:spLocks noChangeShapeType="1"/>
                        </p:cNvSpPr>
                        <p:nvPr userDrawn="1"/>
                      </p:nvSpPr>
                      <p:spPr bwMode="hidden">
                        <a:xfrm rot="1678521" flipH="1" flipV="1">
                          <a:off x="-150" y="2329"/>
                          <a:ext cx="1806" cy="19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54" name="Line 22"/>
                        <p:cNvSpPr>
                          <a:spLocks noChangeShapeType="1"/>
                        </p:cNvSpPr>
                        <p:nvPr userDrawn="1"/>
                      </p:nvSpPr>
                      <p:spPr bwMode="hidden">
                        <a:xfrm rot="1678521" flipH="1" flipV="1">
                          <a:off x="-109" y="2514"/>
                          <a:ext cx="1720" cy="3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55" name="Line 23"/>
                        <p:cNvSpPr>
                          <a:spLocks noChangeShapeType="1"/>
                        </p:cNvSpPr>
                        <p:nvPr userDrawn="1"/>
                      </p:nvSpPr>
                      <p:spPr bwMode="hidden">
                        <a:xfrm rot="1678521" flipH="1">
                          <a:off x="545" y="2785"/>
                          <a:ext cx="849" cy="80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56" name="Line 24"/>
                        <p:cNvSpPr>
                          <a:spLocks noChangeShapeType="1"/>
                        </p:cNvSpPr>
                        <p:nvPr userDrawn="1"/>
                      </p:nvSpPr>
                      <p:spPr bwMode="hidden">
                        <a:xfrm rot="1678521" flipH="1">
                          <a:off x="168" y="2669"/>
                          <a:ext cx="1295" cy="5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57" name="Line 25"/>
                        <p:cNvSpPr>
                          <a:spLocks noChangeShapeType="1"/>
                        </p:cNvSpPr>
                        <p:nvPr userDrawn="1"/>
                      </p:nvSpPr>
                      <p:spPr bwMode="hidden">
                        <a:xfrm rot="1678521" flipH="1">
                          <a:off x="-34" y="2588"/>
                          <a:ext cx="1576" cy="2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58" name="Line 26"/>
                        <p:cNvSpPr>
                          <a:spLocks noChangeShapeType="1"/>
                        </p:cNvSpPr>
                        <p:nvPr userDrawn="1"/>
                      </p:nvSpPr>
                      <p:spPr bwMode="hidden">
                        <a:xfrm rot="1678521" flipH="1">
                          <a:off x="1201" y="2985"/>
                          <a:ext cx="141" cy="10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59" name="Line 27"/>
                        <p:cNvSpPr>
                          <a:spLocks noChangeShapeType="1"/>
                        </p:cNvSpPr>
                        <p:nvPr userDrawn="1"/>
                      </p:nvSpPr>
                      <p:spPr bwMode="hidden">
                        <a:xfrm rot="1678521" flipH="1">
                          <a:off x="1292" y="3013"/>
                          <a:ext cx="47" cy="105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60" name="Line 28"/>
                        <p:cNvSpPr>
                          <a:spLocks noChangeShapeType="1"/>
                        </p:cNvSpPr>
                        <p:nvPr userDrawn="1"/>
                      </p:nvSpPr>
                      <p:spPr bwMode="hidden">
                        <a:xfrm rot="1678521">
                          <a:off x="1331" y="3034"/>
                          <a:ext cx="47" cy="10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61" name="Line 29"/>
                        <p:cNvSpPr>
                          <a:spLocks noChangeShapeType="1"/>
                        </p:cNvSpPr>
                        <p:nvPr userDrawn="1"/>
                      </p:nvSpPr>
                      <p:spPr bwMode="hidden">
                        <a:xfrm rot="1678521">
                          <a:off x="1325" y="3059"/>
                          <a:ext cx="145" cy="110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62" name="Line 30"/>
                        <p:cNvSpPr>
                          <a:spLocks noChangeShapeType="1"/>
                        </p:cNvSpPr>
                        <p:nvPr userDrawn="1"/>
                      </p:nvSpPr>
                      <p:spPr bwMode="hidden">
                        <a:xfrm rot="1678521">
                          <a:off x="1320" y="3090"/>
                          <a:ext cx="255" cy="112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63" name="Line 31"/>
                        <p:cNvSpPr>
                          <a:spLocks noChangeShapeType="1"/>
                        </p:cNvSpPr>
                        <p:nvPr userDrawn="1"/>
                      </p:nvSpPr>
                      <p:spPr bwMode="hidden">
                        <a:xfrm rot="1678521">
                          <a:off x="1314" y="3117"/>
                          <a:ext cx="365" cy="11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64" name="Line 32"/>
                        <p:cNvSpPr>
                          <a:spLocks noChangeShapeType="1"/>
                        </p:cNvSpPr>
                        <p:nvPr userDrawn="1"/>
                      </p:nvSpPr>
                      <p:spPr bwMode="hidden">
                        <a:xfrm rot="1678521">
                          <a:off x="1337" y="3181"/>
                          <a:ext cx="567" cy="107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65" name="Line 33"/>
                        <p:cNvSpPr>
                          <a:spLocks noChangeShapeType="1"/>
                        </p:cNvSpPr>
                        <p:nvPr userDrawn="1"/>
                      </p:nvSpPr>
                      <p:spPr bwMode="hidden">
                        <a:xfrm rot="1678521">
                          <a:off x="1354" y="3209"/>
                          <a:ext cx="663" cy="101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66" name="Line 34"/>
                        <p:cNvSpPr>
                          <a:spLocks noChangeShapeType="1"/>
                        </p:cNvSpPr>
                        <p:nvPr userDrawn="1"/>
                      </p:nvSpPr>
                      <p:spPr bwMode="hidden">
                        <a:xfrm rot="1678521">
                          <a:off x="1375" y="3238"/>
                          <a:ext cx="745" cy="95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67" name="Line 35"/>
                        <p:cNvSpPr>
                          <a:spLocks noChangeShapeType="1"/>
                        </p:cNvSpPr>
                        <p:nvPr userDrawn="1"/>
                      </p:nvSpPr>
                      <p:spPr bwMode="hidden">
                        <a:xfrm rot="1678521">
                          <a:off x="1393" y="3266"/>
                          <a:ext cx="849" cy="90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68" name="Line 36"/>
                        <p:cNvSpPr>
                          <a:spLocks noChangeShapeType="1"/>
                        </p:cNvSpPr>
                        <p:nvPr userDrawn="1"/>
                      </p:nvSpPr>
                      <p:spPr bwMode="hidden">
                        <a:xfrm rot="1678521">
                          <a:off x="1412" y="3293"/>
                          <a:ext cx="950" cy="8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69" name="Line 37"/>
                        <p:cNvSpPr>
                          <a:spLocks noChangeShapeType="1"/>
                        </p:cNvSpPr>
                        <p:nvPr userDrawn="1"/>
                      </p:nvSpPr>
                      <p:spPr bwMode="hidden">
                        <a:xfrm rot="1678521">
                          <a:off x="1429" y="3321"/>
                          <a:ext cx="1056" cy="78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70" name="Line 38"/>
                        <p:cNvSpPr>
                          <a:spLocks noChangeShapeType="1"/>
                        </p:cNvSpPr>
                        <p:nvPr userDrawn="1"/>
                      </p:nvSpPr>
                      <p:spPr bwMode="hidden">
                        <a:xfrm rot="1678521">
                          <a:off x="1452" y="3356"/>
                          <a:ext cx="1173" cy="72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71" name="Line 39"/>
                        <p:cNvSpPr>
                          <a:spLocks noChangeShapeType="1"/>
                        </p:cNvSpPr>
                        <p:nvPr userDrawn="1"/>
                      </p:nvSpPr>
                      <p:spPr bwMode="hidden">
                        <a:xfrm rot="1678521">
                          <a:off x="1469" y="3388"/>
                          <a:ext cx="1315" cy="6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72" name="Line 40"/>
                        <p:cNvSpPr>
                          <a:spLocks noChangeShapeType="1"/>
                        </p:cNvSpPr>
                        <p:nvPr userDrawn="1"/>
                      </p:nvSpPr>
                      <p:spPr bwMode="hidden">
                        <a:xfrm rot="1678521">
                          <a:off x="1493" y="3426"/>
                          <a:ext cx="1469" cy="58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73" name="Line 41"/>
                        <p:cNvSpPr>
                          <a:spLocks noChangeShapeType="1"/>
                        </p:cNvSpPr>
                        <p:nvPr userDrawn="1"/>
                      </p:nvSpPr>
                      <p:spPr bwMode="hidden">
                        <a:xfrm rot="1678521">
                          <a:off x="1511" y="3464"/>
                          <a:ext cx="1649" cy="4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74" name="Line 42"/>
                        <p:cNvSpPr>
                          <a:spLocks noChangeShapeType="1"/>
                        </p:cNvSpPr>
                        <p:nvPr userDrawn="1"/>
                      </p:nvSpPr>
                      <p:spPr bwMode="hidden">
                        <a:xfrm rot="1678521">
                          <a:off x="1528" y="3518"/>
                          <a:ext cx="1885" cy="3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75" name="Line 43"/>
                        <p:cNvSpPr>
                          <a:spLocks noChangeShapeType="1"/>
                        </p:cNvSpPr>
                        <p:nvPr userDrawn="1"/>
                      </p:nvSpPr>
                      <p:spPr bwMode="hidden">
                        <a:xfrm rot="1678521">
                          <a:off x="1552" y="3586"/>
                          <a:ext cx="2168" cy="24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76" name="Line 44"/>
                        <p:cNvSpPr>
                          <a:spLocks noChangeShapeType="1"/>
                        </p:cNvSpPr>
                        <p:nvPr userDrawn="1"/>
                      </p:nvSpPr>
                      <p:spPr bwMode="hidden">
                        <a:xfrm rot="1678521">
                          <a:off x="1577" y="3670"/>
                          <a:ext cx="2528" cy="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77" name="Line 45"/>
                        <p:cNvSpPr>
                          <a:spLocks noChangeShapeType="1"/>
                        </p:cNvSpPr>
                        <p:nvPr userDrawn="1"/>
                      </p:nvSpPr>
                      <p:spPr bwMode="hidden">
                        <a:xfrm rot="1678521" flipV="1">
                          <a:off x="1621" y="3545"/>
                          <a:ext cx="2730" cy="17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78" name="Line 46"/>
                        <p:cNvSpPr>
                          <a:spLocks noChangeShapeType="1"/>
                        </p:cNvSpPr>
                        <p:nvPr userDrawn="1"/>
                      </p:nvSpPr>
                      <p:spPr bwMode="hidden">
                        <a:xfrm rot="1678521" flipV="1">
                          <a:off x="1682" y="3297"/>
                          <a:ext cx="2635" cy="40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79" name="Line 47"/>
                        <p:cNvSpPr>
                          <a:spLocks noChangeShapeType="1"/>
                        </p:cNvSpPr>
                        <p:nvPr userDrawn="1"/>
                      </p:nvSpPr>
                      <p:spPr bwMode="hidden">
                        <a:xfrm rot="1678521" flipV="1">
                          <a:off x="1782" y="2845"/>
                          <a:ext cx="2370" cy="78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80" name="Line 48"/>
                        <p:cNvSpPr>
                          <a:spLocks noChangeShapeType="1"/>
                        </p:cNvSpPr>
                        <p:nvPr userDrawn="1"/>
                      </p:nvSpPr>
                      <p:spPr bwMode="hidden">
                        <a:xfrm rot="1678521" flipV="1">
                          <a:off x="1960" y="1992"/>
                          <a:ext cx="1530" cy="14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81" name="Line 49"/>
                        <p:cNvSpPr>
                          <a:spLocks noChangeShapeType="1"/>
                        </p:cNvSpPr>
                        <p:nvPr userDrawn="1"/>
                      </p:nvSpPr>
                      <p:spPr bwMode="hidden">
                        <a:xfrm rot="1678521" flipV="1">
                          <a:off x="2014" y="1727"/>
                          <a:ext cx="1219" cy="162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82" name="Freeform 50"/>
                        <p:cNvSpPr>
                          <a:spLocks/>
                        </p:cNvSpPr>
                        <p:nvPr userDrawn="1"/>
                      </p:nvSpPr>
                      <p:spPr bwMode="hidden">
                        <a:xfrm>
                          <a:off x="0" y="2548"/>
                          <a:ext cx="1542" cy="1768"/>
                        </a:xfrm>
                        <a:custGeom>
                          <a:avLst/>
                          <a:gdLst/>
                          <a:ahLst/>
                          <a:cxnLst>
                            <a:cxn ang="0">
                              <a:pos x="909" y="1264"/>
                            </a:cxn>
                            <a:cxn ang="0">
                              <a:pos x="1058" y="1402"/>
                            </a:cxn>
                            <a:cxn ang="0">
                              <a:pos x="1214" y="1528"/>
                            </a:cxn>
                            <a:cxn ang="0">
                              <a:pos x="1369" y="1654"/>
                            </a:cxn>
                            <a:cxn ang="0">
                              <a:pos x="1531" y="1768"/>
                            </a:cxn>
                            <a:cxn ang="0">
                              <a:pos x="1537" y="1768"/>
                            </a:cxn>
                            <a:cxn ang="0">
                              <a:pos x="1375" y="1654"/>
                            </a:cxn>
                            <a:cxn ang="0">
                              <a:pos x="1220" y="1534"/>
                            </a:cxn>
                            <a:cxn ang="0">
                              <a:pos x="1064" y="1402"/>
                            </a:cxn>
                            <a:cxn ang="0">
                              <a:pos x="915" y="1258"/>
                            </a:cxn>
                            <a:cxn ang="0">
                              <a:pos x="765" y="1115"/>
                            </a:cxn>
                            <a:cxn ang="0">
                              <a:pos x="628" y="959"/>
                            </a:cxn>
                            <a:cxn ang="0">
                              <a:pos x="496" y="803"/>
                            </a:cxn>
                            <a:cxn ang="0">
                              <a:pos x="377" y="647"/>
                            </a:cxn>
                            <a:cxn ang="0">
                              <a:pos x="269" y="485"/>
                            </a:cxn>
                            <a:cxn ang="0">
                              <a:pos x="167" y="323"/>
                            </a:cxn>
                            <a:cxn ang="0">
                              <a:pos x="78" y="161"/>
                            </a:cxn>
                            <a:cxn ang="0">
                              <a:pos x="0" y="0"/>
                            </a:cxn>
                            <a:cxn ang="0">
                              <a:pos x="0" y="12"/>
                            </a:cxn>
                            <a:cxn ang="0">
                              <a:pos x="78" y="173"/>
                            </a:cxn>
                            <a:cxn ang="0">
                              <a:pos x="167" y="335"/>
                            </a:cxn>
                            <a:cxn ang="0">
                              <a:pos x="269" y="491"/>
                            </a:cxn>
                            <a:cxn ang="0">
                              <a:pos x="377" y="653"/>
                            </a:cxn>
                            <a:cxn ang="0">
                              <a:pos x="496" y="809"/>
                            </a:cxn>
                            <a:cxn ang="0">
                              <a:pos x="628" y="965"/>
                            </a:cxn>
                            <a:cxn ang="0">
                              <a:pos x="765" y="1121"/>
                            </a:cxn>
                            <a:cxn ang="0">
                              <a:pos x="909" y="1264"/>
                            </a:cxn>
                            <a:cxn ang="0">
                              <a:pos x="909" y="1264"/>
                            </a:cxn>
                          </a:cxnLst>
                          <a:rect l="0" t="0" r="r" b="b"/>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lnTo>
                                <a:pt x="909" y="1264"/>
                              </a:lnTo>
                              <a:close/>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nvGrpSpPr>
                        <p:cNvPr id="9" name="Group 51"/>
                        <p:cNvGrpSpPr>
                          <a:grpSpLocks/>
                        </p:cNvGrpSpPr>
                        <p:nvPr userDrawn="1"/>
                      </p:nvGrpSpPr>
                      <p:grpSpPr bwMode="auto">
                        <a:xfrm>
                          <a:off x="0" y="1812"/>
                          <a:ext cx="3672" cy="2049"/>
                          <a:chOff x="5" y="1816"/>
                          <a:chExt cx="3672" cy="2049"/>
                        </a:xfrm>
                      </p:grpSpPr>
                      <p:sp>
                        <p:nvSpPr>
                          <p:cNvPr id="172084" name="Oval 52"/>
                          <p:cNvSpPr>
                            <a:spLocks noChangeArrowheads="1"/>
                          </p:cNvSpPr>
                          <p:nvPr userDrawn="1"/>
                        </p:nvSpPr>
                        <p:spPr bwMode="hidden">
                          <a:xfrm rot="-2819839">
                            <a:off x="1544" y="2872"/>
                            <a:ext cx="161" cy="280"/>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85" name="Oval 53"/>
                          <p:cNvSpPr>
                            <a:spLocks noChangeArrowheads="1"/>
                          </p:cNvSpPr>
                          <p:nvPr userDrawn="1"/>
                        </p:nvSpPr>
                        <p:spPr bwMode="hidden">
                          <a:xfrm rot="-2819839">
                            <a:off x="1490" y="2750"/>
                            <a:ext cx="281" cy="50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86" name="Oval 54"/>
                          <p:cNvSpPr>
                            <a:spLocks noChangeArrowheads="1"/>
                          </p:cNvSpPr>
                          <p:nvPr userDrawn="1"/>
                        </p:nvSpPr>
                        <p:spPr bwMode="hidden">
                          <a:xfrm rot="-2819839">
                            <a:off x="1415" y="2563"/>
                            <a:ext cx="471" cy="81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87" name="Oval 55"/>
                          <p:cNvSpPr>
                            <a:spLocks noChangeArrowheads="1"/>
                          </p:cNvSpPr>
                          <p:nvPr userDrawn="1"/>
                        </p:nvSpPr>
                        <p:spPr bwMode="hidden">
                          <a:xfrm rot="-2819839">
                            <a:off x="1357" y="2400"/>
                            <a:ext cx="623" cy="112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88" name="Oval 56"/>
                          <p:cNvSpPr>
                            <a:spLocks noChangeArrowheads="1"/>
                          </p:cNvSpPr>
                          <p:nvPr userDrawn="1"/>
                        </p:nvSpPr>
                        <p:spPr bwMode="hidden">
                          <a:xfrm rot="-2819839">
                            <a:off x="1295" y="2200"/>
                            <a:ext cx="786" cy="1467"/>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89" name="Oval 57"/>
                          <p:cNvSpPr>
                            <a:spLocks noChangeArrowheads="1"/>
                          </p:cNvSpPr>
                          <p:nvPr userDrawn="1"/>
                        </p:nvSpPr>
                        <p:spPr bwMode="hidden">
                          <a:xfrm rot="-2819839">
                            <a:off x="1238" y="2040"/>
                            <a:ext cx="972" cy="177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90" name="Oval 58"/>
                          <p:cNvSpPr>
                            <a:spLocks noChangeArrowheads="1"/>
                          </p:cNvSpPr>
                          <p:nvPr userDrawn="1"/>
                        </p:nvSpPr>
                        <p:spPr bwMode="hidden">
                          <a:xfrm rot="-2819839">
                            <a:off x="1155" y="1868"/>
                            <a:ext cx="1167" cy="2094"/>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91" name="Oval 59"/>
                          <p:cNvSpPr>
                            <a:spLocks noChangeArrowheads="1"/>
                          </p:cNvSpPr>
                          <p:nvPr userDrawn="1"/>
                        </p:nvSpPr>
                        <p:spPr bwMode="hidden">
                          <a:xfrm rot="-2819839">
                            <a:off x="1085" y="1698"/>
                            <a:ext cx="1346" cy="2398"/>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92" name="Oval 60"/>
                          <p:cNvSpPr>
                            <a:spLocks noChangeArrowheads="1"/>
                          </p:cNvSpPr>
                          <p:nvPr userDrawn="1"/>
                        </p:nvSpPr>
                        <p:spPr bwMode="hidden">
                          <a:xfrm rot="-2819839">
                            <a:off x="998" y="1539"/>
                            <a:ext cx="1563" cy="269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93" name="Oval 61"/>
                          <p:cNvSpPr>
                            <a:spLocks noChangeArrowheads="1"/>
                          </p:cNvSpPr>
                          <p:nvPr userDrawn="1"/>
                        </p:nvSpPr>
                        <p:spPr bwMode="hidden">
                          <a:xfrm rot="-2819839">
                            <a:off x="933" y="1360"/>
                            <a:ext cx="1711" cy="301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94" name="Oval 62"/>
                          <p:cNvSpPr>
                            <a:spLocks noChangeArrowheads="1"/>
                          </p:cNvSpPr>
                          <p:nvPr userDrawn="1"/>
                        </p:nvSpPr>
                        <p:spPr bwMode="hidden">
                          <a:xfrm rot="-2865139">
                            <a:off x="877" y="1187"/>
                            <a:ext cx="1880" cy="3345"/>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95" name="Oval 63"/>
                          <p:cNvSpPr>
                            <a:spLocks noChangeArrowheads="1"/>
                          </p:cNvSpPr>
                          <p:nvPr userDrawn="1"/>
                        </p:nvSpPr>
                        <p:spPr bwMode="hidden">
                          <a:xfrm rot="-2780025">
                            <a:off x="816" y="1005"/>
                            <a:ext cx="2049" cy="3672"/>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sp>
                      <p:nvSpPr>
                        <p:cNvPr id="172096" name="Line 64"/>
                        <p:cNvSpPr>
                          <a:spLocks noChangeShapeType="1"/>
                        </p:cNvSpPr>
                        <p:nvPr userDrawn="1"/>
                      </p:nvSpPr>
                      <p:spPr bwMode="hidden">
                        <a:xfrm flipV="1">
                          <a:off x="1656" y="1164"/>
                          <a:ext cx="831" cy="17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97" name="Line 65"/>
                        <p:cNvSpPr>
                          <a:spLocks noChangeShapeType="1"/>
                        </p:cNvSpPr>
                        <p:nvPr userDrawn="1"/>
                      </p:nvSpPr>
                      <p:spPr bwMode="hidden">
                        <a:xfrm rot="615780" flipV="1">
                          <a:off x="1811" y="1299"/>
                          <a:ext cx="819" cy="172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98" name="Line 66"/>
                        <p:cNvSpPr>
                          <a:spLocks noChangeShapeType="1"/>
                        </p:cNvSpPr>
                        <p:nvPr userDrawn="1"/>
                      </p:nvSpPr>
                      <p:spPr bwMode="hidden">
                        <a:xfrm rot="1139441" flipV="1">
                          <a:off x="1963" y="1148"/>
                          <a:ext cx="383" cy="18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099" name="Line 67"/>
                        <p:cNvSpPr>
                          <a:spLocks noChangeShapeType="1"/>
                        </p:cNvSpPr>
                        <p:nvPr userDrawn="1"/>
                      </p:nvSpPr>
                      <p:spPr bwMode="hidden">
                        <a:xfrm rot="1061104" flipV="1">
                          <a:off x="1921" y="1332"/>
                          <a:ext cx="744" cy="176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00" name="Line 68"/>
                        <p:cNvSpPr>
                          <a:spLocks noChangeShapeType="1"/>
                        </p:cNvSpPr>
                        <p:nvPr userDrawn="1"/>
                      </p:nvSpPr>
                      <p:spPr bwMode="hidden">
                        <a:xfrm rot="2202167" flipV="1">
                          <a:off x="2217" y="1314"/>
                          <a:ext cx="311" cy="191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01" name="Line 69"/>
                        <p:cNvSpPr>
                          <a:spLocks noChangeShapeType="1"/>
                        </p:cNvSpPr>
                        <p:nvPr userDrawn="1"/>
                      </p:nvSpPr>
                      <p:spPr bwMode="hidden">
                        <a:xfrm rot="1678521" flipV="1">
                          <a:off x="2039" y="1549"/>
                          <a:ext cx="895" cy="172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02" name="Line 70"/>
                        <p:cNvSpPr>
                          <a:spLocks noChangeShapeType="1"/>
                        </p:cNvSpPr>
                        <p:nvPr userDrawn="1"/>
                      </p:nvSpPr>
                      <p:spPr bwMode="hidden">
                        <a:xfrm rot="1678521" flipV="1">
                          <a:off x="2024" y="1649"/>
                          <a:ext cx="1049" cy="166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03" name="Line 71"/>
                        <p:cNvSpPr>
                          <a:spLocks noChangeShapeType="1"/>
                        </p:cNvSpPr>
                        <p:nvPr userDrawn="1"/>
                      </p:nvSpPr>
                      <p:spPr bwMode="hidden">
                        <a:xfrm rot="1678521" flipV="1">
                          <a:off x="1985" y="1876"/>
                          <a:ext cx="1357" cy="151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04" name="Line 72"/>
                        <p:cNvSpPr>
                          <a:spLocks noChangeShapeType="1"/>
                        </p:cNvSpPr>
                        <p:nvPr userDrawn="1"/>
                      </p:nvSpPr>
                      <p:spPr bwMode="hidden">
                        <a:xfrm rot="1678521" flipV="1">
                          <a:off x="1936" y="2115"/>
                          <a:ext cx="1686" cy="13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05" name="Line 73"/>
                        <p:cNvSpPr>
                          <a:spLocks noChangeShapeType="1"/>
                        </p:cNvSpPr>
                        <p:nvPr userDrawn="1"/>
                      </p:nvSpPr>
                      <p:spPr bwMode="hidden">
                        <a:xfrm rot="1678521" flipV="1">
                          <a:off x="1897" y="2287"/>
                          <a:ext cx="1880" cy="122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06" name="Line 74"/>
                        <p:cNvSpPr>
                          <a:spLocks noChangeShapeType="1"/>
                        </p:cNvSpPr>
                        <p:nvPr userDrawn="1"/>
                      </p:nvSpPr>
                      <p:spPr bwMode="hidden">
                        <a:xfrm rot="1678521" flipV="1">
                          <a:off x="1855" y="2458"/>
                          <a:ext cx="2060" cy="10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07" name="Line 75"/>
                        <p:cNvSpPr>
                          <a:spLocks noChangeShapeType="1"/>
                        </p:cNvSpPr>
                        <p:nvPr userDrawn="1"/>
                      </p:nvSpPr>
                      <p:spPr bwMode="hidden">
                        <a:xfrm rot="1678521" flipV="1">
                          <a:off x="1823" y="2640"/>
                          <a:ext cx="2224" cy="9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08" name="Line 76"/>
                        <p:cNvSpPr>
                          <a:spLocks noChangeShapeType="1"/>
                        </p:cNvSpPr>
                        <p:nvPr userDrawn="1"/>
                      </p:nvSpPr>
                      <p:spPr bwMode="hidden">
                        <a:xfrm rot="1678521" flipV="1">
                          <a:off x="1737" y="3059"/>
                          <a:ext cx="2520" cy="61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09" name="Line 77"/>
                        <p:cNvSpPr>
                          <a:spLocks noChangeShapeType="1"/>
                        </p:cNvSpPr>
                        <p:nvPr userDrawn="1"/>
                      </p:nvSpPr>
                      <p:spPr bwMode="hidden">
                        <a:xfrm rot="1678521">
                          <a:off x="1324" y="3150"/>
                          <a:ext cx="472" cy="112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10" name="Line 78"/>
                        <p:cNvSpPr>
                          <a:spLocks noChangeShapeType="1"/>
                        </p:cNvSpPr>
                        <p:nvPr userDrawn="1"/>
                      </p:nvSpPr>
                      <p:spPr bwMode="hidden">
                        <a:xfrm rot="1678521" flipH="1">
                          <a:off x="1121" y="2961"/>
                          <a:ext cx="220" cy="101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11" name="Line 79"/>
                        <p:cNvSpPr>
                          <a:spLocks noChangeShapeType="1"/>
                        </p:cNvSpPr>
                        <p:nvPr userDrawn="1"/>
                      </p:nvSpPr>
                      <p:spPr bwMode="hidden">
                        <a:xfrm rot="1678521" flipH="1">
                          <a:off x="1041" y="2935"/>
                          <a:ext cx="304" cy="99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12" name="Line 80"/>
                        <p:cNvSpPr>
                          <a:spLocks noChangeShapeType="1"/>
                        </p:cNvSpPr>
                        <p:nvPr userDrawn="1"/>
                      </p:nvSpPr>
                      <p:spPr bwMode="hidden">
                        <a:xfrm rot="1678521" flipH="1">
                          <a:off x="957" y="2910"/>
                          <a:ext cx="394" cy="9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13" name="Line 81"/>
                        <p:cNvSpPr>
                          <a:spLocks noChangeShapeType="1"/>
                        </p:cNvSpPr>
                        <p:nvPr userDrawn="1"/>
                      </p:nvSpPr>
                      <p:spPr bwMode="hidden">
                        <a:xfrm rot="1678521" flipH="1">
                          <a:off x="880" y="2885"/>
                          <a:ext cx="478" cy="9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14" name="Line 82"/>
                        <p:cNvSpPr>
                          <a:spLocks noChangeShapeType="1"/>
                        </p:cNvSpPr>
                        <p:nvPr userDrawn="1"/>
                      </p:nvSpPr>
                      <p:spPr bwMode="hidden">
                        <a:xfrm rot="1678521" flipH="1">
                          <a:off x="801" y="2863"/>
                          <a:ext cx="561" cy="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15" name="Line 83"/>
                        <p:cNvSpPr>
                          <a:spLocks noChangeShapeType="1"/>
                        </p:cNvSpPr>
                        <p:nvPr userDrawn="1"/>
                      </p:nvSpPr>
                      <p:spPr bwMode="hidden">
                        <a:xfrm rot="1678521" flipH="1">
                          <a:off x="717" y="2836"/>
                          <a:ext cx="656" cy="8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16" name="Line 84"/>
                        <p:cNvSpPr>
                          <a:spLocks noChangeShapeType="1"/>
                        </p:cNvSpPr>
                        <p:nvPr userDrawn="1"/>
                      </p:nvSpPr>
                      <p:spPr bwMode="hidden">
                        <a:xfrm rot="1678521" flipH="1">
                          <a:off x="631" y="2810"/>
                          <a:ext cx="752" cy="84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17" name="Line 85"/>
                        <p:cNvSpPr>
                          <a:spLocks noChangeShapeType="1"/>
                        </p:cNvSpPr>
                        <p:nvPr userDrawn="1"/>
                      </p:nvSpPr>
                      <p:spPr bwMode="hidden">
                        <a:xfrm rot="1678521" flipH="1">
                          <a:off x="462" y="2758"/>
                          <a:ext cx="946" cy="75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18" name="Line 86"/>
                        <p:cNvSpPr>
                          <a:spLocks noChangeShapeType="1"/>
                        </p:cNvSpPr>
                        <p:nvPr userDrawn="1"/>
                      </p:nvSpPr>
                      <p:spPr bwMode="hidden">
                        <a:xfrm rot="1678521" flipH="1">
                          <a:off x="365" y="2729"/>
                          <a:ext cx="1058" cy="6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19" name="Line 87"/>
                        <p:cNvSpPr>
                          <a:spLocks noChangeShapeType="1"/>
                        </p:cNvSpPr>
                        <p:nvPr userDrawn="1"/>
                      </p:nvSpPr>
                      <p:spPr bwMode="hidden">
                        <a:xfrm rot="1678521" flipH="1">
                          <a:off x="265" y="2697"/>
                          <a:ext cx="1174" cy="63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20" name="Line 88"/>
                        <p:cNvSpPr>
                          <a:spLocks noChangeShapeType="1"/>
                        </p:cNvSpPr>
                        <p:nvPr userDrawn="1"/>
                      </p:nvSpPr>
                      <p:spPr bwMode="hidden">
                        <a:xfrm rot="1678521" flipH="1">
                          <a:off x="55" y="2632"/>
                          <a:ext cx="1431" cy="4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21" name="Line 89"/>
                        <p:cNvSpPr>
                          <a:spLocks noChangeShapeType="1"/>
                        </p:cNvSpPr>
                        <p:nvPr userDrawn="1"/>
                      </p:nvSpPr>
                      <p:spPr bwMode="hidden">
                        <a:xfrm rot="1678521" flipH="1">
                          <a:off x="-1" y="2607"/>
                          <a:ext cx="1513" cy="3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22" name="Line 90"/>
                        <p:cNvSpPr>
                          <a:spLocks noChangeShapeType="1"/>
                        </p:cNvSpPr>
                        <p:nvPr userDrawn="1"/>
                      </p:nvSpPr>
                      <p:spPr bwMode="hidden">
                        <a:xfrm rot="1678521" flipH="1">
                          <a:off x="-72" y="2570"/>
                          <a:ext cx="1648" cy="10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23" name="Line 91"/>
                        <p:cNvSpPr>
                          <a:spLocks noChangeShapeType="1"/>
                        </p:cNvSpPr>
                        <p:nvPr userDrawn="1"/>
                      </p:nvSpPr>
                      <p:spPr bwMode="hidden">
                        <a:xfrm rot="1678521" flipH="1" flipV="1">
                          <a:off x="-237" y="1095"/>
                          <a:ext cx="2219" cy="136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24" name="Line 92"/>
                        <p:cNvSpPr>
                          <a:spLocks noChangeShapeType="1"/>
                        </p:cNvSpPr>
                        <p:nvPr userDrawn="1"/>
                      </p:nvSpPr>
                      <p:spPr bwMode="hidden">
                        <a:xfrm rot="1678521" flipH="1" flipV="1">
                          <a:off x="-43" y="962"/>
                          <a:ext cx="2071" cy="15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25" name="Line 93"/>
                        <p:cNvSpPr>
                          <a:spLocks noChangeShapeType="1"/>
                        </p:cNvSpPr>
                        <p:nvPr userDrawn="1"/>
                      </p:nvSpPr>
                      <p:spPr bwMode="hidden">
                        <a:xfrm rot="1678521" flipH="1" flipV="1">
                          <a:off x="418" y="826"/>
                          <a:ext cx="1672" cy="17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26" name="Line 94"/>
                        <p:cNvSpPr>
                          <a:spLocks noChangeShapeType="1"/>
                        </p:cNvSpPr>
                        <p:nvPr userDrawn="1"/>
                      </p:nvSpPr>
                      <p:spPr bwMode="hidden">
                        <a:xfrm rot="1678521" flipH="1" flipV="1">
                          <a:off x="634" y="808"/>
                          <a:ext cx="1473" cy="1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27" name="Line 95"/>
                        <p:cNvSpPr>
                          <a:spLocks noChangeShapeType="1"/>
                        </p:cNvSpPr>
                        <p:nvPr userDrawn="1"/>
                      </p:nvSpPr>
                      <p:spPr bwMode="hidden">
                        <a:xfrm rot="1678521" flipH="1" flipV="1">
                          <a:off x="1094" y="827"/>
                          <a:ext cx="1030" cy="19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28" name="Line 96"/>
                        <p:cNvSpPr>
                          <a:spLocks noChangeShapeType="1"/>
                        </p:cNvSpPr>
                        <p:nvPr userDrawn="1"/>
                      </p:nvSpPr>
                      <p:spPr bwMode="hidden">
                        <a:xfrm rot="1678521" flipH="1" flipV="1">
                          <a:off x="1302" y="857"/>
                          <a:ext cx="829" cy="19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29" name="Line 97"/>
                        <p:cNvSpPr>
                          <a:spLocks noChangeShapeType="1"/>
                        </p:cNvSpPr>
                        <p:nvPr userDrawn="1"/>
                      </p:nvSpPr>
                      <p:spPr bwMode="hidden">
                        <a:xfrm rot="1678521" flipH="1" flipV="1">
                          <a:off x="1496" y="901"/>
                          <a:ext cx="633"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30" name="Line 98"/>
                        <p:cNvSpPr>
                          <a:spLocks noChangeShapeType="1"/>
                        </p:cNvSpPr>
                        <p:nvPr userDrawn="1"/>
                      </p:nvSpPr>
                      <p:spPr bwMode="hidden">
                        <a:xfrm rot="1678521" flipH="1" flipV="1">
                          <a:off x="1679" y="952"/>
                          <a:ext cx="447"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31" name="Line 99"/>
                        <p:cNvSpPr>
                          <a:spLocks noChangeShapeType="1"/>
                        </p:cNvSpPr>
                        <p:nvPr userDrawn="1"/>
                      </p:nvSpPr>
                      <p:spPr bwMode="hidden">
                        <a:xfrm rot="1678521" flipH="1" flipV="1">
                          <a:off x="1859" y="1013"/>
                          <a:ext cx="261" cy="196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grpSp>
              </p:grpSp>
            </p:grpSp>
          </p:grpSp>
          <p:grpSp>
            <p:nvGrpSpPr>
              <p:cNvPr id="10" name="Group 100"/>
              <p:cNvGrpSpPr>
                <a:grpSpLocks/>
              </p:cNvGrpSpPr>
              <p:nvPr userDrawn="1"/>
            </p:nvGrpSpPr>
            <p:grpSpPr bwMode="auto">
              <a:xfrm>
                <a:off x="402" y="1454"/>
                <a:ext cx="2787" cy="2866"/>
                <a:chOff x="2" y="1454"/>
                <a:chExt cx="2787" cy="2866"/>
              </a:xfrm>
            </p:grpSpPr>
            <p:sp>
              <p:nvSpPr>
                <p:cNvPr id="172133" name="Line 101"/>
                <p:cNvSpPr>
                  <a:spLocks noChangeShapeType="1"/>
                </p:cNvSpPr>
                <p:nvPr userDrawn="1"/>
              </p:nvSpPr>
              <p:spPr bwMode="hidden">
                <a:xfrm rot="1678521" flipV="1">
                  <a:off x="2057" y="1454"/>
                  <a:ext cx="732" cy="17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34" name="Line 102"/>
                <p:cNvSpPr>
                  <a:spLocks noChangeShapeType="1"/>
                </p:cNvSpPr>
                <p:nvPr userDrawn="1"/>
              </p:nvSpPr>
              <p:spPr bwMode="hidden">
                <a:xfrm flipH="1" flipV="1">
                  <a:off x="870" y="3854"/>
                  <a:ext cx="223" cy="46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nvGrpSpPr>
                <p:cNvPr id="11" name="Group 103"/>
                <p:cNvGrpSpPr>
                  <a:grpSpLocks/>
                </p:cNvGrpSpPr>
                <p:nvPr userDrawn="1"/>
              </p:nvGrpSpPr>
              <p:grpSpPr bwMode="auto">
                <a:xfrm>
                  <a:off x="2" y="2738"/>
                  <a:ext cx="1317" cy="1582"/>
                  <a:chOff x="2" y="2738"/>
                  <a:chExt cx="1317" cy="1582"/>
                </a:xfrm>
              </p:grpSpPr>
              <p:sp>
                <p:nvSpPr>
                  <p:cNvPr id="172136" name="Line 104"/>
                  <p:cNvSpPr>
                    <a:spLocks noChangeShapeType="1"/>
                  </p:cNvSpPr>
                  <p:nvPr userDrawn="1"/>
                </p:nvSpPr>
                <p:spPr bwMode="hidden">
                  <a:xfrm flipH="1">
                    <a:off x="697" y="3855"/>
                    <a:ext cx="173" cy="18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37" name="Freeform 105"/>
                  <p:cNvSpPr>
                    <a:spLocks/>
                  </p:cNvSpPr>
                  <p:nvPr userDrawn="1"/>
                </p:nvSpPr>
                <p:spPr bwMode="hidden">
                  <a:xfrm>
                    <a:off x="2" y="3218"/>
                    <a:ext cx="1006" cy="1102"/>
                  </a:xfrm>
                  <a:custGeom>
                    <a:avLst/>
                    <a:gdLst/>
                    <a:ahLst/>
                    <a:cxnLst>
                      <a:cxn ang="0">
                        <a:pos x="1006" y="1102"/>
                      </a:cxn>
                      <a:cxn ang="0">
                        <a:pos x="696" y="823"/>
                      </a:cxn>
                      <a:cxn ang="0">
                        <a:pos x="333" y="447"/>
                      </a:cxn>
                      <a:cxn ang="0">
                        <a:pos x="51" y="76"/>
                      </a:cxn>
                      <a:cxn ang="0">
                        <a:pos x="0" y="0"/>
                      </a:cxn>
                    </a:cxnLst>
                    <a:rect l="0" t="0" r="r" b="b"/>
                    <a:pathLst>
                      <a:path w="1006" h="1102">
                        <a:moveTo>
                          <a:pt x="1006" y="1102"/>
                        </a:moveTo>
                        <a:lnTo>
                          <a:pt x="696" y="823"/>
                        </a:lnTo>
                        <a:lnTo>
                          <a:pt x="333" y="447"/>
                        </a:lnTo>
                        <a:lnTo>
                          <a:pt x="51" y="76"/>
                        </a:lnTo>
                        <a:lnTo>
                          <a:pt x="0" y="0"/>
                        </a:lnTo>
                      </a:path>
                    </a:pathLst>
                  </a:custGeom>
                  <a:noFill/>
                  <a:ln w="19050" cmpd="sng">
                    <a:solidFill>
                      <a:schemeClr val="accent2"/>
                    </a:solidFill>
                    <a:round/>
                    <a:headEnd type="none" w="med" len="med"/>
                    <a:tailEnd type="none" w="med" len="me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38" name="Line 106"/>
                  <p:cNvSpPr>
                    <a:spLocks noChangeShapeType="1"/>
                  </p:cNvSpPr>
                  <p:nvPr userDrawn="1"/>
                </p:nvSpPr>
                <p:spPr bwMode="hidden">
                  <a:xfrm flipH="1">
                    <a:off x="1242" y="4231"/>
                    <a:ext cx="77" cy="88"/>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39" name="Line 107"/>
                  <p:cNvSpPr>
                    <a:spLocks noChangeShapeType="1"/>
                  </p:cNvSpPr>
                  <p:nvPr userDrawn="1"/>
                </p:nvSpPr>
                <p:spPr bwMode="hidden">
                  <a:xfrm flipH="1" flipV="1">
                    <a:off x="340" y="3668"/>
                    <a:ext cx="532" cy="185"/>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40" name="Line 108"/>
                  <p:cNvSpPr>
                    <a:spLocks noChangeShapeType="1"/>
                  </p:cNvSpPr>
                  <p:nvPr userDrawn="1"/>
                </p:nvSpPr>
                <p:spPr bwMode="hidden">
                  <a:xfrm flipH="1" flipV="1">
                    <a:off x="237" y="3101"/>
                    <a:ext cx="101" cy="56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41" name="Line 109"/>
                  <p:cNvSpPr>
                    <a:spLocks noChangeShapeType="1"/>
                  </p:cNvSpPr>
                  <p:nvPr userDrawn="1"/>
                </p:nvSpPr>
                <p:spPr bwMode="hidden">
                  <a:xfrm flipH="1" flipV="1">
                    <a:off x="2" y="3009"/>
                    <a:ext cx="235" cy="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42" name="Line 110"/>
                  <p:cNvSpPr>
                    <a:spLocks noChangeShapeType="1"/>
                  </p:cNvSpPr>
                  <p:nvPr userDrawn="1"/>
                </p:nvSpPr>
                <p:spPr bwMode="hidden">
                  <a:xfrm flipV="1">
                    <a:off x="54" y="3101"/>
                    <a:ext cx="182" cy="194"/>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43" name="Line 111"/>
                  <p:cNvSpPr>
                    <a:spLocks noChangeShapeType="1"/>
                  </p:cNvSpPr>
                  <p:nvPr userDrawn="1"/>
                </p:nvSpPr>
                <p:spPr bwMode="hidden">
                  <a:xfrm flipH="1">
                    <a:off x="336" y="3476"/>
                    <a:ext cx="176" cy="1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44" name="Line 112"/>
                  <p:cNvSpPr>
                    <a:spLocks noChangeShapeType="1"/>
                  </p:cNvSpPr>
                  <p:nvPr userDrawn="1"/>
                </p:nvSpPr>
                <p:spPr bwMode="hidden">
                  <a:xfrm flipV="1">
                    <a:off x="3" y="2738"/>
                    <a:ext cx="14" cy="2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grpSp>
        </p:grpSp>
        <p:grpSp>
          <p:nvGrpSpPr>
            <p:cNvPr id="12" name="Group 113"/>
            <p:cNvGrpSpPr>
              <a:grpSpLocks/>
            </p:cNvGrpSpPr>
            <p:nvPr userDrawn="1"/>
          </p:nvGrpSpPr>
          <p:grpSpPr bwMode="auto">
            <a:xfrm>
              <a:off x="16" y="1326"/>
              <a:ext cx="3325" cy="2948"/>
              <a:chOff x="16" y="1326"/>
              <a:chExt cx="3325" cy="2948"/>
            </a:xfrm>
          </p:grpSpPr>
          <p:sp>
            <p:nvSpPr>
              <p:cNvPr id="172146" name="Freeform 114"/>
              <p:cNvSpPr>
                <a:spLocks/>
              </p:cNvSpPr>
              <p:nvPr/>
            </p:nvSpPr>
            <p:spPr bwMode="hidden">
              <a:xfrm>
                <a:off x="16" y="2656"/>
                <a:ext cx="1440" cy="1618"/>
              </a:xfrm>
              <a:custGeom>
                <a:avLst/>
                <a:gdLst/>
                <a:ahLst/>
                <a:cxnLst>
                  <a:cxn ang="0">
                    <a:pos x="873" y="1150"/>
                  </a:cxn>
                  <a:cxn ang="0">
                    <a:pos x="741" y="1019"/>
                  </a:cxn>
                  <a:cxn ang="0">
                    <a:pos x="610" y="875"/>
                  </a:cxn>
                  <a:cxn ang="0">
                    <a:pos x="490" y="737"/>
                  </a:cxn>
                  <a:cxn ang="0">
                    <a:pos x="377" y="593"/>
                  </a:cxn>
                  <a:cxn ang="0">
                    <a:pos x="275" y="443"/>
                  </a:cxn>
                  <a:cxn ang="0">
                    <a:pos x="173" y="299"/>
                  </a:cxn>
                  <a:cxn ang="0">
                    <a:pos x="84" y="149"/>
                  </a:cxn>
                  <a:cxn ang="0">
                    <a:pos x="0" y="0"/>
                  </a:cxn>
                  <a:cxn ang="0">
                    <a:pos x="0" y="11"/>
                  </a:cxn>
                  <a:cxn ang="0">
                    <a:pos x="84" y="155"/>
                  </a:cxn>
                  <a:cxn ang="0">
                    <a:pos x="173" y="305"/>
                  </a:cxn>
                  <a:cxn ang="0">
                    <a:pos x="269" y="449"/>
                  </a:cxn>
                  <a:cxn ang="0">
                    <a:pos x="377" y="593"/>
                  </a:cxn>
                  <a:cxn ang="0">
                    <a:pos x="490" y="737"/>
                  </a:cxn>
                  <a:cxn ang="0">
                    <a:pos x="610" y="881"/>
                  </a:cxn>
                  <a:cxn ang="0">
                    <a:pos x="735" y="1019"/>
                  </a:cxn>
                  <a:cxn ang="0">
                    <a:pos x="873" y="1150"/>
                  </a:cxn>
                  <a:cxn ang="0">
                    <a:pos x="1010" y="1276"/>
                  </a:cxn>
                  <a:cxn ang="0">
                    <a:pos x="1148" y="1396"/>
                  </a:cxn>
                  <a:cxn ang="0">
                    <a:pos x="1286" y="1510"/>
                  </a:cxn>
                  <a:cxn ang="0">
                    <a:pos x="1429" y="1618"/>
                  </a:cxn>
                  <a:cxn ang="0">
                    <a:pos x="1435" y="1618"/>
                  </a:cxn>
                  <a:cxn ang="0">
                    <a:pos x="1292" y="1510"/>
                  </a:cxn>
                  <a:cxn ang="0">
                    <a:pos x="1154" y="1396"/>
                  </a:cxn>
                  <a:cxn ang="0">
                    <a:pos x="1010" y="1276"/>
                  </a:cxn>
                  <a:cxn ang="0">
                    <a:pos x="873" y="1150"/>
                  </a:cxn>
                  <a:cxn ang="0">
                    <a:pos x="873" y="1150"/>
                  </a:cxn>
                </a:cxnLst>
                <a:rect l="0" t="0" r="r" b="b"/>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lnTo>
                      <a:pt x="873" y="115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47" name="Freeform 115"/>
              <p:cNvSpPr>
                <a:spLocks/>
              </p:cNvSpPr>
              <p:nvPr/>
            </p:nvSpPr>
            <p:spPr bwMode="hidden">
              <a:xfrm>
                <a:off x="16" y="2260"/>
                <a:ext cx="1673" cy="2014"/>
              </a:xfrm>
              <a:custGeom>
                <a:avLst/>
                <a:gdLst/>
                <a:ahLst/>
                <a:cxnLst>
                  <a:cxn ang="0">
                    <a:pos x="957" y="1463"/>
                  </a:cxn>
                  <a:cxn ang="0">
                    <a:pos x="789" y="1289"/>
                  </a:cxn>
                  <a:cxn ang="0">
                    <a:pos x="634" y="1115"/>
                  </a:cxn>
                  <a:cxn ang="0">
                    <a:pos x="490" y="929"/>
                  </a:cxn>
                  <a:cxn ang="0">
                    <a:pos x="365" y="743"/>
                  </a:cxn>
                  <a:cxn ang="0">
                    <a:pos x="251" y="557"/>
                  </a:cxn>
                  <a:cxn ang="0">
                    <a:pos x="149" y="372"/>
                  </a:cxn>
                  <a:cxn ang="0">
                    <a:pos x="66" y="186"/>
                  </a:cxn>
                  <a:cxn ang="0">
                    <a:pos x="0" y="0"/>
                  </a:cxn>
                  <a:cxn ang="0">
                    <a:pos x="0" y="12"/>
                  </a:cxn>
                  <a:cxn ang="0">
                    <a:pos x="66" y="198"/>
                  </a:cxn>
                  <a:cxn ang="0">
                    <a:pos x="149" y="384"/>
                  </a:cxn>
                  <a:cxn ang="0">
                    <a:pos x="251" y="569"/>
                  </a:cxn>
                  <a:cxn ang="0">
                    <a:pos x="365" y="755"/>
                  </a:cxn>
                  <a:cxn ang="0">
                    <a:pos x="490" y="935"/>
                  </a:cxn>
                  <a:cxn ang="0">
                    <a:pos x="634" y="1115"/>
                  </a:cxn>
                  <a:cxn ang="0">
                    <a:pos x="789" y="1295"/>
                  </a:cxn>
                  <a:cxn ang="0">
                    <a:pos x="957" y="1463"/>
                  </a:cxn>
                  <a:cxn ang="0">
                    <a:pos x="1130" y="1618"/>
                  </a:cxn>
                  <a:cxn ang="0">
                    <a:pos x="1303" y="1762"/>
                  </a:cxn>
                  <a:cxn ang="0">
                    <a:pos x="1483" y="1894"/>
                  </a:cxn>
                  <a:cxn ang="0">
                    <a:pos x="1662" y="2014"/>
                  </a:cxn>
                  <a:cxn ang="0">
                    <a:pos x="1668" y="2014"/>
                  </a:cxn>
                  <a:cxn ang="0">
                    <a:pos x="1483" y="1894"/>
                  </a:cxn>
                  <a:cxn ang="0">
                    <a:pos x="1303" y="1762"/>
                  </a:cxn>
                  <a:cxn ang="0">
                    <a:pos x="1130" y="1618"/>
                  </a:cxn>
                  <a:cxn ang="0">
                    <a:pos x="957" y="1463"/>
                  </a:cxn>
                  <a:cxn ang="0">
                    <a:pos x="957" y="1463"/>
                  </a:cxn>
                </a:cxnLst>
                <a:rect l="0" t="0" r="r" b="b"/>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lnTo>
                      <a:pt x="957" y="146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48" name="Rectangle 116"/>
              <p:cNvSpPr>
                <a:spLocks noChangeArrowheads="1"/>
              </p:cNvSpPr>
              <p:nvPr/>
            </p:nvSpPr>
            <p:spPr bwMode="hidden">
              <a:xfrm rot="-2488720">
                <a:off x="1988" y="1919"/>
                <a:ext cx="1353"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49" name="Rectangle 117"/>
              <p:cNvSpPr>
                <a:spLocks noChangeArrowheads="1"/>
              </p:cNvSpPr>
              <p:nvPr/>
            </p:nvSpPr>
            <p:spPr bwMode="hidden">
              <a:xfrm rot="-5087790">
                <a:off x="1964" y="2613"/>
                <a:ext cx="2217"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50" name="Rectangle 118"/>
              <p:cNvSpPr>
                <a:spLocks noChangeArrowheads="1"/>
              </p:cNvSpPr>
              <p:nvPr/>
            </p:nvSpPr>
            <p:spPr bwMode="hidden">
              <a:xfrm rot="-3417299">
                <a:off x="1019" y="2694"/>
                <a:ext cx="2678"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51" name="Rectangle 119"/>
              <p:cNvSpPr>
                <a:spLocks noChangeArrowheads="1"/>
              </p:cNvSpPr>
              <p:nvPr/>
            </p:nvSpPr>
            <p:spPr bwMode="hidden">
              <a:xfrm rot="-835848">
                <a:off x="688" y="1748"/>
                <a:ext cx="2390"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nvGrpSpPr>
              <p:cNvPr id="13" name="Group 120"/>
              <p:cNvGrpSpPr>
                <a:grpSpLocks noChangeAspect="1"/>
              </p:cNvGrpSpPr>
              <p:nvPr/>
            </p:nvGrpSpPr>
            <p:grpSpPr bwMode="auto">
              <a:xfrm>
                <a:off x="3046" y="1326"/>
                <a:ext cx="259" cy="299"/>
                <a:chOff x="3042" y="1265"/>
                <a:chExt cx="367" cy="424"/>
              </a:xfrm>
            </p:grpSpPr>
            <p:sp>
              <p:nvSpPr>
                <p:cNvPr id="172153" name="Oval 121"/>
                <p:cNvSpPr>
                  <a:spLocks noChangeAspect="1" noChangeArrowheads="1"/>
                </p:cNvSpPr>
                <p:nvPr userDrawn="1"/>
              </p:nvSpPr>
              <p:spPr bwMode="hidden">
                <a:xfrm rot="2828979">
                  <a:off x="2982" y="1467"/>
                  <a:ext cx="282" cy="161"/>
                </a:xfrm>
                <a:prstGeom prst="ellipse">
                  <a:avLst/>
                </a:prstGeom>
                <a:gradFill rotWithShape="0">
                  <a:gsLst>
                    <a:gs pos="0">
                      <a:schemeClr val="accent2"/>
                    </a:gs>
                    <a:gs pos="100000">
                      <a:schemeClr val="accent2">
                        <a:gamma/>
                        <a:tint val="84706"/>
                        <a:invGamma/>
                      </a:schemeClr>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54" name="Freeform 122"/>
                <p:cNvSpPr>
                  <a:spLocks noChangeAspect="1"/>
                </p:cNvSpPr>
                <p:nvPr userDrawn="1"/>
              </p:nvSpPr>
              <p:spPr bwMode="hidden">
                <a:xfrm>
                  <a:off x="3070" y="1374"/>
                  <a:ext cx="227" cy="222"/>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55" name="Freeform 123"/>
                <p:cNvSpPr>
                  <a:spLocks noChangeAspect="1"/>
                </p:cNvSpPr>
                <p:nvPr userDrawn="1"/>
              </p:nvSpPr>
              <p:spPr bwMode="hidden">
                <a:xfrm>
                  <a:off x="3144" y="1365"/>
                  <a:ext cx="163" cy="155"/>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56" name="Freeform 124"/>
                <p:cNvSpPr>
                  <a:spLocks noChangeAspect="1"/>
                </p:cNvSpPr>
                <p:nvPr userDrawn="1"/>
              </p:nvSpPr>
              <p:spPr bwMode="hidden">
                <a:xfrm>
                  <a:off x="3202" y="1272"/>
                  <a:ext cx="203" cy="198"/>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sp>
              <p:nvSpPr>
                <p:cNvPr id="172157" name="Freeform 125"/>
                <p:cNvSpPr>
                  <a:spLocks noChangeAspect="1"/>
                </p:cNvSpPr>
                <p:nvPr userDrawn="1"/>
              </p:nvSpPr>
              <p:spPr bwMode="hidden">
                <a:xfrm>
                  <a:off x="3330" y="1265"/>
                  <a:ext cx="79" cy="74"/>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sz="1800" dirty="0">
                    <a:solidFill>
                      <a:srgbClr val="FFFFFF"/>
                    </a:solidFill>
                    <a:latin typeface="Arial Rounded MT Bold" pitchFamily="34" charset="0"/>
                  </a:endParaRPr>
                </a:p>
              </p:txBody>
            </p:sp>
          </p:grpSp>
        </p:grpSp>
      </p:grpSp>
      <p:sp>
        <p:nvSpPr>
          <p:cNvPr id="172158" name="Rectangle 126"/>
          <p:cNvSpPr>
            <a:spLocks noGrp="1" noChangeArrowheads="1"/>
          </p:cNvSpPr>
          <p:nvPr>
            <p:ph type="ctrTitle" sz="quarter"/>
          </p:nvPr>
        </p:nvSpPr>
        <p:spPr>
          <a:xfrm>
            <a:off x="914400" y="1600201"/>
            <a:ext cx="10363200" cy="1973263"/>
          </a:xfrm>
        </p:spPr>
        <p:txBody>
          <a:bodyPr/>
          <a:lstStyle>
            <a:lvl1pPr>
              <a:defRPr sz="5100">
                <a:latin typeface="Arial Rounded MT Bold" pitchFamily="34" charset="0"/>
              </a:defRPr>
            </a:lvl1pPr>
          </a:lstStyle>
          <a:p>
            <a:r>
              <a:rPr lang="en-SG"/>
              <a:t>Click to edit Master title style</a:t>
            </a:r>
          </a:p>
        </p:txBody>
      </p:sp>
      <p:sp>
        <p:nvSpPr>
          <p:cNvPr id="172159" name="Rectangle 127"/>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atin typeface="Arial Rounded MT Bold" pitchFamily="34" charset="0"/>
              </a:defRPr>
            </a:lvl1pPr>
          </a:lstStyle>
          <a:p>
            <a:r>
              <a:rPr lang="en-SG"/>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a:t>Click to edit Master title style</a:t>
            </a:r>
          </a:p>
        </p:txBody>
      </p:sp>
      <p:sp>
        <p:nvSpPr>
          <p:cNvPr id="3" name="Vertical Text Placeholder 2"/>
          <p:cNvSpPr>
            <a:spLocks noGrp="1"/>
          </p:cNvSpPr>
          <p:nvPr>
            <p:ph type="body" orient="vert" idx="1"/>
          </p:nvPr>
        </p:nvSpPr>
        <p:spPr/>
        <p:txBody>
          <a:bodyPr vert="eaVert"/>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a:solidFill>
                  <a:srgbClr val="FFFFFF"/>
                </a:solidFill>
              </a:rPr>
              <a:t>Dr. B.Satyanarayana, DHEP/INO, TIFR, Mumbai                         International Workshop on Outlook for INO, IICHEP and beyond                        February 19-20, 2021</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F6D2BD3-7BEA-49FB-AA72-C190B41F065D}"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SG"/>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a:solidFill>
                  <a:srgbClr val="FFFFFF"/>
                </a:solidFill>
              </a:rPr>
              <a:t>Dr. B.Satyanarayana, DHEP/INO, TIFR, Mumbai                         International Workshop on Outlook for INO, IICHEP and beyond                        February 19-20, 2021</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0B5ECFC-5445-4E88-B27C-966F374C0EBC}"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000" y="360000"/>
            <a:ext cx="12168000" cy="2736000"/>
          </a:xfrm>
        </p:spPr>
        <p:txBody>
          <a:bodyPr>
            <a:normAutofit/>
          </a:bodyPr>
          <a:lstStyle>
            <a:lvl1pPr algn="l">
              <a:spcBef>
                <a:spcPts val="600"/>
              </a:spcBef>
              <a:spcAft>
                <a:spcPts val="600"/>
              </a:spcAft>
              <a:defRPr sz="4400"/>
            </a:lvl1pPr>
          </a:lstStyle>
          <a:p>
            <a:r>
              <a:rPr lang="en-SG" dirty="0"/>
              <a:t>Click to edit Master title style</a:t>
            </a:r>
          </a:p>
        </p:txBody>
      </p:sp>
      <p:sp>
        <p:nvSpPr>
          <p:cNvPr id="3" name="Subtitle 2"/>
          <p:cNvSpPr>
            <a:spLocks noGrp="1"/>
          </p:cNvSpPr>
          <p:nvPr>
            <p:ph type="subTitle" idx="1"/>
          </p:nvPr>
        </p:nvSpPr>
        <p:spPr>
          <a:xfrm>
            <a:off x="12000" y="5949280"/>
            <a:ext cx="12168000" cy="836513"/>
          </a:xfrm>
        </p:spPr>
        <p:txBody>
          <a:bodyPr anchor="ctr">
            <a:normAutofit/>
          </a:bodyPr>
          <a:lstStyle>
            <a:lvl1pPr marL="0" indent="0" algn="l">
              <a:spcBef>
                <a:spcPts val="600"/>
              </a:spcBef>
              <a:spcAft>
                <a:spcPts val="600"/>
              </a:spcAft>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SG"/>
              <a:t>Click to edit Master subtitle style</a:t>
            </a:r>
            <a:endParaRPr lang="en-SG" dirty="0"/>
          </a:p>
        </p:txBody>
      </p:sp>
    </p:spTree>
    <p:extLst>
      <p:ext uri="{BB962C8B-B14F-4D97-AF65-F5344CB8AC3E}">
        <p14:creationId xmlns:p14="http://schemas.microsoft.com/office/powerpoint/2010/main" val="2140426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noAutofit/>
          </a:bodyPr>
          <a:lstStyle>
            <a:lvl1pPr>
              <a:defRPr sz="4400"/>
            </a:lvl1pPr>
          </a:lstStyle>
          <a:p>
            <a:r>
              <a:rPr lang="en-SG" dirty="0"/>
              <a:t>Click to edit Master title style</a:t>
            </a:r>
          </a:p>
        </p:txBody>
      </p:sp>
      <p:sp>
        <p:nvSpPr>
          <p:cNvPr id="3" name="Content Placeholder 2"/>
          <p:cNvSpPr>
            <a:spLocks noGrp="1"/>
          </p:cNvSpPr>
          <p:nvPr>
            <p:ph idx="1"/>
          </p:nvPr>
        </p:nvSpPr>
        <p:spPr>
          <a:xfrm>
            <a:off x="0" y="756000"/>
            <a:ext cx="12192000" cy="5508000"/>
          </a:xfrm>
        </p:spPr>
        <p:txBody>
          <a:bodyPr/>
          <a:lstStyle>
            <a:lvl1pPr marL="288000" indent="-288000">
              <a:spcBef>
                <a:spcPts val="0"/>
              </a:spcBef>
              <a:spcAft>
                <a:spcPts val="0"/>
              </a:spcAft>
              <a:buFont typeface="Wingdings" pitchFamily="2" charset="2"/>
              <a:buChar char="v"/>
              <a:defRPr>
                <a:solidFill>
                  <a:srgbClr val="FFFF00"/>
                </a:solidFill>
              </a:defRPr>
            </a:lvl1pPr>
            <a:lvl2pPr marL="576000" indent="-216000">
              <a:spcBef>
                <a:spcPts val="0"/>
              </a:spcBef>
              <a:spcAft>
                <a:spcPts val="0"/>
              </a:spcAft>
              <a:buFont typeface="Wingdings" pitchFamily="2" charset="2"/>
              <a:buChar char="§"/>
              <a:defRPr>
                <a:solidFill>
                  <a:srgbClr val="92D050"/>
                </a:solidFill>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SG" dirty="0"/>
              <a:t>Click to edit Master text styles</a:t>
            </a:r>
          </a:p>
          <a:p>
            <a:pPr lvl="1"/>
            <a:r>
              <a:rPr lang="en-SG" dirty="0"/>
              <a:t>Second level</a:t>
            </a:r>
          </a:p>
          <a:p>
            <a:pPr lvl="2"/>
            <a:r>
              <a:rPr lang="en-SG" dirty="0"/>
              <a:t>Third level</a:t>
            </a:r>
          </a:p>
          <a:p>
            <a:pPr lvl="3"/>
            <a:r>
              <a:rPr lang="en-SG" dirty="0"/>
              <a:t>Fourth level</a:t>
            </a:r>
          </a:p>
          <a:p>
            <a:pPr lvl="4"/>
            <a:r>
              <a:rPr lang="en-SG" dirty="0"/>
              <a:t>Fifth level</a:t>
            </a:r>
          </a:p>
        </p:txBody>
      </p:sp>
      <p:sp>
        <p:nvSpPr>
          <p:cNvPr id="5" name="TextBox 4"/>
          <p:cNvSpPr txBox="1"/>
          <p:nvPr userDrawn="1"/>
        </p:nvSpPr>
        <p:spPr>
          <a:xfrm>
            <a:off x="12000" y="6377717"/>
            <a:ext cx="12168000" cy="276999"/>
          </a:xfrm>
          <a:prstGeom prst="rect">
            <a:avLst/>
          </a:prstGeom>
          <a:noFill/>
        </p:spPr>
        <p:txBody>
          <a:bodyPr wrap="square" rtlCol="0" anchor="ctr" anchorCtr="1">
            <a:spAutoFit/>
          </a:bodyPr>
          <a:lstStyle/>
          <a:p>
            <a:pPr algn="ctr"/>
            <a:r>
              <a:rPr lang="en-US" sz="1200" dirty="0">
                <a:solidFill>
                  <a:schemeClr val="bg1">
                    <a:lumMod val="50000"/>
                  </a:schemeClr>
                </a:solidFill>
              </a:rPr>
              <a:t>Dr. B.Satyanarayana, TIFR, Mumbai                                                  Chai and Why?,  Prithvi Theatre                                                  January 3, 2021</a:t>
            </a:r>
            <a:endParaRPr lang="en-SG" sz="1200" dirty="0">
              <a:solidFill>
                <a:schemeClr val="bg1">
                  <a:lumMod val="50000"/>
                </a:schemeClr>
              </a:solidFill>
            </a:endParaRPr>
          </a:p>
        </p:txBody>
      </p:sp>
    </p:spTree>
    <p:extLst>
      <p:ext uri="{BB962C8B-B14F-4D97-AF65-F5344CB8AC3E}">
        <p14:creationId xmlns:p14="http://schemas.microsoft.com/office/powerpoint/2010/main" val="1566144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SG"/>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SG" dirty="0"/>
              <a:t>Click to edit Master text styles</a:t>
            </a:r>
          </a:p>
        </p:txBody>
      </p:sp>
    </p:spTree>
    <p:extLst>
      <p:ext uri="{BB962C8B-B14F-4D97-AF65-F5344CB8AC3E}">
        <p14:creationId xmlns:p14="http://schemas.microsoft.com/office/powerpoint/2010/main" val="4081995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Tree>
    <p:extLst>
      <p:ext uri="{BB962C8B-B14F-4D97-AF65-F5344CB8AC3E}">
        <p14:creationId xmlns:p14="http://schemas.microsoft.com/office/powerpoint/2010/main" val="48226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SG"/>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Tree>
    <p:extLst>
      <p:ext uri="{BB962C8B-B14F-4D97-AF65-F5344CB8AC3E}">
        <p14:creationId xmlns:p14="http://schemas.microsoft.com/office/powerpoint/2010/main" val="285602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
          <p:cNvSpPr txBox="1"/>
          <p:nvPr userDrawn="1"/>
        </p:nvSpPr>
        <p:spPr>
          <a:xfrm>
            <a:off x="96000" y="6357579"/>
            <a:ext cx="12000000" cy="307777"/>
          </a:xfrm>
          <a:prstGeom prst="rect">
            <a:avLst/>
          </a:prstGeom>
          <a:noFill/>
        </p:spPr>
        <p:txBody>
          <a:bodyPr wrap="square" rtlCol="0" anchor="ctr" anchorCtr="1">
            <a:spAutoFit/>
          </a:bodyPr>
          <a:lstStyle/>
          <a:p>
            <a:pPr algn="ctr"/>
            <a:r>
              <a:rPr lang="en-US" sz="1400" dirty="0">
                <a:solidFill>
                  <a:schemeClr val="bg1">
                    <a:lumMod val="50000"/>
                  </a:schemeClr>
                </a:solidFill>
              </a:rPr>
              <a:t>B.Satyanarayana, TIFR, Mumbai                            IEEE MPSTME Mumbai Chapter                            September 10, 2011</a:t>
            </a:r>
            <a:endParaRPr lang="en-SG" sz="1400" dirty="0">
              <a:solidFill>
                <a:schemeClr val="bg1">
                  <a:lumMod val="50000"/>
                </a:schemeClr>
              </a:solidFill>
            </a:endParaRPr>
          </a:p>
        </p:txBody>
      </p:sp>
      <p:sp>
        <p:nvSpPr>
          <p:cNvPr id="4" name="Title 1"/>
          <p:cNvSpPr>
            <a:spLocks noGrp="1"/>
          </p:cNvSpPr>
          <p:nvPr>
            <p:ph type="title"/>
          </p:nvPr>
        </p:nvSpPr>
        <p:spPr>
          <a:xfrm>
            <a:off x="96000" y="72000"/>
            <a:ext cx="12000000" cy="914400"/>
          </a:xfrm>
        </p:spPr>
        <p:txBody>
          <a:bodyPr>
            <a:normAutofit/>
          </a:bodyPr>
          <a:lstStyle>
            <a:lvl1pPr>
              <a:defRPr sz="4000"/>
            </a:lvl1pPr>
          </a:lstStyle>
          <a:p>
            <a:r>
              <a:rPr lang="en-SG"/>
              <a:t>Click to edit Master title style</a:t>
            </a:r>
          </a:p>
        </p:txBody>
      </p:sp>
    </p:spTree>
    <p:extLst>
      <p:ext uri="{BB962C8B-B14F-4D97-AF65-F5344CB8AC3E}">
        <p14:creationId xmlns:p14="http://schemas.microsoft.com/office/powerpoint/2010/main" val="3900902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732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SG"/>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a:t>Click to edit Master text styles</a:t>
            </a:r>
          </a:p>
        </p:txBody>
      </p:sp>
    </p:spTree>
    <p:extLst>
      <p:ext uri="{BB962C8B-B14F-4D97-AF65-F5344CB8AC3E}">
        <p14:creationId xmlns:p14="http://schemas.microsoft.com/office/powerpoint/2010/main" val="369134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a:blipFill>
            <a:blip r:embed="rId2" cstate="print"/>
            <a:stretch>
              <a:fillRect/>
            </a:stretch>
          </a:blipFill>
        </p:spPr>
        <p:txBody>
          <a:bodyPr tIns="0"/>
          <a:lstStyle>
            <a:lvl1pPr>
              <a:defRPr>
                <a:solidFill>
                  <a:srgbClr val="FFFF00"/>
                </a:solidFill>
                <a:latin typeface="Arial Rounded MT Bold" pitchFamily="34" charset="0"/>
              </a:defRPr>
            </a:lvl1pPr>
          </a:lstStyle>
          <a:p>
            <a:r>
              <a:rPr lang="en-SG" dirty="0"/>
              <a:t>Click to edit Master title style</a:t>
            </a:r>
          </a:p>
        </p:txBody>
      </p:sp>
      <p:sp>
        <p:nvSpPr>
          <p:cNvPr id="3" name="Content Placeholder 2"/>
          <p:cNvSpPr>
            <a:spLocks noGrp="1"/>
          </p:cNvSpPr>
          <p:nvPr>
            <p:ph idx="1"/>
          </p:nvPr>
        </p:nvSpPr>
        <p:spPr>
          <a:xfrm>
            <a:off x="24000" y="720000"/>
            <a:ext cx="12144000" cy="5760000"/>
          </a:xfrm>
        </p:spPr>
        <p:txBody>
          <a:bodyPr/>
          <a:lstStyle>
            <a:lvl1pPr>
              <a:buClr>
                <a:schemeClr val="tx1"/>
              </a:buClr>
              <a:buSzPct val="60000"/>
              <a:defRPr>
                <a:latin typeface="Arial Rounded MT Bold" pitchFamily="34" charset="0"/>
              </a:defRPr>
            </a:lvl1pPr>
            <a:lvl2pPr>
              <a:buClr>
                <a:schemeClr val="tx2"/>
              </a:buClr>
              <a:buSzPct val="80000"/>
              <a:buFont typeface="Wingdings" pitchFamily="2" charset="2"/>
              <a:buChar char="§"/>
              <a:defRPr>
                <a:solidFill>
                  <a:schemeClr val="tx2"/>
                </a:solidFill>
                <a:latin typeface="Arial Rounded MT Bold" pitchFamily="34" charset="0"/>
              </a:defRPr>
            </a:lvl2pPr>
            <a:lvl3pPr>
              <a:buClr>
                <a:srgbClr val="FF0000"/>
              </a:buClr>
              <a:buSzPct val="100000"/>
              <a:buFont typeface="Arial" pitchFamily="34" charset="0"/>
              <a:buChar char="•"/>
              <a:defRPr>
                <a:solidFill>
                  <a:srgbClr val="00B0F0"/>
                </a:solidFill>
                <a:latin typeface="Arial Rounded MT Bold" pitchFamily="34" charset="0"/>
              </a:defRPr>
            </a:lvl3pPr>
            <a:lvl4pPr>
              <a:defRPr>
                <a:latin typeface="Arial Rounded MT Bold" pitchFamily="34" charset="0"/>
              </a:defRPr>
            </a:lvl4pPr>
            <a:lvl5pPr>
              <a:defRPr>
                <a:latin typeface="Arial Rounded MT Bold" pitchFamily="34" charset="0"/>
              </a:defRPr>
            </a:lvl5pPr>
          </a:lstStyle>
          <a:p>
            <a:pPr lvl="0"/>
            <a:r>
              <a:rPr lang="en-SG" dirty="0"/>
              <a:t>Click to edit Master text styles</a:t>
            </a:r>
          </a:p>
          <a:p>
            <a:pPr lvl="1"/>
            <a:r>
              <a:rPr lang="en-SG" dirty="0"/>
              <a:t>Second level</a:t>
            </a:r>
          </a:p>
          <a:p>
            <a:pPr lvl="2"/>
            <a:r>
              <a:rPr lang="en-SG" dirty="0"/>
              <a:t>Third level</a:t>
            </a:r>
          </a:p>
          <a:p>
            <a:pPr lvl="3"/>
            <a:r>
              <a:rPr lang="en-SG" dirty="0"/>
              <a:t>Fourth level</a:t>
            </a:r>
          </a:p>
          <a:p>
            <a:pPr lvl="4"/>
            <a:r>
              <a:rPr lang="en-SG" dirty="0"/>
              <a:t>Fifth level</a:t>
            </a:r>
          </a:p>
        </p:txBody>
      </p:sp>
      <p:sp>
        <p:nvSpPr>
          <p:cNvPr id="6" name="Footer Placeholder 4">
            <a:extLst>
              <a:ext uri="{FF2B5EF4-FFF2-40B4-BE49-F238E27FC236}">
                <a16:creationId xmlns:a16="http://schemas.microsoft.com/office/drawing/2014/main" id="{49A717AC-56CC-424C-AFD9-7FBD4805BF02}"/>
              </a:ext>
            </a:extLst>
          </p:cNvPr>
          <p:cNvSpPr>
            <a:spLocks noGrp="1"/>
          </p:cNvSpPr>
          <p:nvPr>
            <p:ph type="ftr" sz="quarter" idx="11"/>
          </p:nvPr>
        </p:nvSpPr>
        <p:spPr>
          <a:xfrm>
            <a:off x="0" y="6516000"/>
            <a:ext cx="12192000" cy="288000"/>
          </a:xfrm>
        </p:spPr>
        <p:txBody>
          <a:bodyPr/>
          <a:lstStyle>
            <a:lvl1pPr>
              <a:defRPr sz="1000">
                <a:solidFill>
                  <a:schemeClr val="tx2">
                    <a:lumMod val="75000"/>
                  </a:schemeClr>
                </a:solidFill>
                <a:latin typeface="Arial Rounded MT Bold" pitchFamily="34" charset="0"/>
              </a:defRPr>
            </a:lvl1p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SG"/>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SG"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a:t>Click to edit Master text styles</a:t>
            </a:r>
          </a:p>
        </p:txBody>
      </p:sp>
    </p:spTree>
    <p:extLst>
      <p:ext uri="{BB962C8B-B14F-4D97-AF65-F5344CB8AC3E}">
        <p14:creationId xmlns:p14="http://schemas.microsoft.com/office/powerpoint/2010/main" val="1634275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a:t>Click to edit Master title style</a:t>
            </a:r>
          </a:p>
        </p:txBody>
      </p:sp>
      <p:sp>
        <p:nvSpPr>
          <p:cNvPr id="3" name="Vertical Text Placeholder 2"/>
          <p:cNvSpPr>
            <a:spLocks noGrp="1"/>
          </p:cNvSpPr>
          <p:nvPr>
            <p:ph type="body" orient="vert" idx="1"/>
          </p:nvPr>
        </p:nvSpPr>
        <p:spPr/>
        <p:txBody>
          <a:bodyPr vert="eaVert"/>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Tree>
    <p:extLst>
      <p:ext uri="{BB962C8B-B14F-4D97-AF65-F5344CB8AC3E}">
        <p14:creationId xmlns:p14="http://schemas.microsoft.com/office/powerpoint/2010/main" val="1947423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SG"/>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Tree>
    <p:extLst>
      <p:ext uri="{BB962C8B-B14F-4D97-AF65-F5344CB8AC3E}">
        <p14:creationId xmlns:p14="http://schemas.microsoft.com/office/powerpoint/2010/main" val="3357190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10363200" cy="609600"/>
          </a:xfrm>
        </p:spPr>
        <p:txBody>
          <a:bodyPr/>
          <a:lstStyle/>
          <a:p>
            <a:r>
              <a:rPr lang="en-US"/>
              <a:t>Click to edit Master title style</a:t>
            </a:r>
          </a:p>
        </p:txBody>
      </p:sp>
      <p:sp>
        <p:nvSpPr>
          <p:cNvPr id="3" name="Table Placeholder 2"/>
          <p:cNvSpPr>
            <a:spLocks noGrp="1"/>
          </p:cNvSpPr>
          <p:nvPr>
            <p:ph type="tbl" idx="1"/>
          </p:nvPr>
        </p:nvSpPr>
        <p:spPr>
          <a:xfrm>
            <a:off x="609600" y="1066800"/>
            <a:ext cx="10972800" cy="5029200"/>
          </a:xfrm>
        </p:spPr>
        <p:txBody>
          <a:bodyPr/>
          <a:lstStyle/>
          <a:p>
            <a:pPr lvl="0"/>
            <a:endParaRPr lang="en-US" noProof="0" dirty="0"/>
          </a:p>
        </p:txBody>
      </p:sp>
      <p:sp>
        <p:nvSpPr>
          <p:cNvPr id="4" name="Rectangle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r>
              <a:rPr lang="en-US" dirty="0"/>
              <a:t>21/03/2011</a:t>
            </a:r>
          </a:p>
        </p:txBody>
      </p:sp>
      <p:sp>
        <p:nvSpPr>
          <p:cNvPr id="5" name="Rectangle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r>
              <a:rPr lang="en-GB" dirty="0"/>
              <a:t>RS Engineering for Particle Physics</a:t>
            </a:r>
            <a:endParaRPr lang="en-US" dirty="0"/>
          </a:p>
        </p:txBody>
      </p:sp>
      <p:sp>
        <p:nvSpPr>
          <p:cNvPr id="6" name="Rectangle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a:defRPr/>
            </a:pPr>
            <a:fld id="{C6CC90D5-229B-434D-BD86-C5664588102B}" type="slidenum">
              <a:rPr lang="en-US"/>
              <a:pPr>
                <a:defRPr/>
              </a:pPr>
              <a:t>‹#›</a:t>
            </a:fld>
            <a:endParaRPr lang="en-US" dirty="0"/>
          </a:p>
        </p:txBody>
      </p:sp>
    </p:spTree>
    <p:extLst>
      <p:ext uri="{BB962C8B-B14F-4D97-AF65-F5344CB8AC3E}">
        <p14:creationId xmlns:p14="http://schemas.microsoft.com/office/powerpoint/2010/main" val="2560006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8883" y="272911"/>
            <a:ext cx="10971221" cy="1144528"/>
          </a:xfrm>
          <a:prstGeom prst="rect">
            <a:avLst/>
          </a:prstGeom>
        </p:spPr>
        <p:txBody>
          <a:bodyPr lIns="0" tIns="0" rIns="0" bIns="0" anchor="ctr"/>
          <a:lstStyle/>
          <a:p>
            <a:pPr algn="ctr"/>
            <a:endParaRPr lang="en-US" sz="399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608883" y="1603841"/>
            <a:ext cx="10727319" cy="3977120"/>
          </a:xfrm>
          <a:prstGeom prst="rect">
            <a:avLst/>
          </a:prstGeom>
        </p:spPr>
        <p:txBody>
          <a:bodyPr lIns="0" tIns="0" rIns="0" bIns="0" anchor="ctr"/>
          <a:lstStyle/>
          <a:p>
            <a:pPr algn="ctr"/>
            <a:endParaRPr lang="en-US" sz="2902"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800543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8883" y="272911"/>
            <a:ext cx="10971221" cy="1144528"/>
          </a:xfrm>
          <a:prstGeom prst="rect">
            <a:avLst/>
          </a:prstGeom>
        </p:spPr>
        <p:txBody>
          <a:bodyPr lIns="0" tIns="0" rIns="0" bIns="0" anchor="ctr"/>
          <a:lstStyle/>
          <a:p>
            <a:pPr algn="ctr"/>
            <a:endParaRPr lang="en-US" sz="399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8883" y="1603841"/>
            <a:ext cx="10727319" cy="3977120"/>
          </a:xfrm>
          <a:prstGeom prst="rect">
            <a:avLst/>
          </a:prstGeom>
        </p:spPr>
        <p:txBody>
          <a:bodyPr lIns="0" tIns="0" rIns="0" bIns="0"/>
          <a:lstStyle/>
          <a:p>
            <a:endParaRPr lang="en-US" sz="2902"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54125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SG"/>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SG"/>
              <a:t>Click to edit Master text styles</a:t>
            </a:r>
          </a:p>
        </p:txBody>
      </p:sp>
      <p:sp>
        <p:nvSpPr>
          <p:cNvPr id="4" name="Date Placeholder 3"/>
          <p:cNvSpPr>
            <a:spLocks noGrp="1"/>
          </p:cNvSpPr>
          <p:nvPr>
            <p:ph type="dt" sz="half" idx="10"/>
          </p:nvPr>
        </p:nvSpPr>
        <p:spPr/>
        <p:txBody>
          <a:bodyPr/>
          <a:lstStyle>
            <a:lvl1pPr>
              <a:defRPr/>
            </a:lvl1pPr>
          </a:lstStyle>
          <a:p>
            <a:endParaRPr lang="en-SG" dirty="0">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IN">
                <a:solidFill>
                  <a:srgbClr val="FFFFFF"/>
                </a:solidFill>
              </a:rPr>
              <a:t>Dr. B.Satyanarayana, DHEP/INO, TIFR, Mumbai                         International Workshop on Outlook for INO, IICHEP and beyond                        February 19-20, 2021</a:t>
            </a:r>
            <a:endParaRPr lang="en-SG"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EE804D3-5C3B-4809-A661-F6AA78F178D0}"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a:solidFill>
                  <a:srgbClr val="FFFFFF"/>
                </a:solidFill>
              </a:rPr>
              <a:t>Dr. B.Satyanarayana, DHEP/INO, TIFR, Mumbai                         International Workshop on Outlook for INO, IICHEP and beyond                        February 19-20, 2021</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7F61A69-C217-44BC-BB34-5C41DD3B69FA}"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SG"/>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7" name="Date Placeholder 6"/>
          <p:cNvSpPr>
            <a:spLocks noGrp="1"/>
          </p:cNvSpPr>
          <p:nvPr>
            <p:ph type="dt" sz="half" idx="10"/>
          </p:nvPr>
        </p:nvSpPr>
        <p:spPr/>
        <p:txBody>
          <a:bodyPr/>
          <a:lstStyle>
            <a:lvl1pPr>
              <a:defRPr/>
            </a:lvl1pPr>
          </a:lstStyle>
          <a:p>
            <a:endParaRPr lang="en-SG" dirty="0">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IN">
                <a:solidFill>
                  <a:srgbClr val="FFFFFF"/>
                </a:solidFill>
              </a:rPr>
              <a:t>Dr. B.Satyanarayana, DHEP/INO, TIFR, Mumbai                         International Workshop on Outlook for INO, IICHEP and beyond                        February 19-20, 2021</a:t>
            </a:r>
            <a:endParaRPr lang="en-SG"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46C0B98C-CAB1-4C31-952B-A58DAE797399}"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720000"/>
          </a:xfrm>
          <a:blipFill>
            <a:blip r:embed="rId2" cstate="print"/>
            <a:stretch>
              <a:fillRect/>
            </a:stretch>
          </a:blipFill>
        </p:spPr>
        <p:txBody>
          <a:bodyPr/>
          <a:lstStyle>
            <a:lvl1pPr>
              <a:defRPr>
                <a:solidFill>
                  <a:srgbClr val="FFFF00"/>
                </a:solidFill>
                <a:latin typeface="Arial Rounded MT Bold" pitchFamily="34" charset="0"/>
              </a:defRPr>
            </a:lvl1pPr>
          </a:lstStyle>
          <a:p>
            <a:r>
              <a:rPr lang="en-SG" dirty="0"/>
              <a:t>Click to edit Master title style</a:t>
            </a:r>
          </a:p>
        </p:txBody>
      </p:sp>
      <p:sp>
        <p:nvSpPr>
          <p:cNvPr id="7" name="Footer Placeholder 4"/>
          <p:cNvSpPr>
            <a:spLocks noGrp="1"/>
          </p:cNvSpPr>
          <p:nvPr>
            <p:ph type="ftr" sz="quarter" idx="11"/>
          </p:nvPr>
        </p:nvSpPr>
        <p:spPr>
          <a:xfrm>
            <a:off x="96000" y="6480000"/>
            <a:ext cx="12000000" cy="288000"/>
          </a:xfrm>
        </p:spPr>
        <p:txBody>
          <a:bodyPr/>
          <a:lstStyle>
            <a:lvl1pPr>
              <a:defRPr>
                <a:solidFill>
                  <a:schemeClr val="tx2">
                    <a:lumMod val="75000"/>
                  </a:schemeClr>
                </a:solidFill>
                <a:latin typeface="Arial Rounded MT Bold" pitchFamily="34" charset="0"/>
              </a:defRPr>
            </a:lvl1pPr>
          </a:lstStyle>
          <a:p>
            <a:r>
              <a:rPr lang="en-IN">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SG" dirty="0">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IN">
                <a:solidFill>
                  <a:srgbClr val="FFFFFF"/>
                </a:solidFill>
              </a:rPr>
              <a:t>Dr. B.Satyanarayana, DHEP/INO, TIFR, Mumbai                         International Workshop on Outlook for INO, IICHEP and beyond                        February 19-20, 2021</a:t>
            </a:r>
            <a:endParaRPr lang="en-SG"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40BCE83-D575-4C8A-80BB-86377ECB268B}"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SG"/>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a:t>Click to edit Master text styles</a:t>
            </a:r>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a:solidFill>
                  <a:srgbClr val="FFFFFF"/>
                </a:solidFill>
              </a:rPr>
              <a:t>Dr. B.Satyanarayana, DHEP/INO, TIFR, Mumbai                         International Workshop on Outlook for INO, IICHEP and beyond                        February 19-20, 2021</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7795489-8FC5-4A3D-9A1C-9439BB96A2CF}" type="slidenum">
              <a:rPr lang="en-SG">
                <a:solidFill>
                  <a:srgbClr val="FFFFFF"/>
                </a:solidFill>
              </a:rPr>
              <a:pPr/>
              <a:t>‹#›</a:t>
            </a:fld>
            <a:endParaRPr lang="en-SG"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SG"/>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SG"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a:t>Click to edit Master text styles</a:t>
            </a:r>
          </a:p>
        </p:txBody>
      </p:sp>
      <p:sp>
        <p:nvSpPr>
          <p:cNvPr id="5" name="Date Placeholder 4"/>
          <p:cNvSpPr>
            <a:spLocks noGrp="1"/>
          </p:cNvSpPr>
          <p:nvPr>
            <p:ph type="dt" sz="half" idx="10"/>
          </p:nvPr>
        </p:nvSpPr>
        <p:spPr/>
        <p:txBody>
          <a:bodyPr/>
          <a:lstStyle>
            <a:lvl1pPr>
              <a:defRPr/>
            </a:lvl1pPr>
          </a:lstStyle>
          <a:p>
            <a:endParaRPr lang="en-SG" dirty="0">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IN">
                <a:solidFill>
                  <a:srgbClr val="FFFFFF"/>
                </a:solidFill>
              </a:rPr>
              <a:t>Dr. B.Satyanarayana, DHEP/INO, TIFR, Mumbai                         International Workshop on Outlook for INO, IICHEP and beyond                        February 19-20, 2021</a:t>
            </a:r>
            <a:endParaRPr lang="en-SG"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26C3835-E520-405D-A741-8FBDD6F9F923}" type="slidenum">
              <a:rPr lang="en-SG">
                <a:solidFill>
                  <a:srgbClr val="FFFFFF"/>
                </a:solidFill>
              </a:rPr>
              <a:pPr/>
              <a:t>‹#›</a:t>
            </a:fld>
            <a:endParaRPr lang="en-SG" dirty="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189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812799" y="762001"/>
            <a:ext cx="10056284" cy="6029325"/>
            <a:chOff x="-384" y="480"/>
            <a:chExt cx="4751" cy="3798"/>
          </a:xfrm>
        </p:grpSpPr>
        <p:grpSp>
          <p:nvGrpSpPr>
            <p:cNvPr id="3" name="Group 3"/>
            <p:cNvGrpSpPr>
              <a:grpSpLocks/>
            </p:cNvGrpSpPr>
            <p:nvPr/>
          </p:nvGrpSpPr>
          <p:grpSpPr bwMode="auto">
            <a:xfrm>
              <a:off x="-384" y="480"/>
              <a:ext cx="4751" cy="3798"/>
              <a:chOff x="0" y="522"/>
              <a:chExt cx="4751" cy="3798"/>
            </a:xfrm>
          </p:grpSpPr>
          <p:grpSp>
            <p:nvGrpSpPr>
              <p:cNvPr id="4" name="Group 4"/>
              <p:cNvGrpSpPr>
                <a:grpSpLocks/>
              </p:cNvGrpSpPr>
              <p:nvPr userDrawn="1"/>
            </p:nvGrpSpPr>
            <p:grpSpPr bwMode="auto">
              <a:xfrm>
                <a:off x="0" y="522"/>
                <a:ext cx="4751" cy="3794"/>
                <a:chOff x="0" y="522"/>
                <a:chExt cx="4751" cy="3794"/>
              </a:xfrm>
            </p:grpSpPr>
            <p:sp>
              <p:nvSpPr>
                <p:cNvPr id="171013" name="Freeform 5"/>
                <p:cNvSpPr>
                  <a:spLocks/>
                </p:cNvSpPr>
                <p:nvPr userDrawn="1"/>
              </p:nvSpPr>
              <p:spPr bwMode="hidden">
                <a:xfrm>
                  <a:off x="628" y="1241"/>
                  <a:ext cx="3281" cy="3075"/>
                </a:xfrm>
                <a:custGeom>
                  <a:avLst/>
                  <a:gdLst/>
                  <a:ahLst/>
                  <a:cxnLst>
                    <a:cxn ang="0">
                      <a:pos x="502" y="1990"/>
                    </a:cxn>
                    <a:cxn ang="0">
                      <a:pos x="186" y="1474"/>
                    </a:cxn>
                    <a:cxn ang="0">
                      <a:pos x="66" y="1169"/>
                    </a:cxn>
                    <a:cxn ang="0">
                      <a:pos x="12" y="875"/>
                    </a:cxn>
                    <a:cxn ang="0">
                      <a:pos x="18" y="611"/>
                    </a:cxn>
                    <a:cxn ang="0">
                      <a:pos x="84" y="389"/>
                    </a:cxn>
                    <a:cxn ang="0">
                      <a:pos x="209" y="216"/>
                    </a:cxn>
                    <a:cxn ang="0">
                      <a:pos x="508" y="42"/>
                    </a:cxn>
                    <a:cxn ang="0">
                      <a:pos x="891" y="6"/>
                    </a:cxn>
                    <a:cxn ang="0">
                      <a:pos x="1334" y="102"/>
                    </a:cxn>
                    <a:cxn ang="0">
                      <a:pos x="1806" y="324"/>
                    </a:cxn>
                    <a:cxn ang="0">
                      <a:pos x="2272" y="659"/>
                    </a:cxn>
                    <a:cxn ang="0">
                      <a:pos x="2769" y="1187"/>
                    </a:cxn>
                    <a:cxn ang="0">
                      <a:pos x="3085" y="1702"/>
                    </a:cxn>
                    <a:cxn ang="0">
                      <a:pos x="3205" y="2008"/>
                    </a:cxn>
                    <a:cxn ang="0">
                      <a:pos x="3259" y="2302"/>
                    </a:cxn>
                    <a:cxn ang="0">
                      <a:pos x="3253" y="2565"/>
                    </a:cxn>
                    <a:cxn ang="0">
                      <a:pos x="3187" y="2781"/>
                    </a:cxn>
                    <a:cxn ang="0">
                      <a:pos x="3068" y="2961"/>
                    </a:cxn>
                    <a:cxn ang="0">
                      <a:pos x="2918" y="3075"/>
                    </a:cxn>
                    <a:cxn ang="0">
                      <a:pos x="3068" y="2967"/>
                    </a:cxn>
                    <a:cxn ang="0">
                      <a:pos x="3193" y="2787"/>
                    </a:cxn>
                    <a:cxn ang="0">
                      <a:pos x="3259" y="2565"/>
                    </a:cxn>
                    <a:cxn ang="0">
                      <a:pos x="3265" y="2302"/>
                    </a:cxn>
                    <a:cxn ang="0">
                      <a:pos x="3211" y="2008"/>
                    </a:cxn>
                    <a:cxn ang="0">
                      <a:pos x="3091" y="1702"/>
                    </a:cxn>
                    <a:cxn ang="0">
                      <a:pos x="2775" y="1181"/>
                    </a:cxn>
                    <a:cxn ang="0">
                      <a:pos x="2278" y="653"/>
                    </a:cxn>
                    <a:cxn ang="0">
                      <a:pos x="1806" y="318"/>
                    </a:cxn>
                    <a:cxn ang="0">
                      <a:pos x="1334" y="96"/>
                    </a:cxn>
                    <a:cxn ang="0">
                      <a:pos x="891" y="0"/>
                    </a:cxn>
                    <a:cxn ang="0">
                      <a:pos x="502" y="36"/>
                    </a:cxn>
                    <a:cxn ang="0">
                      <a:pos x="204" y="210"/>
                    </a:cxn>
                    <a:cxn ang="0">
                      <a:pos x="78" y="389"/>
                    </a:cxn>
                    <a:cxn ang="0">
                      <a:pos x="12" y="611"/>
                    </a:cxn>
                    <a:cxn ang="0">
                      <a:pos x="6" y="875"/>
                    </a:cxn>
                    <a:cxn ang="0">
                      <a:pos x="60" y="1169"/>
                    </a:cxn>
                    <a:cxn ang="0">
                      <a:pos x="180" y="1474"/>
                    </a:cxn>
                    <a:cxn ang="0">
                      <a:pos x="353" y="1786"/>
                    </a:cxn>
                    <a:cxn ang="0">
                      <a:pos x="849" y="2380"/>
                    </a:cxn>
                    <a:cxn ang="0">
                      <a:pos x="1244" y="2709"/>
                    </a:cxn>
                    <a:cxn ang="0">
                      <a:pos x="1656" y="2961"/>
                    </a:cxn>
                    <a:cxn ang="0">
                      <a:pos x="1937" y="3075"/>
                    </a:cxn>
                    <a:cxn ang="0">
                      <a:pos x="1525" y="2889"/>
                    </a:cxn>
                    <a:cxn ang="0">
                      <a:pos x="1118" y="2607"/>
                    </a:cxn>
                    <a:cxn ang="0">
                      <a:pos x="849" y="2380"/>
                    </a:cxn>
                  </a:cxnLst>
                  <a:rect l="0" t="0" r="r" b="b"/>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lnTo>
                        <a:pt x="849" y="238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grpSp>
              <p:nvGrpSpPr>
                <p:cNvPr id="5" name="Group 6"/>
                <p:cNvGrpSpPr>
                  <a:grpSpLocks/>
                </p:cNvGrpSpPr>
                <p:nvPr userDrawn="1"/>
              </p:nvGrpSpPr>
              <p:grpSpPr bwMode="auto">
                <a:xfrm>
                  <a:off x="0" y="522"/>
                  <a:ext cx="4751" cy="3794"/>
                  <a:chOff x="0" y="522"/>
                  <a:chExt cx="4751" cy="3794"/>
                </a:xfrm>
              </p:grpSpPr>
              <p:sp>
                <p:nvSpPr>
                  <p:cNvPr id="171015" name="Freeform 7"/>
                  <p:cNvSpPr>
                    <a:spLocks/>
                  </p:cNvSpPr>
                  <p:nvPr userDrawn="1"/>
                </p:nvSpPr>
                <p:spPr bwMode="hidden">
                  <a:xfrm>
                    <a:off x="400" y="815"/>
                    <a:ext cx="3964" cy="3501"/>
                  </a:xfrm>
                  <a:custGeom>
                    <a:avLst/>
                    <a:gdLst/>
                    <a:ahLst/>
                    <a:cxnLst>
                      <a:cxn ang="0">
                        <a:pos x="3946" y="2860"/>
                      </a:cxn>
                      <a:cxn ang="0">
                        <a:pos x="3910" y="2614"/>
                      </a:cxn>
                      <a:cxn ang="0">
                        <a:pos x="3839" y="2368"/>
                      </a:cxn>
                      <a:cxn ang="0">
                        <a:pos x="3731" y="2110"/>
                      </a:cxn>
                      <a:cxn ang="0">
                        <a:pos x="3593" y="1853"/>
                      </a:cxn>
                      <a:cxn ang="0">
                        <a:pos x="3432" y="1595"/>
                      </a:cxn>
                      <a:cxn ang="0">
                        <a:pos x="3241" y="1343"/>
                      </a:cxn>
                      <a:cxn ang="0">
                        <a:pos x="3025" y="1103"/>
                      </a:cxn>
                      <a:cxn ang="0">
                        <a:pos x="2721" y="815"/>
                      </a:cxn>
                      <a:cxn ang="0">
                        <a:pos x="2332" y="522"/>
                      </a:cxn>
                      <a:cxn ang="0">
                        <a:pos x="1943" y="288"/>
                      </a:cxn>
                      <a:cxn ang="0">
                        <a:pos x="1555" y="126"/>
                      </a:cxn>
                      <a:cxn ang="0">
                        <a:pos x="1184" y="24"/>
                      </a:cxn>
                      <a:cxn ang="0">
                        <a:pos x="837" y="0"/>
                      </a:cxn>
                      <a:cxn ang="0">
                        <a:pos x="526" y="48"/>
                      </a:cxn>
                      <a:cxn ang="0">
                        <a:pos x="263" y="174"/>
                      </a:cxn>
                      <a:cxn ang="0">
                        <a:pos x="114" y="312"/>
                      </a:cxn>
                      <a:cxn ang="0">
                        <a:pos x="0" y="486"/>
                      </a:cxn>
                      <a:cxn ang="0">
                        <a:pos x="72" y="372"/>
                      </a:cxn>
                      <a:cxn ang="0">
                        <a:pos x="269" y="174"/>
                      </a:cxn>
                      <a:cxn ang="0">
                        <a:pos x="526" y="48"/>
                      </a:cxn>
                      <a:cxn ang="0">
                        <a:pos x="837" y="6"/>
                      </a:cxn>
                      <a:cxn ang="0">
                        <a:pos x="1184" y="30"/>
                      </a:cxn>
                      <a:cxn ang="0">
                        <a:pos x="1555" y="132"/>
                      </a:cxn>
                      <a:cxn ang="0">
                        <a:pos x="1943" y="294"/>
                      </a:cxn>
                      <a:cxn ang="0">
                        <a:pos x="2332" y="528"/>
                      </a:cxn>
                      <a:cxn ang="0">
                        <a:pos x="2715" y="821"/>
                      </a:cxn>
                      <a:cxn ang="0">
                        <a:pos x="3127" y="1223"/>
                      </a:cxn>
                      <a:cxn ang="0">
                        <a:pos x="3336" y="1469"/>
                      </a:cxn>
                      <a:cxn ang="0">
                        <a:pos x="3510" y="1727"/>
                      </a:cxn>
                      <a:cxn ang="0">
                        <a:pos x="3665" y="1984"/>
                      </a:cxn>
                      <a:cxn ang="0">
                        <a:pos x="3785" y="2236"/>
                      </a:cxn>
                      <a:cxn ang="0">
                        <a:pos x="3875" y="2494"/>
                      </a:cxn>
                      <a:cxn ang="0">
                        <a:pos x="3934" y="2740"/>
                      </a:cxn>
                      <a:cxn ang="0">
                        <a:pos x="3952" y="2973"/>
                      </a:cxn>
                      <a:cxn ang="0">
                        <a:pos x="3922" y="3255"/>
                      </a:cxn>
                      <a:cxn ang="0">
                        <a:pos x="3833" y="3501"/>
                      </a:cxn>
                      <a:cxn ang="0">
                        <a:pos x="3886" y="3387"/>
                      </a:cxn>
                      <a:cxn ang="0">
                        <a:pos x="3946" y="3123"/>
                      </a:cxn>
                      <a:cxn ang="0">
                        <a:pos x="3952" y="2973"/>
                      </a:cxn>
                    </a:cxnLst>
                    <a:rect l="0" t="0" r="r" b="b"/>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33" y="3501"/>
                        </a:lnTo>
                        <a:lnTo>
                          <a:pt x="3886" y="3387"/>
                        </a:lnTo>
                        <a:lnTo>
                          <a:pt x="3928" y="3255"/>
                        </a:lnTo>
                        <a:lnTo>
                          <a:pt x="3946" y="3123"/>
                        </a:lnTo>
                        <a:lnTo>
                          <a:pt x="3952" y="2973"/>
                        </a:lnTo>
                        <a:lnTo>
                          <a:pt x="3952" y="297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sp>
                <p:nvSpPr>
                  <p:cNvPr id="171016" name="Freeform 8"/>
                  <p:cNvSpPr>
                    <a:spLocks/>
                  </p:cNvSpPr>
                  <p:nvPr userDrawn="1"/>
                </p:nvSpPr>
                <p:spPr bwMode="hidden">
                  <a:xfrm>
                    <a:off x="406" y="953"/>
                    <a:ext cx="3803" cy="3363"/>
                  </a:xfrm>
                  <a:custGeom>
                    <a:avLst/>
                    <a:gdLst/>
                    <a:ahLst/>
                    <a:cxnLst>
                      <a:cxn ang="0">
                        <a:pos x="676" y="2416"/>
                      </a:cxn>
                      <a:cxn ang="0">
                        <a:pos x="419" y="2062"/>
                      </a:cxn>
                      <a:cxn ang="0">
                        <a:pos x="215" y="1703"/>
                      </a:cxn>
                      <a:cxn ang="0">
                        <a:pos x="78" y="1343"/>
                      </a:cxn>
                      <a:cxn ang="0">
                        <a:pos x="12" y="1001"/>
                      </a:cxn>
                      <a:cxn ang="0">
                        <a:pos x="18" y="701"/>
                      </a:cxn>
                      <a:cxn ang="0">
                        <a:pos x="96" y="450"/>
                      </a:cxn>
                      <a:cxn ang="0">
                        <a:pos x="239" y="246"/>
                      </a:cxn>
                      <a:cxn ang="0">
                        <a:pos x="580" y="48"/>
                      </a:cxn>
                      <a:cxn ang="0">
                        <a:pos x="1028" y="6"/>
                      </a:cxn>
                      <a:cxn ang="0">
                        <a:pos x="1543" y="120"/>
                      </a:cxn>
                      <a:cxn ang="0">
                        <a:pos x="2087" y="378"/>
                      </a:cxn>
                      <a:cxn ang="0">
                        <a:pos x="2631" y="773"/>
                      </a:cxn>
                      <a:cxn ang="0">
                        <a:pos x="3115" y="1265"/>
                      </a:cxn>
                      <a:cxn ang="0">
                        <a:pos x="3378" y="1625"/>
                      </a:cxn>
                      <a:cxn ang="0">
                        <a:pos x="3582" y="1984"/>
                      </a:cxn>
                      <a:cxn ang="0">
                        <a:pos x="3719" y="2344"/>
                      </a:cxn>
                      <a:cxn ang="0">
                        <a:pos x="3785" y="2686"/>
                      </a:cxn>
                      <a:cxn ang="0">
                        <a:pos x="3749" y="3105"/>
                      </a:cxn>
                      <a:cxn ang="0">
                        <a:pos x="3629" y="3363"/>
                      </a:cxn>
                      <a:cxn ang="0">
                        <a:pos x="3779" y="2967"/>
                      </a:cxn>
                      <a:cxn ang="0">
                        <a:pos x="3791" y="2794"/>
                      </a:cxn>
                      <a:cxn ang="0">
                        <a:pos x="3749" y="2458"/>
                      </a:cxn>
                      <a:cxn ang="0">
                        <a:pos x="3635" y="2104"/>
                      </a:cxn>
                      <a:cxn ang="0">
                        <a:pos x="3456" y="1739"/>
                      </a:cxn>
                      <a:cxn ang="0">
                        <a:pos x="3211" y="1385"/>
                      </a:cxn>
                      <a:cxn ang="0">
                        <a:pos x="2804" y="929"/>
                      </a:cxn>
                      <a:cxn ang="0">
                        <a:pos x="2272" y="492"/>
                      </a:cxn>
                      <a:cxn ang="0">
                        <a:pos x="1722" y="192"/>
                      </a:cxn>
                      <a:cxn ang="0">
                        <a:pos x="1190" y="24"/>
                      </a:cxn>
                      <a:cxn ang="0">
                        <a:pos x="717" y="12"/>
                      </a:cxn>
                      <a:cxn ang="0">
                        <a:pos x="335" y="162"/>
                      </a:cxn>
                      <a:cxn ang="0">
                        <a:pos x="132" y="378"/>
                      </a:cxn>
                      <a:cxn ang="0">
                        <a:pos x="36" y="612"/>
                      </a:cxn>
                      <a:cxn ang="0">
                        <a:pos x="0" y="893"/>
                      </a:cxn>
                      <a:cxn ang="0">
                        <a:pos x="42" y="1229"/>
                      </a:cxn>
                      <a:cxn ang="0">
                        <a:pos x="161" y="1583"/>
                      </a:cxn>
                      <a:cxn ang="0">
                        <a:pos x="341" y="1942"/>
                      </a:cxn>
                      <a:cxn ang="0">
                        <a:pos x="580" y="2302"/>
                      </a:cxn>
                      <a:cxn ang="0">
                        <a:pos x="987" y="2758"/>
                      </a:cxn>
                      <a:cxn ang="0">
                        <a:pos x="1596" y="3237"/>
                      </a:cxn>
                      <a:cxn ang="0">
                        <a:pos x="1596" y="3237"/>
                      </a:cxn>
                      <a:cxn ang="0">
                        <a:pos x="993" y="2758"/>
                      </a:cxn>
                    </a:cxnLst>
                    <a:rect l="0" t="0" r="r" b="b"/>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lnTo>
                          <a:pt x="993" y="275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sp>
                <p:nvSpPr>
                  <p:cNvPr id="171017" name="Freeform 9"/>
                  <p:cNvSpPr>
                    <a:spLocks/>
                  </p:cNvSpPr>
                  <p:nvPr userDrawn="1"/>
                </p:nvSpPr>
                <p:spPr bwMode="hidden">
                  <a:xfrm>
                    <a:off x="514" y="1091"/>
                    <a:ext cx="3538" cy="3225"/>
                  </a:xfrm>
                  <a:custGeom>
                    <a:avLst/>
                    <a:gdLst/>
                    <a:ahLst/>
                    <a:cxnLst>
                      <a:cxn ang="0">
                        <a:pos x="538" y="2146"/>
                      </a:cxn>
                      <a:cxn ang="0">
                        <a:pos x="317" y="1816"/>
                      </a:cxn>
                      <a:cxn ang="0">
                        <a:pos x="149" y="1481"/>
                      </a:cxn>
                      <a:cxn ang="0">
                        <a:pos x="41" y="1151"/>
                      </a:cxn>
                      <a:cxn ang="0">
                        <a:pos x="0" y="839"/>
                      </a:cxn>
                      <a:cxn ang="0">
                        <a:pos x="30" y="575"/>
                      </a:cxn>
                      <a:cxn ang="0">
                        <a:pos x="125" y="354"/>
                      </a:cxn>
                      <a:cxn ang="0">
                        <a:pos x="317" y="150"/>
                      </a:cxn>
                      <a:cxn ang="0">
                        <a:pos x="669" y="12"/>
                      </a:cxn>
                      <a:cxn ang="0">
                        <a:pos x="1112" y="24"/>
                      </a:cxn>
                      <a:cxn ang="0">
                        <a:pos x="1608" y="174"/>
                      </a:cxn>
                      <a:cxn ang="0">
                        <a:pos x="2116" y="456"/>
                      </a:cxn>
                      <a:cxn ang="0">
                        <a:pos x="2613" y="857"/>
                      </a:cxn>
                      <a:cxn ang="0">
                        <a:pos x="3073" y="1391"/>
                      </a:cxn>
                      <a:cxn ang="0">
                        <a:pos x="3276" y="1726"/>
                      </a:cxn>
                      <a:cxn ang="0">
                        <a:pos x="3426" y="2062"/>
                      </a:cxn>
                      <a:cxn ang="0">
                        <a:pos x="3509" y="2386"/>
                      </a:cxn>
                      <a:cxn ang="0">
                        <a:pos x="3521" y="2680"/>
                      </a:cxn>
                      <a:cxn ang="0">
                        <a:pos x="3474" y="2931"/>
                      </a:cxn>
                      <a:cxn ang="0">
                        <a:pos x="3360" y="3141"/>
                      </a:cxn>
                      <a:cxn ang="0">
                        <a:pos x="3282" y="3225"/>
                      </a:cxn>
                      <a:cxn ang="0">
                        <a:pos x="3312" y="3201"/>
                      </a:cxn>
                      <a:cxn ang="0">
                        <a:pos x="3444" y="3009"/>
                      </a:cxn>
                      <a:cxn ang="0">
                        <a:pos x="3515" y="2769"/>
                      </a:cxn>
                      <a:cxn ang="0">
                        <a:pos x="3521" y="2488"/>
                      </a:cxn>
                      <a:cxn ang="0">
                        <a:pos x="3462" y="2170"/>
                      </a:cxn>
                      <a:cxn ang="0">
                        <a:pos x="3336" y="1834"/>
                      </a:cxn>
                      <a:cxn ang="0">
                        <a:pos x="3145" y="1499"/>
                      </a:cxn>
                      <a:cxn ang="0">
                        <a:pos x="2816" y="1061"/>
                      </a:cxn>
                      <a:cxn ang="0">
                        <a:pos x="2284" y="575"/>
                      </a:cxn>
                      <a:cxn ang="0">
                        <a:pos x="1775" y="252"/>
                      </a:cxn>
                      <a:cxn ang="0">
                        <a:pos x="1273" y="60"/>
                      </a:cxn>
                      <a:cxn ang="0">
                        <a:pos x="807" y="0"/>
                      </a:cxn>
                      <a:cxn ang="0">
                        <a:pos x="418" y="84"/>
                      </a:cxn>
                      <a:cxn ang="0">
                        <a:pos x="167" y="288"/>
                      </a:cxn>
                      <a:cxn ang="0">
                        <a:pos x="53" y="498"/>
                      </a:cxn>
                      <a:cxn ang="0">
                        <a:pos x="0" y="749"/>
                      </a:cxn>
                      <a:cxn ang="0">
                        <a:pos x="18" y="1043"/>
                      </a:cxn>
                      <a:cxn ang="0">
                        <a:pos x="101" y="1373"/>
                      </a:cxn>
                      <a:cxn ang="0">
                        <a:pos x="251" y="1708"/>
                      </a:cxn>
                      <a:cxn ang="0">
                        <a:pos x="454" y="2038"/>
                      </a:cxn>
                      <a:cxn ang="0">
                        <a:pos x="914" y="2572"/>
                      </a:cxn>
                      <a:cxn ang="0">
                        <a:pos x="1255" y="2865"/>
                      </a:cxn>
                      <a:cxn ang="0">
                        <a:pos x="1608" y="3099"/>
                      </a:cxn>
                      <a:cxn ang="0">
                        <a:pos x="1853" y="3225"/>
                      </a:cxn>
                      <a:cxn ang="0">
                        <a:pos x="1494" y="3027"/>
                      </a:cxn>
                      <a:cxn ang="0">
                        <a:pos x="1142" y="2769"/>
                      </a:cxn>
                    </a:cxnLst>
                    <a:rect l="0" t="0" r="r" b="b"/>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lnTo>
                          <a:pt x="914" y="257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grpSp>
                <p:nvGrpSpPr>
                  <p:cNvPr id="6" name="Group 10"/>
                  <p:cNvGrpSpPr>
                    <a:grpSpLocks/>
                  </p:cNvGrpSpPr>
                  <p:nvPr userDrawn="1"/>
                </p:nvGrpSpPr>
                <p:grpSpPr bwMode="auto">
                  <a:xfrm>
                    <a:off x="0" y="522"/>
                    <a:ext cx="4751" cy="3794"/>
                    <a:chOff x="0" y="522"/>
                    <a:chExt cx="4751" cy="3794"/>
                  </a:xfrm>
                </p:grpSpPr>
                <p:sp>
                  <p:nvSpPr>
                    <p:cNvPr id="171019" name="Freeform 11"/>
                    <p:cNvSpPr>
                      <a:spLocks/>
                    </p:cNvSpPr>
                    <p:nvPr userDrawn="1"/>
                  </p:nvSpPr>
                  <p:spPr bwMode="hidden">
                    <a:xfrm>
                      <a:off x="400" y="522"/>
                      <a:ext cx="4264" cy="3794"/>
                    </a:xfrm>
                    <a:custGeom>
                      <a:avLst/>
                      <a:gdLst/>
                      <a:ahLst/>
                      <a:cxnLst>
                        <a:cxn ang="0">
                          <a:pos x="4245" y="3237"/>
                        </a:cxn>
                        <a:cxn ang="0">
                          <a:pos x="4203" y="2961"/>
                        </a:cxn>
                        <a:cxn ang="0">
                          <a:pos x="4120" y="2679"/>
                        </a:cxn>
                        <a:cxn ang="0">
                          <a:pos x="4000" y="2391"/>
                        </a:cxn>
                        <a:cxn ang="0">
                          <a:pos x="3845" y="2098"/>
                        </a:cxn>
                        <a:cxn ang="0">
                          <a:pos x="3659" y="1810"/>
                        </a:cxn>
                        <a:cxn ang="0">
                          <a:pos x="3438" y="1528"/>
                        </a:cxn>
                        <a:cxn ang="0">
                          <a:pos x="3193" y="1252"/>
                        </a:cxn>
                        <a:cxn ang="0">
                          <a:pos x="2858" y="935"/>
                        </a:cxn>
                        <a:cxn ang="0">
                          <a:pos x="2434" y="605"/>
                        </a:cxn>
                        <a:cxn ang="0">
                          <a:pos x="1991" y="341"/>
                        </a:cxn>
                        <a:cxn ang="0">
                          <a:pos x="1549" y="143"/>
                        </a:cxn>
                        <a:cxn ang="0">
                          <a:pos x="1124" y="35"/>
                        </a:cxn>
                        <a:cxn ang="0">
                          <a:pos x="741" y="0"/>
                        </a:cxn>
                        <a:cxn ang="0">
                          <a:pos x="401" y="47"/>
                        </a:cxn>
                        <a:cxn ang="0">
                          <a:pos x="120" y="173"/>
                        </a:cxn>
                        <a:cxn ang="0">
                          <a:pos x="0" y="269"/>
                        </a:cxn>
                        <a:cxn ang="0">
                          <a:pos x="263" y="101"/>
                        </a:cxn>
                        <a:cxn ang="0">
                          <a:pos x="586" y="18"/>
                        </a:cxn>
                        <a:cxn ang="0">
                          <a:pos x="957" y="18"/>
                        </a:cxn>
                        <a:cxn ang="0">
                          <a:pos x="1357" y="95"/>
                        </a:cxn>
                        <a:cxn ang="0">
                          <a:pos x="1782" y="245"/>
                        </a:cxn>
                        <a:cxn ang="0">
                          <a:pos x="2212" y="467"/>
                        </a:cxn>
                        <a:cxn ang="0">
                          <a:pos x="2643" y="761"/>
                        </a:cxn>
                        <a:cxn ang="0">
                          <a:pos x="3061" y="1120"/>
                        </a:cxn>
                        <a:cxn ang="0">
                          <a:pos x="3318" y="1390"/>
                        </a:cxn>
                        <a:cxn ang="0">
                          <a:pos x="3552" y="1666"/>
                        </a:cxn>
                        <a:cxn ang="0">
                          <a:pos x="3755" y="1954"/>
                        </a:cxn>
                        <a:cxn ang="0">
                          <a:pos x="3922" y="2247"/>
                        </a:cxn>
                        <a:cxn ang="0">
                          <a:pos x="4060" y="2535"/>
                        </a:cxn>
                        <a:cxn ang="0">
                          <a:pos x="4162" y="2823"/>
                        </a:cxn>
                        <a:cxn ang="0">
                          <a:pos x="4221" y="3105"/>
                        </a:cxn>
                        <a:cxn ang="0">
                          <a:pos x="4245" y="3368"/>
                        </a:cxn>
                        <a:cxn ang="0">
                          <a:pos x="4233" y="3590"/>
                        </a:cxn>
                        <a:cxn ang="0">
                          <a:pos x="4185" y="3794"/>
                        </a:cxn>
                        <a:cxn ang="0">
                          <a:pos x="4215" y="3692"/>
                        </a:cxn>
                        <a:cxn ang="0">
                          <a:pos x="4245" y="3482"/>
                        </a:cxn>
                        <a:cxn ang="0">
                          <a:pos x="4251" y="3368"/>
                        </a:cxn>
                      </a:cxnLst>
                      <a:rect l="0" t="0" r="r" b="b"/>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185" y="3794"/>
                          </a:lnTo>
                          <a:lnTo>
                            <a:pt x="4215" y="3692"/>
                          </a:lnTo>
                          <a:lnTo>
                            <a:pt x="4239" y="3590"/>
                          </a:lnTo>
                          <a:lnTo>
                            <a:pt x="4245" y="3482"/>
                          </a:lnTo>
                          <a:lnTo>
                            <a:pt x="4251" y="3368"/>
                          </a:lnTo>
                          <a:lnTo>
                            <a:pt x="4251" y="3368"/>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grpSp>
                  <p:nvGrpSpPr>
                    <p:cNvPr id="7" name="Group 12"/>
                    <p:cNvGrpSpPr>
                      <a:grpSpLocks/>
                    </p:cNvGrpSpPr>
                    <p:nvPr userDrawn="1"/>
                  </p:nvGrpSpPr>
                  <p:grpSpPr bwMode="auto">
                    <a:xfrm>
                      <a:off x="0" y="659"/>
                      <a:ext cx="4751" cy="3657"/>
                      <a:chOff x="0" y="659"/>
                      <a:chExt cx="4751" cy="3657"/>
                    </a:xfrm>
                  </p:grpSpPr>
                  <p:sp>
                    <p:nvSpPr>
                      <p:cNvPr id="171021" name="Freeform 13"/>
                      <p:cNvSpPr>
                        <a:spLocks/>
                      </p:cNvSpPr>
                      <p:nvPr userDrawn="1"/>
                    </p:nvSpPr>
                    <p:spPr bwMode="hidden">
                      <a:xfrm>
                        <a:off x="400" y="659"/>
                        <a:ext cx="4121" cy="3657"/>
                      </a:xfrm>
                      <a:custGeom>
                        <a:avLst/>
                        <a:gdLst/>
                        <a:ahLst/>
                        <a:cxnLst>
                          <a:cxn ang="0">
                            <a:pos x="161" y="186"/>
                          </a:cxn>
                          <a:cxn ang="0">
                            <a:pos x="442" y="54"/>
                          </a:cxn>
                          <a:cxn ang="0">
                            <a:pos x="771" y="6"/>
                          </a:cxn>
                          <a:cxn ang="0">
                            <a:pos x="1136" y="36"/>
                          </a:cxn>
                          <a:cxn ang="0">
                            <a:pos x="1537" y="144"/>
                          </a:cxn>
                          <a:cxn ang="0">
                            <a:pos x="1949" y="324"/>
                          </a:cxn>
                          <a:cxn ang="0">
                            <a:pos x="2368" y="570"/>
                          </a:cxn>
                          <a:cxn ang="0">
                            <a:pos x="2780" y="888"/>
                          </a:cxn>
                          <a:cxn ang="0">
                            <a:pos x="3103" y="1193"/>
                          </a:cxn>
                          <a:cxn ang="0">
                            <a:pos x="3336" y="1451"/>
                          </a:cxn>
                          <a:cxn ang="0">
                            <a:pos x="3540" y="1721"/>
                          </a:cxn>
                          <a:cxn ang="0">
                            <a:pos x="3719" y="1997"/>
                          </a:cxn>
                          <a:cxn ang="0">
                            <a:pos x="3863" y="2272"/>
                          </a:cxn>
                          <a:cxn ang="0">
                            <a:pos x="3976" y="2548"/>
                          </a:cxn>
                          <a:cxn ang="0">
                            <a:pos x="4060" y="2818"/>
                          </a:cxn>
                          <a:cxn ang="0">
                            <a:pos x="4102" y="3070"/>
                          </a:cxn>
                          <a:cxn ang="0">
                            <a:pos x="4102" y="3321"/>
                          </a:cxn>
                          <a:cxn ang="0">
                            <a:pos x="4060" y="3549"/>
                          </a:cxn>
                          <a:cxn ang="0">
                            <a:pos x="4030" y="3657"/>
                          </a:cxn>
                          <a:cxn ang="0">
                            <a:pos x="4090" y="3447"/>
                          </a:cxn>
                          <a:cxn ang="0">
                            <a:pos x="4108" y="3213"/>
                          </a:cxn>
                          <a:cxn ang="0">
                            <a:pos x="4102" y="3070"/>
                          </a:cxn>
                          <a:cxn ang="0">
                            <a:pos x="4060" y="2812"/>
                          </a:cxn>
                          <a:cxn ang="0">
                            <a:pos x="3982" y="2548"/>
                          </a:cxn>
                          <a:cxn ang="0">
                            <a:pos x="3869" y="2272"/>
                          </a:cxn>
                          <a:cxn ang="0">
                            <a:pos x="3725" y="1997"/>
                          </a:cxn>
                          <a:cxn ang="0">
                            <a:pos x="3546" y="1721"/>
                          </a:cxn>
                          <a:cxn ang="0">
                            <a:pos x="3342" y="1451"/>
                          </a:cxn>
                          <a:cxn ang="0">
                            <a:pos x="3109" y="1187"/>
                          </a:cxn>
                          <a:cxn ang="0">
                            <a:pos x="2792" y="888"/>
                          </a:cxn>
                          <a:cxn ang="0">
                            <a:pos x="2386" y="576"/>
                          </a:cxn>
                          <a:cxn ang="0">
                            <a:pos x="1967" y="330"/>
                          </a:cxn>
                          <a:cxn ang="0">
                            <a:pos x="1543" y="144"/>
                          </a:cxn>
                          <a:cxn ang="0">
                            <a:pos x="1130" y="30"/>
                          </a:cxn>
                          <a:cxn ang="0">
                            <a:pos x="753" y="0"/>
                          </a:cxn>
                          <a:cxn ang="0">
                            <a:pos x="431" y="54"/>
                          </a:cxn>
                          <a:cxn ang="0">
                            <a:pos x="161" y="186"/>
                          </a:cxn>
                          <a:cxn ang="0">
                            <a:pos x="24" y="306"/>
                          </a:cxn>
                          <a:cxn ang="0">
                            <a:pos x="0" y="336"/>
                          </a:cxn>
                          <a:cxn ang="0">
                            <a:pos x="48" y="282"/>
                          </a:cxn>
                        </a:cxnLst>
                        <a:rect l="0" t="0" r="r" b="b"/>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lnTo>
                              <a:pt x="48" y="282"/>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grpSp>
                    <p:nvGrpSpPr>
                      <p:cNvPr id="8" name="Group 14"/>
                      <p:cNvGrpSpPr>
                        <a:grpSpLocks/>
                      </p:cNvGrpSpPr>
                      <p:nvPr userDrawn="1"/>
                    </p:nvGrpSpPr>
                    <p:grpSpPr bwMode="auto">
                      <a:xfrm>
                        <a:off x="0" y="808"/>
                        <a:ext cx="4751" cy="3508"/>
                        <a:chOff x="-400" y="808"/>
                        <a:chExt cx="4751" cy="3508"/>
                      </a:xfrm>
                    </p:grpSpPr>
                    <p:sp>
                      <p:nvSpPr>
                        <p:cNvPr id="171023" name="Line 15"/>
                        <p:cNvSpPr>
                          <a:spLocks noChangeShapeType="1"/>
                        </p:cNvSpPr>
                        <p:nvPr userDrawn="1"/>
                      </p:nvSpPr>
                      <p:spPr bwMode="hidden">
                        <a:xfrm rot="1678521" flipH="1" flipV="1">
                          <a:off x="876" y="809"/>
                          <a:ext cx="1242" cy="1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24" name="Line 16"/>
                        <p:cNvSpPr>
                          <a:spLocks noChangeShapeType="1"/>
                        </p:cNvSpPr>
                        <p:nvPr userDrawn="1"/>
                      </p:nvSpPr>
                      <p:spPr bwMode="hidden">
                        <a:xfrm rot="1678521" flipH="1" flipV="1">
                          <a:off x="-210" y="2117"/>
                          <a:ext cx="1921" cy="37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25" name="Line 17"/>
                        <p:cNvSpPr>
                          <a:spLocks noChangeShapeType="1"/>
                        </p:cNvSpPr>
                        <p:nvPr userDrawn="1"/>
                      </p:nvSpPr>
                      <p:spPr bwMode="hidden">
                        <a:xfrm rot="1678521" flipH="1" flipV="1">
                          <a:off x="-257" y="1886"/>
                          <a:ext cx="2029" cy="59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26" name="Line 18"/>
                        <p:cNvSpPr>
                          <a:spLocks noChangeShapeType="1"/>
                        </p:cNvSpPr>
                        <p:nvPr userDrawn="1"/>
                      </p:nvSpPr>
                      <p:spPr bwMode="hidden">
                        <a:xfrm rot="1678521" flipH="1" flipV="1">
                          <a:off x="-327" y="1599"/>
                          <a:ext cx="2175" cy="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27" name="Line 19"/>
                        <p:cNvSpPr>
                          <a:spLocks noChangeShapeType="1"/>
                        </p:cNvSpPr>
                        <p:nvPr userDrawn="1"/>
                      </p:nvSpPr>
                      <p:spPr bwMode="hidden">
                        <a:xfrm rot="1678521" flipH="1" flipV="1">
                          <a:off x="-400" y="1259"/>
                          <a:ext cx="2334" cy="11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28" name="Line 20"/>
                        <p:cNvSpPr>
                          <a:spLocks noChangeShapeType="1"/>
                        </p:cNvSpPr>
                        <p:nvPr userDrawn="1"/>
                      </p:nvSpPr>
                      <p:spPr bwMode="hidden">
                        <a:xfrm rot="1678521" flipH="1" flipV="1">
                          <a:off x="179" y="872"/>
                          <a:ext cx="1891" cy="16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29" name="Line 21"/>
                        <p:cNvSpPr>
                          <a:spLocks noChangeShapeType="1"/>
                        </p:cNvSpPr>
                        <p:nvPr userDrawn="1"/>
                      </p:nvSpPr>
                      <p:spPr bwMode="hidden">
                        <a:xfrm rot="1678521" flipH="1" flipV="1">
                          <a:off x="-150" y="2329"/>
                          <a:ext cx="1806" cy="19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30" name="Line 22"/>
                        <p:cNvSpPr>
                          <a:spLocks noChangeShapeType="1"/>
                        </p:cNvSpPr>
                        <p:nvPr userDrawn="1"/>
                      </p:nvSpPr>
                      <p:spPr bwMode="hidden">
                        <a:xfrm rot="1678521" flipH="1" flipV="1">
                          <a:off x="-109" y="2514"/>
                          <a:ext cx="1720" cy="3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31" name="Line 23"/>
                        <p:cNvSpPr>
                          <a:spLocks noChangeShapeType="1"/>
                        </p:cNvSpPr>
                        <p:nvPr userDrawn="1"/>
                      </p:nvSpPr>
                      <p:spPr bwMode="hidden">
                        <a:xfrm rot="1678521" flipH="1">
                          <a:off x="545" y="2785"/>
                          <a:ext cx="849" cy="80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32" name="Line 24"/>
                        <p:cNvSpPr>
                          <a:spLocks noChangeShapeType="1"/>
                        </p:cNvSpPr>
                        <p:nvPr userDrawn="1"/>
                      </p:nvSpPr>
                      <p:spPr bwMode="hidden">
                        <a:xfrm rot="1678521" flipH="1">
                          <a:off x="168" y="2669"/>
                          <a:ext cx="1295" cy="5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33" name="Line 25"/>
                        <p:cNvSpPr>
                          <a:spLocks noChangeShapeType="1"/>
                        </p:cNvSpPr>
                        <p:nvPr userDrawn="1"/>
                      </p:nvSpPr>
                      <p:spPr bwMode="hidden">
                        <a:xfrm rot="1678521" flipH="1">
                          <a:off x="-34" y="2588"/>
                          <a:ext cx="1576" cy="2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34" name="Line 26"/>
                        <p:cNvSpPr>
                          <a:spLocks noChangeShapeType="1"/>
                        </p:cNvSpPr>
                        <p:nvPr userDrawn="1"/>
                      </p:nvSpPr>
                      <p:spPr bwMode="hidden">
                        <a:xfrm rot="1678521" flipH="1">
                          <a:off x="1201" y="2985"/>
                          <a:ext cx="141" cy="10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35" name="Line 27"/>
                        <p:cNvSpPr>
                          <a:spLocks noChangeShapeType="1"/>
                        </p:cNvSpPr>
                        <p:nvPr userDrawn="1"/>
                      </p:nvSpPr>
                      <p:spPr bwMode="hidden">
                        <a:xfrm rot="1678521" flipH="1">
                          <a:off x="1292" y="3013"/>
                          <a:ext cx="47" cy="105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36" name="Line 28"/>
                        <p:cNvSpPr>
                          <a:spLocks noChangeShapeType="1"/>
                        </p:cNvSpPr>
                        <p:nvPr userDrawn="1"/>
                      </p:nvSpPr>
                      <p:spPr bwMode="hidden">
                        <a:xfrm rot="1678521">
                          <a:off x="1331" y="3034"/>
                          <a:ext cx="47" cy="10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37" name="Line 29"/>
                        <p:cNvSpPr>
                          <a:spLocks noChangeShapeType="1"/>
                        </p:cNvSpPr>
                        <p:nvPr userDrawn="1"/>
                      </p:nvSpPr>
                      <p:spPr bwMode="hidden">
                        <a:xfrm rot="1678521">
                          <a:off x="1325" y="3059"/>
                          <a:ext cx="145" cy="110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38" name="Line 30"/>
                        <p:cNvSpPr>
                          <a:spLocks noChangeShapeType="1"/>
                        </p:cNvSpPr>
                        <p:nvPr userDrawn="1"/>
                      </p:nvSpPr>
                      <p:spPr bwMode="hidden">
                        <a:xfrm rot="1678521">
                          <a:off x="1320" y="3090"/>
                          <a:ext cx="255" cy="112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39" name="Line 31"/>
                        <p:cNvSpPr>
                          <a:spLocks noChangeShapeType="1"/>
                        </p:cNvSpPr>
                        <p:nvPr userDrawn="1"/>
                      </p:nvSpPr>
                      <p:spPr bwMode="hidden">
                        <a:xfrm rot="1678521">
                          <a:off x="1314" y="3117"/>
                          <a:ext cx="365" cy="11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40" name="Line 32"/>
                        <p:cNvSpPr>
                          <a:spLocks noChangeShapeType="1"/>
                        </p:cNvSpPr>
                        <p:nvPr userDrawn="1"/>
                      </p:nvSpPr>
                      <p:spPr bwMode="hidden">
                        <a:xfrm rot="1678521">
                          <a:off x="1337" y="3181"/>
                          <a:ext cx="567" cy="107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41" name="Line 33"/>
                        <p:cNvSpPr>
                          <a:spLocks noChangeShapeType="1"/>
                        </p:cNvSpPr>
                        <p:nvPr userDrawn="1"/>
                      </p:nvSpPr>
                      <p:spPr bwMode="hidden">
                        <a:xfrm rot="1678521">
                          <a:off x="1354" y="3209"/>
                          <a:ext cx="663" cy="101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42" name="Line 34"/>
                        <p:cNvSpPr>
                          <a:spLocks noChangeShapeType="1"/>
                        </p:cNvSpPr>
                        <p:nvPr userDrawn="1"/>
                      </p:nvSpPr>
                      <p:spPr bwMode="hidden">
                        <a:xfrm rot="1678521">
                          <a:off x="1375" y="3238"/>
                          <a:ext cx="745" cy="95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43" name="Line 35"/>
                        <p:cNvSpPr>
                          <a:spLocks noChangeShapeType="1"/>
                        </p:cNvSpPr>
                        <p:nvPr userDrawn="1"/>
                      </p:nvSpPr>
                      <p:spPr bwMode="hidden">
                        <a:xfrm rot="1678521">
                          <a:off x="1393" y="3266"/>
                          <a:ext cx="849" cy="90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44" name="Line 36"/>
                        <p:cNvSpPr>
                          <a:spLocks noChangeShapeType="1"/>
                        </p:cNvSpPr>
                        <p:nvPr userDrawn="1"/>
                      </p:nvSpPr>
                      <p:spPr bwMode="hidden">
                        <a:xfrm rot="1678521">
                          <a:off x="1412" y="3293"/>
                          <a:ext cx="950" cy="8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45" name="Line 37"/>
                        <p:cNvSpPr>
                          <a:spLocks noChangeShapeType="1"/>
                        </p:cNvSpPr>
                        <p:nvPr userDrawn="1"/>
                      </p:nvSpPr>
                      <p:spPr bwMode="hidden">
                        <a:xfrm rot="1678521">
                          <a:off x="1429" y="3321"/>
                          <a:ext cx="1056" cy="78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46" name="Line 38"/>
                        <p:cNvSpPr>
                          <a:spLocks noChangeShapeType="1"/>
                        </p:cNvSpPr>
                        <p:nvPr userDrawn="1"/>
                      </p:nvSpPr>
                      <p:spPr bwMode="hidden">
                        <a:xfrm rot="1678521">
                          <a:off x="1452" y="3356"/>
                          <a:ext cx="1173" cy="72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47" name="Line 39"/>
                        <p:cNvSpPr>
                          <a:spLocks noChangeShapeType="1"/>
                        </p:cNvSpPr>
                        <p:nvPr userDrawn="1"/>
                      </p:nvSpPr>
                      <p:spPr bwMode="hidden">
                        <a:xfrm rot="1678521">
                          <a:off x="1469" y="3388"/>
                          <a:ext cx="1315" cy="66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48" name="Line 40"/>
                        <p:cNvSpPr>
                          <a:spLocks noChangeShapeType="1"/>
                        </p:cNvSpPr>
                        <p:nvPr userDrawn="1"/>
                      </p:nvSpPr>
                      <p:spPr bwMode="hidden">
                        <a:xfrm rot="1678521">
                          <a:off x="1493" y="3426"/>
                          <a:ext cx="1469" cy="58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49" name="Line 41"/>
                        <p:cNvSpPr>
                          <a:spLocks noChangeShapeType="1"/>
                        </p:cNvSpPr>
                        <p:nvPr userDrawn="1"/>
                      </p:nvSpPr>
                      <p:spPr bwMode="hidden">
                        <a:xfrm rot="1678521">
                          <a:off x="1511" y="3464"/>
                          <a:ext cx="1649" cy="4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50" name="Line 42"/>
                        <p:cNvSpPr>
                          <a:spLocks noChangeShapeType="1"/>
                        </p:cNvSpPr>
                        <p:nvPr userDrawn="1"/>
                      </p:nvSpPr>
                      <p:spPr bwMode="hidden">
                        <a:xfrm rot="1678521">
                          <a:off x="1528" y="3518"/>
                          <a:ext cx="1885" cy="3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51" name="Line 43"/>
                        <p:cNvSpPr>
                          <a:spLocks noChangeShapeType="1"/>
                        </p:cNvSpPr>
                        <p:nvPr userDrawn="1"/>
                      </p:nvSpPr>
                      <p:spPr bwMode="hidden">
                        <a:xfrm rot="1678521">
                          <a:off x="1552" y="3586"/>
                          <a:ext cx="2168" cy="24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52" name="Line 44"/>
                        <p:cNvSpPr>
                          <a:spLocks noChangeShapeType="1"/>
                        </p:cNvSpPr>
                        <p:nvPr userDrawn="1"/>
                      </p:nvSpPr>
                      <p:spPr bwMode="hidden">
                        <a:xfrm rot="1678521">
                          <a:off x="1577" y="3670"/>
                          <a:ext cx="2528" cy="6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53" name="Line 45"/>
                        <p:cNvSpPr>
                          <a:spLocks noChangeShapeType="1"/>
                        </p:cNvSpPr>
                        <p:nvPr userDrawn="1"/>
                      </p:nvSpPr>
                      <p:spPr bwMode="hidden">
                        <a:xfrm rot="1678521" flipV="1">
                          <a:off x="1621" y="3545"/>
                          <a:ext cx="2730" cy="17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54" name="Line 46"/>
                        <p:cNvSpPr>
                          <a:spLocks noChangeShapeType="1"/>
                        </p:cNvSpPr>
                        <p:nvPr userDrawn="1"/>
                      </p:nvSpPr>
                      <p:spPr bwMode="hidden">
                        <a:xfrm rot="1678521" flipV="1">
                          <a:off x="1682" y="3297"/>
                          <a:ext cx="2635" cy="40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55" name="Line 47"/>
                        <p:cNvSpPr>
                          <a:spLocks noChangeShapeType="1"/>
                        </p:cNvSpPr>
                        <p:nvPr userDrawn="1"/>
                      </p:nvSpPr>
                      <p:spPr bwMode="hidden">
                        <a:xfrm rot="1678521" flipV="1">
                          <a:off x="1782" y="2845"/>
                          <a:ext cx="2370" cy="78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56" name="Line 48"/>
                        <p:cNvSpPr>
                          <a:spLocks noChangeShapeType="1"/>
                        </p:cNvSpPr>
                        <p:nvPr userDrawn="1"/>
                      </p:nvSpPr>
                      <p:spPr bwMode="hidden">
                        <a:xfrm rot="1678521" flipV="1">
                          <a:off x="1960" y="1992"/>
                          <a:ext cx="1530" cy="14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57" name="Line 49"/>
                        <p:cNvSpPr>
                          <a:spLocks noChangeShapeType="1"/>
                        </p:cNvSpPr>
                        <p:nvPr userDrawn="1"/>
                      </p:nvSpPr>
                      <p:spPr bwMode="hidden">
                        <a:xfrm rot="1678521" flipV="1">
                          <a:off x="2014" y="1727"/>
                          <a:ext cx="1219" cy="1629"/>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58" name="Freeform 50"/>
                        <p:cNvSpPr>
                          <a:spLocks/>
                        </p:cNvSpPr>
                        <p:nvPr userDrawn="1"/>
                      </p:nvSpPr>
                      <p:spPr bwMode="hidden">
                        <a:xfrm>
                          <a:off x="0" y="2548"/>
                          <a:ext cx="1542" cy="1768"/>
                        </a:xfrm>
                        <a:custGeom>
                          <a:avLst/>
                          <a:gdLst/>
                          <a:ahLst/>
                          <a:cxnLst>
                            <a:cxn ang="0">
                              <a:pos x="909" y="1264"/>
                            </a:cxn>
                            <a:cxn ang="0">
                              <a:pos x="1058" y="1402"/>
                            </a:cxn>
                            <a:cxn ang="0">
                              <a:pos x="1214" y="1528"/>
                            </a:cxn>
                            <a:cxn ang="0">
                              <a:pos x="1369" y="1654"/>
                            </a:cxn>
                            <a:cxn ang="0">
                              <a:pos x="1531" y="1768"/>
                            </a:cxn>
                            <a:cxn ang="0">
                              <a:pos x="1537" y="1768"/>
                            </a:cxn>
                            <a:cxn ang="0">
                              <a:pos x="1375" y="1654"/>
                            </a:cxn>
                            <a:cxn ang="0">
                              <a:pos x="1220" y="1534"/>
                            </a:cxn>
                            <a:cxn ang="0">
                              <a:pos x="1064" y="1402"/>
                            </a:cxn>
                            <a:cxn ang="0">
                              <a:pos x="915" y="1258"/>
                            </a:cxn>
                            <a:cxn ang="0">
                              <a:pos x="765" y="1115"/>
                            </a:cxn>
                            <a:cxn ang="0">
                              <a:pos x="628" y="959"/>
                            </a:cxn>
                            <a:cxn ang="0">
                              <a:pos x="496" y="803"/>
                            </a:cxn>
                            <a:cxn ang="0">
                              <a:pos x="377" y="647"/>
                            </a:cxn>
                            <a:cxn ang="0">
                              <a:pos x="269" y="485"/>
                            </a:cxn>
                            <a:cxn ang="0">
                              <a:pos x="167" y="323"/>
                            </a:cxn>
                            <a:cxn ang="0">
                              <a:pos x="78" y="161"/>
                            </a:cxn>
                            <a:cxn ang="0">
                              <a:pos x="0" y="0"/>
                            </a:cxn>
                            <a:cxn ang="0">
                              <a:pos x="0" y="12"/>
                            </a:cxn>
                            <a:cxn ang="0">
                              <a:pos x="78" y="173"/>
                            </a:cxn>
                            <a:cxn ang="0">
                              <a:pos x="167" y="335"/>
                            </a:cxn>
                            <a:cxn ang="0">
                              <a:pos x="269" y="491"/>
                            </a:cxn>
                            <a:cxn ang="0">
                              <a:pos x="377" y="653"/>
                            </a:cxn>
                            <a:cxn ang="0">
                              <a:pos x="496" y="809"/>
                            </a:cxn>
                            <a:cxn ang="0">
                              <a:pos x="628" y="965"/>
                            </a:cxn>
                            <a:cxn ang="0">
                              <a:pos x="765" y="1121"/>
                            </a:cxn>
                            <a:cxn ang="0">
                              <a:pos x="909" y="1264"/>
                            </a:cxn>
                            <a:cxn ang="0">
                              <a:pos x="909" y="1264"/>
                            </a:cxn>
                          </a:cxnLst>
                          <a:rect l="0" t="0" r="r" b="b"/>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lnTo>
                                <a:pt x="909" y="1264"/>
                              </a:lnTo>
                              <a:close/>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SG" sz="1800" dirty="0">
                            <a:solidFill>
                              <a:srgbClr val="FFFFFF"/>
                            </a:solidFill>
                          </a:endParaRPr>
                        </a:p>
                      </p:txBody>
                    </p:sp>
                    <p:grpSp>
                      <p:nvGrpSpPr>
                        <p:cNvPr id="9" name="Group 51"/>
                        <p:cNvGrpSpPr>
                          <a:grpSpLocks/>
                        </p:cNvGrpSpPr>
                        <p:nvPr userDrawn="1"/>
                      </p:nvGrpSpPr>
                      <p:grpSpPr bwMode="auto">
                        <a:xfrm>
                          <a:off x="0" y="1812"/>
                          <a:ext cx="3672" cy="2049"/>
                          <a:chOff x="5" y="1816"/>
                          <a:chExt cx="3672" cy="2049"/>
                        </a:xfrm>
                      </p:grpSpPr>
                      <p:sp>
                        <p:nvSpPr>
                          <p:cNvPr id="171060" name="Oval 52"/>
                          <p:cNvSpPr>
                            <a:spLocks noChangeArrowheads="1"/>
                          </p:cNvSpPr>
                          <p:nvPr userDrawn="1"/>
                        </p:nvSpPr>
                        <p:spPr bwMode="hidden">
                          <a:xfrm rot="-2819839">
                            <a:off x="1544" y="2872"/>
                            <a:ext cx="161" cy="280"/>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61" name="Oval 53"/>
                          <p:cNvSpPr>
                            <a:spLocks noChangeArrowheads="1"/>
                          </p:cNvSpPr>
                          <p:nvPr userDrawn="1"/>
                        </p:nvSpPr>
                        <p:spPr bwMode="hidden">
                          <a:xfrm rot="-2819839">
                            <a:off x="1490" y="2750"/>
                            <a:ext cx="281" cy="50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62" name="Oval 54"/>
                          <p:cNvSpPr>
                            <a:spLocks noChangeArrowheads="1"/>
                          </p:cNvSpPr>
                          <p:nvPr userDrawn="1"/>
                        </p:nvSpPr>
                        <p:spPr bwMode="hidden">
                          <a:xfrm rot="-2819839">
                            <a:off x="1415" y="2563"/>
                            <a:ext cx="471" cy="813"/>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63" name="Oval 55"/>
                          <p:cNvSpPr>
                            <a:spLocks noChangeArrowheads="1"/>
                          </p:cNvSpPr>
                          <p:nvPr userDrawn="1"/>
                        </p:nvSpPr>
                        <p:spPr bwMode="hidden">
                          <a:xfrm rot="-2819839">
                            <a:off x="1357" y="2400"/>
                            <a:ext cx="623" cy="112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64" name="Oval 56"/>
                          <p:cNvSpPr>
                            <a:spLocks noChangeArrowheads="1"/>
                          </p:cNvSpPr>
                          <p:nvPr userDrawn="1"/>
                        </p:nvSpPr>
                        <p:spPr bwMode="hidden">
                          <a:xfrm rot="-2819839">
                            <a:off x="1295" y="2200"/>
                            <a:ext cx="786" cy="1467"/>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65" name="Oval 57"/>
                          <p:cNvSpPr>
                            <a:spLocks noChangeArrowheads="1"/>
                          </p:cNvSpPr>
                          <p:nvPr userDrawn="1"/>
                        </p:nvSpPr>
                        <p:spPr bwMode="hidden">
                          <a:xfrm rot="-2819839">
                            <a:off x="1238" y="2040"/>
                            <a:ext cx="972" cy="1779"/>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66" name="Oval 58"/>
                          <p:cNvSpPr>
                            <a:spLocks noChangeArrowheads="1"/>
                          </p:cNvSpPr>
                          <p:nvPr userDrawn="1"/>
                        </p:nvSpPr>
                        <p:spPr bwMode="hidden">
                          <a:xfrm rot="-2819839">
                            <a:off x="1155" y="1868"/>
                            <a:ext cx="1167" cy="2094"/>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67" name="Oval 59"/>
                          <p:cNvSpPr>
                            <a:spLocks noChangeArrowheads="1"/>
                          </p:cNvSpPr>
                          <p:nvPr userDrawn="1"/>
                        </p:nvSpPr>
                        <p:spPr bwMode="hidden">
                          <a:xfrm rot="-2819839">
                            <a:off x="1085" y="1698"/>
                            <a:ext cx="1346" cy="2398"/>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68" name="Oval 60"/>
                          <p:cNvSpPr>
                            <a:spLocks noChangeArrowheads="1"/>
                          </p:cNvSpPr>
                          <p:nvPr userDrawn="1"/>
                        </p:nvSpPr>
                        <p:spPr bwMode="hidden">
                          <a:xfrm rot="-2819839">
                            <a:off x="998" y="1539"/>
                            <a:ext cx="1563" cy="269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69" name="Oval 61"/>
                          <p:cNvSpPr>
                            <a:spLocks noChangeArrowheads="1"/>
                          </p:cNvSpPr>
                          <p:nvPr userDrawn="1"/>
                        </p:nvSpPr>
                        <p:spPr bwMode="hidden">
                          <a:xfrm rot="-2819839">
                            <a:off x="933" y="1360"/>
                            <a:ext cx="1711" cy="3016"/>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70" name="Oval 62"/>
                          <p:cNvSpPr>
                            <a:spLocks noChangeArrowheads="1"/>
                          </p:cNvSpPr>
                          <p:nvPr userDrawn="1"/>
                        </p:nvSpPr>
                        <p:spPr bwMode="hidden">
                          <a:xfrm rot="-2865139">
                            <a:off x="877" y="1187"/>
                            <a:ext cx="1880" cy="3345"/>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071" name="Oval 63"/>
                          <p:cNvSpPr>
                            <a:spLocks noChangeArrowheads="1"/>
                          </p:cNvSpPr>
                          <p:nvPr userDrawn="1"/>
                        </p:nvSpPr>
                        <p:spPr bwMode="hidden">
                          <a:xfrm rot="-2780025">
                            <a:off x="816" y="1005"/>
                            <a:ext cx="2049" cy="3672"/>
                          </a:xfrm>
                          <a:prstGeom prst="ellipse">
                            <a:avLst/>
                          </a:prstGeom>
                          <a:noFill/>
                          <a:ln w="9525">
                            <a:solidFill>
                              <a:schemeClr val="accent2"/>
                            </a:solid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grpSp>
                    <p:sp>
                      <p:nvSpPr>
                        <p:cNvPr id="171072" name="Line 64"/>
                        <p:cNvSpPr>
                          <a:spLocks noChangeShapeType="1"/>
                        </p:cNvSpPr>
                        <p:nvPr userDrawn="1"/>
                      </p:nvSpPr>
                      <p:spPr bwMode="hidden">
                        <a:xfrm flipV="1">
                          <a:off x="1656" y="1164"/>
                          <a:ext cx="831" cy="17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73" name="Line 65"/>
                        <p:cNvSpPr>
                          <a:spLocks noChangeShapeType="1"/>
                        </p:cNvSpPr>
                        <p:nvPr userDrawn="1"/>
                      </p:nvSpPr>
                      <p:spPr bwMode="hidden">
                        <a:xfrm rot="615780" flipV="1">
                          <a:off x="1811" y="1299"/>
                          <a:ext cx="819" cy="172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74" name="Line 66"/>
                        <p:cNvSpPr>
                          <a:spLocks noChangeShapeType="1"/>
                        </p:cNvSpPr>
                        <p:nvPr userDrawn="1"/>
                      </p:nvSpPr>
                      <p:spPr bwMode="hidden">
                        <a:xfrm rot="1139441" flipV="1">
                          <a:off x="1963" y="1148"/>
                          <a:ext cx="383" cy="189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75" name="Line 67"/>
                        <p:cNvSpPr>
                          <a:spLocks noChangeShapeType="1"/>
                        </p:cNvSpPr>
                        <p:nvPr userDrawn="1"/>
                      </p:nvSpPr>
                      <p:spPr bwMode="hidden">
                        <a:xfrm rot="1061104" flipV="1">
                          <a:off x="1921" y="1332"/>
                          <a:ext cx="744" cy="176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76" name="Line 68"/>
                        <p:cNvSpPr>
                          <a:spLocks noChangeShapeType="1"/>
                        </p:cNvSpPr>
                        <p:nvPr userDrawn="1"/>
                      </p:nvSpPr>
                      <p:spPr bwMode="hidden">
                        <a:xfrm rot="2202167" flipV="1">
                          <a:off x="2217" y="1314"/>
                          <a:ext cx="311" cy="191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77" name="Line 69"/>
                        <p:cNvSpPr>
                          <a:spLocks noChangeShapeType="1"/>
                        </p:cNvSpPr>
                        <p:nvPr userDrawn="1"/>
                      </p:nvSpPr>
                      <p:spPr bwMode="hidden">
                        <a:xfrm rot="1678521" flipV="1">
                          <a:off x="2039" y="1549"/>
                          <a:ext cx="895" cy="172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78" name="Line 70"/>
                        <p:cNvSpPr>
                          <a:spLocks noChangeShapeType="1"/>
                        </p:cNvSpPr>
                        <p:nvPr userDrawn="1"/>
                      </p:nvSpPr>
                      <p:spPr bwMode="hidden">
                        <a:xfrm rot="1678521" flipV="1">
                          <a:off x="2024" y="1649"/>
                          <a:ext cx="1049" cy="166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79" name="Line 71"/>
                        <p:cNvSpPr>
                          <a:spLocks noChangeShapeType="1"/>
                        </p:cNvSpPr>
                        <p:nvPr userDrawn="1"/>
                      </p:nvSpPr>
                      <p:spPr bwMode="hidden">
                        <a:xfrm rot="1678521" flipV="1">
                          <a:off x="1985" y="1876"/>
                          <a:ext cx="1357" cy="151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80" name="Line 72"/>
                        <p:cNvSpPr>
                          <a:spLocks noChangeShapeType="1"/>
                        </p:cNvSpPr>
                        <p:nvPr userDrawn="1"/>
                      </p:nvSpPr>
                      <p:spPr bwMode="hidden">
                        <a:xfrm rot="1678521" flipV="1">
                          <a:off x="1936" y="2115"/>
                          <a:ext cx="1686" cy="13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81" name="Line 73"/>
                        <p:cNvSpPr>
                          <a:spLocks noChangeShapeType="1"/>
                        </p:cNvSpPr>
                        <p:nvPr userDrawn="1"/>
                      </p:nvSpPr>
                      <p:spPr bwMode="hidden">
                        <a:xfrm rot="1678521" flipV="1">
                          <a:off x="1897" y="2287"/>
                          <a:ext cx="1880" cy="122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82" name="Line 74"/>
                        <p:cNvSpPr>
                          <a:spLocks noChangeShapeType="1"/>
                        </p:cNvSpPr>
                        <p:nvPr userDrawn="1"/>
                      </p:nvSpPr>
                      <p:spPr bwMode="hidden">
                        <a:xfrm rot="1678521" flipV="1">
                          <a:off x="1855" y="2458"/>
                          <a:ext cx="2060" cy="10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83" name="Line 75"/>
                        <p:cNvSpPr>
                          <a:spLocks noChangeShapeType="1"/>
                        </p:cNvSpPr>
                        <p:nvPr userDrawn="1"/>
                      </p:nvSpPr>
                      <p:spPr bwMode="hidden">
                        <a:xfrm rot="1678521" flipV="1">
                          <a:off x="1823" y="2640"/>
                          <a:ext cx="2224" cy="95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84" name="Line 76"/>
                        <p:cNvSpPr>
                          <a:spLocks noChangeShapeType="1"/>
                        </p:cNvSpPr>
                        <p:nvPr userDrawn="1"/>
                      </p:nvSpPr>
                      <p:spPr bwMode="hidden">
                        <a:xfrm rot="1678521" flipV="1">
                          <a:off x="1737" y="3059"/>
                          <a:ext cx="2520" cy="61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85" name="Line 77"/>
                        <p:cNvSpPr>
                          <a:spLocks noChangeShapeType="1"/>
                        </p:cNvSpPr>
                        <p:nvPr userDrawn="1"/>
                      </p:nvSpPr>
                      <p:spPr bwMode="hidden">
                        <a:xfrm rot="1678521">
                          <a:off x="1324" y="3150"/>
                          <a:ext cx="472" cy="112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86" name="Line 78"/>
                        <p:cNvSpPr>
                          <a:spLocks noChangeShapeType="1"/>
                        </p:cNvSpPr>
                        <p:nvPr userDrawn="1"/>
                      </p:nvSpPr>
                      <p:spPr bwMode="hidden">
                        <a:xfrm rot="1678521" flipH="1">
                          <a:off x="1121" y="2961"/>
                          <a:ext cx="220" cy="101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87" name="Line 79"/>
                        <p:cNvSpPr>
                          <a:spLocks noChangeShapeType="1"/>
                        </p:cNvSpPr>
                        <p:nvPr userDrawn="1"/>
                      </p:nvSpPr>
                      <p:spPr bwMode="hidden">
                        <a:xfrm rot="1678521" flipH="1">
                          <a:off x="1041" y="2935"/>
                          <a:ext cx="304" cy="99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88" name="Line 80"/>
                        <p:cNvSpPr>
                          <a:spLocks noChangeShapeType="1"/>
                        </p:cNvSpPr>
                        <p:nvPr userDrawn="1"/>
                      </p:nvSpPr>
                      <p:spPr bwMode="hidden">
                        <a:xfrm rot="1678521" flipH="1">
                          <a:off x="957" y="2910"/>
                          <a:ext cx="394" cy="9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89" name="Line 81"/>
                        <p:cNvSpPr>
                          <a:spLocks noChangeShapeType="1"/>
                        </p:cNvSpPr>
                        <p:nvPr userDrawn="1"/>
                      </p:nvSpPr>
                      <p:spPr bwMode="hidden">
                        <a:xfrm rot="1678521" flipH="1">
                          <a:off x="880" y="2885"/>
                          <a:ext cx="478" cy="943"/>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90" name="Line 82"/>
                        <p:cNvSpPr>
                          <a:spLocks noChangeShapeType="1"/>
                        </p:cNvSpPr>
                        <p:nvPr userDrawn="1"/>
                      </p:nvSpPr>
                      <p:spPr bwMode="hidden">
                        <a:xfrm rot="1678521" flipH="1">
                          <a:off x="801" y="2863"/>
                          <a:ext cx="561" cy="91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91" name="Line 83"/>
                        <p:cNvSpPr>
                          <a:spLocks noChangeShapeType="1"/>
                        </p:cNvSpPr>
                        <p:nvPr userDrawn="1"/>
                      </p:nvSpPr>
                      <p:spPr bwMode="hidden">
                        <a:xfrm rot="1678521" flipH="1">
                          <a:off x="717" y="2836"/>
                          <a:ext cx="656" cy="8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92" name="Line 84"/>
                        <p:cNvSpPr>
                          <a:spLocks noChangeShapeType="1"/>
                        </p:cNvSpPr>
                        <p:nvPr userDrawn="1"/>
                      </p:nvSpPr>
                      <p:spPr bwMode="hidden">
                        <a:xfrm rot="1678521" flipH="1">
                          <a:off x="631" y="2810"/>
                          <a:ext cx="752" cy="84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93" name="Line 85"/>
                        <p:cNvSpPr>
                          <a:spLocks noChangeShapeType="1"/>
                        </p:cNvSpPr>
                        <p:nvPr userDrawn="1"/>
                      </p:nvSpPr>
                      <p:spPr bwMode="hidden">
                        <a:xfrm rot="1678521" flipH="1">
                          <a:off x="462" y="2758"/>
                          <a:ext cx="946" cy="75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94" name="Line 86"/>
                        <p:cNvSpPr>
                          <a:spLocks noChangeShapeType="1"/>
                        </p:cNvSpPr>
                        <p:nvPr userDrawn="1"/>
                      </p:nvSpPr>
                      <p:spPr bwMode="hidden">
                        <a:xfrm rot="1678521" flipH="1">
                          <a:off x="365" y="2729"/>
                          <a:ext cx="1058" cy="69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95" name="Line 87"/>
                        <p:cNvSpPr>
                          <a:spLocks noChangeShapeType="1"/>
                        </p:cNvSpPr>
                        <p:nvPr userDrawn="1"/>
                      </p:nvSpPr>
                      <p:spPr bwMode="hidden">
                        <a:xfrm rot="1678521" flipH="1">
                          <a:off x="265" y="2697"/>
                          <a:ext cx="1174" cy="636"/>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96" name="Line 88"/>
                        <p:cNvSpPr>
                          <a:spLocks noChangeShapeType="1"/>
                        </p:cNvSpPr>
                        <p:nvPr userDrawn="1"/>
                      </p:nvSpPr>
                      <p:spPr bwMode="hidden">
                        <a:xfrm rot="1678521" flipH="1">
                          <a:off x="55" y="2632"/>
                          <a:ext cx="1431" cy="48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97" name="Line 89"/>
                        <p:cNvSpPr>
                          <a:spLocks noChangeShapeType="1"/>
                        </p:cNvSpPr>
                        <p:nvPr userDrawn="1"/>
                      </p:nvSpPr>
                      <p:spPr bwMode="hidden">
                        <a:xfrm rot="1678521" flipH="1">
                          <a:off x="-1" y="2607"/>
                          <a:ext cx="1513" cy="37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98" name="Line 90"/>
                        <p:cNvSpPr>
                          <a:spLocks noChangeShapeType="1"/>
                        </p:cNvSpPr>
                        <p:nvPr userDrawn="1"/>
                      </p:nvSpPr>
                      <p:spPr bwMode="hidden">
                        <a:xfrm rot="1678521" flipH="1">
                          <a:off x="-72" y="2570"/>
                          <a:ext cx="1648" cy="107"/>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099" name="Line 91"/>
                        <p:cNvSpPr>
                          <a:spLocks noChangeShapeType="1"/>
                        </p:cNvSpPr>
                        <p:nvPr userDrawn="1"/>
                      </p:nvSpPr>
                      <p:spPr bwMode="hidden">
                        <a:xfrm rot="1678521" flipH="1" flipV="1">
                          <a:off x="-237" y="1095"/>
                          <a:ext cx="2219" cy="1364"/>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00" name="Line 92"/>
                        <p:cNvSpPr>
                          <a:spLocks noChangeShapeType="1"/>
                        </p:cNvSpPr>
                        <p:nvPr userDrawn="1"/>
                      </p:nvSpPr>
                      <p:spPr bwMode="hidden">
                        <a:xfrm rot="1678521" flipH="1" flipV="1">
                          <a:off x="-43" y="962"/>
                          <a:ext cx="2071" cy="1541"/>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01" name="Line 93"/>
                        <p:cNvSpPr>
                          <a:spLocks noChangeShapeType="1"/>
                        </p:cNvSpPr>
                        <p:nvPr userDrawn="1"/>
                      </p:nvSpPr>
                      <p:spPr bwMode="hidden">
                        <a:xfrm rot="1678521" flipH="1" flipV="1">
                          <a:off x="418" y="826"/>
                          <a:ext cx="1672" cy="178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02" name="Line 94"/>
                        <p:cNvSpPr>
                          <a:spLocks noChangeShapeType="1"/>
                        </p:cNvSpPr>
                        <p:nvPr userDrawn="1"/>
                      </p:nvSpPr>
                      <p:spPr bwMode="hidden">
                        <a:xfrm rot="1678521" flipH="1" flipV="1">
                          <a:off x="634" y="808"/>
                          <a:ext cx="1473" cy="185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03" name="Line 95"/>
                        <p:cNvSpPr>
                          <a:spLocks noChangeShapeType="1"/>
                        </p:cNvSpPr>
                        <p:nvPr userDrawn="1"/>
                      </p:nvSpPr>
                      <p:spPr bwMode="hidden">
                        <a:xfrm rot="1678521" flipH="1" flipV="1">
                          <a:off x="1094" y="827"/>
                          <a:ext cx="1030" cy="1945"/>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04" name="Line 96"/>
                        <p:cNvSpPr>
                          <a:spLocks noChangeShapeType="1"/>
                        </p:cNvSpPr>
                        <p:nvPr userDrawn="1"/>
                      </p:nvSpPr>
                      <p:spPr bwMode="hidden">
                        <a:xfrm rot="1678521" flipH="1" flipV="1">
                          <a:off x="1302" y="857"/>
                          <a:ext cx="829" cy="1970"/>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05" name="Line 97"/>
                        <p:cNvSpPr>
                          <a:spLocks noChangeShapeType="1"/>
                        </p:cNvSpPr>
                        <p:nvPr userDrawn="1"/>
                      </p:nvSpPr>
                      <p:spPr bwMode="hidden">
                        <a:xfrm rot="1678521" flipH="1" flipV="1">
                          <a:off x="1496" y="901"/>
                          <a:ext cx="633"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06" name="Line 98"/>
                        <p:cNvSpPr>
                          <a:spLocks noChangeShapeType="1"/>
                        </p:cNvSpPr>
                        <p:nvPr userDrawn="1"/>
                      </p:nvSpPr>
                      <p:spPr bwMode="hidden">
                        <a:xfrm rot="1678521" flipH="1" flipV="1">
                          <a:off x="1679" y="952"/>
                          <a:ext cx="447" cy="19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07" name="Line 99"/>
                        <p:cNvSpPr>
                          <a:spLocks noChangeShapeType="1"/>
                        </p:cNvSpPr>
                        <p:nvPr userDrawn="1"/>
                      </p:nvSpPr>
                      <p:spPr bwMode="hidden">
                        <a:xfrm rot="1678521" flipH="1" flipV="1">
                          <a:off x="1859" y="1013"/>
                          <a:ext cx="261" cy="1962"/>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grpSp>
                </p:grpSp>
              </p:grpSp>
            </p:grpSp>
          </p:grpSp>
          <p:grpSp>
            <p:nvGrpSpPr>
              <p:cNvPr id="10" name="Group 100"/>
              <p:cNvGrpSpPr>
                <a:grpSpLocks/>
              </p:cNvGrpSpPr>
              <p:nvPr userDrawn="1"/>
            </p:nvGrpSpPr>
            <p:grpSpPr bwMode="auto">
              <a:xfrm>
                <a:off x="402" y="1454"/>
                <a:ext cx="2787" cy="2866"/>
                <a:chOff x="2" y="1454"/>
                <a:chExt cx="2787" cy="2866"/>
              </a:xfrm>
            </p:grpSpPr>
            <p:sp>
              <p:nvSpPr>
                <p:cNvPr id="171109" name="Line 101"/>
                <p:cNvSpPr>
                  <a:spLocks noChangeShapeType="1"/>
                </p:cNvSpPr>
                <p:nvPr userDrawn="1"/>
              </p:nvSpPr>
              <p:spPr bwMode="hidden">
                <a:xfrm rot="1678521" flipV="1">
                  <a:off x="2057" y="1454"/>
                  <a:ext cx="732" cy="1778"/>
                </a:xfrm>
                <a:prstGeom prst="line">
                  <a:avLst/>
                </a:prstGeom>
                <a:noFill/>
                <a:ln w="9525">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10" name="Line 102"/>
                <p:cNvSpPr>
                  <a:spLocks noChangeShapeType="1"/>
                </p:cNvSpPr>
                <p:nvPr userDrawn="1"/>
              </p:nvSpPr>
              <p:spPr bwMode="hidden">
                <a:xfrm flipH="1" flipV="1">
                  <a:off x="870" y="3854"/>
                  <a:ext cx="223" cy="46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grpSp>
              <p:nvGrpSpPr>
                <p:cNvPr id="11" name="Group 103"/>
                <p:cNvGrpSpPr>
                  <a:grpSpLocks/>
                </p:cNvGrpSpPr>
                <p:nvPr userDrawn="1"/>
              </p:nvGrpSpPr>
              <p:grpSpPr bwMode="auto">
                <a:xfrm>
                  <a:off x="2" y="2738"/>
                  <a:ext cx="1317" cy="1582"/>
                  <a:chOff x="2" y="2738"/>
                  <a:chExt cx="1317" cy="1582"/>
                </a:xfrm>
              </p:grpSpPr>
              <p:sp>
                <p:nvSpPr>
                  <p:cNvPr id="171112" name="Line 104"/>
                  <p:cNvSpPr>
                    <a:spLocks noChangeShapeType="1"/>
                  </p:cNvSpPr>
                  <p:nvPr userDrawn="1"/>
                </p:nvSpPr>
                <p:spPr bwMode="hidden">
                  <a:xfrm flipH="1">
                    <a:off x="697" y="3855"/>
                    <a:ext cx="173" cy="18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13" name="Freeform 105"/>
                  <p:cNvSpPr>
                    <a:spLocks/>
                  </p:cNvSpPr>
                  <p:nvPr userDrawn="1"/>
                </p:nvSpPr>
                <p:spPr bwMode="hidden">
                  <a:xfrm>
                    <a:off x="2" y="3218"/>
                    <a:ext cx="1006" cy="1102"/>
                  </a:xfrm>
                  <a:custGeom>
                    <a:avLst/>
                    <a:gdLst/>
                    <a:ahLst/>
                    <a:cxnLst>
                      <a:cxn ang="0">
                        <a:pos x="1006" y="1102"/>
                      </a:cxn>
                      <a:cxn ang="0">
                        <a:pos x="696" y="823"/>
                      </a:cxn>
                      <a:cxn ang="0">
                        <a:pos x="333" y="447"/>
                      </a:cxn>
                      <a:cxn ang="0">
                        <a:pos x="51" y="76"/>
                      </a:cxn>
                      <a:cxn ang="0">
                        <a:pos x="0" y="0"/>
                      </a:cxn>
                    </a:cxnLst>
                    <a:rect l="0" t="0" r="r" b="b"/>
                    <a:pathLst>
                      <a:path w="1006" h="1102">
                        <a:moveTo>
                          <a:pt x="1006" y="1102"/>
                        </a:moveTo>
                        <a:lnTo>
                          <a:pt x="696" y="823"/>
                        </a:lnTo>
                        <a:lnTo>
                          <a:pt x="333" y="447"/>
                        </a:lnTo>
                        <a:lnTo>
                          <a:pt x="51" y="76"/>
                        </a:lnTo>
                        <a:lnTo>
                          <a:pt x="0" y="0"/>
                        </a:lnTo>
                      </a:path>
                    </a:pathLst>
                  </a:custGeom>
                  <a:noFill/>
                  <a:ln w="19050" cmpd="sng">
                    <a:solidFill>
                      <a:schemeClr val="accent2"/>
                    </a:solidFill>
                    <a:round/>
                    <a:headEnd type="none" w="med" len="med"/>
                    <a:tailEnd type="none" w="med" len="me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14" name="Line 106"/>
                  <p:cNvSpPr>
                    <a:spLocks noChangeShapeType="1"/>
                  </p:cNvSpPr>
                  <p:nvPr userDrawn="1"/>
                </p:nvSpPr>
                <p:spPr bwMode="hidden">
                  <a:xfrm flipH="1">
                    <a:off x="1242" y="4231"/>
                    <a:ext cx="77" cy="88"/>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15" name="Line 107"/>
                  <p:cNvSpPr>
                    <a:spLocks noChangeShapeType="1"/>
                  </p:cNvSpPr>
                  <p:nvPr userDrawn="1"/>
                </p:nvSpPr>
                <p:spPr bwMode="hidden">
                  <a:xfrm flipH="1" flipV="1">
                    <a:off x="340" y="3668"/>
                    <a:ext cx="532" cy="185"/>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16" name="Line 108"/>
                  <p:cNvSpPr>
                    <a:spLocks noChangeShapeType="1"/>
                  </p:cNvSpPr>
                  <p:nvPr userDrawn="1"/>
                </p:nvSpPr>
                <p:spPr bwMode="hidden">
                  <a:xfrm flipH="1" flipV="1">
                    <a:off x="237" y="3101"/>
                    <a:ext cx="101" cy="567"/>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17" name="Line 109"/>
                  <p:cNvSpPr>
                    <a:spLocks noChangeShapeType="1"/>
                  </p:cNvSpPr>
                  <p:nvPr userDrawn="1"/>
                </p:nvSpPr>
                <p:spPr bwMode="hidden">
                  <a:xfrm flipH="1" flipV="1">
                    <a:off x="2" y="3009"/>
                    <a:ext cx="235" cy="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18" name="Line 110"/>
                  <p:cNvSpPr>
                    <a:spLocks noChangeShapeType="1"/>
                  </p:cNvSpPr>
                  <p:nvPr userDrawn="1"/>
                </p:nvSpPr>
                <p:spPr bwMode="hidden">
                  <a:xfrm flipV="1">
                    <a:off x="54" y="3101"/>
                    <a:ext cx="182" cy="194"/>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19" name="Line 111"/>
                  <p:cNvSpPr>
                    <a:spLocks noChangeShapeType="1"/>
                  </p:cNvSpPr>
                  <p:nvPr userDrawn="1"/>
                </p:nvSpPr>
                <p:spPr bwMode="hidden">
                  <a:xfrm flipH="1">
                    <a:off x="336" y="3476"/>
                    <a:ext cx="176" cy="192"/>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sp>
                <p:nvSpPr>
                  <p:cNvPr id="171120" name="Line 112"/>
                  <p:cNvSpPr>
                    <a:spLocks noChangeShapeType="1"/>
                  </p:cNvSpPr>
                  <p:nvPr userDrawn="1"/>
                </p:nvSpPr>
                <p:spPr bwMode="hidden">
                  <a:xfrm flipV="1">
                    <a:off x="3" y="2738"/>
                    <a:ext cx="14" cy="23"/>
                  </a:xfrm>
                  <a:prstGeom prst="line">
                    <a:avLst/>
                  </a:prstGeom>
                  <a:noFill/>
                  <a:ln w="19050">
                    <a:solidFill>
                      <a:schemeClr val="accent2"/>
                    </a:solidFill>
                    <a:round/>
                    <a:headEnd/>
                    <a:tailEnd/>
                  </a:ln>
                  <a:effectLst/>
                </p:spPr>
                <p:txBody>
                  <a:bodyPr/>
                  <a:lstStyle/>
                  <a:p>
                    <a:pPr eaLnBrk="0" fontAlgn="base" hangingPunct="0">
                      <a:spcBef>
                        <a:spcPct val="0"/>
                      </a:spcBef>
                      <a:spcAft>
                        <a:spcPct val="0"/>
                      </a:spcAft>
                    </a:pPr>
                    <a:endParaRPr lang="en-SG" sz="1800" dirty="0">
                      <a:solidFill>
                        <a:srgbClr val="FFFFFF"/>
                      </a:solidFill>
                    </a:endParaRPr>
                  </a:p>
                </p:txBody>
              </p:sp>
            </p:grpSp>
          </p:grpSp>
        </p:grpSp>
        <p:grpSp>
          <p:nvGrpSpPr>
            <p:cNvPr id="12" name="Group 113"/>
            <p:cNvGrpSpPr>
              <a:grpSpLocks/>
            </p:cNvGrpSpPr>
            <p:nvPr userDrawn="1"/>
          </p:nvGrpSpPr>
          <p:grpSpPr bwMode="auto">
            <a:xfrm>
              <a:off x="16" y="1326"/>
              <a:ext cx="3325" cy="2948"/>
              <a:chOff x="16" y="1326"/>
              <a:chExt cx="3325" cy="2948"/>
            </a:xfrm>
          </p:grpSpPr>
          <p:sp>
            <p:nvSpPr>
              <p:cNvPr id="171122" name="Freeform 114"/>
              <p:cNvSpPr>
                <a:spLocks/>
              </p:cNvSpPr>
              <p:nvPr/>
            </p:nvSpPr>
            <p:spPr bwMode="hidden">
              <a:xfrm>
                <a:off x="16" y="2656"/>
                <a:ext cx="1440" cy="1618"/>
              </a:xfrm>
              <a:custGeom>
                <a:avLst/>
                <a:gdLst/>
                <a:ahLst/>
                <a:cxnLst>
                  <a:cxn ang="0">
                    <a:pos x="873" y="1150"/>
                  </a:cxn>
                  <a:cxn ang="0">
                    <a:pos x="741" y="1019"/>
                  </a:cxn>
                  <a:cxn ang="0">
                    <a:pos x="610" y="875"/>
                  </a:cxn>
                  <a:cxn ang="0">
                    <a:pos x="490" y="737"/>
                  </a:cxn>
                  <a:cxn ang="0">
                    <a:pos x="377" y="593"/>
                  </a:cxn>
                  <a:cxn ang="0">
                    <a:pos x="275" y="443"/>
                  </a:cxn>
                  <a:cxn ang="0">
                    <a:pos x="173" y="299"/>
                  </a:cxn>
                  <a:cxn ang="0">
                    <a:pos x="84" y="149"/>
                  </a:cxn>
                  <a:cxn ang="0">
                    <a:pos x="0" y="0"/>
                  </a:cxn>
                  <a:cxn ang="0">
                    <a:pos x="0" y="11"/>
                  </a:cxn>
                  <a:cxn ang="0">
                    <a:pos x="84" y="155"/>
                  </a:cxn>
                  <a:cxn ang="0">
                    <a:pos x="173" y="305"/>
                  </a:cxn>
                  <a:cxn ang="0">
                    <a:pos x="269" y="449"/>
                  </a:cxn>
                  <a:cxn ang="0">
                    <a:pos x="377" y="593"/>
                  </a:cxn>
                  <a:cxn ang="0">
                    <a:pos x="490" y="737"/>
                  </a:cxn>
                  <a:cxn ang="0">
                    <a:pos x="610" y="881"/>
                  </a:cxn>
                  <a:cxn ang="0">
                    <a:pos x="735" y="1019"/>
                  </a:cxn>
                  <a:cxn ang="0">
                    <a:pos x="873" y="1150"/>
                  </a:cxn>
                  <a:cxn ang="0">
                    <a:pos x="1010" y="1276"/>
                  </a:cxn>
                  <a:cxn ang="0">
                    <a:pos x="1148" y="1396"/>
                  </a:cxn>
                  <a:cxn ang="0">
                    <a:pos x="1286" y="1510"/>
                  </a:cxn>
                  <a:cxn ang="0">
                    <a:pos x="1429" y="1618"/>
                  </a:cxn>
                  <a:cxn ang="0">
                    <a:pos x="1435" y="1618"/>
                  </a:cxn>
                  <a:cxn ang="0">
                    <a:pos x="1292" y="1510"/>
                  </a:cxn>
                  <a:cxn ang="0">
                    <a:pos x="1154" y="1396"/>
                  </a:cxn>
                  <a:cxn ang="0">
                    <a:pos x="1010" y="1276"/>
                  </a:cxn>
                  <a:cxn ang="0">
                    <a:pos x="873" y="1150"/>
                  </a:cxn>
                  <a:cxn ang="0">
                    <a:pos x="873" y="1150"/>
                  </a:cxn>
                </a:cxnLst>
                <a:rect l="0" t="0" r="r" b="b"/>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lnTo>
                      <a:pt x="873" y="1150"/>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sp>
            <p:nvSpPr>
              <p:cNvPr id="171123" name="Freeform 115"/>
              <p:cNvSpPr>
                <a:spLocks/>
              </p:cNvSpPr>
              <p:nvPr/>
            </p:nvSpPr>
            <p:spPr bwMode="hidden">
              <a:xfrm>
                <a:off x="16" y="2260"/>
                <a:ext cx="1673" cy="2014"/>
              </a:xfrm>
              <a:custGeom>
                <a:avLst/>
                <a:gdLst/>
                <a:ahLst/>
                <a:cxnLst>
                  <a:cxn ang="0">
                    <a:pos x="957" y="1463"/>
                  </a:cxn>
                  <a:cxn ang="0">
                    <a:pos x="789" y="1289"/>
                  </a:cxn>
                  <a:cxn ang="0">
                    <a:pos x="634" y="1115"/>
                  </a:cxn>
                  <a:cxn ang="0">
                    <a:pos x="490" y="929"/>
                  </a:cxn>
                  <a:cxn ang="0">
                    <a:pos x="365" y="743"/>
                  </a:cxn>
                  <a:cxn ang="0">
                    <a:pos x="251" y="557"/>
                  </a:cxn>
                  <a:cxn ang="0">
                    <a:pos x="149" y="372"/>
                  </a:cxn>
                  <a:cxn ang="0">
                    <a:pos x="66" y="186"/>
                  </a:cxn>
                  <a:cxn ang="0">
                    <a:pos x="0" y="0"/>
                  </a:cxn>
                  <a:cxn ang="0">
                    <a:pos x="0" y="12"/>
                  </a:cxn>
                  <a:cxn ang="0">
                    <a:pos x="66" y="198"/>
                  </a:cxn>
                  <a:cxn ang="0">
                    <a:pos x="149" y="384"/>
                  </a:cxn>
                  <a:cxn ang="0">
                    <a:pos x="251" y="569"/>
                  </a:cxn>
                  <a:cxn ang="0">
                    <a:pos x="365" y="755"/>
                  </a:cxn>
                  <a:cxn ang="0">
                    <a:pos x="490" y="935"/>
                  </a:cxn>
                  <a:cxn ang="0">
                    <a:pos x="634" y="1115"/>
                  </a:cxn>
                  <a:cxn ang="0">
                    <a:pos x="789" y="1295"/>
                  </a:cxn>
                  <a:cxn ang="0">
                    <a:pos x="957" y="1463"/>
                  </a:cxn>
                  <a:cxn ang="0">
                    <a:pos x="1130" y="1618"/>
                  </a:cxn>
                  <a:cxn ang="0">
                    <a:pos x="1303" y="1762"/>
                  </a:cxn>
                  <a:cxn ang="0">
                    <a:pos x="1483" y="1894"/>
                  </a:cxn>
                  <a:cxn ang="0">
                    <a:pos x="1662" y="2014"/>
                  </a:cxn>
                  <a:cxn ang="0">
                    <a:pos x="1668" y="2014"/>
                  </a:cxn>
                  <a:cxn ang="0">
                    <a:pos x="1483" y="1894"/>
                  </a:cxn>
                  <a:cxn ang="0">
                    <a:pos x="1303" y="1762"/>
                  </a:cxn>
                  <a:cxn ang="0">
                    <a:pos x="1130" y="1618"/>
                  </a:cxn>
                  <a:cxn ang="0">
                    <a:pos x="957" y="1463"/>
                  </a:cxn>
                  <a:cxn ang="0">
                    <a:pos x="957" y="1463"/>
                  </a:cxn>
                </a:cxnLst>
                <a:rect l="0" t="0" r="r" b="b"/>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lnTo>
                      <a:pt x="957" y="1463"/>
                    </a:lnTo>
                    <a:close/>
                  </a:path>
                </a:pathLst>
              </a:custGeom>
              <a:solidFill>
                <a:schemeClr val="accent2"/>
              </a:soli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sp>
            <p:nvSpPr>
              <p:cNvPr id="171124" name="Rectangle 116"/>
              <p:cNvSpPr>
                <a:spLocks noChangeArrowheads="1"/>
              </p:cNvSpPr>
              <p:nvPr/>
            </p:nvSpPr>
            <p:spPr bwMode="hidden">
              <a:xfrm rot="-2488720">
                <a:off x="1988" y="1919"/>
                <a:ext cx="1353"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125" name="Rectangle 117"/>
              <p:cNvSpPr>
                <a:spLocks noChangeArrowheads="1"/>
              </p:cNvSpPr>
              <p:nvPr/>
            </p:nvSpPr>
            <p:spPr bwMode="hidden">
              <a:xfrm rot="-5087790">
                <a:off x="1964" y="2613"/>
                <a:ext cx="2217"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126" name="Rectangle 118"/>
              <p:cNvSpPr>
                <a:spLocks noChangeArrowheads="1"/>
              </p:cNvSpPr>
              <p:nvPr/>
            </p:nvSpPr>
            <p:spPr bwMode="hidden">
              <a:xfrm rot="-3417299">
                <a:off x="1019" y="2694"/>
                <a:ext cx="2678"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127" name="Rectangle 119"/>
              <p:cNvSpPr>
                <a:spLocks noChangeArrowheads="1"/>
              </p:cNvSpPr>
              <p:nvPr/>
            </p:nvSpPr>
            <p:spPr bwMode="hidden">
              <a:xfrm rot="-835848">
                <a:off x="688" y="1748"/>
                <a:ext cx="2390" cy="17"/>
              </a:xfrm>
              <a:prstGeom prst="rect">
                <a:avLst/>
              </a:prstGeom>
              <a:solidFill>
                <a:schemeClr val="accent2"/>
              </a:solidFill>
              <a:ln w="9525">
                <a:noFill/>
                <a:miter lim="800000"/>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grpSp>
            <p:nvGrpSpPr>
              <p:cNvPr id="13" name="Group 120"/>
              <p:cNvGrpSpPr>
                <a:grpSpLocks noChangeAspect="1"/>
              </p:cNvGrpSpPr>
              <p:nvPr/>
            </p:nvGrpSpPr>
            <p:grpSpPr bwMode="auto">
              <a:xfrm>
                <a:off x="3046" y="1326"/>
                <a:ext cx="259" cy="299"/>
                <a:chOff x="3042" y="1265"/>
                <a:chExt cx="367" cy="424"/>
              </a:xfrm>
            </p:grpSpPr>
            <p:sp>
              <p:nvSpPr>
                <p:cNvPr id="171129" name="Oval 121"/>
                <p:cNvSpPr>
                  <a:spLocks noChangeAspect="1" noChangeArrowheads="1"/>
                </p:cNvSpPr>
                <p:nvPr userDrawn="1"/>
              </p:nvSpPr>
              <p:spPr bwMode="hidden">
                <a:xfrm rot="2828979">
                  <a:off x="2982" y="1467"/>
                  <a:ext cx="282" cy="161"/>
                </a:xfrm>
                <a:prstGeom prst="ellipse">
                  <a:avLst/>
                </a:prstGeom>
                <a:gradFill rotWithShape="0">
                  <a:gsLst>
                    <a:gs pos="0">
                      <a:schemeClr val="accent2"/>
                    </a:gs>
                    <a:gs pos="100000">
                      <a:schemeClr val="accent2">
                        <a:gamma/>
                        <a:tint val="84706"/>
                        <a:invGamma/>
                      </a:schemeClr>
                    </a:gs>
                  </a:gsLst>
                  <a:lin ang="5400000" scaled="1"/>
                </a:gradFill>
                <a:ln w="9525">
                  <a:noFill/>
                  <a:round/>
                  <a:headEnd/>
                  <a:tailEnd/>
                </a:ln>
                <a:effectLst/>
              </p:spPr>
              <p:txBody>
                <a:bodyPr wrap="none" anchor="ctr"/>
                <a:lstStyle/>
                <a:p>
                  <a:pPr eaLnBrk="0" fontAlgn="base" hangingPunct="0">
                    <a:spcBef>
                      <a:spcPct val="0"/>
                    </a:spcBef>
                    <a:spcAft>
                      <a:spcPct val="0"/>
                    </a:spcAft>
                  </a:pPr>
                  <a:endParaRPr lang="en-SG" sz="1800" dirty="0">
                    <a:solidFill>
                      <a:srgbClr val="FFFFFF"/>
                    </a:solidFill>
                  </a:endParaRPr>
                </a:p>
              </p:txBody>
            </p:sp>
            <p:sp>
              <p:nvSpPr>
                <p:cNvPr id="171130" name="Freeform 122"/>
                <p:cNvSpPr>
                  <a:spLocks noChangeAspect="1"/>
                </p:cNvSpPr>
                <p:nvPr userDrawn="1"/>
              </p:nvSpPr>
              <p:spPr bwMode="hidden">
                <a:xfrm>
                  <a:off x="3070" y="1374"/>
                  <a:ext cx="227" cy="222"/>
                </a:xfrm>
                <a:custGeom>
                  <a:avLst/>
                  <a:gdLst/>
                  <a:ahLst/>
                  <a:cxnLst>
                    <a:cxn ang="0">
                      <a:pos x="227" y="134"/>
                    </a:cxn>
                    <a:cxn ang="0">
                      <a:pos x="203" y="144"/>
                    </a:cxn>
                    <a:cxn ang="0">
                      <a:pos x="179" y="138"/>
                    </a:cxn>
                    <a:cxn ang="0">
                      <a:pos x="149" y="126"/>
                    </a:cxn>
                    <a:cxn ang="0">
                      <a:pos x="126" y="102"/>
                    </a:cxn>
                    <a:cxn ang="0">
                      <a:pos x="102" y="72"/>
                    </a:cxn>
                    <a:cxn ang="0">
                      <a:pos x="84" y="48"/>
                    </a:cxn>
                    <a:cxn ang="0">
                      <a:pos x="78" y="24"/>
                    </a:cxn>
                    <a:cxn ang="0">
                      <a:pos x="84" y="0"/>
                    </a:cxn>
                    <a:cxn ang="0">
                      <a:pos x="84" y="0"/>
                    </a:cxn>
                    <a:cxn ang="0">
                      <a:pos x="78" y="0"/>
                    </a:cxn>
                    <a:cxn ang="0">
                      <a:pos x="18" y="60"/>
                    </a:cxn>
                    <a:cxn ang="0">
                      <a:pos x="0" y="90"/>
                    </a:cxn>
                    <a:cxn ang="0">
                      <a:pos x="0" y="120"/>
                    </a:cxn>
                    <a:cxn ang="0">
                      <a:pos x="12" y="156"/>
                    </a:cxn>
                    <a:cxn ang="0">
                      <a:pos x="36" y="192"/>
                    </a:cxn>
                    <a:cxn ang="0">
                      <a:pos x="66" y="216"/>
                    </a:cxn>
                    <a:cxn ang="0">
                      <a:pos x="96" y="222"/>
                    </a:cxn>
                    <a:cxn ang="0">
                      <a:pos x="126" y="222"/>
                    </a:cxn>
                    <a:cxn ang="0">
                      <a:pos x="155" y="210"/>
                    </a:cxn>
                    <a:cxn ang="0">
                      <a:pos x="227" y="138"/>
                    </a:cxn>
                    <a:cxn ang="0">
                      <a:pos x="227" y="134"/>
                    </a:cxn>
                  </a:cxnLst>
                  <a:rect l="0" t="0" r="r" b="b"/>
                  <a:pathLst>
                    <a:path w="227" h="222">
                      <a:moveTo>
                        <a:pt x="227" y="134"/>
                      </a:moveTo>
                      <a:lnTo>
                        <a:pt x="203" y="144"/>
                      </a:lnTo>
                      <a:lnTo>
                        <a:pt x="179" y="138"/>
                      </a:lnTo>
                      <a:lnTo>
                        <a:pt x="149" y="126"/>
                      </a:lnTo>
                      <a:lnTo>
                        <a:pt x="126" y="102"/>
                      </a:lnTo>
                      <a:lnTo>
                        <a:pt x="102" y="72"/>
                      </a:lnTo>
                      <a:lnTo>
                        <a:pt x="84" y="48"/>
                      </a:lnTo>
                      <a:lnTo>
                        <a:pt x="78" y="24"/>
                      </a:lnTo>
                      <a:lnTo>
                        <a:pt x="84" y="0"/>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sp>
              <p:nvSpPr>
                <p:cNvPr id="171131" name="Freeform 123"/>
                <p:cNvSpPr>
                  <a:spLocks noChangeAspect="1"/>
                </p:cNvSpPr>
                <p:nvPr userDrawn="1"/>
              </p:nvSpPr>
              <p:spPr bwMode="hidden">
                <a:xfrm>
                  <a:off x="3144" y="1365"/>
                  <a:ext cx="163" cy="155"/>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sp>
              <p:nvSpPr>
                <p:cNvPr id="171132" name="Freeform 124"/>
                <p:cNvSpPr>
                  <a:spLocks noChangeAspect="1"/>
                </p:cNvSpPr>
                <p:nvPr userDrawn="1"/>
              </p:nvSpPr>
              <p:spPr bwMode="hidden">
                <a:xfrm>
                  <a:off x="3202" y="1272"/>
                  <a:ext cx="203" cy="198"/>
                </a:xfrm>
                <a:custGeom>
                  <a:avLst/>
                  <a:gdLst/>
                  <a:ahLst/>
                  <a:cxnLst>
                    <a:cxn ang="0">
                      <a:pos x="179" y="18"/>
                    </a:cxn>
                    <a:cxn ang="0">
                      <a:pos x="197" y="48"/>
                    </a:cxn>
                    <a:cxn ang="0">
                      <a:pos x="203" y="60"/>
                    </a:cxn>
                    <a:cxn ang="0">
                      <a:pos x="197" y="66"/>
                    </a:cxn>
                    <a:cxn ang="0">
                      <a:pos x="65" y="192"/>
                    </a:cxn>
                    <a:cxn ang="0">
                      <a:pos x="59" y="198"/>
                    </a:cxn>
                    <a:cxn ang="0">
                      <a:pos x="47" y="192"/>
                    </a:cxn>
                    <a:cxn ang="0">
                      <a:pos x="17" y="174"/>
                    </a:cxn>
                    <a:cxn ang="0">
                      <a:pos x="0" y="150"/>
                    </a:cxn>
                    <a:cxn ang="0">
                      <a:pos x="0" y="126"/>
                    </a:cxn>
                    <a:cxn ang="0">
                      <a:pos x="131" y="0"/>
                    </a:cxn>
                    <a:cxn ang="0">
                      <a:pos x="155" y="0"/>
                    </a:cxn>
                    <a:cxn ang="0">
                      <a:pos x="179" y="18"/>
                    </a:cxn>
                    <a:cxn ang="0">
                      <a:pos x="179" y="18"/>
                    </a:cxn>
                  </a:cxnLst>
                  <a:rect l="0" t="0" r="r" b="b"/>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lnTo>
                        <a:pt x="179" y="18"/>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sp>
              <p:nvSpPr>
                <p:cNvPr id="171133" name="Freeform 125"/>
                <p:cNvSpPr>
                  <a:spLocks noChangeAspect="1"/>
                </p:cNvSpPr>
                <p:nvPr userDrawn="1"/>
              </p:nvSpPr>
              <p:spPr bwMode="hidden">
                <a:xfrm>
                  <a:off x="3330" y="1265"/>
                  <a:ext cx="79" cy="74"/>
                </a:xfrm>
                <a:custGeom>
                  <a:avLst/>
                  <a:gdLst/>
                  <a:ahLst/>
                  <a:cxnLst>
                    <a:cxn ang="0">
                      <a:pos x="221" y="216"/>
                    </a:cxn>
                    <a:cxn ang="0">
                      <a:pos x="192" y="234"/>
                    </a:cxn>
                    <a:cxn ang="0">
                      <a:pos x="150" y="234"/>
                    </a:cxn>
                    <a:cxn ang="0">
                      <a:pos x="102" y="210"/>
                    </a:cxn>
                    <a:cxn ang="0">
                      <a:pos x="54" y="174"/>
                    </a:cxn>
                    <a:cxn ang="0">
                      <a:pos x="24" y="132"/>
                    </a:cxn>
                    <a:cxn ang="0">
                      <a:pos x="6" y="84"/>
                    </a:cxn>
                    <a:cxn ang="0">
                      <a:pos x="0" y="42"/>
                    </a:cxn>
                    <a:cxn ang="0">
                      <a:pos x="12" y="12"/>
                    </a:cxn>
                    <a:cxn ang="0">
                      <a:pos x="48" y="0"/>
                    </a:cxn>
                    <a:cxn ang="0">
                      <a:pos x="84" y="0"/>
                    </a:cxn>
                    <a:cxn ang="0">
                      <a:pos x="132" y="18"/>
                    </a:cxn>
                    <a:cxn ang="0">
                      <a:pos x="174" y="54"/>
                    </a:cxn>
                    <a:cxn ang="0">
                      <a:pos x="210" y="102"/>
                    </a:cxn>
                    <a:cxn ang="0">
                      <a:pos x="233" y="144"/>
                    </a:cxn>
                    <a:cxn ang="0">
                      <a:pos x="233" y="186"/>
                    </a:cxn>
                    <a:cxn ang="0">
                      <a:pos x="221" y="216"/>
                    </a:cxn>
                    <a:cxn ang="0">
                      <a:pos x="221" y="216"/>
                    </a:cxn>
                  </a:cxnLst>
                  <a:rect l="0" t="0" r="r" b="b"/>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lnTo>
                        <a:pt x="221" y="216"/>
                      </a:lnTo>
                      <a:close/>
                    </a:path>
                  </a:pathLst>
                </a:custGeom>
                <a:gradFill rotWithShape="0">
                  <a:gsLst>
                    <a:gs pos="0">
                      <a:schemeClr val="accent2"/>
                    </a:gs>
                    <a:gs pos="100000">
                      <a:schemeClr val="accent2">
                        <a:gamma/>
                        <a:tint val="84706"/>
                        <a:invGamma/>
                      </a:schemeClr>
                    </a:gs>
                  </a:gsLst>
                  <a:lin ang="5400000" scaled="1"/>
                </a:gradFill>
                <a:ln w="9525">
                  <a:noFill/>
                  <a:round/>
                  <a:headEnd/>
                  <a:tailEnd/>
                </a:ln>
              </p:spPr>
              <p:txBody>
                <a:bodyPr/>
                <a:lstStyle/>
                <a:p>
                  <a:pPr eaLnBrk="0" fontAlgn="base" hangingPunct="0">
                    <a:spcBef>
                      <a:spcPct val="0"/>
                    </a:spcBef>
                    <a:spcAft>
                      <a:spcPct val="0"/>
                    </a:spcAft>
                  </a:pPr>
                  <a:endParaRPr lang="en-SG" sz="1800" dirty="0">
                    <a:solidFill>
                      <a:srgbClr val="FFFFFF"/>
                    </a:solidFill>
                  </a:endParaRPr>
                </a:p>
              </p:txBody>
            </p:sp>
          </p:grpSp>
        </p:grpSp>
      </p:grpSp>
      <p:sp>
        <p:nvSpPr>
          <p:cNvPr id="171134" name="Rectangle 126"/>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SG" dirty="0">
              <a:solidFill>
                <a:srgbClr val="FFFFFF"/>
              </a:solidFill>
            </a:endParaRPr>
          </a:p>
        </p:txBody>
      </p:sp>
      <p:sp>
        <p:nvSpPr>
          <p:cNvPr id="171135" name="Rectangle 127"/>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r>
              <a:rPr lang="en-IN">
                <a:solidFill>
                  <a:srgbClr val="FFFFFF"/>
                </a:solidFill>
              </a:rPr>
              <a:t>Dr. B.Satyanarayana, DHEP/INO, TIFR, Mumbai                         International Workshop on Outlook for INO, IICHEP and beyond                        February 19-20, 2021</a:t>
            </a:r>
            <a:endParaRPr lang="en-SG" dirty="0">
              <a:solidFill>
                <a:srgbClr val="FFFFFF"/>
              </a:solidFill>
            </a:endParaRPr>
          </a:p>
        </p:txBody>
      </p:sp>
      <p:sp>
        <p:nvSpPr>
          <p:cNvPr id="171136" name="Rectangle 128"/>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4A25DDA1-8321-48AA-B72A-57DD9D18B8CF}" type="slidenum">
              <a:rPr lang="en-SG">
                <a:solidFill>
                  <a:srgbClr val="FFFFFF"/>
                </a:solidFill>
              </a:rPr>
              <a:pPr fontAlgn="base">
                <a:spcBef>
                  <a:spcPct val="0"/>
                </a:spcBef>
                <a:spcAft>
                  <a:spcPct val="0"/>
                </a:spcAft>
              </a:pPr>
              <a:t>‹#›</a:t>
            </a:fld>
            <a:endParaRPr lang="en-SG" dirty="0">
              <a:solidFill>
                <a:srgbClr val="FFFFFF"/>
              </a:solidFill>
            </a:endParaRPr>
          </a:p>
        </p:txBody>
      </p:sp>
      <p:sp>
        <p:nvSpPr>
          <p:cNvPr id="171137" name="Rectangle 129"/>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
        <p:nvSpPr>
          <p:cNvPr id="171138" name="Rectangle 13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SG"/>
              <a:t>Click to edit Master title style</a:t>
            </a:r>
          </a:p>
        </p:txBody>
      </p:sp>
    </p:spTree>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sldNum="0" hd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6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274638"/>
            <a:ext cx="11521280" cy="1143000"/>
          </a:xfrm>
          <a:prstGeom prst="rect">
            <a:avLst/>
          </a:prstGeom>
        </p:spPr>
        <p:txBody>
          <a:bodyPr vert="horz" lIns="91440" tIns="45720" rIns="91440" bIns="45720" rtlCol="0" anchor="ctr">
            <a:normAutofit/>
          </a:bodyPr>
          <a:lstStyle/>
          <a:p>
            <a:r>
              <a:rPr lang="en-SG"/>
              <a:t>Click to edit Master title style</a:t>
            </a:r>
            <a:endParaRPr lang="en-SG" dirty="0"/>
          </a:p>
        </p:txBody>
      </p:sp>
      <p:sp>
        <p:nvSpPr>
          <p:cNvPr id="3" name="Text Placeholder 2"/>
          <p:cNvSpPr>
            <a:spLocks noGrp="1"/>
          </p:cNvSpPr>
          <p:nvPr>
            <p:ph type="body" idx="1"/>
          </p:nvPr>
        </p:nvSpPr>
        <p:spPr>
          <a:xfrm>
            <a:off x="335360" y="1600201"/>
            <a:ext cx="11521280" cy="4525963"/>
          </a:xfrm>
          <a:prstGeom prst="rect">
            <a:avLst/>
          </a:prstGeom>
        </p:spPr>
        <p:txBody>
          <a:bodyPr vert="horz" lIns="91440" tIns="45720" rIns="91440" bIns="45720" rtlCol="0">
            <a:normAutofit/>
          </a:body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endParaRPr lang="en-SG" dirty="0"/>
          </a:p>
        </p:txBody>
      </p:sp>
    </p:spTree>
    <p:extLst>
      <p:ext uri="{BB962C8B-B14F-4D97-AF65-F5344CB8AC3E}">
        <p14:creationId xmlns:p14="http://schemas.microsoft.com/office/powerpoint/2010/main" val="56599262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Lst>
  <p:hf sldNum="0" hdr="0" dt="0"/>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914400" rtl="0" eaLnBrk="1" latinLnBrk="0" hangingPunct="1">
        <a:spcBef>
          <a:spcPts val="600"/>
        </a:spcBef>
        <a:spcAft>
          <a:spcPts val="600"/>
        </a:spcAft>
        <a:buFont typeface="Arial" pitchFamily="34" charset="0"/>
        <a:buChar char="•"/>
        <a:defRPr sz="2000" kern="1200">
          <a:solidFill>
            <a:schemeClr val="bg1"/>
          </a:solidFill>
          <a:latin typeface="+mn-lt"/>
          <a:ea typeface="+mn-ea"/>
          <a:cs typeface="+mn-cs"/>
        </a:defRPr>
      </a:lvl1pPr>
      <a:lvl2pPr marL="742950" indent="-285750" algn="l" defTabSz="914400" rtl="0" eaLnBrk="1" latinLnBrk="0" hangingPunct="1">
        <a:spcBef>
          <a:spcPts val="600"/>
        </a:spcBef>
        <a:spcAft>
          <a:spcPts val="600"/>
        </a:spcAft>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ts val="600"/>
        </a:spcBef>
        <a:spcAft>
          <a:spcPts val="600"/>
        </a:spcAft>
        <a:buFont typeface="Arial" pitchFamily="34" charset="0"/>
        <a:buChar char="•"/>
        <a:defRPr sz="1600" kern="1200">
          <a:solidFill>
            <a:schemeClr val="bg1"/>
          </a:solidFill>
          <a:latin typeface="+mn-lt"/>
          <a:ea typeface="+mn-ea"/>
          <a:cs typeface="+mn-cs"/>
        </a:defRPr>
      </a:lvl3pPr>
      <a:lvl4pPr marL="1600200" indent="-228600" algn="l" defTabSz="914400" rtl="0" eaLnBrk="1" latinLnBrk="0" hangingPunct="1">
        <a:spcBef>
          <a:spcPts val="600"/>
        </a:spcBef>
        <a:spcAft>
          <a:spcPts val="600"/>
        </a:spcAft>
        <a:buFont typeface="Arial" pitchFamily="34" charset="0"/>
        <a:buChar char="–"/>
        <a:defRPr sz="1400" kern="1200">
          <a:solidFill>
            <a:schemeClr val="bg1"/>
          </a:solidFill>
          <a:latin typeface="+mn-lt"/>
          <a:ea typeface="+mn-ea"/>
          <a:cs typeface="+mn-cs"/>
        </a:defRPr>
      </a:lvl4pPr>
      <a:lvl5pPr marL="2057400" indent="-228600" algn="l" defTabSz="914400" rtl="0" eaLnBrk="1" latinLnBrk="0" hangingPunct="1">
        <a:spcBef>
          <a:spcPts val="600"/>
        </a:spcBef>
        <a:spcAft>
          <a:spcPts val="600"/>
        </a:spcAft>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7.png"/><Relationship Id="rId7" Type="http://schemas.openxmlformats.org/officeDocument/2006/relationships/image" Target="../media/image45.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5.jpeg"/><Relationship Id="rId4" Type="http://schemas.openxmlformats.org/officeDocument/2006/relationships/image" Target="../media/image50.jpeg"/><Relationship Id="rId9"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4529B2-67D4-4677-A48B-4AF98BF2659D}"/>
              </a:ext>
            </a:extLst>
          </p:cNvPr>
          <p:cNvSpPr txBox="1">
            <a:spLocks/>
          </p:cNvSpPr>
          <p:nvPr/>
        </p:nvSpPr>
        <p:spPr bwMode="auto">
          <a:xfrm>
            <a:off x="0" y="0"/>
            <a:ext cx="12168000" cy="1973263"/>
          </a:xfrm>
          <a:prstGeom prst="rect">
            <a:avLst/>
          </a:prstGeom>
          <a:blipFill>
            <a:blip r:embed="rId2" cstate="print"/>
            <a:stretch>
              <a:fillRect/>
            </a:stretch>
          </a:blipFill>
          <a:ln w="9525">
            <a:noFill/>
            <a:miter lim="800000"/>
            <a:headEnd/>
            <a:tailEnd/>
          </a:ln>
          <a:effectLst/>
        </p:spPr>
        <p:txBody>
          <a:bodyPr vert="horz" wrap="square" lIns="91440" tIns="45720" rIns="91440" bIns="45720" numCol="1" anchor="ctr" anchorCtr="0" compatLnSpc="1">
            <a:prstTxWarp prst="textNoShape">
              <a:avLst/>
            </a:prstTxWarp>
            <a:normAutofit fontScale="97500"/>
          </a:bodyPr>
          <a:lstStyle>
            <a:lvl1pPr algn="ctr" rtl="0" eaLnBrk="1" fontAlgn="base" hangingPunct="1">
              <a:spcBef>
                <a:spcPct val="0"/>
              </a:spcBef>
              <a:spcAft>
                <a:spcPct val="0"/>
              </a:spcAft>
              <a:defRPr sz="5100">
                <a:solidFill>
                  <a:schemeClr val="tx2"/>
                </a:solidFill>
                <a:effectLst>
                  <a:outerShdw blurRad="38100" dist="38100" dir="2700000" algn="tl">
                    <a:srgbClr val="000000"/>
                  </a:outerShdw>
                </a:effectLst>
                <a:latin typeface="Arial Rounded MT Bold" pitchFamily="34" charset="0"/>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endParaRPr lang="en-SG" sz="4800" kern="0" dirty="0">
              <a:solidFill>
                <a:srgbClr val="FFFF00"/>
              </a:solidFill>
            </a:endParaRPr>
          </a:p>
        </p:txBody>
      </p:sp>
      <p:sp>
        <p:nvSpPr>
          <p:cNvPr id="5" name="Title 4">
            <a:extLst>
              <a:ext uri="{FF2B5EF4-FFF2-40B4-BE49-F238E27FC236}">
                <a16:creationId xmlns:a16="http://schemas.microsoft.com/office/drawing/2014/main" id="{F9CC9081-DB2E-4E56-95AF-ED66650DB37C}"/>
              </a:ext>
            </a:extLst>
          </p:cNvPr>
          <p:cNvSpPr>
            <a:spLocks noGrp="1"/>
          </p:cNvSpPr>
          <p:nvPr>
            <p:ph type="ctrTitle" sz="quarter"/>
          </p:nvPr>
        </p:nvSpPr>
        <p:spPr>
          <a:xfrm>
            <a:off x="12000" y="0"/>
            <a:ext cx="12168000" cy="1973263"/>
          </a:xfrm>
        </p:spPr>
        <p:txBody>
          <a:bodyPr/>
          <a:lstStyle/>
          <a:p>
            <a:r>
              <a:rPr lang="en-US" sz="5700" dirty="0">
                <a:solidFill>
                  <a:srgbClr val="FFFF00"/>
                </a:solidFill>
              </a:rPr>
              <a:t>An overview of the ICAL detectors</a:t>
            </a:r>
            <a:endParaRPr lang="en-IN" sz="5700" dirty="0">
              <a:solidFill>
                <a:srgbClr val="FFFF00"/>
              </a:solidFill>
            </a:endParaRPr>
          </a:p>
        </p:txBody>
      </p:sp>
      <p:sp>
        <p:nvSpPr>
          <p:cNvPr id="8" name="Subtitle 2">
            <a:extLst>
              <a:ext uri="{FF2B5EF4-FFF2-40B4-BE49-F238E27FC236}">
                <a16:creationId xmlns:a16="http://schemas.microsoft.com/office/drawing/2014/main" id="{E33FD0B4-3ECA-4CA7-A799-4F1B599F6F4A}"/>
              </a:ext>
            </a:extLst>
          </p:cNvPr>
          <p:cNvSpPr txBox="1">
            <a:spLocks/>
          </p:cNvSpPr>
          <p:nvPr/>
        </p:nvSpPr>
        <p:spPr bwMode="auto">
          <a:xfrm>
            <a:off x="0" y="5810168"/>
            <a:ext cx="12168000" cy="1015663"/>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spAutoFit/>
          </a:bodyPr>
          <a:lstStyle>
            <a:lvl1pPr marL="0" indent="0" algn="ctr" rtl="0" eaLnBrk="1" fontAlgn="base" hangingPunct="1">
              <a:spcBef>
                <a:spcPct val="20000"/>
              </a:spcBef>
              <a:spcAft>
                <a:spcPct val="0"/>
              </a:spcAft>
              <a:buClr>
                <a:schemeClr val="tx2"/>
              </a:buClr>
              <a:buSzPct val="60000"/>
              <a:buFont typeface="Wingdings" pitchFamily="2" charset="2"/>
              <a:buNone/>
              <a:defRPr sz="3200">
                <a:solidFill>
                  <a:schemeClr val="tx1"/>
                </a:solidFill>
                <a:effectLst>
                  <a:outerShdw blurRad="38100" dist="38100" dir="2700000" algn="tl">
                    <a:srgbClr val="000000"/>
                  </a:outerShdw>
                </a:effectLst>
                <a:latin typeface="Arial Rounded MT Bold" pitchFamily="34" charset="0"/>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6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9pPr>
          </a:lstStyle>
          <a:p>
            <a:pPr>
              <a:spcBef>
                <a:spcPts val="0"/>
              </a:spcBef>
            </a:pPr>
            <a:r>
              <a:rPr lang="en-IN" sz="2400" kern="0" dirty="0"/>
              <a:t>B.Satyanarayana</a:t>
            </a:r>
          </a:p>
          <a:p>
            <a:pPr>
              <a:spcBef>
                <a:spcPts val="0"/>
              </a:spcBef>
            </a:pPr>
            <a:r>
              <a:rPr lang="en-US" sz="1800" kern="0" dirty="0"/>
              <a:t>Department of High Energy Physics &amp; INO Cell</a:t>
            </a:r>
            <a:endParaRPr lang="en-IN" sz="1800" kern="0" dirty="0"/>
          </a:p>
          <a:p>
            <a:pPr>
              <a:spcBef>
                <a:spcPts val="0"/>
              </a:spcBef>
            </a:pPr>
            <a:r>
              <a:rPr lang="en-IN" sz="1800" kern="0" dirty="0"/>
              <a:t>Tata Institute of Fundamental Research, Mumbai, INDIA, 400005</a:t>
            </a:r>
          </a:p>
        </p:txBody>
      </p:sp>
      <p:pic>
        <p:nvPicPr>
          <p:cNvPr id="11" name="Picture 10" descr="tifr-logo.jpg">
            <a:extLst>
              <a:ext uri="{FF2B5EF4-FFF2-40B4-BE49-F238E27FC236}">
                <a16:creationId xmlns:a16="http://schemas.microsoft.com/office/drawing/2014/main" id="{5BD259BB-673F-49B8-9E63-497365DEBADE}"/>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100702" y="6021288"/>
            <a:ext cx="1602810" cy="720000"/>
          </a:xfrm>
          <a:prstGeom prst="rect">
            <a:avLst/>
          </a:prstGeom>
        </p:spPr>
      </p:pic>
      <p:pic>
        <p:nvPicPr>
          <p:cNvPr id="12" name="Picture 11">
            <a:extLst>
              <a:ext uri="{FF2B5EF4-FFF2-40B4-BE49-F238E27FC236}">
                <a16:creationId xmlns:a16="http://schemas.microsoft.com/office/drawing/2014/main" id="{96B573F9-4A66-4AAB-916A-3C36CAA10D83}"/>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50" t="9051" r="19685" b="15350"/>
          <a:stretch/>
        </p:blipFill>
        <p:spPr>
          <a:xfrm>
            <a:off x="11496600" y="6021288"/>
            <a:ext cx="578715" cy="720000"/>
          </a:xfrm>
          <a:prstGeom prst="rect">
            <a:avLst/>
          </a:prstGeom>
        </p:spPr>
      </p:pic>
      <p:pic>
        <p:nvPicPr>
          <p:cNvPr id="3" name="Picture 2">
            <a:extLst>
              <a:ext uri="{FF2B5EF4-FFF2-40B4-BE49-F238E27FC236}">
                <a16:creationId xmlns:a16="http://schemas.microsoft.com/office/drawing/2014/main" id="{26D9FCC9-A2A4-4769-8ADA-17CA486E99F0}"/>
              </a:ext>
            </a:extLst>
          </p:cNvPr>
          <p:cNvPicPr>
            <a:picLocks noChangeAspect="1"/>
          </p:cNvPicPr>
          <p:nvPr/>
        </p:nvPicPr>
        <p:blipFill>
          <a:blip r:embed="rId5"/>
          <a:stretch>
            <a:fillRect/>
          </a:stretch>
        </p:blipFill>
        <p:spPr>
          <a:xfrm>
            <a:off x="0" y="1988840"/>
            <a:ext cx="12192000" cy="2481557"/>
          </a:xfrm>
          <a:prstGeom prst="rect">
            <a:avLst/>
          </a:prstGeom>
        </p:spPr>
      </p:pic>
    </p:spTree>
    <p:extLst>
      <p:ext uri="{BB962C8B-B14F-4D97-AF65-F5344CB8AC3E}">
        <p14:creationId xmlns:p14="http://schemas.microsoft.com/office/powerpoint/2010/main" val="383330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FE4E67-8288-481E-8781-F351E8F203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724" b="11157"/>
          <a:stretch/>
        </p:blipFill>
        <p:spPr>
          <a:xfrm>
            <a:off x="12000" y="720000"/>
            <a:ext cx="12168000" cy="5760000"/>
          </a:xfrm>
          <a:prstGeom prst="rect">
            <a:avLst/>
          </a:prstGeom>
        </p:spPr>
      </p:pic>
      <p:sp>
        <p:nvSpPr>
          <p:cNvPr id="2" name="Title 1">
            <a:extLst>
              <a:ext uri="{FF2B5EF4-FFF2-40B4-BE49-F238E27FC236}">
                <a16:creationId xmlns:a16="http://schemas.microsoft.com/office/drawing/2014/main" id="{1A0A5938-BAE4-410A-B0C9-54C7B3C15472}"/>
              </a:ext>
            </a:extLst>
          </p:cNvPr>
          <p:cNvSpPr>
            <a:spLocks noGrp="1"/>
          </p:cNvSpPr>
          <p:nvPr>
            <p:ph type="title"/>
          </p:nvPr>
        </p:nvSpPr>
        <p:spPr/>
        <p:txBody>
          <a:bodyPr/>
          <a:lstStyle/>
          <a:p>
            <a:r>
              <a:rPr lang="en-US" dirty="0"/>
              <a:t>Spray painting plant at IICHEP</a:t>
            </a:r>
            <a:endParaRPr lang="en-IN" dirty="0"/>
          </a:p>
        </p:txBody>
      </p:sp>
      <p:pic>
        <p:nvPicPr>
          <p:cNvPr id="6" name="Content Placeholder 5">
            <a:extLst>
              <a:ext uri="{FF2B5EF4-FFF2-40B4-BE49-F238E27FC236}">
                <a16:creationId xmlns:a16="http://schemas.microsoft.com/office/drawing/2014/main" id="{8351EDD4-D371-486A-8667-4E0945B34FD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720000"/>
            <a:ext cx="7679266" cy="5759450"/>
          </a:xfrm>
        </p:spPr>
      </p:pic>
      <p:sp>
        <p:nvSpPr>
          <p:cNvPr id="4" name="Footer Placeholder 3">
            <a:extLst>
              <a:ext uri="{FF2B5EF4-FFF2-40B4-BE49-F238E27FC236}">
                <a16:creationId xmlns:a16="http://schemas.microsoft.com/office/drawing/2014/main" id="{D9961D14-C75E-4D55-A6AB-A324C5F39CE1}"/>
              </a:ext>
            </a:extLst>
          </p:cNvPr>
          <p:cNvSpPr>
            <a:spLocks noGrp="1"/>
          </p:cNvSpPr>
          <p:nvPr>
            <p:ph type="ftr" sz="quarter" idx="11"/>
          </p:nvPr>
        </p:nvSpPr>
        <p:spPr/>
        <p:txBody>
          <a:body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pic>
        <p:nvPicPr>
          <p:cNvPr id="8" name="Picture 7">
            <a:extLst>
              <a:ext uri="{FF2B5EF4-FFF2-40B4-BE49-F238E27FC236}">
                <a16:creationId xmlns:a16="http://schemas.microsoft.com/office/drawing/2014/main" id="{8F0F4E22-2475-43AA-8E05-C84E9918D1A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656000" y="720000"/>
            <a:ext cx="4536000" cy="5760000"/>
          </a:xfrm>
          <a:prstGeom prst="rect">
            <a:avLst/>
          </a:prstGeom>
        </p:spPr>
      </p:pic>
    </p:spTree>
    <p:extLst>
      <p:ext uri="{BB962C8B-B14F-4D97-AF65-F5344CB8AC3E}">
        <p14:creationId xmlns:p14="http://schemas.microsoft.com/office/powerpoint/2010/main" val="2173751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B03929B-4B3D-4D93-A8B7-669C3B7F9EC1}"/>
              </a:ext>
            </a:extLst>
          </p:cNvPr>
          <p:cNvPicPr>
            <a:picLocks noGrp="1"/>
          </p:cNvPicPr>
          <p:nvPr>
            <p:ph idx="1"/>
          </p:nvPr>
        </p:nvPicPr>
        <p:blipFill rotWithShape="1">
          <a:blip r:embed="rId2"/>
          <a:srcRect t="5028" b="4609"/>
          <a:stretch/>
        </p:blipFill>
        <p:spPr>
          <a:xfrm>
            <a:off x="12000" y="9000"/>
            <a:ext cx="12168000" cy="68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B855410-7CD9-49B7-B6DC-4B6569567D2D}"/>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22396" b="2105"/>
          <a:stretch/>
        </p:blipFill>
        <p:spPr>
          <a:xfrm>
            <a:off x="12000" y="9000"/>
            <a:ext cx="12168000" cy="6840000"/>
          </a:xfrm>
        </p:spPr>
      </p:pic>
    </p:spTree>
    <p:extLst>
      <p:ext uri="{BB962C8B-B14F-4D97-AF65-F5344CB8AC3E}">
        <p14:creationId xmlns:p14="http://schemas.microsoft.com/office/powerpoint/2010/main" val="1691240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rrs_nino_iichep_photos\IMG_20170307_141432.jpg"/>
          <p:cNvPicPr>
            <a:picLocks noGrp="1" noChangeArrowheads="1"/>
          </p:cNvPicPr>
          <p:nvPr>
            <p:ph idx="1"/>
          </p:nvPr>
        </p:nvPicPr>
        <p:blipFill rotWithShape="1">
          <a:blip r:embed="rId2" cstate="print"/>
          <a:srcRect l="1575" t="26840"/>
          <a:stretch/>
        </p:blipFill>
        <p:spPr bwMode="auto">
          <a:xfrm>
            <a:off x="12000" y="9000"/>
            <a:ext cx="12168000" cy="6840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C9A436-A7BA-4D01-98D8-3209C4B191E6}"/>
              </a:ext>
            </a:extLst>
          </p:cNvPr>
          <p:cNvPicPr>
            <a:picLocks/>
          </p:cNvPicPr>
          <p:nvPr/>
        </p:nvPicPr>
        <p:blipFill>
          <a:blip r:embed="rId2"/>
          <a:stretch>
            <a:fillRect/>
          </a:stretch>
        </p:blipFill>
        <p:spPr>
          <a:xfrm>
            <a:off x="12000" y="0"/>
            <a:ext cx="12168000" cy="68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7DDE9A-8FD2-4860-92F0-249EBAE691CA}"/>
              </a:ext>
            </a:extLst>
          </p:cNvPr>
          <p:cNvPicPr>
            <a:picLocks/>
          </p:cNvPicPr>
          <p:nvPr/>
        </p:nvPicPr>
        <p:blipFill rotWithShape="1">
          <a:blip r:embed="rId2"/>
          <a:srcRect t="529" b="1837"/>
          <a:stretch/>
        </p:blipFill>
        <p:spPr>
          <a:xfrm>
            <a:off x="12000" y="36000"/>
            <a:ext cx="12168000" cy="6840000"/>
          </a:xfrm>
          <a:prstGeom prst="rect">
            <a:avLst/>
          </a:prstGeom>
        </p:spPr>
      </p:pic>
    </p:spTree>
    <p:extLst>
      <p:ext uri="{BB962C8B-B14F-4D97-AF65-F5344CB8AC3E}">
        <p14:creationId xmlns:p14="http://schemas.microsoft.com/office/powerpoint/2010/main" val="2246144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0EA25F-4D2A-4984-A433-841ED4606186}"/>
              </a:ext>
            </a:extLst>
          </p:cNvPr>
          <p:cNvPicPr>
            <a:picLocks noChangeAspect="1"/>
          </p:cNvPicPr>
          <p:nvPr/>
        </p:nvPicPr>
        <p:blipFill>
          <a:blip r:embed="rId2"/>
          <a:stretch>
            <a:fillRect/>
          </a:stretch>
        </p:blipFill>
        <p:spPr>
          <a:xfrm>
            <a:off x="12000" y="0"/>
            <a:ext cx="12168000" cy="8001921"/>
          </a:xfrm>
          <a:prstGeom prst="rect">
            <a:avLst/>
          </a:prstGeom>
        </p:spPr>
      </p:pic>
      <p:sp>
        <p:nvSpPr>
          <p:cNvPr id="5" name="Slide Number Placeholder 4"/>
          <p:cNvSpPr>
            <a:spLocks noGrp="1"/>
          </p:cNvSpPr>
          <p:nvPr>
            <p:ph type="sldNum" sz="quarter" idx="4294967295"/>
          </p:nvPr>
        </p:nvSpPr>
        <p:spPr bwMode="auto">
          <a:xfrm>
            <a:off x="11723688" y="6516688"/>
            <a:ext cx="468312" cy="2873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1000" kern="1200">
                <a:solidFill>
                  <a:schemeClr val="tx2">
                    <a:lumMod val="75000"/>
                  </a:schemeClr>
                </a:solidFill>
                <a:effectLst>
                  <a:outerShdw blurRad="38100" dist="38100" dir="2700000" algn="tl">
                    <a:srgbClr val="000000"/>
                  </a:outerShdw>
                </a:effectLst>
                <a:latin typeface="Arial Rounded MT Bol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25DDA1-8321-48AA-B72A-57DD9D18B8CF}" type="slidenum">
              <a:rPr lang="en-SG" smtClean="0">
                <a:solidFill>
                  <a:srgbClr val="C4C3AA">
                    <a:lumMod val="75000"/>
                  </a:srgbClr>
                </a:solidFill>
              </a:rPr>
              <a:pPr/>
              <a:t>16</a:t>
            </a:fld>
            <a:endParaRPr lang="en-SG" dirty="0">
              <a:solidFill>
                <a:srgbClr val="C4C3AA">
                  <a:lumMod val="75000"/>
                </a:srgb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FBB8-54AA-48FF-89AC-8B2747AF6C41}"/>
              </a:ext>
            </a:extLst>
          </p:cNvPr>
          <p:cNvSpPr>
            <a:spLocks noGrp="1"/>
          </p:cNvSpPr>
          <p:nvPr>
            <p:ph type="title"/>
          </p:nvPr>
        </p:nvSpPr>
        <p:spPr/>
        <p:txBody>
          <a:bodyPr/>
          <a:lstStyle/>
          <a:p>
            <a:r>
              <a:rPr lang="en-US" dirty="0"/>
              <a:t>A collage of cosmic ray muon events</a:t>
            </a:r>
            <a:endParaRPr lang="en-IN" dirty="0"/>
          </a:p>
        </p:txBody>
      </p:sp>
      <p:pic>
        <p:nvPicPr>
          <p:cNvPr id="10" name="Content Placeholder 9">
            <a:extLst>
              <a:ext uri="{FF2B5EF4-FFF2-40B4-BE49-F238E27FC236}">
                <a16:creationId xmlns:a16="http://schemas.microsoft.com/office/drawing/2014/main" id="{C8B0B773-0E80-4086-8F1D-7DD063C086EA}"/>
              </a:ext>
            </a:extLst>
          </p:cNvPr>
          <p:cNvPicPr>
            <a:picLocks noGrp="1"/>
          </p:cNvPicPr>
          <p:nvPr>
            <p:ph idx="1"/>
          </p:nvPr>
        </p:nvPicPr>
        <p:blipFill>
          <a:blip r:embed="rId2"/>
          <a:stretch>
            <a:fillRect/>
          </a:stretch>
        </p:blipFill>
        <p:spPr>
          <a:xfrm>
            <a:off x="23813" y="720000"/>
            <a:ext cx="12144375" cy="5760000"/>
          </a:xfrm>
        </p:spPr>
      </p:pic>
      <p:sp>
        <p:nvSpPr>
          <p:cNvPr id="18" name="Footer Placeholder 3">
            <a:extLst>
              <a:ext uri="{FF2B5EF4-FFF2-40B4-BE49-F238E27FC236}">
                <a16:creationId xmlns:a16="http://schemas.microsoft.com/office/drawing/2014/main" id="{B1476235-2905-49C7-9570-91424D5AFC68}"/>
              </a:ext>
            </a:extLst>
          </p:cNvPr>
          <p:cNvSpPr>
            <a:spLocks noGrp="1"/>
          </p:cNvSpPr>
          <p:nvPr>
            <p:ph type="ftr" sz="quarter" idx="11"/>
          </p:nvPr>
        </p:nvSpPr>
        <p:spPr>
          <a:xfrm>
            <a:off x="0" y="6487707"/>
            <a:ext cx="12192000" cy="288000"/>
          </a:xfrm>
        </p:spPr>
        <p:txBody>
          <a:bodyPr/>
          <a:lstStyle/>
          <a:p>
            <a:r>
              <a:rPr lang="pt-BR" dirty="0">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spTree>
    <p:extLst>
      <p:ext uri="{BB962C8B-B14F-4D97-AF65-F5344CB8AC3E}">
        <p14:creationId xmlns:p14="http://schemas.microsoft.com/office/powerpoint/2010/main" val="188751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9" descr="ab12-surf.jpg">
            <a:extLst>
              <a:ext uri="{FF2B5EF4-FFF2-40B4-BE49-F238E27FC236}">
                <a16:creationId xmlns:a16="http://schemas.microsoft.com/office/drawing/2014/main" id="{A2AA7878-DC5B-4863-9241-7A25503D075D}"/>
              </a:ext>
            </a:extLst>
          </p:cNvPr>
          <p:cNvPicPr>
            <a:picLocks/>
          </p:cNvPicPr>
          <p:nvPr/>
        </p:nvPicPr>
        <p:blipFill>
          <a:blip r:embed="rId2" cstate="print"/>
          <a:srcRect l="2073" r="8590"/>
          <a:stretch>
            <a:fillRect/>
          </a:stretch>
        </p:blipFill>
        <p:spPr>
          <a:xfrm>
            <a:off x="12000" y="9000"/>
            <a:ext cx="12168000" cy="6840000"/>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BF0C6708-126A-4FA4-8A88-8C1AA56AA4B6}"/>
              </a:ext>
            </a:extLst>
          </p:cNvPr>
          <p:cNvSpPr txBox="1">
            <a:spLocks/>
          </p:cNvSpPr>
          <p:nvPr/>
        </p:nvSpPr>
        <p:spPr>
          <a:xfrm>
            <a:off x="0" y="0"/>
            <a:ext cx="12168000" cy="720000"/>
          </a:xfrm>
          <a:prstGeom prst="rect">
            <a:avLst/>
          </a:prstGeom>
        </p:spPr>
        <p:txBody>
          <a:bodyPr/>
          <a:lstStyle>
            <a:lvl1pPr algn="l" defTabSz="914400" rtl="0" eaLnBrk="1" latinLnBrk="0" hangingPunct="1">
              <a:spcBef>
                <a:spcPct val="0"/>
              </a:spcBef>
              <a:buNone/>
              <a:defRPr sz="3200" kern="1200">
                <a:solidFill>
                  <a:schemeClr val="bg1"/>
                </a:solidFill>
                <a:latin typeface="+mj-lt"/>
                <a:ea typeface="+mj-ea"/>
                <a:cs typeface="+mj-cs"/>
              </a:defRPr>
            </a:lvl1pPr>
          </a:lstStyle>
          <a:p>
            <a:r>
              <a:rPr lang="en-US" sz="4000" dirty="0">
                <a:solidFill>
                  <a:srgbClr val="FF0000"/>
                </a:solidFill>
              </a:rPr>
              <a:t>Selfie tomography of an RPC detector!</a:t>
            </a:r>
            <a:endParaRPr lang="en-IN" sz="4000" dirty="0">
              <a:solidFill>
                <a:srgbClr val="FF0000"/>
              </a:solidFill>
            </a:endParaRPr>
          </a:p>
        </p:txBody>
      </p:sp>
    </p:spTree>
    <p:extLst>
      <p:ext uri="{BB962C8B-B14F-4D97-AF65-F5344CB8AC3E}">
        <p14:creationId xmlns:p14="http://schemas.microsoft.com/office/powerpoint/2010/main" val="43744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E88A1-0838-4788-9725-D46001A1546A}"/>
              </a:ext>
            </a:extLst>
          </p:cNvPr>
          <p:cNvSpPr>
            <a:spLocks noGrp="1"/>
          </p:cNvSpPr>
          <p:nvPr>
            <p:ph type="title"/>
          </p:nvPr>
        </p:nvSpPr>
        <p:spPr/>
        <p:txBody>
          <a:bodyPr/>
          <a:lstStyle/>
          <a:p>
            <a:r>
              <a:rPr lang="en-US" dirty="0"/>
              <a:t>Muons and hadrons in the RPC stack</a:t>
            </a:r>
            <a:endParaRPr lang="en-IN" dirty="0"/>
          </a:p>
        </p:txBody>
      </p:sp>
      <p:sp>
        <p:nvSpPr>
          <p:cNvPr id="4" name="Footer Placeholder 3">
            <a:extLst>
              <a:ext uri="{FF2B5EF4-FFF2-40B4-BE49-F238E27FC236}">
                <a16:creationId xmlns:a16="http://schemas.microsoft.com/office/drawing/2014/main" id="{116ACBD9-B58B-4640-8FAA-965CAA9D35F1}"/>
              </a:ext>
            </a:extLst>
          </p:cNvPr>
          <p:cNvSpPr>
            <a:spLocks noGrp="1"/>
          </p:cNvSpPr>
          <p:nvPr>
            <p:ph type="ftr" sz="quarter" idx="11"/>
          </p:nvPr>
        </p:nvSpPr>
        <p:spPr/>
        <p:txBody>
          <a:body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pic>
        <p:nvPicPr>
          <p:cNvPr id="8" name="Content Placeholder 7">
            <a:extLst>
              <a:ext uri="{FF2B5EF4-FFF2-40B4-BE49-F238E27FC236}">
                <a16:creationId xmlns:a16="http://schemas.microsoft.com/office/drawing/2014/main" id="{A8B2144A-E412-4FDE-B6C7-3116CD97EDB5}"/>
              </a:ext>
            </a:extLst>
          </p:cNvPr>
          <p:cNvPicPr>
            <a:picLocks noGrp="1"/>
          </p:cNvPicPr>
          <p:nvPr>
            <p:ph idx="1"/>
          </p:nvPr>
        </p:nvPicPr>
        <p:blipFill>
          <a:blip r:embed="rId2"/>
          <a:stretch>
            <a:fillRect/>
          </a:stretch>
        </p:blipFill>
        <p:spPr>
          <a:xfrm>
            <a:off x="0" y="720000"/>
            <a:ext cx="6084000" cy="5760000"/>
          </a:xfrm>
        </p:spPr>
      </p:pic>
      <p:pic>
        <p:nvPicPr>
          <p:cNvPr id="10" name="Picture 9">
            <a:extLst>
              <a:ext uri="{FF2B5EF4-FFF2-40B4-BE49-F238E27FC236}">
                <a16:creationId xmlns:a16="http://schemas.microsoft.com/office/drawing/2014/main" id="{AC48B1DD-12E1-4A6C-9360-1EAC516BFE41}"/>
              </a:ext>
            </a:extLst>
          </p:cNvPr>
          <p:cNvPicPr>
            <a:picLocks/>
          </p:cNvPicPr>
          <p:nvPr/>
        </p:nvPicPr>
        <p:blipFill>
          <a:blip r:embed="rId3"/>
          <a:stretch>
            <a:fillRect/>
          </a:stretch>
        </p:blipFill>
        <p:spPr>
          <a:xfrm>
            <a:off x="6108000" y="720000"/>
            <a:ext cx="6084000" cy="5760000"/>
          </a:xfrm>
          <a:prstGeom prst="rect">
            <a:avLst/>
          </a:prstGeom>
        </p:spPr>
      </p:pic>
    </p:spTree>
    <p:extLst>
      <p:ext uri="{BB962C8B-B14F-4D97-AF65-F5344CB8AC3E}">
        <p14:creationId xmlns:p14="http://schemas.microsoft.com/office/powerpoint/2010/main" val="70219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
            <a:extLst>
              <a:ext uri="{FF2B5EF4-FFF2-40B4-BE49-F238E27FC236}">
                <a16:creationId xmlns:a16="http://schemas.microsoft.com/office/drawing/2014/main" id="{437D0AF8-43C4-4207-84FD-891CA3F78C36}"/>
              </a:ext>
            </a:extLst>
          </p:cNvPr>
          <p:cNvGraphicFramePr>
            <a:graphicFrameLocks noGrp="1" noChangeAspect="1"/>
          </p:cNvGraphicFramePr>
          <p:nvPr>
            <p:ph idx="1"/>
            <p:extLst>
              <p:ext uri="{D42A27DB-BD31-4B8C-83A1-F6EECF244321}">
                <p14:modId xmlns:p14="http://schemas.microsoft.com/office/powerpoint/2010/main" val="623382500"/>
              </p:ext>
            </p:extLst>
          </p:nvPr>
        </p:nvGraphicFramePr>
        <p:xfrm>
          <a:off x="0" y="720715"/>
          <a:ext cx="12192000" cy="5940240"/>
        </p:xfrm>
        <a:graphic>
          <a:graphicData uri="http://schemas.openxmlformats.org/drawingml/2006/table">
            <a:tbl>
              <a:tblPr firstRow="1">
                <a:tableStyleId>{5940675A-B579-460E-94D1-54222C63F5DA}</a:tableStyleId>
              </a:tblPr>
              <a:tblGrid>
                <a:gridCol w="2952563">
                  <a:extLst>
                    <a:ext uri="{9D8B030D-6E8A-4147-A177-3AD203B41FA5}">
                      <a16:colId xmlns:a16="http://schemas.microsoft.com/office/drawing/2014/main" val="20000"/>
                    </a:ext>
                  </a:extLst>
                </a:gridCol>
                <a:gridCol w="2952927">
                  <a:extLst>
                    <a:ext uri="{9D8B030D-6E8A-4147-A177-3AD203B41FA5}">
                      <a16:colId xmlns:a16="http://schemas.microsoft.com/office/drawing/2014/main" val="20001"/>
                    </a:ext>
                  </a:extLst>
                </a:gridCol>
                <a:gridCol w="2952927">
                  <a:extLst>
                    <a:ext uri="{9D8B030D-6E8A-4147-A177-3AD203B41FA5}">
                      <a16:colId xmlns:a16="http://schemas.microsoft.com/office/drawing/2014/main" val="20002"/>
                    </a:ext>
                  </a:extLst>
                </a:gridCol>
                <a:gridCol w="3333583">
                  <a:extLst>
                    <a:ext uri="{9D8B030D-6E8A-4147-A177-3AD203B41FA5}">
                      <a16:colId xmlns:a16="http://schemas.microsoft.com/office/drawing/2014/main" val="20003"/>
                    </a:ext>
                  </a:extLst>
                </a:gridCol>
              </a:tblGrid>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rPr>
                        <a:t>Parameter</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rPr>
                        <a:t>ICAL</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200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rPr>
                        <a:t>e-ICAL</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cs typeface="Arial" charset="0"/>
                        </a:rPr>
                        <a:t>m-ICAL</a:t>
                      </a:r>
                    </a:p>
                  </a:txBody>
                  <a:tcPr anchor="ctr" horzOverflow="overflow"/>
                </a:tc>
                <a:extLst>
                  <a:ext uri="{0D108BD9-81ED-4DB2-BD59-A6C34878D82A}">
                    <a16:rowId xmlns:a16="http://schemas.microsoft.com/office/drawing/2014/main" val="10000"/>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No. of  modules</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3</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1</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1</a:t>
                      </a:r>
                    </a:p>
                  </a:txBody>
                  <a:tcPr anchor="ctr" horzOverflow="overflow"/>
                </a:tc>
                <a:extLst>
                  <a:ext uri="{0D108BD9-81ED-4DB2-BD59-A6C34878D82A}">
                    <a16:rowId xmlns:a16="http://schemas.microsoft.com/office/drawing/2014/main" val="10001"/>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Module dimensions</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16.2m×16m×14.5m</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8m</a:t>
                      </a: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×8mx2.3m                 </a:t>
                      </a:r>
                      <a:r>
                        <a:rPr kumimoji="0" lang="en-US" sz="160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rPr>
                        <a:t>(90:1)</a:t>
                      </a:r>
                      <a:endParaRPr kumimoji="0" lang="en-US" sz="1600" u="none" strike="noStrike" kern="1200" cap="none" normalizeH="0" baseline="0" dirty="0">
                        <a:ln>
                          <a:noFill/>
                        </a:ln>
                        <a:solidFill>
                          <a:schemeClr val="tx1"/>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4m</a:t>
                      </a: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×4mx1m                       </a:t>
                      </a:r>
                      <a:r>
                        <a:rPr kumimoji="0" lang="en-US" sz="160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rPr>
                        <a:t>(720:1)</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extLst>
                  <a:ext uri="{0D108BD9-81ED-4DB2-BD59-A6C34878D82A}">
                    <a16:rowId xmlns:a16="http://schemas.microsoft.com/office/drawing/2014/main" val="10002"/>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Detector dimensions</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49m×16m×14.5m</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8m</a:t>
                      </a: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×8mx2.3m</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4m</a:t>
                      </a: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×4mx1m</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extLst>
                  <a:ext uri="{0D108BD9-81ED-4DB2-BD59-A6C34878D82A}">
                    <a16:rowId xmlns:a16="http://schemas.microsoft.com/office/drawing/2014/main" val="10003"/>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No. of active layers</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150</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22</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10</a:t>
                      </a:r>
                    </a:p>
                  </a:txBody>
                  <a:tcPr anchor="ctr" horzOverflow="overflow"/>
                </a:tc>
                <a:extLst>
                  <a:ext uri="{0D108BD9-81ED-4DB2-BD59-A6C34878D82A}">
                    <a16:rowId xmlns:a16="http://schemas.microsoft.com/office/drawing/2014/main" val="10004"/>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Iron plate thickness</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56mm</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56mm</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56mm</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extLst>
                  <a:ext uri="{0D108BD9-81ED-4DB2-BD59-A6C34878D82A}">
                    <a16:rowId xmlns:a16="http://schemas.microsoft.com/office/drawing/2014/main" val="10005"/>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Gap for RPC trays</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40mm</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40mm</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45mm</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extLst>
                  <a:ext uri="{0D108BD9-81ED-4DB2-BD59-A6C34878D82A}">
                    <a16:rowId xmlns:a16="http://schemas.microsoft.com/office/drawing/2014/main" val="10006"/>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Magnetic field</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1.3Tesla</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1.3Tesla</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1.3Tesla</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extLst>
                  <a:ext uri="{0D108BD9-81ED-4DB2-BD59-A6C34878D82A}">
                    <a16:rowId xmlns:a16="http://schemas.microsoft.com/office/drawing/2014/main" val="10007"/>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RPC dimensions</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1,950mm×1,910mm×24mm</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1,950mm×1,910mm×24mm</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1,950mm×1,910mm×24mm</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extLst>
                  <a:ext uri="{0D108BD9-81ED-4DB2-BD59-A6C34878D82A}">
                    <a16:rowId xmlns:a16="http://schemas.microsoft.com/office/drawing/2014/main" val="10008"/>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Readout strip pitch</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30mm</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30mm</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30mm</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extLst>
                  <a:ext uri="{0D108BD9-81ED-4DB2-BD59-A6C34878D82A}">
                    <a16:rowId xmlns:a16="http://schemas.microsoft.com/office/drawing/2014/main" val="10009"/>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No. of  RPCs/Road/Layer</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8</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4</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2</a:t>
                      </a:r>
                    </a:p>
                  </a:txBody>
                  <a:tcPr anchor="ctr" horzOverflow="overflow"/>
                </a:tc>
                <a:extLst>
                  <a:ext uri="{0D108BD9-81ED-4DB2-BD59-A6C34878D82A}">
                    <a16:rowId xmlns:a16="http://schemas.microsoft.com/office/drawing/2014/main" val="10010"/>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No. of Roads/Layer/Module</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8</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4</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1</a:t>
                      </a:r>
                    </a:p>
                  </a:txBody>
                  <a:tcPr anchor="ctr" horzOverflow="overflow"/>
                </a:tc>
                <a:extLst>
                  <a:ext uri="{0D108BD9-81ED-4DB2-BD59-A6C34878D82A}">
                    <a16:rowId xmlns:a16="http://schemas.microsoft.com/office/drawing/2014/main" val="10011"/>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No. of  RPC units/Layer</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192</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16</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2</a:t>
                      </a:r>
                    </a:p>
                  </a:txBody>
                  <a:tcPr anchor="ctr" horzOverflow="overflow"/>
                </a:tc>
                <a:extLst>
                  <a:ext uri="{0D108BD9-81ED-4DB2-BD59-A6C34878D82A}">
                    <a16:rowId xmlns:a16="http://schemas.microsoft.com/office/drawing/2014/main" val="10012"/>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No. of  RPC units</a:t>
                      </a:r>
                      <a:endParaRPr kumimoji="0" lang="en-US" sz="1600" b="0" i="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28,800 (107,266m</a:t>
                      </a:r>
                      <a:r>
                        <a:rPr kumimoji="0" lang="en-US" sz="1600" u="none" strike="noStrike" cap="none" normalizeH="0" baseline="30000" dirty="0">
                          <a:ln>
                            <a:noFill/>
                          </a:ln>
                          <a:solidFill>
                            <a:srgbClr val="FFFF00"/>
                          </a:solidFill>
                          <a:effectLst>
                            <a:outerShdw blurRad="38100" dist="38100" dir="2700000" algn="tl">
                              <a:srgbClr val="000000"/>
                            </a:outerShdw>
                          </a:effectLst>
                          <a:latin typeface="Arial Rounded MT Bold" pitchFamily="34" charset="0"/>
                        </a:rPr>
                        <a:t>2</a:t>
                      </a: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a:t>
                      </a:r>
                      <a:endParaRPr kumimoji="0" lang="en-US" sz="1600" b="0" i="0" u="none" strike="noStrike" cap="none" normalizeH="0" baseline="30000" dirty="0">
                        <a:ln>
                          <a:noFill/>
                        </a:ln>
                        <a:solidFill>
                          <a:srgbClr val="FFFF00"/>
                        </a:solidFill>
                        <a:effectLst>
                          <a:outerShdw blurRad="38100" dist="38100" dir="2700000" algn="tl">
                            <a:srgbClr val="000000"/>
                          </a:outerShdw>
                        </a:effectLst>
                        <a:latin typeface="Arial Rounded MT Bold" pitchFamily="34" charset="0"/>
                        <a:cs typeface="Arial" charset="0"/>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rPr>
                        <a:t>352 </a:t>
                      </a: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(1,311m</a:t>
                      </a:r>
                      <a:r>
                        <a:rPr kumimoji="0" lang="en-US" sz="1600" u="none" strike="noStrike" cap="none" normalizeH="0" baseline="30000" dirty="0">
                          <a:ln>
                            <a:noFill/>
                          </a:ln>
                          <a:solidFill>
                            <a:srgbClr val="FFFF00"/>
                          </a:solidFill>
                          <a:effectLst>
                            <a:outerShdw blurRad="38100" dist="38100" dir="2700000" algn="tl">
                              <a:srgbClr val="000000"/>
                            </a:outerShdw>
                          </a:effectLst>
                          <a:latin typeface="Arial Rounded MT Bold" pitchFamily="34" charset="0"/>
                        </a:rPr>
                        <a:t>2</a:t>
                      </a:r>
                      <a:r>
                        <a:rPr kumimoji="0" lang="en-US" sz="1600" u="none" strike="noStrike" cap="none" normalizeH="0" baseline="0" dirty="0">
                          <a:ln>
                            <a:noFill/>
                          </a:ln>
                          <a:solidFill>
                            <a:srgbClr val="FFFF00"/>
                          </a:solidFill>
                          <a:effectLst>
                            <a:outerShdw blurRad="38100" dist="38100" dir="2700000" algn="tl">
                              <a:srgbClr val="000000"/>
                            </a:outerShdw>
                          </a:effectLst>
                          <a:latin typeface="Arial Rounded MT Bold" pitchFamily="34" charset="0"/>
                        </a:rPr>
                        <a:t>)              </a:t>
                      </a:r>
                      <a:r>
                        <a:rPr kumimoji="0" lang="en-US" sz="160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rPr>
                        <a:t>(90:1)</a:t>
                      </a:r>
                      <a:endParaRPr kumimoji="0" lang="en-US" sz="1600" u="none" strike="noStrike" kern="1200" cap="none" normalizeH="0" baseline="0" dirty="0">
                        <a:ln>
                          <a:noFill/>
                        </a:ln>
                        <a:solidFill>
                          <a:schemeClr val="tx1"/>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20 (74.5m</a:t>
                      </a:r>
                      <a:r>
                        <a:rPr kumimoji="0" lang="en-US" sz="1600" u="none" strike="noStrike" kern="1200" cap="none" normalizeH="0" baseline="30000" dirty="0">
                          <a:ln>
                            <a:noFill/>
                          </a:ln>
                          <a:solidFill>
                            <a:srgbClr val="FFFF00"/>
                          </a:solidFill>
                          <a:effectLst>
                            <a:outerShdw blurRad="38100" dist="38100" dir="2700000" algn="tl">
                              <a:srgbClr val="000000"/>
                            </a:outerShdw>
                          </a:effectLst>
                          <a:latin typeface="Arial Rounded MT Bold" pitchFamily="34" charset="0"/>
                          <a:ea typeface="+mn-ea"/>
                          <a:cs typeface="+mn-cs"/>
                        </a:rPr>
                        <a:t>2</a:t>
                      </a: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                     </a:t>
                      </a:r>
                      <a:r>
                        <a:rPr kumimoji="0" lang="en-US" sz="1600" u="none" strike="noStrike" kern="1200" cap="none" normalizeH="0" baseline="0" dirty="0">
                          <a:ln>
                            <a:noFill/>
                          </a:ln>
                          <a:solidFill>
                            <a:schemeClr val="tx1"/>
                          </a:solidFill>
                          <a:effectLst>
                            <a:outerShdw blurRad="38100" dist="38100" dir="2700000" algn="tl">
                              <a:srgbClr val="000000"/>
                            </a:outerShdw>
                          </a:effectLst>
                          <a:latin typeface="Arial Rounded MT Bold" pitchFamily="34" charset="0"/>
                          <a:ea typeface="+mn-ea"/>
                          <a:cs typeface="+mn-cs"/>
                        </a:rPr>
                        <a:t>(1440:1)</a:t>
                      </a:r>
                    </a:p>
                  </a:txBody>
                  <a:tcPr anchor="ctr" horzOverflow="overflow"/>
                </a:tc>
                <a:extLst>
                  <a:ext uri="{0D108BD9-81ED-4DB2-BD59-A6C34878D82A}">
                    <a16:rowId xmlns:a16="http://schemas.microsoft.com/office/drawing/2014/main" val="10013"/>
                  </a:ext>
                </a:extLst>
              </a:tr>
              <a:tr h="396000">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No. of readout strips</a:t>
                      </a: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3,686,400</a:t>
                      </a: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45,056                            </a:t>
                      </a:r>
                      <a:r>
                        <a:rPr kumimoji="0" lang="en-US" sz="1600" u="none" strike="noStrike" cap="none" normalizeH="0" baseline="0" dirty="0">
                          <a:ln>
                            <a:noFill/>
                          </a:ln>
                          <a:solidFill>
                            <a:schemeClr val="tx1"/>
                          </a:solidFill>
                          <a:effectLst>
                            <a:outerShdw blurRad="38100" dist="38100" dir="2700000" algn="tl">
                              <a:srgbClr val="000000"/>
                            </a:outerShdw>
                          </a:effectLst>
                          <a:latin typeface="Arial Rounded MT Bold" pitchFamily="34" charset="0"/>
                        </a:rPr>
                        <a:t>(90:1)</a:t>
                      </a:r>
                      <a:endParaRPr kumimoji="0" lang="en-US" sz="1600" u="none" strike="noStrike" kern="1200" cap="none" normalizeH="0" baseline="0" dirty="0">
                        <a:ln>
                          <a:noFill/>
                        </a:ln>
                        <a:solidFill>
                          <a:schemeClr val="tx1"/>
                        </a:solidFill>
                        <a:effectLst>
                          <a:outerShdw blurRad="38100" dist="38100" dir="2700000" algn="tl">
                            <a:srgbClr val="000000"/>
                          </a:outerShdw>
                        </a:effectLst>
                        <a:latin typeface="Arial Rounded MT Bold" pitchFamily="34" charset="0"/>
                        <a:ea typeface="+mn-ea"/>
                        <a:cs typeface="+mn-cs"/>
                      </a:endParaRPr>
                    </a:p>
                  </a:txBody>
                  <a:tcPr anchor="ctr" horzOverflow="overflow"/>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rPr>
                        <a:t>2,560                                </a:t>
                      </a:r>
                      <a:r>
                        <a:rPr kumimoji="0" lang="en-US" sz="1600" u="none" strike="noStrike" kern="1200" cap="none" normalizeH="0" baseline="0" dirty="0">
                          <a:ln>
                            <a:noFill/>
                          </a:ln>
                          <a:solidFill>
                            <a:schemeClr val="tx1"/>
                          </a:solidFill>
                          <a:effectLst>
                            <a:outerShdw blurRad="38100" dist="38100" dir="2700000" algn="tl">
                              <a:srgbClr val="000000"/>
                            </a:outerShdw>
                          </a:effectLst>
                          <a:latin typeface="Arial Rounded MT Bold" pitchFamily="34" charset="0"/>
                          <a:ea typeface="+mn-ea"/>
                          <a:cs typeface="+mn-cs"/>
                        </a:rPr>
                        <a:t>(1440:1)</a:t>
                      </a:r>
                      <a:endParaRPr kumimoji="0" lang="en-US" sz="1600" u="none" strike="noStrike" kern="1200" cap="none" normalizeH="0" baseline="0" dirty="0">
                        <a:ln>
                          <a:noFill/>
                        </a:ln>
                        <a:solidFill>
                          <a:srgbClr val="FFFF00"/>
                        </a:solidFill>
                        <a:effectLst>
                          <a:outerShdw blurRad="38100" dist="38100" dir="2700000" algn="tl">
                            <a:srgbClr val="000000"/>
                          </a:outerShdw>
                        </a:effectLst>
                        <a:latin typeface="Arial Rounded MT Bold" pitchFamily="34" charset="0"/>
                        <a:ea typeface="+mn-ea"/>
                        <a:cs typeface="+mn-cs"/>
                      </a:endParaRPr>
                    </a:p>
                  </a:txBody>
                  <a:tcPr anchor="ctr" horzOverflow="overflow"/>
                </a:tc>
                <a:extLst>
                  <a:ext uri="{0D108BD9-81ED-4DB2-BD59-A6C34878D82A}">
                    <a16:rowId xmlns:a16="http://schemas.microsoft.com/office/drawing/2014/main" val="10014"/>
                  </a:ext>
                </a:extLst>
              </a:tr>
            </a:tbl>
          </a:graphicData>
        </a:graphic>
      </p:graphicFrame>
      <p:sp>
        <p:nvSpPr>
          <p:cNvPr id="2" name="Title 1">
            <a:extLst>
              <a:ext uri="{FF2B5EF4-FFF2-40B4-BE49-F238E27FC236}">
                <a16:creationId xmlns:a16="http://schemas.microsoft.com/office/drawing/2014/main" id="{AFAF295E-96A8-43BB-9977-D7C190620865}"/>
              </a:ext>
            </a:extLst>
          </p:cNvPr>
          <p:cNvSpPr>
            <a:spLocks noGrp="1"/>
          </p:cNvSpPr>
          <p:nvPr>
            <p:ph type="title"/>
          </p:nvPr>
        </p:nvSpPr>
        <p:spPr/>
        <p:txBody>
          <a:bodyPr/>
          <a:lstStyle/>
          <a:p>
            <a:r>
              <a:rPr lang="en-US" dirty="0"/>
              <a:t>Facts and Figures of ICAL detectors</a:t>
            </a:r>
            <a:endParaRPr lang="en-IN" dirty="0"/>
          </a:p>
        </p:txBody>
      </p:sp>
    </p:spTree>
    <p:extLst>
      <p:ext uri="{BB962C8B-B14F-4D97-AF65-F5344CB8AC3E}">
        <p14:creationId xmlns:p14="http://schemas.microsoft.com/office/powerpoint/2010/main" val="516774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FE60331-97BD-4AAA-BC08-DEFC8334E597}"/>
              </a:ext>
            </a:extLst>
          </p:cNvPr>
          <p:cNvPicPr>
            <a:picLocks noGrp="1"/>
          </p:cNvPicPr>
          <p:nvPr>
            <p:ph idx="1"/>
          </p:nvPr>
        </p:nvPicPr>
        <p:blipFill>
          <a:blip r:embed="rId2"/>
          <a:stretch>
            <a:fillRect/>
          </a:stretch>
        </p:blipFill>
        <p:spPr>
          <a:xfrm>
            <a:off x="12000" y="9000"/>
            <a:ext cx="12168000" cy="6840000"/>
          </a:xfrm>
        </p:spPr>
      </p:pic>
    </p:spTree>
    <p:extLst>
      <p:ext uri="{BB962C8B-B14F-4D97-AF65-F5344CB8AC3E}">
        <p14:creationId xmlns:p14="http://schemas.microsoft.com/office/powerpoint/2010/main" val="3032459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A8E9-8ED0-4FBF-96AE-21FBD73B859E}"/>
              </a:ext>
            </a:extLst>
          </p:cNvPr>
          <p:cNvSpPr>
            <a:spLocks noGrp="1"/>
          </p:cNvSpPr>
          <p:nvPr>
            <p:ph type="title"/>
          </p:nvPr>
        </p:nvSpPr>
        <p:spPr/>
        <p:txBody>
          <a:bodyPr/>
          <a:lstStyle/>
          <a:p>
            <a:r>
              <a:rPr lang="en-US" dirty="0"/>
              <a:t>Characterisation studies of RPCs</a:t>
            </a:r>
            <a:endParaRPr lang="en-IN" dirty="0"/>
          </a:p>
        </p:txBody>
      </p:sp>
      <p:sp>
        <p:nvSpPr>
          <p:cNvPr id="4" name="Footer Placeholder 3">
            <a:extLst>
              <a:ext uri="{FF2B5EF4-FFF2-40B4-BE49-F238E27FC236}">
                <a16:creationId xmlns:a16="http://schemas.microsoft.com/office/drawing/2014/main" id="{1AB8FA97-2DDE-489A-B12B-EBE8A0D0E548}"/>
              </a:ext>
            </a:extLst>
          </p:cNvPr>
          <p:cNvSpPr>
            <a:spLocks noGrp="1"/>
          </p:cNvSpPr>
          <p:nvPr>
            <p:ph type="ftr" sz="quarter" idx="11"/>
          </p:nvPr>
        </p:nvSpPr>
        <p:spPr/>
        <p:txBody>
          <a:body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pic>
        <p:nvPicPr>
          <p:cNvPr id="8" name="Picture 7">
            <a:extLst>
              <a:ext uri="{FF2B5EF4-FFF2-40B4-BE49-F238E27FC236}">
                <a16:creationId xmlns:a16="http://schemas.microsoft.com/office/drawing/2014/main" id="{24B9BB9C-1E26-4890-9F75-AD7F6A8FECBB}"/>
              </a:ext>
            </a:extLst>
          </p:cNvPr>
          <p:cNvPicPr>
            <a:picLocks/>
          </p:cNvPicPr>
          <p:nvPr/>
        </p:nvPicPr>
        <p:blipFill rotWithShape="1">
          <a:blip r:embed="rId2"/>
          <a:srcRect l="11146" t="16161" r="11146" b="12051"/>
          <a:stretch/>
        </p:blipFill>
        <p:spPr>
          <a:xfrm>
            <a:off x="4935" y="719999"/>
            <a:ext cx="6076225" cy="4810100"/>
          </a:xfrm>
          <a:prstGeom prst="rect">
            <a:avLst/>
          </a:prstGeom>
        </p:spPr>
      </p:pic>
      <p:pic>
        <p:nvPicPr>
          <p:cNvPr id="12" name="Picture 11">
            <a:extLst>
              <a:ext uri="{FF2B5EF4-FFF2-40B4-BE49-F238E27FC236}">
                <a16:creationId xmlns:a16="http://schemas.microsoft.com/office/drawing/2014/main" id="{6F82989B-B191-4503-87ED-EFB3651E35FB}"/>
              </a:ext>
            </a:extLst>
          </p:cNvPr>
          <p:cNvPicPr>
            <a:picLocks noChangeAspect="1"/>
          </p:cNvPicPr>
          <p:nvPr/>
        </p:nvPicPr>
        <p:blipFill rotWithShape="1">
          <a:blip r:embed="rId3"/>
          <a:srcRect l="10424" t="52800" r="10920" b="10786"/>
          <a:stretch/>
        </p:blipFill>
        <p:spPr>
          <a:xfrm>
            <a:off x="6081160" y="3420000"/>
            <a:ext cx="6084000" cy="2110099"/>
          </a:xfrm>
          <a:prstGeom prst="rect">
            <a:avLst/>
          </a:prstGeom>
        </p:spPr>
      </p:pic>
      <p:pic>
        <p:nvPicPr>
          <p:cNvPr id="14" name="Picture 13">
            <a:extLst>
              <a:ext uri="{FF2B5EF4-FFF2-40B4-BE49-F238E27FC236}">
                <a16:creationId xmlns:a16="http://schemas.microsoft.com/office/drawing/2014/main" id="{D60D6441-D6CB-40B4-AFEB-6E79A2D8C580}"/>
              </a:ext>
            </a:extLst>
          </p:cNvPr>
          <p:cNvPicPr>
            <a:picLocks noChangeAspect="1"/>
          </p:cNvPicPr>
          <p:nvPr/>
        </p:nvPicPr>
        <p:blipFill rotWithShape="1">
          <a:blip r:embed="rId4"/>
          <a:srcRect l="46209" t="13316" r="6408" b="58854"/>
          <a:stretch/>
        </p:blipFill>
        <p:spPr>
          <a:xfrm>
            <a:off x="6095999" y="720000"/>
            <a:ext cx="6084000" cy="2676961"/>
          </a:xfrm>
          <a:prstGeom prst="rect">
            <a:avLst/>
          </a:prstGeom>
        </p:spPr>
      </p:pic>
    </p:spTree>
    <p:extLst>
      <p:ext uri="{BB962C8B-B14F-4D97-AF65-F5344CB8AC3E}">
        <p14:creationId xmlns:p14="http://schemas.microsoft.com/office/powerpoint/2010/main" val="1459113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C6D305C-2D54-4001-8EC7-385C353DE647}"/>
              </a:ext>
            </a:extLst>
          </p:cNvPr>
          <p:cNvPicPr>
            <a:picLocks noGrp="1"/>
          </p:cNvPicPr>
          <p:nvPr>
            <p:ph idx="1"/>
          </p:nvPr>
        </p:nvPicPr>
        <p:blipFill rotWithShape="1">
          <a:blip r:embed="rId2"/>
          <a:srcRect t="11569" r="1890" b="15063"/>
          <a:stretch/>
        </p:blipFill>
        <p:spPr>
          <a:xfrm>
            <a:off x="12000" y="9000"/>
            <a:ext cx="12168000" cy="6840000"/>
          </a:xfrm>
        </p:spPr>
      </p:pic>
    </p:spTree>
    <p:extLst>
      <p:ext uri="{BB962C8B-B14F-4D97-AF65-F5344CB8AC3E}">
        <p14:creationId xmlns:p14="http://schemas.microsoft.com/office/powerpoint/2010/main" val="3988628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Functions of ICAL electronics</a:t>
            </a:r>
          </a:p>
        </p:txBody>
      </p:sp>
      <p:sp>
        <p:nvSpPr>
          <p:cNvPr id="3" name="Content Placeholder 2"/>
          <p:cNvSpPr>
            <a:spLocks noGrp="1"/>
          </p:cNvSpPr>
          <p:nvPr>
            <p:ph idx="1"/>
          </p:nvPr>
        </p:nvSpPr>
        <p:spPr>
          <a:xfrm>
            <a:off x="-46469" y="720000"/>
            <a:ext cx="8040215" cy="6120000"/>
          </a:xfrm>
        </p:spPr>
        <p:txBody>
          <a:bodyPr>
            <a:normAutofit lnSpcReduction="10000"/>
          </a:bodyPr>
          <a:lstStyle/>
          <a:p>
            <a:r>
              <a:rPr lang="en-US" sz="2400" dirty="0"/>
              <a:t>Signal pickup and analog front-end</a:t>
            </a:r>
          </a:p>
          <a:p>
            <a:r>
              <a:rPr lang="en-US" sz="2400" dirty="0">
                <a:solidFill>
                  <a:srgbClr val="FFFF00"/>
                </a:solidFill>
              </a:rPr>
              <a:t>Strip hit latch (1-bit ADC)</a:t>
            </a:r>
          </a:p>
          <a:p>
            <a:r>
              <a:rPr lang="en-US" sz="2400" dirty="0"/>
              <a:t>Pulse shapers, timing units</a:t>
            </a:r>
          </a:p>
          <a:p>
            <a:r>
              <a:rPr lang="en-US" sz="2400" dirty="0">
                <a:solidFill>
                  <a:srgbClr val="FFFF00"/>
                </a:solidFill>
              </a:rPr>
              <a:t>Background noise rate monitor</a:t>
            </a:r>
          </a:p>
          <a:p>
            <a:r>
              <a:rPr lang="en-US" sz="2400" dirty="0"/>
              <a:t>Digital front-end and controller</a:t>
            </a:r>
          </a:p>
          <a:p>
            <a:r>
              <a:rPr lang="en-US" sz="2400" dirty="0">
                <a:solidFill>
                  <a:srgbClr val="FFFF00"/>
                </a:solidFill>
              </a:rPr>
              <a:t>Data network interface and architecture</a:t>
            </a:r>
          </a:p>
          <a:p>
            <a:r>
              <a:rPr lang="en-US" sz="2400" dirty="0"/>
              <a:t>Multilevel trigger system</a:t>
            </a:r>
          </a:p>
          <a:p>
            <a:r>
              <a:rPr lang="en-US" sz="2400" dirty="0">
                <a:solidFill>
                  <a:srgbClr val="FFFF00"/>
                </a:solidFill>
              </a:rPr>
              <a:t>Backend data concentrators </a:t>
            </a:r>
          </a:p>
          <a:p>
            <a:r>
              <a:rPr lang="en-US" sz="2400" dirty="0"/>
              <a:t>Event building, data storage systems</a:t>
            </a:r>
          </a:p>
          <a:p>
            <a:r>
              <a:rPr lang="en-US" sz="2400" dirty="0">
                <a:solidFill>
                  <a:srgbClr val="FFFF00"/>
                </a:solidFill>
              </a:rPr>
              <a:t>On-line data quality monitors</a:t>
            </a:r>
          </a:p>
          <a:p>
            <a:r>
              <a:rPr lang="en-US" sz="2400" dirty="0"/>
              <a:t>Slow control and monitoring</a:t>
            </a:r>
          </a:p>
          <a:p>
            <a:pPr lvl="1"/>
            <a:r>
              <a:rPr lang="en-US" sz="2000" dirty="0"/>
              <a:t>Gas system, magnet, power supplies</a:t>
            </a:r>
          </a:p>
          <a:p>
            <a:pPr lvl="1"/>
            <a:r>
              <a:rPr lang="en-US" sz="2000" dirty="0"/>
              <a:t>Ambient parameters (T, P and H)</a:t>
            </a:r>
          </a:p>
          <a:p>
            <a:pPr lvl="1"/>
            <a:r>
              <a:rPr lang="en-US" sz="2000" dirty="0"/>
              <a:t>Safety and interlocks</a:t>
            </a:r>
            <a:endParaRPr lang="en-US" sz="2400" dirty="0"/>
          </a:p>
          <a:p>
            <a:r>
              <a:rPr lang="en-US" sz="2400" dirty="0"/>
              <a:t>Remote access to detector sub-systems and data</a:t>
            </a:r>
          </a:p>
          <a:p>
            <a:endParaRPr lang="en-IN" dirty="0"/>
          </a:p>
        </p:txBody>
      </p:sp>
      <p:pic>
        <p:nvPicPr>
          <p:cNvPr id="6" name="Picture 3"/>
          <p:cNvPicPr>
            <a:picLocks noChangeAspect="1" noChangeArrowheads="1"/>
          </p:cNvPicPr>
          <p:nvPr/>
        </p:nvPicPr>
        <p:blipFill>
          <a:blip r:embed="rId2" cstate="print"/>
          <a:srcRect l="2509" r="2509"/>
          <a:stretch>
            <a:fillRect/>
          </a:stretch>
        </p:blipFill>
        <p:spPr bwMode="auto">
          <a:xfrm>
            <a:off x="8040216" y="719999"/>
            <a:ext cx="4105315" cy="6120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0ADF-A02A-4BE2-8E8F-9BEF44189E54}"/>
              </a:ext>
            </a:extLst>
          </p:cNvPr>
          <p:cNvSpPr>
            <a:spLocks noGrp="1"/>
          </p:cNvSpPr>
          <p:nvPr>
            <p:ph type="title"/>
          </p:nvPr>
        </p:nvSpPr>
        <p:spPr/>
        <p:txBody>
          <a:bodyPr/>
          <a:lstStyle/>
          <a:p>
            <a:endParaRPr lang="en-IN"/>
          </a:p>
        </p:txBody>
      </p:sp>
      <p:pic>
        <p:nvPicPr>
          <p:cNvPr id="9" name="Picture 8">
            <a:extLst>
              <a:ext uri="{FF2B5EF4-FFF2-40B4-BE49-F238E27FC236}">
                <a16:creationId xmlns:a16="http://schemas.microsoft.com/office/drawing/2014/main" id="{894F80B9-4A0D-448B-8E30-25639EDFE9B5}"/>
              </a:ext>
            </a:extLst>
          </p:cNvPr>
          <p:cNvPicPr>
            <a:picLocks/>
          </p:cNvPicPr>
          <p:nvPr/>
        </p:nvPicPr>
        <p:blipFill>
          <a:blip r:embed="rId2"/>
          <a:stretch>
            <a:fillRect/>
          </a:stretch>
        </p:blipFill>
        <p:spPr>
          <a:xfrm>
            <a:off x="0" y="9000"/>
            <a:ext cx="12192000" cy="6840000"/>
          </a:xfrm>
          <a:prstGeom prst="rect">
            <a:avLst/>
          </a:prstGeom>
        </p:spPr>
      </p:pic>
      <p:pic>
        <p:nvPicPr>
          <p:cNvPr id="5" name="Picture 3">
            <a:extLst>
              <a:ext uri="{FF2B5EF4-FFF2-40B4-BE49-F238E27FC236}">
                <a16:creationId xmlns:a16="http://schemas.microsoft.com/office/drawing/2014/main" id="{90B19ACD-C298-4D51-BF82-4221F9632D42}"/>
              </a:ext>
            </a:extLst>
          </p:cNvPr>
          <p:cNvPicPr>
            <a:picLocks noChangeAspect="1" noChangeArrowheads="1"/>
          </p:cNvPicPr>
          <p:nvPr/>
        </p:nvPicPr>
        <p:blipFill>
          <a:blip r:embed="rId3" cstate="print"/>
          <a:srcRect l="2509" r="2509"/>
          <a:stretch>
            <a:fillRect/>
          </a:stretch>
        </p:blipFill>
        <p:spPr bwMode="auto">
          <a:xfrm>
            <a:off x="7603707" y="0"/>
            <a:ext cx="4588293" cy="6840000"/>
          </a:xfrm>
          <a:prstGeom prst="rect">
            <a:avLst/>
          </a:prstGeom>
          <a:noFill/>
          <a:ln w="9525">
            <a:noFill/>
            <a:miter lim="800000"/>
            <a:headEnd/>
            <a:tailEnd/>
          </a:ln>
        </p:spPr>
      </p:pic>
    </p:spTree>
    <p:extLst>
      <p:ext uri="{BB962C8B-B14F-4D97-AF65-F5344CB8AC3E}">
        <p14:creationId xmlns:p14="http://schemas.microsoft.com/office/powerpoint/2010/main" val="4234896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Components of ICAL electronics</a:t>
            </a:r>
          </a:p>
        </p:txBody>
      </p:sp>
      <p:sp>
        <p:nvSpPr>
          <p:cNvPr id="3" name="Content Placeholder 2"/>
          <p:cNvSpPr>
            <a:spLocks noGrp="1"/>
          </p:cNvSpPr>
          <p:nvPr>
            <p:ph idx="1"/>
          </p:nvPr>
        </p:nvSpPr>
        <p:spPr>
          <a:xfrm>
            <a:off x="0" y="720000"/>
            <a:ext cx="7104112" cy="6120000"/>
          </a:xfrm>
        </p:spPr>
        <p:txBody>
          <a:bodyPr>
            <a:noAutofit/>
          </a:bodyPr>
          <a:lstStyle/>
          <a:p>
            <a:pPr>
              <a:spcBef>
                <a:spcPts val="0"/>
              </a:spcBef>
            </a:pPr>
            <a:r>
              <a:rPr lang="en-IN" dirty="0"/>
              <a:t>Analog Front-end based on Anusparsh ASIC</a:t>
            </a:r>
          </a:p>
          <a:p>
            <a:pPr>
              <a:spcBef>
                <a:spcPts val="0"/>
              </a:spcBef>
            </a:pPr>
            <a:r>
              <a:rPr lang="en-IN" dirty="0">
                <a:solidFill>
                  <a:srgbClr val="FFFF00"/>
                </a:solidFill>
              </a:rPr>
              <a:t>Digital Front-end (RPCDAQ) using a TDC ASIC</a:t>
            </a:r>
          </a:p>
          <a:p>
            <a:pPr>
              <a:spcBef>
                <a:spcPts val="0"/>
              </a:spcBef>
            </a:pPr>
            <a:r>
              <a:rPr lang="en-IN" dirty="0"/>
              <a:t>Trigger System</a:t>
            </a:r>
          </a:p>
          <a:p>
            <a:pPr>
              <a:spcBef>
                <a:spcPts val="0"/>
              </a:spcBef>
            </a:pPr>
            <a:r>
              <a:rPr lang="en-IN" dirty="0">
                <a:solidFill>
                  <a:srgbClr val="FFFF00"/>
                </a:solidFill>
              </a:rPr>
              <a:t>Global services, calibration and synchronisation</a:t>
            </a:r>
          </a:p>
          <a:p>
            <a:pPr>
              <a:spcBef>
                <a:spcPts val="0"/>
              </a:spcBef>
            </a:pPr>
            <a:r>
              <a:rPr lang="en-IN" dirty="0"/>
              <a:t>Network and backend hardware</a:t>
            </a:r>
          </a:p>
          <a:p>
            <a:pPr>
              <a:spcBef>
                <a:spcPts val="0"/>
              </a:spcBef>
            </a:pPr>
            <a:r>
              <a:rPr lang="en-IN" dirty="0">
                <a:solidFill>
                  <a:srgbClr val="FFFF00"/>
                </a:solidFill>
              </a:rPr>
              <a:t>Backend software</a:t>
            </a:r>
          </a:p>
          <a:p>
            <a:pPr>
              <a:spcBef>
                <a:spcPts val="0"/>
              </a:spcBef>
            </a:pPr>
            <a:r>
              <a:rPr lang="en-IN" dirty="0"/>
              <a:t>Power supplies</a:t>
            </a:r>
          </a:p>
          <a:p>
            <a:pPr>
              <a:spcBef>
                <a:spcPts val="0"/>
              </a:spcBef>
            </a:pPr>
            <a:r>
              <a:rPr lang="en-IN" dirty="0">
                <a:solidFill>
                  <a:srgbClr val="FFFF00"/>
                </a:solidFill>
              </a:rPr>
              <a:t>Electronics integration</a:t>
            </a:r>
          </a:p>
        </p:txBody>
      </p:sp>
      <p:pic>
        <p:nvPicPr>
          <p:cNvPr id="5" name="Picture 2"/>
          <p:cNvPicPr>
            <a:picLocks noChangeArrowheads="1"/>
          </p:cNvPicPr>
          <p:nvPr/>
        </p:nvPicPr>
        <p:blipFill>
          <a:blip r:embed="rId2" cstate="print"/>
          <a:srcRect l="44291" t="20315" r="25394" b="9044"/>
          <a:stretch>
            <a:fillRect/>
          </a:stretch>
        </p:blipFill>
        <p:spPr bwMode="auto">
          <a:xfrm>
            <a:off x="7104112" y="720000"/>
            <a:ext cx="5087888" cy="6120000"/>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F05DBE-9B08-4575-B9AA-1927D05644DC}"/>
              </a:ext>
            </a:extLst>
          </p:cNvPr>
          <p:cNvPicPr>
            <a:picLocks/>
          </p:cNvPicPr>
          <p:nvPr/>
        </p:nvPicPr>
        <p:blipFill>
          <a:blip r:embed="rId2"/>
          <a:stretch>
            <a:fillRect/>
          </a:stretch>
        </p:blipFill>
        <p:spPr>
          <a:xfrm>
            <a:off x="0" y="719999"/>
            <a:ext cx="6840000" cy="2988000"/>
          </a:xfrm>
          <a:prstGeom prst="rect">
            <a:avLst/>
          </a:prstGeom>
        </p:spPr>
      </p:pic>
      <p:sp>
        <p:nvSpPr>
          <p:cNvPr id="2" name="Title 1">
            <a:extLst>
              <a:ext uri="{FF2B5EF4-FFF2-40B4-BE49-F238E27FC236}">
                <a16:creationId xmlns:a16="http://schemas.microsoft.com/office/drawing/2014/main" id="{81541192-7E2D-441E-953E-26FD2C5AA887}"/>
              </a:ext>
            </a:extLst>
          </p:cNvPr>
          <p:cNvSpPr>
            <a:spLocks noGrp="1"/>
          </p:cNvSpPr>
          <p:nvPr>
            <p:ph type="title"/>
          </p:nvPr>
        </p:nvSpPr>
        <p:spPr>
          <a:xfrm rot="-60000">
            <a:off x="0" y="0"/>
            <a:ext cx="12192000" cy="720000"/>
          </a:xfrm>
        </p:spPr>
        <p:txBody>
          <a:bodyPr/>
          <a:lstStyle/>
          <a:p>
            <a:r>
              <a:rPr lang="en-IN" dirty="0"/>
              <a:t>Analog front-end electronics for RPCs</a:t>
            </a:r>
          </a:p>
        </p:txBody>
      </p:sp>
      <p:pic>
        <p:nvPicPr>
          <p:cNvPr id="7" name="Picture 6">
            <a:extLst>
              <a:ext uri="{FF2B5EF4-FFF2-40B4-BE49-F238E27FC236}">
                <a16:creationId xmlns:a16="http://schemas.microsoft.com/office/drawing/2014/main" id="{631109A9-7708-4802-870E-D7B90B80EA53}"/>
              </a:ext>
            </a:extLst>
          </p:cNvPr>
          <p:cNvPicPr>
            <a:picLocks noChangeAspect="1"/>
          </p:cNvPicPr>
          <p:nvPr/>
        </p:nvPicPr>
        <p:blipFill rotWithShape="1">
          <a:blip r:embed="rId3"/>
          <a:srcRect t="23750" b="34250"/>
          <a:stretch/>
        </p:blipFill>
        <p:spPr>
          <a:xfrm>
            <a:off x="6856211" y="720000"/>
            <a:ext cx="5335789" cy="2988000"/>
          </a:xfrm>
          <a:prstGeom prst="rect">
            <a:avLst/>
          </a:prstGeom>
        </p:spPr>
      </p:pic>
      <p:pic>
        <p:nvPicPr>
          <p:cNvPr id="12" name="Picture 11">
            <a:extLst>
              <a:ext uri="{FF2B5EF4-FFF2-40B4-BE49-F238E27FC236}">
                <a16:creationId xmlns:a16="http://schemas.microsoft.com/office/drawing/2014/main" id="{BBF0979F-658C-471C-8E97-ED4BC9D46AEA}"/>
              </a:ext>
            </a:extLst>
          </p:cNvPr>
          <p:cNvPicPr>
            <a:picLocks noChangeAspect="1"/>
          </p:cNvPicPr>
          <p:nvPr/>
        </p:nvPicPr>
        <p:blipFill>
          <a:blip r:embed="rId4"/>
          <a:stretch>
            <a:fillRect/>
          </a:stretch>
        </p:blipFill>
        <p:spPr>
          <a:xfrm>
            <a:off x="12000" y="3743138"/>
            <a:ext cx="12168000" cy="3114862"/>
          </a:xfrm>
          <a:prstGeom prst="rect">
            <a:avLst/>
          </a:prstGeom>
        </p:spPr>
      </p:pic>
    </p:spTree>
    <p:extLst>
      <p:ext uri="{BB962C8B-B14F-4D97-AF65-F5344CB8AC3E}">
        <p14:creationId xmlns:p14="http://schemas.microsoft.com/office/powerpoint/2010/main" val="2738482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Multi-hit Time-to-Digital Converter ASIC</a:t>
            </a:r>
            <a:endParaRPr lang="en-SG" dirty="0"/>
          </a:p>
        </p:txBody>
      </p:sp>
      <p:sp>
        <p:nvSpPr>
          <p:cNvPr id="15" name="Content Placeholder 14"/>
          <p:cNvSpPr>
            <a:spLocks noGrp="1"/>
          </p:cNvSpPr>
          <p:nvPr>
            <p:ph idx="1"/>
          </p:nvPr>
        </p:nvSpPr>
        <p:spPr>
          <a:xfrm>
            <a:off x="-1" y="756000"/>
            <a:ext cx="6662737" cy="2815809"/>
          </a:xfrm>
        </p:spPr>
        <p:txBody>
          <a:bodyPr wrap="square">
            <a:normAutofit/>
          </a:bodyPr>
          <a:lstStyle/>
          <a:p>
            <a:pPr marL="144000" indent="-180000">
              <a:spcBef>
                <a:spcPts val="0"/>
              </a:spcBef>
            </a:pPr>
            <a:r>
              <a:rPr lang="en-US" sz="1400" dirty="0"/>
              <a:t>Principle</a:t>
            </a:r>
          </a:p>
          <a:p>
            <a:pPr marL="360000" lvl="1" indent="-180000">
              <a:spcBef>
                <a:spcPts val="0"/>
              </a:spcBef>
            </a:pPr>
            <a:r>
              <a:rPr lang="en-US" sz="1400" dirty="0"/>
              <a:t>Two fine TDCs to measure start/stop distance to clock edge (T</a:t>
            </a:r>
            <a:r>
              <a:rPr lang="en-US" sz="1400" baseline="-25000" dirty="0"/>
              <a:t>1</a:t>
            </a:r>
            <a:r>
              <a:rPr lang="en-US" sz="1400" dirty="0"/>
              <a:t>, T</a:t>
            </a:r>
            <a:r>
              <a:rPr lang="en-US" sz="1400" baseline="-25000" dirty="0"/>
              <a:t>2</a:t>
            </a:r>
            <a:r>
              <a:rPr lang="en-US" sz="1400" dirty="0"/>
              <a:t>)</a:t>
            </a:r>
          </a:p>
          <a:p>
            <a:pPr marL="360000" lvl="1" indent="-180000">
              <a:spcBef>
                <a:spcPts val="0"/>
              </a:spcBef>
            </a:pPr>
            <a:r>
              <a:rPr lang="en-US" sz="1400" dirty="0"/>
              <a:t>Coarse TDC to count number of clocks between start and stop (T</a:t>
            </a:r>
            <a:r>
              <a:rPr lang="en-US" sz="1400" baseline="-25000" dirty="0"/>
              <a:t>3</a:t>
            </a:r>
            <a:r>
              <a:rPr lang="en-US" sz="1400" dirty="0"/>
              <a:t>)</a:t>
            </a:r>
          </a:p>
          <a:p>
            <a:pPr marL="360000" lvl="1" indent="-180000">
              <a:spcBef>
                <a:spcPts val="0"/>
              </a:spcBef>
            </a:pPr>
            <a:r>
              <a:rPr lang="en-US" sz="1400" dirty="0"/>
              <a:t>TDC output = T</a:t>
            </a:r>
            <a:r>
              <a:rPr lang="en-US" sz="1400" baseline="-25000" dirty="0"/>
              <a:t>3</a:t>
            </a:r>
            <a:r>
              <a:rPr lang="en-US" sz="1400" dirty="0"/>
              <a:t>+T</a:t>
            </a:r>
            <a:r>
              <a:rPr lang="en-US" sz="1400" baseline="-25000" dirty="0"/>
              <a:t>1</a:t>
            </a:r>
            <a:r>
              <a:rPr lang="en-US" sz="1400" dirty="0"/>
              <a:t>-T</a:t>
            </a:r>
            <a:r>
              <a:rPr lang="en-US" sz="1400" baseline="-25000" dirty="0"/>
              <a:t>2</a:t>
            </a:r>
          </a:p>
          <a:p>
            <a:pPr marL="360000" lvl="1" indent="-180000">
              <a:spcBef>
                <a:spcPts val="0"/>
              </a:spcBef>
            </a:pPr>
            <a:endParaRPr lang="en-US" sz="1400" baseline="-25000" dirty="0"/>
          </a:p>
          <a:p>
            <a:pPr marL="144000" indent="-180000">
              <a:spcBef>
                <a:spcPts val="0"/>
              </a:spcBef>
            </a:pPr>
            <a:r>
              <a:rPr lang="en-US" sz="1400" dirty="0"/>
              <a:t> Specifications</a:t>
            </a:r>
          </a:p>
          <a:p>
            <a:pPr marL="360000" lvl="1" indent="-180000">
              <a:spcBef>
                <a:spcPts val="0"/>
              </a:spcBef>
            </a:pPr>
            <a:r>
              <a:rPr lang="en-US" sz="1400" dirty="0"/>
              <a:t>19 bit parallel output</a:t>
            </a:r>
          </a:p>
          <a:p>
            <a:pPr marL="360000" lvl="1" indent="-180000">
              <a:spcBef>
                <a:spcPts val="0"/>
              </a:spcBef>
            </a:pPr>
            <a:r>
              <a:rPr lang="en-US" sz="1400" dirty="0"/>
              <a:t>Clock period, Tc = 4ns</a:t>
            </a:r>
          </a:p>
          <a:p>
            <a:pPr marL="360000" lvl="1" indent="-180000">
              <a:spcBef>
                <a:spcPts val="0"/>
              </a:spcBef>
            </a:pPr>
            <a:r>
              <a:rPr lang="en-US" sz="1400" dirty="0"/>
              <a:t>Fine TDC interval, Tc/32 = 125ps</a:t>
            </a:r>
          </a:p>
          <a:p>
            <a:pPr marL="360000" lvl="1" indent="-180000">
              <a:spcBef>
                <a:spcPts val="0"/>
              </a:spcBef>
            </a:pPr>
            <a:r>
              <a:rPr lang="en-US" sz="1400" dirty="0"/>
              <a:t>Coarse TDC output: 14 bits</a:t>
            </a:r>
          </a:p>
          <a:p>
            <a:pPr marL="360000" lvl="1" indent="-180000">
              <a:spcBef>
                <a:spcPts val="0"/>
              </a:spcBef>
            </a:pPr>
            <a:r>
              <a:rPr lang="en-US" sz="1400" dirty="0"/>
              <a:t>Fine TDC output: 5 bits</a:t>
            </a:r>
          </a:p>
          <a:p>
            <a:pPr marL="360000" lvl="1" indent="-180000">
              <a:spcBef>
                <a:spcPts val="0"/>
              </a:spcBef>
            </a:pPr>
            <a:r>
              <a:rPr lang="en-US" sz="1400" dirty="0"/>
              <a:t>Coarse TDC interval: 214 * Tc = 65.536ms</a:t>
            </a:r>
          </a:p>
        </p:txBody>
      </p:sp>
      <p:pic>
        <p:nvPicPr>
          <p:cNvPr id="377858" name="Picture 2"/>
          <p:cNvPicPr>
            <a:picLocks noChangeAspect="1" noChangeArrowheads="1"/>
          </p:cNvPicPr>
          <p:nvPr/>
        </p:nvPicPr>
        <p:blipFill>
          <a:blip r:embed="rId2" cstate="print"/>
          <a:srcRect l="1979" r="2638" b="1369"/>
          <a:stretch>
            <a:fillRect/>
          </a:stretch>
        </p:blipFill>
        <p:spPr bwMode="auto">
          <a:xfrm>
            <a:off x="6409764" y="720000"/>
            <a:ext cx="5782236" cy="5760000"/>
          </a:xfrm>
          <a:prstGeom prst="rect">
            <a:avLst/>
          </a:prstGeom>
          <a:noFill/>
          <a:ln w="9525">
            <a:noFill/>
            <a:miter lim="800000"/>
            <a:headEnd/>
            <a:tailEnd/>
          </a:ln>
          <a:effectLst/>
        </p:spPr>
      </p:pic>
      <p:pic>
        <p:nvPicPr>
          <p:cNvPr id="6" name="Picture 2">
            <a:extLst>
              <a:ext uri="{FF2B5EF4-FFF2-40B4-BE49-F238E27FC236}">
                <a16:creationId xmlns:a16="http://schemas.microsoft.com/office/drawing/2014/main" id="{A7201A3A-0930-4409-845A-543C1091D562}"/>
              </a:ext>
            </a:extLst>
          </p:cNvPr>
          <p:cNvPicPr>
            <a:picLocks noChangeAspect="1" noChangeArrowheads="1"/>
          </p:cNvPicPr>
          <p:nvPr/>
        </p:nvPicPr>
        <p:blipFill>
          <a:blip r:embed="rId3" cstate="print"/>
          <a:srcRect t="1326"/>
          <a:stretch>
            <a:fillRect/>
          </a:stretch>
        </p:blipFill>
        <p:spPr bwMode="auto">
          <a:xfrm>
            <a:off x="0" y="3579516"/>
            <a:ext cx="6439368" cy="2892777"/>
          </a:xfrm>
          <a:prstGeom prst="rect">
            <a:avLst/>
          </a:prstGeom>
          <a:noFill/>
          <a:ln w="9525">
            <a:noFill/>
            <a:miter lim="800000"/>
            <a:headEnd/>
            <a:tailEnd/>
          </a:ln>
        </p:spPr>
      </p:pic>
      <p:sp>
        <p:nvSpPr>
          <p:cNvPr id="7" name="Footer Placeholder 3">
            <a:extLst>
              <a:ext uri="{FF2B5EF4-FFF2-40B4-BE49-F238E27FC236}">
                <a16:creationId xmlns:a16="http://schemas.microsoft.com/office/drawing/2014/main" id="{A64A6950-FD5D-4C0C-8D28-673CF4C7B795}"/>
              </a:ext>
            </a:extLst>
          </p:cNvPr>
          <p:cNvSpPr>
            <a:spLocks noGrp="1"/>
          </p:cNvSpPr>
          <p:nvPr>
            <p:ph type="ftr" sz="quarter" idx="11"/>
          </p:nvPr>
        </p:nvSpPr>
        <p:spPr>
          <a:xfrm>
            <a:off x="0" y="6487707"/>
            <a:ext cx="12192000" cy="288000"/>
          </a:xfrm>
        </p:spPr>
        <p:txBody>
          <a:bodyPr/>
          <a:lstStyle/>
          <a:p>
            <a:r>
              <a:rPr lang="pt-BR" dirty="0">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DFE module – the workhorse</a:t>
            </a:r>
            <a:endParaRPr lang="en-SG" dirty="0"/>
          </a:p>
        </p:txBody>
      </p:sp>
      <p:pic>
        <p:nvPicPr>
          <p:cNvPr id="2051" name="Picture 3"/>
          <p:cNvPicPr>
            <a:picLocks noGrp="1" noChangeAspect="1" noChangeArrowheads="1"/>
          </p:cNvPicPr>
          <p:nvPr>
            <p:ph idx="1"/>
          </p:nvPr>
        </p:nvPicPr>
        <p:blipFill>
          <a:blip r:embed="rId2" cstate="print"/>
          <a:stretch>
            <a:fillRect/>
          </a:stretch>
        </p:blipFill>
        <p:spPr bwMode="auto">
          <a:xfrm>
            <a:off x="0" y="720725"/>
            <a:ext cx="7560000" cy="6120000"/>
          </a:xfrm>
          <a:prstGeom prst="rect">
            <a:avLst/>
          </a:prstGeom>
          <a:noFill/>
          <a:ln>
            <a:noFill/>
          </a:ln>
        </p:spPr>
      </p:pic>
      <p:sp>
        <p:nvSpPr>
          <p:cNvPr id="357" name="Content Placeholder 1"/>
          <p:cNvSpPr txBox="1">
            <a:spLocks/>
          </p:cNvSpPr>
          <p:nvPr/>
        </p:nvSpPr>
        <p:spPr>
          <a:xfrm>
            <a:off x="7560000" y="719999"/>
            <a:ext cx="4632000" cy="6294031"/>
          </a:xfrm>
          <a:prstGeom prst="rect">
            <a:avLst/>
          </a:prstGeom>
        </p:spPr>
        <p:txBody>
          <a:bodyPr vert="horz" wrap="square" lIns="91440" tIns="45720" rIns="91440" bIns="45720" rtlCol="0">
            <a:spAutoFit/>
          </a:bodyPr>
          <a:lstStyle/>
          <a:p>
            <a:pPr marL="216000" indent="-216000">
              <a:spcAft>
                <a:spcPts val="600"/>
              </a:spcAft>
              <a:buSzPct val="80000"/>
              <a:buFont typeface="Wingdings 2"/>
              <a:buChar char=""/>
              <a:defRPr/>
            </a:pPr>
            <a:r>
              <a:rPr lang="en-US" sz="2050" dirty="0">
                <a:solidFill>
                  <a:srgbClr val="FFFFFF"/>
                </a:solidFill>
                <a:latin typeface="Arial Rounded MT Bold" pitchFamily="34" charset="0"/>
                <a:cs typeface="Narkisim" pitchFamily="34" charset="-79"/>
              </a:rPr>
              <a:t>Unshaped, digitized, LVDS RPC signals from 128 strips (64x + 64y)</a:t>
            </a:r>
          </a:p>
          <a:p>
            <a:pPr marL="216000" indent="-216000">
              <a:spcAft>
                <a:spcPts val="600"/>
              </a:spcAft>
              <a:buSzPct val="80000"/>
              <a:buFont typeface="Wingdings 2"/>
              <a:buChar char=""/>
              <a:defRPr/>
            </a:pPr>
            <a:r>
              <a:rPr lang="en-US" sz="2050" dirty="0">
                <a:solidFill>
                  <a:srgbClr val="FFFFFF"/>
                </a:solidFill>
                <a:latin typeface="Arial Rounded MT Bold" pitchFamily="34" charset="0"/>
                <a:cs typeface="Narkisim" pitchFamily="34" charset="-79"/>
              </a:rPr>
              <a:t>16 analog RPC signals, each signal is a summed or multiplexed output of 8 RPC amplified signals.</a:t>
            </a:r>
          </a:p>
          <a:p>
            <a:pPr marL="216000" indent="-216000">
              <a:spcAft>
                <a:spcPts val="600"/>
              </a:spcAft>
              <a:buSzPct val="80000"/>
              <a:buFont typeface="Wingdings 2"/>
              <a:buChar char=""/>
              <a:defRPr/>
            </a:pPr>
            <a:r>
              <a:rPr lang="en-US" sz="2050" dirty="0">
                <a:solidFill>
                  <a:srgbClr val="FFFFFF"/>
                </a:solidFill>
                <a:latin typeface="Arial Rounded MT Bold" pitchFamily="34" charset="0"/>
                <a:cs typeface="Narkisim" pitchFamily="34" charset="-79"/>
              </a:rPr>
              <a:t>Pre-trigger signals sent to the global trigger system</a:t>
            </a:r>
          </a:p>
          <a:p>
            <a:pPr marL="216000" indent="-216000">
              <a:spcAft>
                <a:spcPts val="600"/>
              </a:spcAft>
              <a:buSzPct val="80000"/>
              <a:buFont typeface="Wingdings 2"/>
              <a:buChar char=""/>
              <a:defRPr/>
            </a:pPr>
            <a:r>
              <a:rPr lang="en-US" sz="2050" dirty="0">
                <a:solidFill>
                  <a:srgbClr val="FFFFFF"/>
                </a:solidFill>
                <a:latin typeface="Arial Rounded MT Bold" pitchFamily="34" charset="0"/>
                <a:cs typeface="Narkisim" pitchFamily="34" charset="-79"/>
              </a:rPr>
              <a:t>Global clock, trigger and TDC calibration signals from backend</a:t>
            </a:r>
          </a:p>
          <a:p>
            <a:pPr marL="216000" indent="-216000">
              <a:spcAft>
                <a:spcPts val="600"/>
              </a:spcAft>
              <a:buSzPct val="80000"/>
              <a:buFont typeface="Wingdings 2"/>
              <a:buChar char=""/>
              <a:defRPr/>
            </a:pPr>
            <a:r>
              <a:rPr lang="en-US" sz="2050" dirty="0">
                <a:solidFill>
                  <a:srgbClr val="FFFFFF"/>
                </a:solidFill>
                <a:latin typeface="Arial Rounded MT Bold" pitchFamily="34" charset="0"/>
                <a:cs typeface="Narkisim" pitchFamily="34" charset="-79"/>
              </a:rPr>
              <a:t>TCP/IP connection to backend for command and data transfer.</a:t>
            </a:r>
          </a:p>
          <a:p>
            <a:pPr marL="216000" indent="-216000">
              <a:spcAft>
                <a:spcPts val="600"/>
              </a:spcAft>
              <a:buSzPct val="80000"/>
              <a:buFont typeface="Wingdings 2"/>
              <a:buChar char=""/>
              <a:defRPr/>
            </a:pPr>
            <a:r>
              <a:rPr lang="en-US" sz="2050" dirty="0">
                <a:solidFill>
                  <a:srgbClr val="FFFFFF"/>
                </a:solidFill>
                <a:latin typeface="Arial Rounded MT Bold" pitchFamily="34" charset="0"/>
                <a:cs typeface="Narkisim" pitchFamily="34" charset="-79"/>
              </a:rPr>
              <a:t>Each RPC via the DFE module is an Ethernet host with unique private IP address and in principle can be accessed from anywhere.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C8741F-29FC-4AD3-8860-35F7A062A377}"/>
              </a:ext>
            </a:extLst>
          </p:cNvPr>
          <p:cNvPicPr>
            <a:picLocks/>
          </p:cNvPicPr>
          <p:nvPr/>
        </p:nvPicPr>
        <p:blipFill>
          <a:blip r:embed="rId3"/>
          <a:stretch>
            <a:fillRect/>
          </a:stretch>
        </p:blipFill>
        <p:spPr>
          <a:xfrm>
            <a:off x="12000" y="9000"/>
            <a:ext cx="12168000" cy="6840000"/>
          </a:xfrm>
          <a:prstGeom prst="rect">
            <a:avLst/>
          </a:prstGeom>
        </p:spPr>
      </p:pic>
    </p:spTree>
    <p:extLst>
      <p:ext uri="{BB962C8B-B14F-4D97-AF65-F5344CB8AC3E}">
        <p14:creationId xmlns:p14="http://schemas.microsoft.com/office/powerpoint/2010/main" val="1156149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40AE7C1-4390-4726-823C-D2DBAF07BEE7}"/>
              </a:ext>
            </a:extLst>
          </p:cNvPr>
          <p:cNvPicPr>
            <a:picLocks noChangeArrowheads="1"/>
          </p:cNvPicPr>
          <p:nvPr/>
        </p:nvPicPr>
        <p:blipFill>
          <a:blip r:embed="rId2" cstate="print"/>
          <a:srcRect l="7745" r="18071" b="25828"/>
          <a:stretch>
            <a:fillRect/>
          </a:stretch>
        </p:blipFill>
        <p:spPr bwMode="auto">
          <a:xfrm>
            <a:off x="12000" y="720000"/>
            <a:ext cx="12168000" cy="61200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0E3C4DEA-D9B9-4474-8EF6-525F9D1B4882}"/>
              </a:ext>
            </a:extLst>
          </p:cNvPr>
          <p:cNvSpPr>
            <a:spLocks noGrp="1"/>
          </p:cNvSpPr>
          <p:nvPr>
            <p:ph type="title"/>
          </p:nvPr>
        </p:nvSpPr>
        <p:spPr/>
        <p:txBody>
          <a:bodyPr/>
          <a:lstStyle/>
          <a:p>
            <a:r>
              <a:rPr lang="en-SG" dirty="0"/>
              <a:t>Underground laboratory of the INO project</a:t>
            </a:r>
            <a:endParaRPr lang="en-IN" dirty="0"/>
          </a:p>
        </p:txBody>
      </p:sp>
      <p:sp>
        <p:nvSpPr>
          <p:cNvPr id="7" name="TextBox 6">
            <a:extLst>
              <a:ext uri="{FF2B5EF4-FFF2-40B4-BE49-F238E27FC236}">
                <a16:creationId xmlns:a16="http://schemas.microsoft.com/office/drawing/2014/main" id="{2FC4E287-3C07-428A-820E-64C53AD42AF2}"/>
              </a:ext>
            </a:extLst>
          </p:cNvPr>
          <p:cNvSpPr txBox="1"/>
          <p:nvPr/>
        </p:nvSpPr>
        <p:spPr>
          <a:xfrm>
            <a:off x="12000" y="6457890"/>
            <a:ext cx="12168000" cy="400110"/>
          </a:xfrm>
          <a:prstGeom prst="rect">
            <a:avLst/>
          </a:prstGeom>
          <a:noFill/>
        </p:spPr>
        <p:txBody>
          <a:bodyPr wrap="square" rtlCol="0">
            <a:spAutoFit/>
          </a:bodyPr>
          <a:lstStyle/>
          <a:p>
            <a:pPr algn="ctr"/>
            <a:r>
              <a:rPr lang="en-US" sz="2000" u="sng" dirty="0">
                <a:solidFill>
                  <a:srgbClr val="FFFF00"/>
                </a:solidFill>
                <a:latin typeface="Arial Rounded MT Bold" pitchFamily="34" charset="0"/>
              </a:rPr>
              <a:t>Bodi West Hills, Pottipuram, Theni</a:t>
            </a:r>
            <a:r>
              <a:rPr lang="en-US" sz="2000" dirty="0">
                <a:solidFill>
                  <a:srgbClr val="FFFF00"/>
                </a:solidFill>
                <a:latin typeface="Arial Rounded MT Bold" pitchFamily="34" charset="0"/>
              </a:rPr>
              <a:t>:  </a:t>
            </a:r>
            <a:r>
              <a:rPr lang="pt-BR" sz="2000" dirty="0">
                <a:solidFill>
                  <a:srgbClr val="FFFF00"/>
                </a:solidFill>
                <a:latin typeface="Arial Rounded MT Bold" pitchFamily="34" charset="0"/>
              </a:rPr>
              <a:t>9</a:t>
            </a:r>
            <a:r>
              <a:rPr lang="pt-BR" sz="2000" baseline="30000" dirty="0">
                <a:solidFill>
                  <a:srgbClr val="FFFF00"/>
                </a:solidFill>
                <a:latin typeface="Arial Rounded MT Bold" pitchFamily="34" charset="0"/>
              </a:rPr>
              <a:t>o</a:t>
            </a:r>
            <a:r>
              <a:rPr lang="pt-BR" sz="2000" dirty="0">
                <a:solidFill>
                  <a:srgbClr val="FFFF00"/>
                </a:solidFill>
                <a:latin typeface="Arial Rounded MT Bold" pitchFamily="34" charset="0"/>
              </a:rPr>
              <a:t>58′ North; 77</a:t>
            </a:r>
            <a:r>
              <a:rPr lang="pt-BR" sz="2000" baseline="30000" dirty="0">
                <a:solidFill>
                  <a:srgbClr val="FFFF00"/>
                </a:solidFill>
                <a:latin typeface="Arial Rounded MT Bold" pitchFamily="34" charset="0"/>
              </a:rPr>
              <a:t>o</a:t>
            </a:r>
            <a:r>
              <a:rPr lang="pt-BR" sz="2000" dirty="0">
                <a:solidFill>
                  <a:srgbClr val="FFFF00"/>
                </a:solidFill>
                <a:latin typeface="Arial Rounded MT Bold" pitchFamily="34" charset="0"/>
              </a:rPr>
              <a:t>16′ East, </a:t>
            </a:r>
            <a:r>
              <a:rPr lang="en-US" sz="2000" dirty="0">
                <a:solidFill>
                  <a:srgbClr val="FFFF00"/>
                </a:solidFill>
                <a:latin typeface="Arial Rounded MT Bold" pitchFamily="34" charset="0"/>
              </a:rPr>
              <a:t>110km West of Madurai (South India) </a:t>
            </a:r>
          </a:p>
        </p:txBody>
      </p:sp>
      <p:pic>
        <p:nvPicPr>
          <p:cNvPr id="12" name="Picture 11">
            <a:extLst>
              <a:ext uri="{FF2B5EF4-FFF2-40B4-BE49-F238E27FC236}">
                <a16:creationId xmlns:a16="http://schemas.microsoft.com/office/drawing/2014/main" id="{A72A0C82-CDBB-4972-AA11-83F40E08489B}"/>
              </a:ext>
            </a:extLst>
          </p:cNvPr>
          <p:cNvPicPr>
            <a:picLocks noChangeAspect="1"/>
          </p:cNvPicPr>
          <p:nvPr/>
        </p:nvPicPr>
        <p:blipFill>
          <a:blip r:embed="rId3"/>
          <a:stretch>
            <a:fillRect/>
          </a:stretch>
        </p:blipFill>
        <p:spPr>
          <a:xfrm>
            <a:off x="0" y="720000"/>
            <a:ext cx="12192000" cy="5778691"/>
          </a:xfrm>
          <a:prstGeom prst="rect">
            <a:avLst/>
          </a:prstGeom>
        </p:spPr>
      </p:pic>
      <p:sp>
        <p:nvSpPr>
          <p:cNvPr id="13" name="Content Placeholder 2">
            <a:extLst>
              <a:ext uri="{FF2B5EF4-FFF2-40B4-BE49-F238E27FC236}">
                <a16:creationId xmlns:a16="http://schemas.microsoft.com/office/drawing/2014/main" id="{B43C5CD3-D74E-4523-B00E-1E5520F99C15}"/>
              </a:ext>
            </a:extLst>
          </p:cNvPr>
          <p:cNvSpPr>
            <a:spLocks noGrp="1"/>
          </p:cNvSpPr>
          <p:nvPr>
            <p:ph idx="1"/>
          </p:nvPr>
        </p:nvSpPr>
        <p:spPr>
          <a:xfrm>
            <a:off x="8112224" y="1196752"/>
            <a:ext cx="3863752" cy="4608000"/>
          </a:xfrm>
        </p:spPr>
        <p:txBody>
          <a:bodyPr>
            <a:normAutofit lnSpcReduction="10000"/>
          </a:bodyPr>
          <a:lstStyle/>
          <a:p>
            <a:pPr marL="0" indent="0" algn="ctr">
              <a:buClrTx/>
              <a:buNone/>
            </a:pPr>
            <a:r>
              <a:rPr lang="en-IN" sz="2400" dirty="0">
                <a:solidFill>
                  <a:srgbClr val="FF0000"/>
                </a:solidFill>
                <a:effectLst/>
              </a:rPr>
              <a:t>What INO can do?</a:t>
            </a:r>
            <a:endParaRPr lang="en-US" sz="2400" dirty="0">
              <a:solidFill>
                <a:srgbClr val="FF0000"/>
              </a:solidFill>
              <a:effectLst/>
            </a:endParaRPr>
          </a:p>
          <a:p>
            <a:pPr marL="0" indent="0">
              <a:buClrTx/>
              <a:buSzPct val="100000"/>
              <a:buNone/>
            </a:pPr>
            <a:endParaRPr lang="en-US" sz="800" dirty="0">
              <a:solidFill>
                <a:schemeClr val="accent6"/>
              </a:solidFill>
              <a:effectLst/>
            </a:endParaRPr>
          </a:p>
          <a:p>
            <a:pPr marL="288000" indent="-288000">
              <a:buClrTx/>
              <a:buSzPct val="100000"/>
              <a:buFont typeface="Wingdings" panose="05000000000000000000" pitchFamily="2" charset="2"/>
              <a:buChar char="§"/>
            </a:pPr>
            <a:r>
              <a:rPr lang="en-US" sz="2000" dirty="0">
                <a:solidFill>
                  <a:schemeClr val="accent6"/>
                </a:solidFill>
                <a:effectLst/>
              </a:rPr>
              <a:t>Measure atmospheric muon neutrinos and antineutrinos, separately.</a:t>
            </a:r>
          </a:p>
          <a:p>
            <a:pPr marL="288000" indent="-288000">
              <a:buClrTx/>
              <a:buSzPct val="100000"/>
              <a:buFont typeface="Wingdings" panose="05000000000000000000" pitchFamily="2" charset="2"/>
              <a:buChar char="§"/>
            </a:pPr>
            <a:r>
              <a:rPr lang="en-US" sz="2000" dirty="0">
                <a:solidFill>
                  <a:schemeClr val="accent6"/>
                </a:solidFill>
                <a:effectLst/>
              </a:rPr>
              <a:t>Will target the open problem of ordering of the three tiny neutrino masses - </a:t>
            </a:r>
            <a:r>
              <a:rPr lang="sv-SE" sz="2000" dirty="0">
                <a:solidFill>
                  <a:schemeClr val="accent6"/>
                </a:solidFill>
                <a:effectLst/>
              </a:rPr>
              <a:t>Mass Hierarchy.</a:t>
            </a:r>
            <a:endParaRPr lang="en-US" sz="2000" dirty="0">
              <a:solidFill>
                <a:schemeClr val="accent6"/>
              </a:solidFill>
              <a:effectLst/>
            </a:endParaRPr>
          </a:p>
          <a:p>
            <a:pPr marL="288000" indent="-288000">
              <a:buClrTx/>
              <a:buSzPct val="100000"/>
              <a:buFont typeface="Wingdings" panose="05000000000000000000" pitchFamily="2" charset="2"/>
              <a:buChar char="§"/>
            </a:pPr>
            <a:r>
              <a:rPr lang="en-US" sz="2000" dirty="0">
                <a:solidFill>
                  <a:schemeClr val="accent6"/>
                </a:solidFill>
                <a:effectLst/>
              </a:rPr>
              <a:t>Will help address CP violation in the neutrino sector, which could help in our understanding of why there is a preponderance of matter over anti-matter in the universe.</a:t>
            </a:r>
            <a:endParaRPr lang="en-IN" sz="2000" dirty="0">
              <a:solidFill>
                <a:schemeClr val="accent6"/>
              </a:solidFill>
              <a:effectLst/>
            </a:endParaRPr>
          </a:p>
          <a:p>
            <a:endParaRPr lang="en-IN" sz="2000" dirty="0">
              <a:solidFill>
                <a:schemeClr val="accent6"/>
              </a:solidFill>
              <a:effectLst/>
            </a:endParaRPr>
          </a:p>
        </p:txBody>
      </p:sp>
      <p:pic>
        <p:nvPicPr>
          <p:cNvPr id="16" name="Picture 15">
            <a:extLst>
              <a:ext uri="{FF2B5EF4-FFF2-40B4-BE49-F238E27FC236}">
                <a16:creationId xmlns:a16="http://schemas.microsoft.com/office/drawing/2014/main" id="{45A92B60-C6FA-49A8-A2F3-EF9CF6B78B79}"/>
              </a:ext>
            </a:extLst>
          </p:cNvPr>
          <p:cNvPicPr>
            <a:picLocks noChangeAspect="1"/>
          </p:cNvPicPr>
          <p:nvPr/>
        </p:nvPicPr>
        <p:blipFill>
          <a:blip r:embed="rId4"/>
          <a:stretch>
            <a:fillRect/>
          </a:stretch>
        </p:blipFill>
        <p:spPr>
          <a:xfrm>
            <a:off x="33771" y="764704"/>
            <a:ext cx="3536001" cy="1404000"/>
          </a:xfrm>
          <a:prstGeom prst="rect">
            <a:avLst/>
          </a:prstGeom>
        </p:spPr>
      </p:pic>
      <p:sp>
        <p:nvSpPr>
          <p:cNvPr id="18" name="TextBox 17">
            <a:extLst>
              <a:ext uri="{FF2B5EF4-FFF2-40B4-BE49-F238E27FC236}">
                <a16:creationId xmlns:a16="http://schemas.microsoft.com/office/drawing/2014/main" id="{3C23EDCC-E5C9-4333-B181-DFDA085F1310}"/>
              </a:ext>
            </a:extLst>
          </p:cNvPr>
          <p:cNvSpPr txBox="1"/>
          <p:nvPr/>
        </p:nvSpPr>
        <p:spPr>
          <a:xfrm>
            <a:off x="7908000" y="6165304"/>
            <a:ext cx="4284000" cy="307777"/>
          </a:xfrm>
          <a:prstGeom prst="rect">
            <a:avLst/>
          </a:prstGeom>
          <a:noFill/>
        </p:spPr>
        <p:txBody>
          <a:bodyPr wrap="square">
            <a:spAutoFit/>
          </a:bodyPr>
          <a:lstStyle/>
          <a:p>
            <a:r>
              <a:rPr lang="en-SG" sz="1400" dirty="0">
                <a:solidFill>
                  <a:srgbClr val="002060"/>
                </a:solidFill>
                <a:effectLst/>
                <a:latin typeface="Arial Rounded MT Bold" panose="020F0704030504030204" pitchFamily="34" charset="0"/>
                <a:ea typeface="Franklin Gothic Book" panose="020B0503020102020204" pitchFamily="34" charset="0"/>
                <a:cs typeface="Times New Roman" panose="02020603050405020304" pitchFamily="18" charset="0"/>
              </a:rPr>
              <a:t>A. Kumar, </a:t>
            </a:r>
            <a:r>
              <a:rPr lang="en-SG" sz="1400" i="1" dirty="0">
                <a:solidFill>
                  <a:srgbClr val="002060"/>
                </a:solidFill>
                <a:effectLst/>
                <a:latin typeface="Arial Rounded MT Bold" panose="020F0704030504030204" pitchFamily="34" charset="0"/>
                <a:ea typeface="Franklin Gothic Book" panose="020B0503020102020204" pitchFamily="34" charset="0"/>
                <a:cs typeface="Times New Roman" panose="02020603050405020304" pitchFamily="18" charset="0"/>
              </a:rPr>
              <a:t>et al</a:t>
            </a:r>
            <a:r>
              <a:rPr lang="en-SG" sz="1400" dirty="0">
                <a:solidFill>
                  <a:srgbClr val="002060"/>
                </a:solidFill>
                <a:effectLst/>
                <a:latin typeface="Arial Rounded MT Bold" panose="020F0704030504030204" pitchFamily="34" charset="0"/>
                <a:ea typeface="Franklin Gothic Book" panose="020B0503020102020204" pitchFamily="34" charset="0"/>
                <a:cs typeface="Times New Roman" panose="02020603050405020304" pitchFamily="18" charset="0"/>
              </a:rPr>
              <a:t>, Pramana – J. Phys. (2017) 88:79</a:t>
            </a:r>
            <a:endParaRPr lang="en-IN" sz="1400" dirty="0">
              <a:solidFill>
                <a:srgbClr val="002060"/>
              </a:solidFill>
              <a:latin typeface="Arial Rounded MT Bold" panose="020F0704030504030204" pitchFamily="34" charset="0"/>
            </a:endParaRPr>
          </a:p>
        </p:txBody>
      </p:sp>
    </p:spTree>
    <p:extLst>
      <p:ext uri="{BB962C8B-B14F-4D97-AF65-F5344CB8AC3E}">
        <p14:creationId xmlns:p14="http://schemas.microsoft.com/office/powerpoint/2010/main" val="4004484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500"/>
                                        <p:tgtEl>
                                          <p:spTgt spid="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fade">
                                      <p:cBhvr>
                                        <p:cTn id="25" dur="500"/>
                                        <p:tgtEl>
                                          <p:spTgt spid="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fade">
                                      <p:cBhvr>
                                        <p:cTn id="30" dur="500"/>
                                        <p:tgtEl>
                                          <p:spTgt spid="1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B549A8-5714-4913-9C14-3724ECB044CA}"/>
              </a:ext>
            </a:extLst>
          </p:cNvPr>
          <p:cNvPicPr>
            <a:picLocks/>
          </p:cNvPicPr>
          <p:nvPr/>
        </p:nvPicPr>
        <p:blipFill rotWithShape="1">
          <a:blip r:embed="rId2"/>
          <a:srcRect t="1701"/>
          <a:stretch/>
        </p:blipFill>
        <p:spPr>
          <a:xfrm>
            <a:off x="12000" y="9000"/>
            <a:ext cx="12168000" cy="68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rrowheads="1"/>
          </p:cNvPicPr>
          <p:nvPr>
            <p:ph idx="1"/>
          </p:nvPr>
        </p:nvPicPr>
        <p:blipFill>
          <a:blip r:embed="rId2" cstate="print"/>
          <a:srcRect/>
          <a:stretch>
            <a:fillRect/>
          </a:stretch>
        </p:blipFill>
        <p:spPr bwMode="auto">
          <a:xfrm>
            <a:off x="12000" y="9000"/>
            <a:ext cx="12168000" cy="6840000"/>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DF7CDF0-EDB7-42C1-BA11-5B6B6874DD3F}"/>
              </a:ext>
            </a:extLst>
          </p:cNvPr>
          <p:cNvPicPr>
            <a:picLocks/>
          </p:cNvPicPr>
          <p:nvPr/>
        </p:nvPicPr>
        <p:blipFill>
          <a:blip r:embed="rId2"/>
          <a:stretch>
            <a:fillRect/>
          </a:stretch>
        </p:blipFill>
        <p:spPr>
          <a:xfrm>
            <a:off x="12000" y="9000"/>
            <a:ext cx="12168000" cy="6840000"/>
          </a:xfrm>
          <a:prstGeom prst="rect">
            <a:avLst/>
          </a:prstGeom>
        </p:spPr>
      </p:pic>
    </p:spTree>
    <p:extLst>
      <p:ext uri="{BB962C8B-B14F-4D97-AF65-F5344CB8AC3E}">
        <p14:creationId xmlns:p14="http://schemas.microsoft.com/office/powerpoint/2010/main" val="1171650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rrowheads="1"/>
          </p:cNvPicPr>
          <p:nvPr>
            <p:ph idx="1"/>
          </p:nvPr>
        </p:nvPicPr>
        <p:blipFill rotWithShape="1">
          <a:blip r:embed="rId2" cstate="print"/>
          <a:srcRect l="258" t="4287" r="1890"/>
          <a:stretch/>
        </p:blipFill>
        <p:spPr bwMode="auto">
          <a:xfrm>
            <a:off x="12000" y="0"/>
            <a:ext cx="12168000" cy="6840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B263730C-7B3C-4ED3-ABD2-F18030DDC00E}"/>
              </a:ext>
            </a:extLst>
          </p:cNvPr>
          <p:cNvPicPr>
            <a:picLocks/>
          </p:cNvPicPr>
          <p:nvPr/>
        </p:nvPicPr>
        <p:blipFill rotWithShape="1">
          <a:blip r:embed="rId2"/>
          <a:stretch/>
        </p:blipFill>
        <p:spPr>
          <a:xfrm>
            <a:off x="12000" y="9000"/>
            <a:ext cx="12168000" cy="6840000"/>
          </a:xfrm>
          <a:prstGeom prst="rect">
            <a:avLst/>
          </a:prstGeom>
        </p:spPr>
      </p:pic>
      <p:sp>
        <p:nvSpPr>
          <p:cNvPr id="2" name="Title 1">
            <a:extLst>
              <a:ext uri="{FF2B5EF4-FFF2-40B4-BE49-F238E27FC236}">
                <a16:creationId xmlns:a16="http://schemas.microsoft.com/office/drawing/2014/main" id="{99A3E8CC-061D-4454-90BB-9B39A17E1C0E}"/>
              </a:ext>
            </a:extLst>
          </p:cNvPr>
          <p:cNvSpPr>
            <a:spLocks noGrp="1"/>
          </p:cNvSpPr>
          <p:nvPr>
            <p:ph type="title"/>
          </p:nvPr>
        </p:nvSpPr>
        <p:spPr>
          <a:xfrm rot="16200000">
            <a:off x="-3149999" y="3159000"/>
            <a:ext cx="6840000" cy="540000"/>
          </a:xfrm>
        </p:spPr>
        <p:txBody>
          <a:bodyPr>
            <a:noAutofit/>
          </a:bodyPr>
          <a:lstStyle/>
          <a:p>
            <a:pPr algn="ctr"/>
            <a:r>
              <a:rPr lang="en-US" sz="2700" dirty="0">
                <a:solidFill>
                  <a:srgbClr val="002060"/>
                </a:solidFill>
              </a:rPr>
              <a:t>Generations of signal processing electronics</a:t>
            </a:r>
            <a:endParaRPr lang="en-IN" sz="2700" dirty="0">
              <a:solidFill>
                <a:srgbClr val="002060"/>
              </a:solidFill>
            </a:endParaRPr>
          </a:p>
        </p:txBody>
      </p:sp>
    </p:spTree>
    <p:extLst>
      <p:ext uri="{BB962C8B-B14F-4D97-AF65-F5344CB8AC3E}">
        <p14:creationId xmlns:p14="http://schemas.microsoft.com/office/powerpoint/2010/main" val="4204529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SC_1072.JPG">
            <a:extLst>
              <a:ext uri="{FF2B5EF4-FFF2-40B4-BE49-F238E27FC236}">
                <a16:creationId xmlns:a16="http://schemas.microsoft.com/office/drawing/2014/main" id="{44D53FBB-F171-4E01-A604-AF6B9A3EBA54}"/>
              </a:ext>
            </a:extLst>
          </p:cNvPr>
          <p:cNvPicPr>
            <a:picLocks noChangeAspect="1"/>
          </p:cNvPicPr>
          <p:nvPr/>
        </p:nvPicPr>
        <p:blipFill>
          <a:blip r:embed="rId2" cstate="print"/>
          <a:srcRect l="5784" t="41057" r="3856" b="27786"/>
          <a:stretch>
            <a:fillRect/>
          </a:stretch>
        </p:blipFill>
        <p:spPr>
          <a:xfrm>
            <a:off x="1072277" y="4813296"/>
            <a:ext cx="8802847" cy="2016000"/>
          </a:xfrm>
          <a:prstGeom prst="rect">
            <a:avLst/>
          </a:prstGeom>
        </p:spPr>
      </p:pic>
      <p:pic>
        <p:nvPicPr>
          <p:cNvPr id="10" name="Picture 2">
            <a:extLst>
              <a:ext uri="{FF2B5EF4-FFF2-40B4-BE49-F238E27FC236}">
                <a16:creationId xmlns:a16="http://schemas.microsoft.com/office/drawing/2014/main" id="{5201A96B-9115-4A36-86E4-00BF2718E1F7}"/>
              </a:ext>
            </a:extLst>
          </p:cNvPr>
          <p:cNvPicPr>
            <a:picLocks noChangeAspect="1" noChangeArrowheads="1"/>
          </p:cNvPicPr>
          <p:nvPr/>
        </p:nvPicPr>
        <p:blipFill>
          <a:blip r:embed="rId3" cstate="print"/>
          <a:srcRect/>
          <a:stretch>
            <a:fillRect/>
          </a:stretch>
        </p:blipFill>
        <p:spPr bwMode="auto">
          <a:xfrm>
            <a:off x="8274116" y="4816800"/>
            <a:ext cx="3917884" cy="20160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2F9B2014-418C-4EFA-AC34-74F55644C389}"/>
              </a:ext>
            </a:extLst>
          </p:cNvPr>
          <p:cNvSpPr>
            <a:spLocks noGrp="1"/>
          </p:cNvSpPr>
          <p:nvPr>
            <p:ph type="title"/>
          </p:nvPr>
        </p:nvSpPr>
        <p:spPr/>
        <p:txBody>
          <a:bodyPr>
            <a:noAutofit/>
          </a:bodyPr>
          <a:lstStyle/>
          <a:p>
            <a:r>
              <a:rPr lang="en-US" dirty="0"/>
              <a:t>ICAL detector’s electronics boards</a:t>
            </a:r>
            <a:endParaRPr lang="en-IN" dirty="0"/>
          </a:p>
        </p:txBody>
      </p:sp>
      <p:pic>
        <p:nvPicPr>
          <p:cNvPr id="6" name="Picture Placeholder 7">
            <a:extLst>
              <a:ext uri="{FF2B5EF4-FFF2-40B4-BE49-F238E27FC236}">
                <a16:creationId xmlns:a16="http://schemas.microsoft.com/office/drawing/2014/main" id="{47118D43-A860-48A2-92E2-A2BFF91E5F6D}"/>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8490" t="14983" r="19466" b="14269"/>
          <a:stretch/>
        </p:blipFill>
        <p:spPr bwMode="auto">
          <a:xfrm>
            <a:off x="0" y="2759200"/>
            <a:ext cx="3154447" cy="2016000"/>
          </a:xfrm>
          <a:prstGeom prst="rect">
            <a:avLst/>
          </a:prstGeom>
          <a:noFill/>
          <a:ln w="9525">
            <a:noFill/>
            <a:miter lim="800000"/>
            <a:headEnd/>
            <a:tailEnd/>
          </a:ln>
          <a:effectLst/>
        </p:spPr>
      </p:pic>
      <p:pic>
        <p:nvPicPr>
          <p:cNvPr id="7" name="Picture 2" descr="E:\yuvaraj\projects\rpc-daaq_tester\Final Deliverables\REL1.0\User Manual\IMG_20170327_140654_HDR.jpg">
            <a:extLst>
              <a:ext uri="{FF2B5EF4-FFF2-40B4-BE49-F238E27FC236}">
                <a16:creationId xmlns:a16="http://schemas.microsoft.com/office/drawing/2014/main" id="{FA25ED25-4A67-4035-B311-BF1DB251701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48" t="6379" r="9278" b="3099"/>
          <a:stretch/>
        </p:blipFill>
        <p:spPr bwMode="auto">
          <a:xfrm>
            <a:off x="3198952" y="2777448"/>
            <a:ext cx="2473346" cy="2016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9" name="Picture 8" descr="C:\Documents and Settings\Manna\Desktop\INO_HV\photo\INO HV.JPG">
            <a:extLst>
              <a:ext uri="{FF2B5EF4-FFF2-40B4-BE49-F238E27FC236}">
                <a16:creationId xmlns:a16="http://schemas.microsoft.com/office/drawing/2014/main" id="{2C30D6AF-DC56-40E3-91F1-8940FFF97B3F}"/>
              </a:ext>
            </a:extLst>
          </p:cNvPr>
          <p:cNvPicPr>
            <a:picLocks noChangeAspect="1"/>
          </p:cNvPicPr>
          <p:nvPr/>
        </p:nvPicPr>
        <p:blipFill>
          <a:blip r:embed="rId6" cstate="print"/>
          <a:srcRect/>
          <a:stretch>
            <a:fillRect/>
          </a:stretch>
        </p:blipFill>
        <p:spPr bwMode="auto">
          <a:xfrm>
            <a:off x="8971507" y="2757600"/>
            <a:ext cx="3220493" cy="2016000"/>
          </a:xfrm>
          <a:prstGeom prst="rect">
            <a:avLst/>
          </a:prstGeom>
          <a:noFill/>
          <a:ln w="9525">
            <a:noFill/>
            <a:miter lim="800000"/>
            <a:headEnd/>
            <a:tailEnd/>
          </a:ln>
        </p:spPr>
      </p:pic>
      <p:pic>
        <p:nvPicPr>
          <p:cNvPr id="11" name="Picture 2">
            <a:extLst>
              <a:ext uri="{FF2B5EF4-FFF2-40B4-BE49-F238E27FC236}">
                <a16:creationId xmlns:a16="http://schemas.microsoft.com/office/drawing/2014/main" id="{E8B7D629-5FBC-487F-9056-7E416080F5FE}"/>
              </a:ext>
            </a:extLst>
          </p:cNvPr>
          <p:cNvPicPr>
            <a:picLocks noChangeAspect="1" noChangeArrowheads="1"/>
          </p:cNvPicPr>
          <p:nvPr/>
        </p:nvPicPr>
        <p:blipFill>
          <a:blip r:embed="rId7" cstate="print"/>
          <a:srcRect/>
          <a:stretch>
            <a:fillRect/>
          </a:stretch>
        </p:blipFill>
        <p:spPr bwMode="auto">
          <a:xfrm>
            <a:off x="0" y="4816600"/>
            <a:ext cx="2663474" cy="2016000"/>
          </a:xfrm>
          <a:prstGeom prst="rect">
            <a:avLst/>
          </a:prstGeom>
          <a:noFill/>
          <a:ln w="9525">
            <a:noFill/>
            <a:miter lim="800000"/>
            <a:headEnd/>
            <a:tailEnd/>
          </a:ln>
          <a:effectLst/>
        </p:spPr>
      </p:pic>
      <p:pic>
        <p:nvPicPr>
          <p:cNvPr id="12" name="Picture 11" descr="NINO Board.JPG">
            <a:extLst>
              <a:ext uri="{FF2B5EF4-FFF2-40B4-BE49-F238E27FC236}">
                <a16:creationId xmlns:a16="http://schemas.microsoft.com/office/drawing/2014/main" id="{2090C48C-7D88-4D53-9E38-F6084A91BDFD}"/>
              </a:ext>
            </a:extLst>
          </p:cNvPr>
          <p:cNvPicPr>
            <a:picLocks noChangeAspect="1"/>
          </p:cNvPicPr>
          <p:nvPr/>
        </p:nvPicPr>
        <p:blipFill rotWithShape="1">
          <a:blip r:embed="rId8" cstate="print"/>
          <a:srcRect l="4620" t="4595" r="4028" b="2297"/>
          <a:stretch/>
        </p:blipFill>
        <p:spPr>
          <a:xfrm rot="10800000">
            <a:off x="0" y="720000"/>
            <a:ext cx="7272000" cy="2016000"/>
          </a:xfrm>
          <a:prstGeom prst="rect">
            <a:avLst/>
          </a:prstGeom>
        </p:spPr>
      </p:pic>
      <p:pic>
        <p:nvPicPr>
          <p:cNvPr id="8" name="Content Placeholder 5">
            <a:extLst>
              <a:ext uri="{FF2B5EF4-FFF2-40B4-BE49-F238E27FC236}">
                <a16:creationId xmlns:a16="http://schemas.microsoft.com/office/drawing/2014/main" id="{01E65059-1E65-424B-A359-7D38F7029D6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39" t="10044" r="5131" b="5409"/>
          <a:stretch/>
        </p:blipFill>
        <p:spPr bwMode="auto">
          <a:xfrm>
            <a:off x="5684998" y="2777448"/>
            <a:ext cx="3350972" cy="2016000"/>
          </a:xfrm>
          <a:prstGeom prst="rect">
            <a:avLst/>
          </a:prstGeom>
          <a:noFill/>
          <a:ln w="9525">
            <a:noFill/>
            <a:miter lim="800000"/>
            <a:headEnd/>
            <a:tailEnd/>
          </a:ln>
          <a:effectLst/>
        </p:spPr>
      </p:pic>
      <p:pic>
        <p:nvPicPr>
          <p:cNvPr id="15" name="Picture 14" descr="kek 004.jpg">
            <a:extLst>
              <a:ext uri="{FF2B5EF4-FFF2-40B4-BE49-F238E27FC236}">
                <a16:creationId xmlns:a16="http://schemas.microsoft.com/office/drawing/2014/main" id="{6F5230D3-EC6C-43C7-9215-C16BF06845F8}"/>
              </a:ext>
            </a:extLst>
          </p:cNvPr>
          <p:cNvPicPr>
            <a:picLocks noChangeAspect="1"/>
          </p:cNvPicPr>
          <p:nvPr/>
        </p:nvPicPr>
        <p:blipFill>
          <a:blip r:embed="rId10" cstate="print"/>
          <a:srcRect t="16400" b="27950"/>
          <a:stretch>
            <a:fillRect/>
          </a:stretch>
        </p:blipFill>
        <p:spPr>
          <a:xfrm>
            <a:off x="7361727" y="720000"/>
            <a:ext cx="4830273" cy="2016000"/>
          </a:xfrm>
          <a:prstGeom prst="rect">
            <a:avLst/>
          </a:prstGeom>
        </p:spPr>
      </p:pic>
    </p:spTree>
    <p:extLst>
      <p:ext uri="{BB962C8B-B14F-4D97-AF65-F5344CB8AC3E}">
        <p14:creationId xmlns:p14="http://schemas.microsoft.com/office/powerpoint/2010/main" val="312079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8B6B1F50-844C-4E4D-AD9B-08556C075D15}"/>
              </a:ext>
            </a:extLst>
          </p:cNvPr>
          <p:cNvPicPr>
            <a:picLocks noGrp="1"/>
          </p:cNvPicPr>
          <p:nvPr>
            <p:ph idx="1"/>
          </p:nvPr>
        </p:nvPicPr>
        <p:blipFill>
          <a:blip r:embed="rId2"/>
          <a:stretch>
            <a:fillRect/>
          </a:stretch>
        </p:blipFill>
        <p:spPr>
          <a:xfrm>
            <a:off x="12000" y="0"/>
            <a:ext cx="12168000" cy="6840000"/>
          </a:xfr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FE74C5-E0DF-49AA-B522-66B093864516}"/>
              </a:ext>
            </a:extLst>
          </p:cNvPr>
          <p:cNvPicPr>
            <a:picLocks/>
          </p:cNvPicPr>
          <p:nvPr/>
        </p:nvPicPr>
        <p:blipFill rotWithShape="1">
          <a:blip r:embed="rId2" cstate="print"/>
          <a:srcRect l="4007" t="13046" r="2397" b="10413"/>
          <a:stretch/>
        </p:blipFill>
        <p:spPr>
          <a:xfrm>
            <a:off x="6270963" y="3510000"/>
            <a:ext cx="5921037" cy="3348000"/>
          </a:xfrm>
          <a:prstGeom prst="rect">
            <a:avLst/>
          </a:prstGeom>
        </p:spPr>
      </p:pic>
      <p:sp>
        <p:nvSpPr>
          <p:cNvPr id="2" name="Title 1">
            <a:extLst>
              <a:ext uri="{FF2B5EF4-FFF2-40B4-BE49-F238E27FC236}">
                <a16:creationId xmlns:a16="http://schemas.microsoft.com/office/drawing/2014/main" id="{DCF3C435-A51A-4B49-8C18-B4187F393646}"/>
              </a:ext>
            </a:extLst>
          </p:cNvPr>
          <p:cNvSpPr>
            <a:spLocks noGrp="1"/>
          </p:cNvSpPr>
          <p:nvPr>
            <p:ph type="title"/>
          </p:nvPr>
        </p:nvSpPr>
        <p:spPr/>
        <p:txBody>
          <a:bodyPr/>
          <a:lstStyle/>
          <a:p>
            <a:r>
              <a:rPr lang="en-US" dirty="0"/>
              <a:t>Installation of RPCs in the ICAL detectors</a:t>
            </a:r>
            <a:endParaRPr lang="en-IN" dirty="0"/>
          </a:p>
        </p:txBody>
      </p:sp>
      <p:pic>
        <p:nvPicPr>
          <p:cNvPr id="5" name="Content Placeholder 4">
            <a:extLst>
              <a:ext uri="{FF2B5EF4-FFF2-40B4-BE49-F238E27FC236}">
                <a16:creationId xmlns:a16="http://schemas.microsoft.com/office/drawing/2014/main" id="{DAFB2CE9-C1DE-4CBC-B220-E09CBD194586}"/>
              </a:ext>
            </a:extLst>
          </p:cNvPr>
          <p:cNvPicPr>
            <a:picLocks noGrp="1" noChangeAspect="1"/>
          </p:cNvPicPr>
          <p:nvPr>
            <p:ph idx="1"/>
          </p:nvPr>
        </p:nvPicPr>
        <p:blipFill rotWithShape="1">
          <a:blip r:embed="rId3" cstate="print"/>
          <a:srcRect l="14173" t="38912" r="11220" b="39013"/>
          <a:stretch/>
        </p:blipFill>
        <p:spPr>
          <a:xfrm>
            <a:off x="6963" y="720000"/>
            <a:ext cx="12168000" cy="2880320"/>
          </a:xfrm>
          <a:prstGeom prst="rect">
            <a:avLst/>
          </a:prstGeom>
        </p:spPr>
      </p:pic>
      <p:pic>
        <p:nvPicPr>
          <p:cNvPr id="8" name="Picture 2">
            <a:extLst>
              <a:ext uri="{FF2B5EF4-FFF2-40B4-BE49-F238E27FC236}">
                <a16:creationId xmlns:a16="http://schemas.microsoft.com/office/drawing/2014/main" id="{6C61741F-FF2C-4FB3-8E3D-E4C72E03EDB1}"/>
              </a:ext>
            </a:extLst>
          </p:cNvPr>
          <p:cNvPicPr>
            <a:picLocks noChangeArrowheads="1"/>
          </p:cNvPicPr>
          <p:nvPr/>
        </p:nvPicPr>
        <p:blipFill>
          <a:blip r:embed="rId4" cstate="print"/>
          <a:srcRect/>
          <a:stretch>
            <a:fillRect/>
          </a:stretch>
        </p:blipFill>
        <p:spPr bwMode="auto">
          <a:xfrm>
            <a:off x="0" y="3600321"/>
            <a:ext cx="6264000" cy="3257680"/>
          </a:xfrm>
          <a:prstGeom prst="rect">
            <a:avLst/>
          </a:prstGeom>
          <a:noFill/>
          <a:ln w="9525">
            <a:noFill/>
            <a:miter lim="800000"/>
            <a:headEnd/>
            <a:tailEnd/>
          </a:ln>
        </p:spPr>
      </p:pic>
    </p:spTree>
    <p:extLst>
      <p:ext uri="{BB962C8B-B14F-4D97-AF65-F5344CB8AC3E}">
        <p14:creationId xmlns:p14="http://schemas.microsoft.com/office/powerpoint/2010/main" val="2078042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159F697-9F6F-4203-A3C0-55531B670D75}"/>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16799" t="24266" r="8313" b="8821"/>
          <a:stretch/>
        </p:blipFill>
        <p:spPr>
          <a:xfrm>
            <a:off x="7188000" y="9000"/>
            <a:ext cx="5004000" cy="6840000"/>
          </a:xfrm>
        </p:spPr>
      </p:pic>
      <p:pic>
        <p:nvPicPr>
          <p:cNvPr id="13" name="Picture 12">
            <a:extLst>
              <a:ext uri="{FF2B5EF4-FFF2-40B4-BE49-F238E27FC236}">
                <a16:creationId xmlns:a16="http://schemas.microsoft.com/office/drawing/2014/main" id="{D5BD76FD-45F2-4359-9CB3-0D91F2507D3A}"/>
              </a:ext>
            </a:extLst>
          </p:cNvPr>
          <p:cNvPicPr>
            <a:picLocks/>
          </p:cNvPicPr>
          <p:nvPr/>
        </p:nvPicPr>
        <p:blipFill rotWithShape="1">
          <a:blip r:embed="rId3" cstate="print">
            <a:extLst>
              <a:ext uri="{28A0092B-C50C-407E-A947-70E740481C1C}">
                <a14:useLocalDpi xmlns:a14="http://schemas.microsoft.com/office/drawing/2010/main" val="0"/>
              </a:ext>
            </a:extLst>
          </a:blip>
          <a:srcRect l="25151" t="-199" r="3304" b="199"/>
          <a:stretch/>
        </p:blipFill>
        <p:spPr>
          <a:xfrm rot="5400000">
            <a:off x="6270000" y="927000"/>
            <a:ext cx="6840000" cy="5004000"/>
          </a:xfrm>
          <a:prstGeom prst="rect">
            <a:avLst/>
          </a:prstGeom>
        </p:spPr>
      </p:pic>
      <p:pic>
        <p:nvPicPr>
          <p:cNvPr id="9" name="Content Placeholder 5">
            <a:extLst>
              <a:ext uri="{FF2B5EF4-FFF2-40B4-BE49-F238E27FC236}">
                <a16:creationId xmlns:a16="http://schemas.microsoft.com/office/drawing/2014/main" id="{902802A3-7A22-4F11-A004-ADCCA39437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99" r="12594"/>
          <a:stretch/>
        </p:blipFill>
        <p:spPr bwMode="auto">
          <a:xfrm>
            <a:off x="0" y="9000"/>
            <a:ext cx="7159088" cy="6840000"/>
          </a:xfrm>
          <a:prstGeom prst="rect">
            <a:avLst/>
          </a:prstGeom>
          <a:noFill/>
          <a:ln w="9525">
            <a:noFill/>
            <a:miter lim="800000"/>
            <a:headEnd/>
            <a:tailEnd/>
          </a:ln>
          <a:effectLst/>
        </p:spPr>
      </p:pic>
      <p:sp>
        <p:nvSpPr>
          <p:cNvPr id="14" name="Title 1">
            <a:extLst>
              <a:ext uri="{FF2B5EF4-FFF2-40B4-BE49-F238E27FC236}">
                <a16:creationId xmlns:a16="http://schemas.microsoft.com/office/drawing/2014/main" id="{A6C20082-4298-4C87-8BF5-393A01FAF37E}"/>
              </a:ext>
            </a:extLst>
          </p:cNvPr>
          <p:cNvSpPr>
            <a:spLocks noGrp="1"/>
          </p:cNvSpPr>
          <p:nvPr>
            <p:ph type="title"/>
          </p:nvPr>
        </p:nvSpPr>
        <p:spPr>
          <a:xfrm>
            <a:off x="11736" y="6381328"/>
            <a:ext cx="3708000" cy="415498"/>
          </a:xfrm>
          <a:noFill/>
        </p:spPr>
        <p:txBody>
          <a:bodyPr>
            <a:spAutoFit/>
          </a:bodyPr>
          <a:lstStyle/>
          <a:p>
            <a:pPr algn="l"/>
            <a:r>
              <a:rPr lang="en-US" sz="2400" dirty="0">
                <a:solidFill>
                  <a:srgbClr val="FF0000"/>
                </a:solidFill>
                <a:effectLst/>
              </a:rPr>
              <a:t>Closed loop gas system</a:t>
            </a:r>
            <a:endParaRPr lang="en-IN" sz="2400" dirty="0">
              <a:solidFill>
                <a:srgbClr val="FF0000"/>
              </a:solidFill>
              <a:effectLst/>
            </a:endParaRPr>
          </a:p>
        </p:txBody>
      </p:sp>
      <p:sp>
        <p:nvSpPr>
          <p:cNvPr id="15" name="Content Placeholder 2">
            <a:extLst>
              <a:ext uri="{FF2B5EF4-FFF2-40B4-BE49-F238E27FC236}">
                <a16:creationId xmlns:a16="http://schemas.microsoft.com/office/drawing/2014/main" id="{1A6FB926-7B97-4114-B47A-DEEF99C9780E}"/>
              </a:ext>
            </a:extLst>
          </p:cNvPr>
          <p:cNvSpPr txBox="1">
            <a:spLocks/>
          </p:cNvSpPr>
          <p:nvPr/>
        </p:nvSpPr>
        <p:spPr bwMode="auto">
          <a:xfrm>
            <a:off x="4655840" y="5229200"/>
            <a:ext cx="2448272" cy="14773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R="0" lvl="0" defTabSz="914400" rtl="0" eaLnBrk="1" fontAlgn="base" latinLnBrk="0" hangingPunct="1">
              <a:lnSpc>
                <a:spcPct val="100000"/>
              </a:lnSpc>
              <a:spcAft>
                <a:spcPct val="0"/>
              </a:spcAft>
              <a:buClr>
                <a:schemeClr val="tx1"/>
              </a:buClr>
              <a:buSzPct val="60000"/>
              <a:tabLst/>
              <a:defRPr/>
            </a:pPr>
            <a:r>
              <a:rPr kumimoji="0" lang="en-SG" sz="1500" b="0" i="0" u="none" strike="noStrike" kern="0" cap="none" spc="0" normalizeH="0" baseline="0" noProof="0" dirty="0">
                <a:ln>
                  <a:noFill/>
                </a:ln>
                <a:solidFill>
                  <a:srgbClr val="002060"/>
                </a:solidFill>
                <a:uLnTx/>
                <a:uFillTx/>
                <a:latin typeface="Arial Rounded MT Bold" pitchFamily="34" charset="0"/>
                <a:ea typeface="+mn-ea"/>
                <a:cs typeface="+mn-cs"/>
              </a:rPr>
              <a:t>ICAL detector holds about 200,000</a:t>
            </a:r>
            <a:r>
              <a:rPr kumimoji="0" lang="en-SG" sz="1500" b="0" i="0" u="none" strike="noStrike" kern="0" cap="none" spc="0" normalizeH="0" noProof="0" dirty="0">
                <a:ln>
                  <a:noFill/>
                </a:ln>
                <a:solidFill>
                  <a:srgbClr val="002060"/>
                </a:solidFill>
                <a:uLnTx/>
                <a:uFillTx/>
                <a:latin typeface="Arial Rounded MT Bold" pitchFamily="34" charset="0"/>
                <a:ea typeface="+mn-ea"/>
                <a:cs typeface="+mn-cs"/>
              </a:rPr>
              <a:t> litres of gas all the time. Gas recycling system ensures that almost no gas is wasted.</a:t>
            </a:r>
            <a:endParaRPr kumimoji="0" lang="en-SG" sz="1500" b="0" i="0" u="none" strike="noStrike" kern="0" cap="none" spc="0" normalizeH="0" baseline="0" noProof="0" dirty="0">
              <a:ln>
                <a:noFill/>
              </a:ln>
              <a:solidFill>
                <a:srgbClr val="002060"/>
              </a:solidFill>
              <a:uLnTx/>
              <a:uFillTx/>
              <a:latin typeface="Arial Rounded MT Bold" pitchFamily="34" charset="0"/>
              <a:ea typeface="+mn-ea"/>
              <a:cs typeface="+mn-cs"/>
            </a:endParaRPr>
          </a:p>
        </p:txBody>
      </p:sp>
    </p:spTree>
    <p:extLst>
      <p:ext uri="{BB962C8B-B14F-4D97-AF65-F5344CB8AC3E}">
        <p14:creationId xmlns:p14="http://schemas.microsoft.com/office/powerpoint/2010/main" val="4081766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DF1-ABF3-43E0-9167-7C45A0F0B614}"/>
              </a:ext>
            </a:extLst>
          </p:cNvPr>
          <p:cNvSpPr>
            <a:spLocks noGrp="1"/>
          </p:cNvSpPr>
          <p:nvPr>
            <p:ph type="title"/>
          </p:nvPr>
        </p:nvSpPr>
        <p:spPr/>
        <p:txBody>
          <a:bodyPr/>
          <a:lstStyle/>
          <a:p>
            <a:r>
              <a:rPr lang="en-US" dirty="0"/>
              <a:t>Online gas chromatograph</a:t>
            </a:r>
            <a:endParaRPr lang="en-IN" dirty="0"/>
          </a:p>
        </p:txBody>
      </p:sp>
      <p:pic>
        <p:nvPicPr>
          <p:cNvPr id="6" name="Content Placeholder 5">
            <a:extLst>
              <a:ext uri="{FF2B5EF4-FFF2-40B4-BE49-F238E27FC236}">
                <a16:creationId xmlns:a16="http://schemas.microsoft.com/office/drawing/2014/main" id="{7BC76D19-706B-4C51-9382-E4CF9D12E90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371"/>
          <a:stretch/>
        </p:blipFill>
        <p:spPr>
          <a:xfrm>
            <a:off x="0" y="720000"/>
            <a:ext cx="6632099" cy="5759450"/>
          </a:xfrm>
        </p:spPr>
      </p:pic>
      <p:sp>
        <p:nvSpPr>
          <p:cNvPr id="4" name="Footer Placeholder 3">
            <a:extLst>
              <a:ext uri="{FF2B5EF4-FFF2-40B4-BE49-F238E27FC236}">
                <a16:creationId xmlns:a16="http://schemas.microsoft.com/office/drawing/2014/main" id="{3C0A6CF0-CE59-4F38-A5FF-84D74EB08FB3}"/>
              </a:ext>
            </a:extLst>
          </p:cNvPr>
          <p:cNvSpPr>
            <a:spLocks noGrp="1"/>
          </p:cNvSpPr>
          <p:nvPr>
            <p:ph type="ftr" sz="quarter" idx="11"/>
          </p:nvPr>
        </p:nvSpPr>
        <p:spPr/>
        <p:txBody>
          <a:body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pic>
        <p:nvPicPr>
          <p:cNvPr id="8" name="Picture 7">
            <a:extLst>
              <a:ext uri="{FF2B5EF4-FFF2-40B4-BE49-F238E27FC236}">
                <a16:creationId xmlns:a16="http://schemas.microsoft.com/office/drawing/2014/main" id="{0D0A6CD6-3870-471C-ACEC-6B845FFB0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125" y="720000"/>
            <a:ext cx="5734875" cy="5760000"/>
          </a:xfrm>
          <a:prstGeom prst="rect">
            <a:avLst/>
          </a:prstGeom>
        </p:spPr>
      </p:pic>
      <p:pic>
        <p:nvPicPr>
          <p:cNvPr id="10" name="Picture 9">
            <a:extLst>
              <a:ext uri="{FF2B5EF4-FFF2-40B4-BE49-F238E27FC236}">
                <a16:creationId xmlns:a16="http://schemas.microsoft.com/office/drawing/2014/main" id="{AF2695CD-8B4A-4522-9EA2-F109BE94C8CB}"/>
              </a:ext>
            </a:extLst>
          </p:cNvPr>
          <p:cNvPicPr>
            <a:picLocks noChangeAspect="1"/>
          </p:cNvPicPr>
          <p:nvPr/>
        </p:nvPicPr>
        <p:blipFill rotWithShape="1">
          <a:blip r:embed="rId4">
            <a:extLst>
              <a:ext uri="{28A0092B-C50C-407E-A947-70E740481C1C}">
                <a14:useLocalDpi xmlns:a14="http://schemas.microsoft.com/office/drawing/2010/main" val="0"/>
              </a:ext>
            </a:extLst>
          </a:blip>
          <a:srcRect l="11934" t="22700" r="23076" b="22701"/>
          <a:stretch/>
        </p:blipFill>
        <p:spPr>
          <a:xfrm>
            <a:off x="7680176" y="3068960"/>
            <a:ext cx="4464000" cy="3316113"/>
          </a:xfrm>
          <a:prstGeom prst="rect">
            <a:avLst/>
          </a:prstGeom>
        </p:spPr>
      </p:pic>
      <p:pic>
        <p:nvPicPr>
          <p:cNvPr id="12" name="Picture 11">
            <a:extLst>
              <a:ext uri="{FF2B5EF4-FFF2-40B4-BE49-F238E27FC236}">
                <a16:creationId xmlns:a16="http://schemas.microsoft.com/office/drawing/2014/main" id="{44CDC197-8956-443F-85B9-635B91F09578}"/>
              </a:ext>
            </a:extLst>
          </p:cNvPr>
          <p:cNvPicPr>
            <a:picLocks noChangeAspect="1"/>
          </p:cNvPicPr>
          <p:nvPr/>
        </p:nvPicPr>
        <p:blipFill rotWithShape="1">
          <a:blip r:embed="rId4">
            <a:extLst>
              <a:ext uri="{28A0092B-C50C-407E-A947-70E740481C1C}">
                <a14:useLocalDpi xmlns:a14="http://schemas.microsoft.com/office/drawing/2010/main" val="0"/>
              </a:ext>
            </a:extLst>
          </a:blip>
          <a:srcRect l="11934" t="77300" r="23076"/>
          <a:stretch/>
        </p:blipFill>
        <p:spPr>
          <a:xfrm>
            <a:off x="8565480" y="3212975"/>
            <a:ext cx="3496811" cy="1080000"/>
          </a:xfrm>
          <a:prstGeom prst="rect">
            <a:avLst/>
          </a:prstGeom>
        </p:spPr>
      </p:pic>
    </p:spTree>
    <p:extLst>
      <p:ext uri="{BB962C8B-B14F-4D97-AF65-F5344CB8AC3E}">
        <p14:creationId xmlns:p14="http://schemas.microsoft.com/office/powerpoint/2010/main" val="1590572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SG" dirty="0"/>
              <a:t>The choice of detector: ICAL</a:t>
            </a:r>
          </a:p>
        </p:txBody>
      </p:sp>
      <p:sp>
        <p:nvSpPr>
          <p:cNvPr id="10" name="Content Placeholder 9"/>
          <p:cNvSpPr>
            <a:spLocks noGrp="1"/>
          </p:cNvSpPr>
          <p:nvPr>
            <p:ph idx="1"/>
          </p:nvPr>
        </p:nvSpPr>
        <p:spPr/>
        <p:txBody>
          <a:bodyPr>
            <a:normAutofit fontScale="92500"/>
          </a:bodyPr>
          <a:lstStyle/>
          <a:p>
            <a:pPr>
              <a:lnSpc>
                <a:spcPct val="110000"/>
              </a:lnSpc>
              <a:spcBef>
                <a:spcPts val="0"/>
              </a:spcBef>
            </a:pPr>
            <a:r>
              <a:rPr lang="en-SG" sz="2800" dirty="0"/>
              <a:t>Use (magnetised) iron as target mass and Resistive Plate Chambers (RPCs) as active detector elements.</a:t>
            </a:r>
          </a:p>
          <a:p>
            <a:pPr>
              <a:lnSpc>
                <a:spcPct val="110000"/>
              </a:lnSpc>
              <a:spcBef>
                <a:spcPts val="0"/>
              </a:spcBef>
            </a:pPr>
            <a:r>
              <a:rPr lang="en-SG" sz="2800" dirty="0"/>
              <a:t>Atmospheric neutrinos have large </a:t>
            </a:r>
            <a:r>
              <a:rPr lang="en-SG" sz="2800" i="1" dirty="0"/>
              <a:t>L</a:t>
            </a:r>
            <a:r>
              <a:rPr lang="en-SG" sz="2800" dirty="0"/>
              <a:t> and </a:t>
            </a:r>
            <a:r>
              <a:rPr lang="en-SG" sz="2800" i="1" dirty="0"/>
              <a:t>E</a:t>
            </a:r>
            <a:r>
              <a:rPr lang="en-SG" sz="2800" dirty="0"/>
              <a:t> range. So ICAL has large target mass: 50kton in its current design.</a:t>
            </a:r>
          </a:p>
          <a:p>
            <a:pPr>
              <a:lnSpc>
                <a:spcPct val="110000"/>
              </a:lnSpc>
              <a:spcBef>
                <a:spcPts val="0"/>
              </a:spcBef>
            </a:pPr>
            <a:r>
              <a:rPr lang="en-SG" sz="2800" dirty="0"/>
              <a:t>Nearly 4</a:t>
            </a:r>
            <a:r>
              <a:rPr lang="en-SG" sz="2800" dirty="0">
                <a:sym typeface="Symbol"/>
              </a:rPr>
              <a:t></a:t>
            </a:r>
            <a:r>
              <a:rPr lang="en-SG" sz="2800" dirty="0"/>
              <a:t> coverage in solid angle (except near horizontal).</a:t>
            </a:r>
          </a:p>
          <a:p>
            <a:pPr>
              <a:lnSpc>
                <a:spcPct val="110000"/>
              </a:lnSpc>
              <a:spcBef>
                <a:spcPts val="0"/>
              </a:spcBef>
            </a:pPr>
            <a:r>
              <a:rPr lang="en-SG" sz="2800" dirty="0"/>
              <a:t>Upto 20 GeV muons contained in fiducial volume; most interesting region for observing matter effects in 2–3 sector is 5–15 GeV.</a:t>
            </a:r>
          </a:p>
          <a:p>
            <a:pPr>
              <a:lnSpc>
                <a:spcPct val="110000"/>
              </a:lnSpc>
              <a:spcBef>
                <a:spcPts val="0"/>
              </a:spcBef>
            </a:pPr>
            <a:r>
              <a:rPr lang="en-SG" sz="2800" dirty="0"/>
              <a:t>Good tracking and energy resolution.</a:t>
            </a:r>
          </a:p>
          <a:p>
            <a:pPr>
              <a:lnSpc>
                <a:spcPct val="110000"/>
              </a:lnSpc>
              <a:spcBef>
                <a:spcPts val="0"/>
              </a:spcBef>
            </a:pPr>
            <a:r>
              <a:rPr lang="en-SG" sz="2800" dirty="0"/>
              <a:t>ns time resolution for up/down discrimination; good directionality.</a:t>
            </a:r>
          </a:p>
          <a:p>
            <a:pPr>
              <a:lnSpc>
                <a:spcPct val="110000"/>
              </a:lnSpc>
              <a:spcBef>
                <a:spcPts val="0"/>
              </a:spcBef>
            </a:pPr>
            <a:r>
              <a:rPr lang="en-SG" sz="2800" dirty="0"/>
              <a:t>Good charge resolution; magnetic field ∼1.3 Tesla.</a:t>
            </a:r>
          </a:p>
          <a:p>
            <a:pPr>
              <a:lnSpc>
                <a:spcPct val="110000"/>
              </a:lnSpc>
              <a:spcBef>
                <a:spcPts val="0"/>
              </a:spcBef>
            </a:pPr>
            <a:r>
              <a:rPr lang="en-SG" sz="2800" dirty="0"/>
              <a:t>Ease of construction (modular; 3 modules of 17 kTons each).</a:t>
            </a:r>
          </a:p>
          <a:p>
            <a:pPr>
              <a:lnSpc>
                <a:spcPct val="110000"/>
              </a:lnSpc>
              <a:spcBef>
                <a:spcPts val="0"/>
              </a:spcBef>
            </a:pPr>
            <a:r>
              <a:rPr lang="en-SG" sz="2800" dirty="0">
                <a:solidFill>
                  <a:srgbClr val="FF0000"/>
                </a:solidFill>
              </a:rPr>
              <a:t>Note: </a:t>
            </a:r>
            <a:r>
              <a:rPr lang="en-SG" sz="2800" dirty="0"/>
              <a:t>ICAL is sensitive to muons only, very little sensitivity to electrons; Electrons leave few traces (radiation length 1.8 (11) cm in iron (glass)).</a:t>
            </a:r>
          </a:p>
        </p:txBody>
      </p:sp>
      <p:sp>
        <p:nvSpPr>
          <p:cNvPr id="5" name="Footer Placeholder 3">
            <a:extLst>
              <a:ext uri="{FF2B5EF4-FFF2-40B4-BE49-F238E27FC236}">
                <a16:creationId xmlns:a16="http://schemas.microsoft.com/office/drawing/2014/main" id="{397E63D9-93AE-4950-AABD-EAD14B9E3E03}"/>
              </a:ext>
            </a:extLst>
          </p:cNvPr>
          <p:cNvSpPr>
            <a:spLocks noGrp="1"/>
          </p:cNvSpPr>
          <p:nvPr>
            <p:ph type="ftr" sz="quarter" idx="11"/>
          </p:nvPr>
        </p:nvSpPr>
        <p:spPr>
          <a:xfrm>
            <a:off x="0" y="6487707"/>
            <a:ext cx="12192000" cy="288000"/>
          </a:xfrm>
        </p:spPr>
        <p:txBody>
          <a:bodyPr/>
          <a:lstStyle/>
          <a:p>
            <a:r>
              <a:rPr lang="pt-BR" dirty="0">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DE18EC1-8081-4F24-8109-8C9389C713F0}"/>
              </a:ext>
            </a:extLst>
          </p:cNvPr>
          <p:cNvSpPr>
            <a:spLocks noGrp="1"/>
          </p:cNvSpPr>
          <p:nvPr>
            <p:ph type="ftr" sz="quarter" idx="11"/>
          </p:nvPr>
        </p:nvSpPr>
        <p:spPr/>
        <p:txBody>
          <a:body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pic>
        <p:nvPicPr>
          <p:cNvPr id="5" name="Content Placeholder 5" descr="IMG_2332.JPG">
            <a:extLst>
              <a:ext uri="{FF2B5EF4-FFF2-40B4-BE49-F238E27FC236}">
                <a16:creationId xmlns:a16="http://schemas.microsoft.com/office/drawing/2014/main" id="{781F4600-6D89-431F-85DB-B25630E2C059}"/>
              </a:ext>
            </a:extLst>
          </p:cNvPr>
          <p:cNvPicPr>
            <a:picLocks noGrp="1"/>
          </p:cNvPicPr>
          <p:nvPr>
            <p:ph idx="1"/>
          </p:nvPr>
        </p:nvPicPr>
        <p:blipFill>
          <a:blip r:embed="rId2" cstate="print"/>
          <a:stretch>
            <a:fillRect/>
          </a:stretch>
        </p:blipFill>
        <p:spPr>
          <a:xfrm>
            <a:off x="-6000" y="9000"/>
            <a:ext cx="12204000" cy="6840000"/>
          </a:xfrm>
        </p:spPr>
      </p:pic>
    </p:spTree>
    <p:extLst>
      <p:ext uri="{BB962C8B-B14F-4D97-AF65-F5344CB8AC3E}">
        <p14:creationId xmlns:p14="http://schemas.microsoft.com/office/powerpoint/2010/main" val="2906519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CD18-BF23-4E59-AD59-F91ED313C351}"/>
              </a:ext>
            </a:extLst>
          </p:cNvPr>
          <p:cNvSpPr>
            <a:spLocks noGrp="1"/>
          </p:cNvSpPr>
          <p:nvPr>
            <p:ph type="title"/>
          </p:nvPr>
        </p:nvSpPr>
        <p:spPr/>
        <p:txBody>
          <a:bodyPr/>
          <a:lstStyle/>
          <a:p>
            <a:r>
              <a:rPr lang="en-US" dirty="0"/>
              <a:t>mini-ICAL detector taking data at IICHEP</a:t>
            </a:r>
            <a:endParaRPr lang="en-IN" dirty="0"/>
          </a:p>
        </p:txBody>
      </p:sp>
      <p:pic>
        <p:nvPicPr>
          <p:cNvPr id="6" name="Content Placeholder 3">
            <a:extLst>
              <a:ext uri="{FF2B5EF4-FFF2-40B4-BE49-F238E27FC236}">
                <a16:creationId xmlns:a16="http://schemas.microsoft.com/office/drawing/2014/main" id="{B888F4F4-D0A4-43C4-A2DE-53124F49FF2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91" y="720000"/>
            <a:ext cx="9171549" cy="6120000"/>
          </a:xfrm>
        </p:spPr>
      </p:pic>
      <p:pic>
        <p:nvPicPr>
          <p:cNvPr id="9" name="Content Placeholder 5" descr="trk3d_evtnum_9632.png">
            <a:extLst>
              <a:ext uri="{FF2B5EF4-FFF2-40B4-BE49-F238E27FC236}">
                <a16:creationId xmlns:a16="http://schemas.microsoft.com/office/drawing/2014/main" id="{D58F798B-498E-437F-B61F-AD4007352FC2}"/>
              </a:ext>
            </a:extLst>
          </p:cNvPr>
          <p:cNvPicPr>
            <a:picLocks/>
          </p:cNvPicPr>
          <p:nvPr/>
        </p:nvPicPr>
        <p:blipFill rotWithShape="1">
          <a:blip r:embed="rId3" cstate="print"/>
          <a:srcRect l="-5" r="48269"/>
          <a:stretch/>
        </p:blipFill>
        <p:spPr bwMode="auto">
          <a:xfrm>
            <a:off x="9250930" y="720000"/>
            <a:ext cx="2880000" cy="3060000"/>
          </a:xfrm>
          <a:prstGeom prst="rect">
            <a:avLst/>
          </a:prstGeom>
          <a:noFill/>
          <a:ln w="9525">
            <a:noFill/>
            <a:miter lim="800000"/>
            <a:headEnd/>
            <a:tailEnd/>
          </a:ln>
          <a:effectLst/>
        </p:spPr>
      </p:pic>
      <p:pic>
        <p:nvPicPr>
          <p:cNvPr id="10" name="Content Placeholder 5" descr="trk3d_evtnum_9632.png">
            <a:extLst>
              <a:ext uri="{FF2B5EF4-FFF2-40B4-BE49-F238E27FC236}">
                <a16:creationId xmlns:a16="http://schemas.microsoft.com/office/drawing/2014/main" id="{AD32D765-AC4A-4E32-A621-16D0C2C1F5C8}"/>
              </a:ext>
            </a:extLst>
          </p:cNvPr>
          <p:cNvPicPr>
            <a:picLocks/>
          </p:cNvPicPr>
          <p:nvPr/>
        </p:nvPicPr>
        <p:blipFill rotWithShape="1">
          <a:blip r:embed="rId3" cstate="print"/>
          <a:srcRect l="48570" r="-304"/>
          <a:stretch/>
        </p:blipFill>
        <p:spPr bwMode="auto">
          <a:xfrm>
            <a:off x="9250700" y="3798000"/>
            <a:ext cx="2880000" cy="3060000"/>
          </a:xfrm>
          <a:prstGeom prst="rect">
            <a:avLst/>
          </a:prstGeom>
          <a:noFill/>
          <a:ln w="9525">
            <a:noFill/>
            <a:miter lim="800000"/>
            <a:headEnd/>
            <a:tailEnd/>
          </a:ln>
          <a:effectLst/>
        </p:spPr>
      </p:pic>
      <p:sp>
        <p:nvSpPr>
          <p:cNvPr id="7" name="Rectangle 6">
            <a:extLst>
              <a:ext uri="{FF2B5EF4-FFF2-40B4-BE49-F238E27FC236}">
                <a16:creationId xmlns:a16="http://schemas.microsoft.com/office/drawing/2014/main" id="{808CD5C3-EC30-4584-91C4-05C4C17CF67D}"/>
              </a:ext>
            </a:extLst>
          </p:cNvPr>
          <p:cNvSpPr/>
          <p:nvPr/>
        </p:nvSpPr>
        <p:spPr>
          <a:xfrm>
            <a:off x="623776" y="720000"/>
            <a:ext cx="3456000" cy="830997"/>
          </a:xfrm>
          <a:prstGeom prst="rect">
            <a:avLst/>
          </a:prstGeom>
        </p:spPr>
        <p:txBody>
          <a:bodyPr wrap="square">
            <a:spAutoFit/>
          </a:bodyPr>
          <a:lstStyle/>
          <a:p>
            <a:pPr>
              <a:spcBef>
                <a:spcPts val="0"/>
              </a:spcBef>
            </a:pPr>
            <a:r>
              <a:rPr lang="en-US" sz="1600" dirty="0">
                <a:latin typeface="Arial Rounded MT Bold" panose="020F0704030504030204" pitchFamily="34" charset="0"/>
              </a:rPr>
              <a:t>85-ton, 4m</a:t>
            </a:r>
            <a:r>
              <a:rPr lang="en-US" sz="1600" dirty="0">
                <a:latin typeface="Arial Rounded MT Bold" panose="020F0704030504030204" pitchFamily="34" charset="0"/>
                <a:sym typeface="Symbol" panose="05050102010706020507" pitchFamily="18" charset="2"/>
              </a:rPr>
              <a:t>4m11 layer magnet, with 20, 2mx2m RPCs and ICAL electronics operating for 2 years.</a:t>
            </a:r>
            <a:endParaRPr lang="en-US" sz="1600" dirty="0">
              <a:latin typeface="Arial Rounded MT Bold" panose="020F0704030504030204" pitchFamily="34" charset="0"/>
            </a:endParaRPr>
          </a:p>
        </p:txBody>
      </p:sp>
    </p:spTree>
    <p:extLst>
      <p:ext uri="{BB962C8B-B14F-4D97-AF65-F5344CB8AC3E}">
        <p14:creationId xmlns:p14="http://schemas.microsoft.com/office/powerpoint/2010/main" val="3206587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9AA8-CACD-4EBE-B86D-85EC521EE6DE}"/>
              </a:ext>
            </a:extLst>
          </p:cNvPr>
          <p:cNvSpPr>
            <a:spLocks noGrp="1"/>
          </p:cNvSpPr>
          <p:nvPr>
            <p:ph type="title"/>
          </p:nvPr>
        </p:nvSpPr>
        <p:spPr/>
        <p:txBody>
          <a:bodyPr/>
          <a:lstStyle/>
          <a:p>
            <a:r>
              <a:rPr lang="en-US" dirty="0"/>
              <a:t>Studies with a compact muon veto detector</a:t>
            </a:r>
            <a:endParaRPr lang="en-IN" dirty="0"/>
          </a:p>
        </p:txBody>
      </p:sp>
      <p:pic>
        <p:nvPicPr>
          <p:cNvPr id="6" name="Content Placeholder 5">
            <a:extLst>
              <a:ext uri="{FF2B5EF4-FFF2-40B4-BE49-F238E27FC236}">
                <a16:creationId xmlns:a16="http://schemas.microsoft.com/office/drawing/2014/main" id="{C677A644-0B73-46E5-A51D-EC235EF90EC8}"/>
              </a:ext>
            </a:extLst>
          </p:cNvPr>
          <p:cNvPicPr>
            <a:picLocks noGrp="1" noChangeAspect="1"/>
          </p:cNvPicPr>
          <p:nvPr>
            <p:ph idx="1"/>
          </p:nvPr>
        </p:nvPicPr>
        <p:blipFill>
          <a:blip r:embed="rId2"/>
          <a:stretch>
            <a:fillRect/>
          </a:stretch>
        </p:blipFill>
        <p:spPr>
          <a:xfrm>
            <a:off x="0" y="720725"/>
            <a:ext cx="7130747" cy="5759450"/>
          </a:xfrm>
        </p:spPr>
      </p:pic>
      <p:sp>
        <p:nvSpPr>
          <p:cNvPr id="4" name="Footer Placeholder 3">
            <a:extLst>
              <a:ext uri="{FF2B5EF4-FFF2-40B4-BE49-F238E27FC236}">
                <a16:creationId xmlns:a16="http://schemas.microsoft.com/office/drawing/2014/main" id="{81B5BDFD-7611-4D60-80A9-BE700AD82A7E}"/>
              </a:ext>
            </a:extLst>
          </p:cNvPr>
          <p:cNvSpPr>
            <a:spLocks noGrp="1"/>
          </p:cNvSpPr>
          <p:nvPr>
            <p:ph type="ftr" sz="quarter" idx="11"/>
          </p:nvPr>
        </p:nvSpPr>
        <p:spPr/>
        <p:txBody>
          <a:body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pic>
        <p:nvPicPr>
          <p:cNvPr id="8" name="Picture 7">
            <a:extLst>
              <a:ext uri="{FF2B5EF4-FFF2-40B4-BE49-F238E27FC236}">
                <a16:creationId xmlns:a16="http://schemas.microsoft.com/office/drawing/2014/main" id="{C7535AC7-5F0F-4BB0-A428-4D3E4766157B}"/>
              </a:ext>
            </a:extLst>
          </p:cNvPr>
          <p:cNvPicPr>
            <a:picLocks noChangeAspect="1"/>
          </p:cNvPicPr>
          <p:nvPr/>
        </p:nvPicPr>
        <p:blipFill rotWithShape="1">
          <a:blip r:embed="rId3"/>
          <a:srcRect l="12748"/>
          <a:stretch/>
        </p:blipFill>
        <p:spPr>
          <a:xfrm>
            <a:off x="7155600" y="720000"/>
            <a:ext cx="5036400" cy="3239394"/>
          </a:xfrm>
          <a:prstGeom prst="rect">
            <a:avLst/>
          </a:prstGeom>
        </p:spPr>
      </p:pic>
      <p:pic>
        <p:nvPicPr>
          <p:cNvPr id="12" name="Picture 11">
            <a:extLst>
              <a:ext uri="{FF2B5EF4-FFF2-40B4-BE49-F238E27FC236}">
                <a16:creationId xmlns:a16="http://schemas.microsoft.com/office/drawing/2014/main" id="{E2CF00D0-DFD3-47FF-9FB4-12B5A80821CC}"/>
              </a:ext>
            </a:extLst>
          </p:cNvPr>
          <p:cNvPicPr>
            <a:picLocks noChangeAspect="1"/>
          </p:cNvPicPr>
          <p:nvPr/>
        </p:nvPicPr>
        <p:blipFill rotWithShape="1">
          <a:blip r:embed="rId4"/>
          <a:srcRect l="5510" r="4386"/>
          <a:stretch/>
        </p:blipFill>
        <p:spPr>
          <a:xfrm>
            <a:off x="7152000" y="3960000"/>
            <a:ext cx="5040000" cy="2520000"/>
          </a:xfrm>
          <a:prstGeom prst="rect">
            <a:avLst/>
          </a:prstGeom>
        </p:spPr>
      </p:pic>
      <p:sp>
        <p:nvSpPr>
          <p:cNvPr id="14" name="TextBox 13">
            <a:extLst>
              <a:ext uri="{FF2B5EF4-FFF2-40B4-BE49-F238E27FC236}">
                <a16:creationId xmlns:a16="http://schemas.microsoft.com/office/drawing/2014/main" id="{8E6D14AD-04B3-4AE2-942B-34FB7C754E70}"/>
              </a:ext>
            </a:extLst>
          </p:cNvPr>
          <p:cNvSpPr txBox="1"/>
          <p:nvPr/>
        </p:nvSpPr>
        <p:spPr>
          <a:xfrm>
            <a:off x="9840416" y="4129335"/>
            <a:ext cx="2232000" cy="307777"/>
          </a:xfrm>
          <a:prstGeom prst="rect">
            <a:avLst/>
          </a:prstGeom>
          <a:noFill/>
        </p:spPr>
        <p:txBody>
          <a:bodyPr wrap="square">
            <a:spAutoFit/>
          </a:bodyPr>
          <a:lstStyle/>
          <a:p>
            <a:r>
              <a:rPr lang="en-US" sz="1400" dirty="0">
                <a:solidFill>
                  <a:srgbClr val="FF0000"/>
                </a:solidFill>
                <a:latin typeface="Arial Rounded MT Bold" panose="020F0704030504030204" pitchFamily="34" charset="0"/>
              </a:rPr>
              <a:t>M</a:t>
            </a:r>
            <a:r>
              <a:rPr lang="en-US" sz="1400" b="0" i="0" u="none" strike="noStrike" baseline="0" dirty="0">
                <a:solidFill>
                  <a:srgbClr val="FF0000"/>
                </a:solidFill>
                <a:latin typeface="Arial Rounded MT Bold" panose="020F0704030504030204" pitchFamily="34" charset="0"/>
              </a:rPr>
              <a:t>uon trigger rate ~2 Hz</a:t>
            </a:r>
            <a:endParaRPr lang="en-IN" sz="1400" dirty="0">
              <a:solidFill>
                <a:srgbClr val="FF0000"/>
              </a:solidFill>
              <a:latin typeface="Arial Rounded MT Bold" panose="020F0704030504030204" pitchFamily="34" charset="0"/>
            </a:endParaRPr>
          </a:p>
        </p:txBody>
      </p:sp>
      <p:sp>
        <p:nvSpPr>
          <p:cNvPr id="16" name="Arrow: Striped Right 15">
            <a:extLst>
              <a:ext uri="{FF2B5EF4-FFF2-40B4-BE49-F238E27FC236}">
                <a16:creationId xmlns:a16="http://schemas.microsoft.com/office/drawing/2014/main" id="{34254587-2B8F-4B39-8BB6-E7789F98A76E}"/>
              </a:ext>
            </a:extLst>
          </p:cNvPr>
          <p:cNvSpPr/>
          <p:nvPr/>
        </p:nvSpPr>
        <p:spPr bwMode="auto">
          <a:xfrm>
            <a:off x="3778360" y="2328767"/>
            <a:ext cx="720080" cy="288032"/>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rgbClr val="FF0000"/>
              </a:solidFill>
              <a:effectLst/>
              <a:latin typeface="Verdana" pitchFamily="34" charset="0"/>
            </a:endParaRPr>
          </a:p>
        </p:txBody>
      </p:sp>
      <p:sp>
        <p:nvSpPr>
          <p:cNvPr id="17" name="Arrow: Striped Right 16">
            <a:extLst>
              <a:ext uri="{FF2B5EF4-FFF2-40B4-BE49-F238E27FC236}">
                <a16:creationId xmlns:a16="http://schemas.microsoft.com/office/drawing/2014/main" id="{D5401869-D5BD-4D96-B1CC-D0DF0F81D673}"/>
              </a:ext>
            </a:extLst>
          </p:cNvPr>
          <p:cNvSpPr/>
          <p:nvPr/>
        </p:nvSpPr>
        <p:spPr bwMode="auto">
          <a:xfrm>
            <a:off x="3058280" y="5344752"/>
            <a:ext cx="720080" cy="288032"/>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rgbClr val="FF0000"/>
              </a:solidFill>
              <a:effectLst/>
              <a:latin typeface="Verdana" pitchFamily="34" charset="0"/>
            </a:endParaRPr>
          </a:p>
        </p:txBody>
      </p:sp>
      <p:sp>
        <p:nvSpPr>
          <p:cNvPr id="11" name="TextBox 10">
            <a:extLst>
              <a:ext uri="{FF2B5EF4-FFF2-40B4-BE49-F238E27FC236}">
                <a16:creationId xmlns:a16="http://schemas.microsoft.com/office/drawing/2014/main" id="{CEC5E69B-7386-42FA-8E5C-0280AE3841B8}"/>
              </a:ext>
            </a:extLst>
          </p:cNvPr>
          <p:cNvSpPr txBox="1"/>
          <p:nvPr/>
        </p:nvSpPr>
        <p:spPr>
          <a:xfrm>
            <a:off x="4646112" y="5900351"/>
            <a:ext cx="1584000" cy="307777"/>
          </a:xfrm>
          <a:prstGeom prst="rect">
            <a:avLst/>
          </a:prstGeom>
          <a:noFill/>
        </p:spPr>
        <p:txBody>
          <a:bodyPr wrap="square">
            <a:spAutoFit/>
          </a:bodyPr>
          <a:lstStyle/>
          <a:p>
            <a:r>
              <a:rPr lang="en-US" sz="1400" dirty="0">
                <a:solidFill>
                  <a:srgbClr val="FF0000"/>
                </a:solidFill>
                <a:latin typeface="Arial Rounded MT Bold" panose="020F0704030504030204" pitchFamily="34" charset="0"/>
              </a:rPr>
              <a:t>150mm×200mm</a:t>
            </a:r>
            <a:endParaRPr lang="en-IN" sz="1400" dirty="0">
              <a:solidFill>
                <a:srgbClr val="FF0000"/>
              </a:solidFill>
              <a:latin typeface="Arial Rounded MT Bold" panose="020F0704030504030204" pitchFamily="34" charset="0"/>
            </a:endParaRPr>
          </a:p>
        </p:txBody>
      </p:sp>
      <p:sp>
        <p:nvSpPr>
          <p:cNvPr id="13" name="TextBox 12">
            <a:extLst>
              <a:ext uri="{FF2B5EF4-FFF2-40B4-BE49-F238E27FC236}">
                <a16:creationId xmlns:a16="http://schemas.microsoft.com/office/drawing/2014/main" id="{5B46F377-27BF-4232-AFF7-D5F9FBB03023}"/>
              </a:ext>
            </a:extLst>
          </p:cNvPr>
          <p:cNvSpPr txBox="1"/>
          <p:nvPr/>
        </p:nvSpPr>
        <p:spPr>
          <a:xfrm>
            <a:off x="911600" y="3798768"/>
            <a:ext cx="1584000" cy="307777"/>
          </a:xfrm>
          <a:prstGeom prst="rect">
            <a:avLst/>
          </a:prstGeom>
          <a:noFill/>
        </p:spPr>
        <p:txBody>
          <a:bodyPr wrap="square">
            <a:spAutoFit/>
          </a:bodyPr>
          <a:lstStyle/>
          <a:p>
            <a:r>
              <a:rPr lang="en-US" sz="1400" dirty="0">
                <a:solidFill>
                  <a:srgbClr val="FF0000"/>
                </a:solidFill>
                <a:latin typeface="Arial Rounded MT Bold" panose="020F0704030504030204" pitchFamily="34" charset="0"/>
              </a:rPr>
              <a:t>440mm×440mm</a:t>
            </a:r>
            <a:endParaRPr lang="en-IN" sz="1400" dirty="0">
              <a:solidFill>
                <a:srgbClr val="FF0000"/>
              </a:solidFill>
              <a:latin typeface="Arial Rounded MT Bold" panose="020F0704030504030204" pitchFamily="34" charset="0"/>
            </a:endParaRPr>
          </a:p>
        </p:txBody>
      </p:sp>
      <p:sp>
        <p:nvSpPr>
          <p:cNvPr id="15" name="TextBox 14">
            <a:extLst>
              <a:ext uri="{FF2B5EF4-FFF2-40B4-BE49-F238E27FC236}">
                <a16:creationId xmlns:a16="http://schemas.microsoft.com/office/drawing/2014/main" id="{71032E32-6122-4126-95E1-13EE1AD9F99D}"/>
              </a:ext>
            </a:extLst>
          </p:cNvPr>
          <p:cNvSpPr txBox="1"/>
          <p:nvPr/>
        </p:nvSpPr>
        <p:spPr>
          <a:xfrm>
            <a:off x="4680" y="2554887"/>
            <a:ext cx="1584000" cy="307777"/>
          </a:xfrm>
          <a:prstGeom prst="rect">
            <a:avLst/>
          </a:prstGeom>
          <a:noFill/>
        </p:spPr>
        <p:txBody>
          <a:bodyPr wrap="square">
            <a:spAutoFit/>
          </a:bodyPr>
          <a:lstStyle/>
          <a:p>
            <a:r>
              <a:rPr lang="en-US" sz="1400" dirty="0">
                <a:solidFill>
                  <a:srgbClr val="FF0000"/>
                </a:solidFill>
                <a:latin typeface="Arial Rounded MT Bold" panose="020F0704030504030204" pitchFamily="34" charset="0"/>
              </a:rPr>
              <a:t>320mm×960mm</a:t>
            </a:r>
            <a:endParaRPr lang="en-IN" sz="1400"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840393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DABE-C4C7-4EF3-97ED-5391BDEBC9C4}"/>
              </a:ext>
            </a:extLst>
          </p:cNvPr>
          <p:cNvSpPr>
            <a:spLocks noGrp="1"/>
          </p:cNvSpPr>
          <p:nvPr>
            <p:ph type="title"/>
          </p:nvPr>
        </p:nvSpPr>
        <p:spPr/>
        <p:txBody>
          <a:bodyPr/>
          <a:lstStyle/>
          <a:p>
            <a:r>
              <a:rPr lang="en-US" sz="3800" dirty="0"/>
              <a:t>Veto efficiencies for different CCMVD geometries</a:t>
            </a:r>
            <a:endParaRPr lang="en-IN" sz="3800" dirty="0"/>
          </a:p>
        </p:txBody>
      </p:sp>
      <p:pic>
        <p:nvPicPr>
          <p:cNvPr id="14" name="Picture 13">
            <a:extLst>
              <a:ext uri="{FF2B5EF4-FFF2-40B4-BE49-F238E27FC236}">
                <a16:creationId xmlns:a16="http://schemas.microsoft.com/office/drawing/2014/main" id="{B4BEC9A4-880B-4E41-ACFB-637DE8116F95}"/>
              </a:ext>
            </a:extLst>
          </p:cNvPr>
          <p:cNvPicPr>
            <a:picLocks noChangeAspect="1"/>
          </p:cNvPicPr>
          <p:nvPr/>
        </p:nvPicPr>
        <p:blipFill>
          <a:blip r:embed="rId2"/>
          <a:stretch>
            <a:fillRect/>
          </a:stretch>
        </p:blipFill>
        <p:spPr>
          <a:xfrm>
            <a:off x="5435691" y="720000"/>
            <a:ext cx="6756309" cy="4284000"/>
          </a:xfrm>
          <a:prstGeom prst="rect">
            <a:avLst/>
          </a:prstGeom>
        </p:spPr>
      </p:pic>
      <p:sp>
        <p:nvSpPr>
          <p:cNvPr id="16" name="Content Placeholder 15">
            <a:extLst>
              <a:ext uri="{FF2B5EF4-FFF2-40B4-BE49-F238E27FC236}">
                <a16:creationId xmlns:a16="http://schemas.microsoft.com/office/drawing/2014/main" id="{3B00B020-F79E-4C5C-9A87-C6569C0A9C0E}"/>
              </a:ext>
            </a:extLst>
          </p:cNvPr>
          <p:cNvSpPr>
            <a:spLocks noGrp="1"/>
          </p:cNvSpPr>
          <p:nvPr>
            <p:ph idx="1"/>
          </p:nvPr>
        </p:nvSpPr>
        <p:spPr>
          <a:xfrm>
            <a:off x="24000" y="5004000"/>
            <a:ext cx="12144000" cy="1854000"/>
          </a:xfrm>
        </p:spPr>
        <p:txBody>
          <a:bodyPr>
            <a:normAutofit fontScale="55000" lnSpcReduction="20000"/>
          </a:bodyPr>
          <a:lstStyle/>
          <a:p>
            <a:pPr>
              <a:lnSpc>
                <a:spcPct val="120000"/>
              </a:lnSpc>
              <a:spcBef>
                <a:spcPts val="0"/>
              </a:spcBef>
            </a:pPr>
            <a:r>
              <a:rPr lang="en-US" dirty="0"/>
              <a:t>The advantages of locating a large detector such as ICAL at a shallow depth of 100 m, are obvious. </a:t>
            </a:r>
          </a:p>
          <a:p>
            <a:pPr>
              <a:lnSpc>
                <a:spcPct val="120000"/>
              </a:lnSpc>
              <a:spcBef>
                <a:spcPts val="0"/>
              </a:spcBef>
            </a:pPr>
            <a:r>
              <a:rPr lang="en-US" dirty="0"/>
              <a:t>Muon background at such a depth at ICAL of about 3×10</a:t>
            </a:r>
            <a:r>
              <a:rPr lang="en-US" baseline="30000" dirty="0"/>
              <a:t>8</a:t>
            </a:r>
            <a:r>
              <a:rPr lang="en-US" dirty="0"/>
              <a:t> /day and the small atmospheric neutrino event rate of about 3 per day in the same detector. </a:t>
            </a:r>
          </a:p>
          <a:p>
            <a:pPr>
              <a:lnSpc>
                <a:spcPct val="120000"/>
              </a:lnSpc>
              <a:spcBef>
                <a:spcPts val="0"/>
              </a:spcBef>
            </a:pPr>
            <a:r>
              <a:rPr lang="en-US" dirty="0"/>
              <a:t>If one were to build a cosmic muon veto detector which could detect muons with &gt; 99.99% efficiency, the fraction that would escape detection would be of the same order or similar to that which survives after traversing a rock cover of about 1 km.</a:t>
            </a:r>
            <a:endParaRPr lang="en-IN" dirty="0"/>
          </a:p>
        </p:txBody>
      </p:sp>
      <p:pic>
        <p:nvPicPr>
          <p:cNvPr id="18" name="Picture 17">
            <a:extLst>
              <a:ext uri="{FF2B5EF4-FFF2-40B4-BE49-F238E27FC236}">
                <a16:creationId xmlns:a16="http://schemas.microsoft.com/office/drawing/2014/main" id="{88A2B4BB-03E5-4803-8F94-AA0B6C3E79C5}"/>
              </a:ext>
            </a:extLst>
          </p:cNvPr>
          <p:cNvPicPr>
            <a:picLocks noChangeAspect="1"/>
          </p:cNvPicPr>
          <p:nvPr/>
        </p:nvPicPr>
        <p:blipFill>
          <a:blip r:embed="rId3"/>
          <a:stretch>
            <a:fillRect/>
          </a:stretch>
        </p:blipFill>
        <p:spPr>
          <a:xfrm>
            <a:off x="0" y="720000"/>
            <a:ext cx="5445524" cy="4284000"/>
          </a:xfrm>
          <a:prstGeom prst="rect">
            <a:avLst/>
          </a:prstGeom>
        </p:spPr>
      </p:pic>
      <p:sp>
        <p:nvSpPr>
          <p:cNvPr id="19" name="TextBox 18">
            <a:extLst>
              <a:ext uri="{FF2B5EF4-FFF2-40B4-BE49-F238E27FC236}">
                <a16:creationId xmlns:a16="http://schemas.microsoft.com/office/drawing/2014/main" id="{84228ED7-45A8-4C9F-AD78-9C8CEF622EE3}"/>
              </a:ext>
            </a:extLst>
          </p:cNvPr>
          <p:cNvSpPr txBox="1"/>
          <p:nvPr/>
        </p:nvSpPr>
        <p:spPr>
          <a:xfrm>
            <a:off x="659952" y="4520006"/>
            <a:ext cx="4464000" cy="432048"/>
          </a:xfrm>
          <a:prstGeom prst="rect">
            <a:avLst/>
          </a:prstGeom>
          <a:noFill/>
          <a:ln w="38100">
            <a:solidFill>
              <a:srgbClr val="FF0000"/>
            </a:solidFill>
          </a:ln>
        </p:spPr>
        <p:txBody>
          <a:bodyPr wrap="square" rtlCol="0">
            <a:spAutoFit/>
          </a:bodyPr>
          <a:lstStyle/>
          <a:p>
            <a:endParaRPr lang="en-IN" dirty="0"/>
          </a:p>
        </p:txBody>
      </p:sp>
    </p:spTree>
    <p:extLst>
      <p:ext uri="{BB962C8B-B14F-4D97-AF65-F5344CB8AC3E}">
        <p14:creationId xmlns:p14="http://schemas.microsoft.com/office/powerpoint/2010/main" val="176086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F6BE-7AFC-406F-87CD-E140A17BD591}"/>
              </a:ext>
            </a:extLst>
          </p:cNvPr>
          <p:cNvSpPr>
            <a:spLocks noGrp="1"/>
          </p:cNvSpPr>
          <p:nvPr>
            <p:ph type="title"/>
          </p:nvPr>
        </p:nvSpPr>
        <p:spPr/>
        <p:txBody>
          <a:bodyPr/>
          <a:lstStyle/>
          <a:p>
            <a:r>
              <a:rPr lang="en-US" dirty="0"/>
              <a:t>Structure of veto detector around mini-ICAL</a:t>
            </a:r>
            <a:endParaRPr lang="en-IN" dirty="0"/>
          </a:p>
        </p:txBody>
      </p:sp>
      <p:pic>
        <p:nvPicPr>
          <p:cNvPr id="26" name="Picture 44">
            <a:extLst>
              <a:ext uri="{FF2B5EF4-FFF2-40B4-BE49-F238E27FC236}">
                <a16:creationId xmlns:a16="http://schemas.microsoft.com/office/drawing/2014/main" id="{FDDB1FA4-E146-482C-B5CD-BAF7EF473104}"/>
              </a:ext>
            </a:extLst>
          </p:cNvPr>
          <p:cNvPicPr>
            <a:picLocks noChangeAspect="1"/>
          </p:cNvPicPr>
          <p:nvPr/>
        </p:nvPicPr>
        <p:blipFill>
          <a:blip r:embed="rId2">
            <a:lum/>
            <a:alphaModFix/>
          </a:blip>
          <a:srcRect l="33831" t="36115" r="28128" b="32640"/>
          <a:stretch>
            <a:fillRect/>
          </a:stretch>
        </p:blipFill>
        <p:spPr>
          <a:xfrm>
            <a:off x="0" y="4487258"/>
            <a:ext cx="4320000" cy="2348677"/>
          </a:xfrm>
          <a:prstGeom prst="rect">
            <a:avLst/>
          </a:prstGeom>
          <a:noFill/>
          <a:ln>
            <a:noFill/>
          </a:ln>
        </p:spPr>
      </p:pic>
      <p:pic>
        <p:nvPicPr>
          <p:cNvPr id="29" name="Picture 28">
            <a:extLst>
              <a:ext uri="{FF2B5EF4-FFF2-40B4-BE49-F238E27FC236}">
                <a16:creationId xmlns:a16="http://schemas.microsoft.com/office/drawing/2014/main" id="{C4624944-7E43-4B8F-8367-C94C934E764F}"/>
              </a:ext>
            </a:extLst>
          </p:cNvPr>
          <p:cNvPicPr>
            <a:picLocks noChangeAspect="1"/>
          </p:cNvPicPr>
          <p:nvPr/>
        </p:nvPicPr>
        <p:blipFill rotWithShape="1">
          <a:blip r:embed="rId3">
            <a:lum/>
            <a:alphaModFix/>
          </a:blip>
          <a:srcRect l="33606" t="21713" r="10667" b="26521"/>
          <a:stretch/>
        </p:blipFill>
        <p:spPr>
          <a:xfrm>
            <a:off x="4344000" y="719998"/>
            <a:ext cx="7848000" cy="6135921"/>
          </a:xfrm>
          <a:prstGeom prst="rect">
            <a:avLst/>
          </a:prstGeom>
          <a:noFill/>
          <a:ln>
            <a:noFill/>
          </a:ln>
        </p:spPr>
      </p:pic>
      <p:pic>
        <p:nvPicPr>
          <p:cNvPr id="30" name="Picture 45">
            <a:extLst>
              <a:ext uri="{FF2B5EF4-FFF2-40B4-BE49-F238E27FC236}">
                <a16:creationId xmlns:a16="http://schemas.microsoft.com/office/drawing/2014/main" id="{77568D15-8080-4F4F-8B73-39F69734BC65}"/>
              </a:ext>
            </a:extLst>
          </p:cNvPr>
          <p:cNvPicPr>
            <a:picLocks noChangeAspect="1"/>
          </p:cNvPicPr>
          <p:nvPr/>
        </p:nvPicPr>
        <p:blipFill>
          <a:blip r:embed="rId4">
            <a:lum/>
            <a:alphaModFix/>
          </a:blip>
          <a:srcRect l="17614" t="21183" r="39146" b="21183"/>
          <a:stretch>
            <a:fillRect/>
          </a:stretch>
        </p:blipFill>
        <p:spPr>
          <a:xfrm>
            <a:off x="0" y="719999"/>
            <a:ext cx="4320000" cy="3745824"/>
          </a:xfrm>
          <a:prstGeom prst="rect">
            <a:avLst/>
          </a:prstGeom>
          <a:noFill/>
          <a:ln>
            <a:noFill/>
          </a:ln>
        </p:spPr>
      </p:pic>
      <p:pic>
        <p:nvPicPr>
          <p:cNvPr id="31" name="Picture 41">
            <a:extLst>
              <a:ext uri="{FF2B5EF4-FFF2-40B4-BE49-F238E27FC236}">
                <a16:creationId xmlns:a16="http://schemas.microsoft.com/office/drawing/2014/main" id="{C90B2554-D040-406E-B31C-DA3449419F1E}"/>
              </a:ext>
            </a:extLst>
          </p:cNvPr>
          <p:cNvPicPr>
            <a:picLocks noChangeAspect="1"/>
          </p:cNvPicPr>
          <p:nvPr/>
        </p:nvPicPr>
        <p:blipFill>
          <a:blip r:embed="rId5">
            <a:lum/>
            <a:alphaModFix/>
          </a:blip>
          <a:srcRect l="21096" t="30002" r="15939" b="36115"/>
          <a:stretch>
            <a:fillRect/>
          </a:stretch>
        </p:blipFill>
        <p:spPr>
          <a:xfrm>
            <a:off x="151994" y="756000"/>
            <a:ext cx="3143672" cy="948809"/>
          </a:xfrm>
          <a:prstGeom prst="rect">
            <a:avLst/>
          </a:prstGeom>
          <a:noFill/>
          <a:ln>
            <a:noFill/>
          </a:ln>
        </p:spPr>
      </p:pic>
      <p:pic>
        <p:nvPicPr>
          <p:cNvPr id="32" name="Picture 35">
            <a:extLst>
              <a:ext uri="{FF2B5EF4-FFF2-40B4-BE49-F238E27FC236}">
                <a16:creationId xmlns:a16="http://schemas.microsoft.com/office/drawing/2014/main" id="{321FC1ED-72D6-4086-ABAC-0C294426FB49}"/>
              </a:ext>
            </a:extLst>
          </p:cNvPr>
          <p:cNvPicPr>
            <a:picLocks noChangeAspect="1"/>
          </p:cNvPicPr>
          <p:nvPr/>
        </p:nvPicPr>
        <p:blipFill rotWithShape="1">
          <a:blip r:embed="rId6">
            <a:clrChange>
              <a:clrFrom>
                <a:srgbClr val="FEFEFE"/>
              </a:clrFrom>
              <a:clrTo>
                <a:srgbClr val="FEFEFE">
                  <a:alpha val="0"/>
                </a:srgbClr>
              </a:clrTo>
            </a:clrChange>
            <a:lum/>
            <a:alphaModFix/>
          </a:blip>
          <a:srcRect l="23205" t="23196" r="23283" b="22072"/>
          <a:stretch/>
        </p:blipFill>
        <p:spPr>
          <a:xfrm>
            <a:off x="4387006" y="756649"/>
            <a:ext cx="1692000" cy="1029941"/>
          </a:xfrm>
          <a:prstGeom prst="rect">
            <a:avLst/>
          </a:prstGeom>
          <a:noFill/>
          <a:ln>
            <a:noFill/>
          </a:ln>
        </p:spPr>
      </p:pic>
      <p:sp>
        <p:nvSpPr>
          <p:cNvPr id="9" name="TextBox 8">
            <a:extLst>
              <a:ext uri="{FF2B5EF4-FFF2-40B4-BE49-F238E27FC236}">
                <a16:creationId xmlns:a16="http://schemas.microsoft.com/office/drawing/2014/main" id="{15B49ABC-A160-4C4B-9E24-F1EA58E5777E}"/>
              </a:ext>
            </a:extLst>
          </p:cNvPr>
          <p:cNvSpPr txBox="1"/>
          <p:nvPr/>
        </p:nvSpPr>
        <p:spPr>
          <a:xfrm>
            <a:off x="5346351" y="731874"/>
            <a:ext cx="2232000" cy="161583"/>
          </a:xfrm>
          <a:prstGeom prst="rect">
            <a:avLst/>
          </a:prstGeom>
          <a:noFill/>
        </p:spPr>
        <p:txBody>
          <a:bodyPr wrap="square" lIns="0" tIns="0" rIns="0" bIns="0">
            <a:spAutoFit/>
          </a:bodyPr>
          <a:lstStyle/>
          <a:p>
            <a:r>
              <a:rPr lang="en-US" sz="1050" dirty="0">
                <a:solidFill>
                  <a:srgbClr val="FFFF00"/>
                </a:solidFill>
                <a:latin typeface="Arial Rounded MT Bold" panose="020F0704030504030204" pitchFamily="34" charset="0"/>
                <a:ea typeface="Franklin Gothic Book" panose="020B0503020102020204" pitchFamily="34" charset="0"/>
                <a:cs typeface="Times New Roman" panose="02020603050405020304" pitchFamily="18" charset="0"/>
              </a:rPr>
              <a:t>Staggering</a:t>
            </a:r>
            <a:r>
              <a:rPr lang="en-US" sz="1050" dirty="0">
                <a:solidFill>
                  <a:srgbClr val="C00000"/>
                </a:solidFill>
                <a:latin typeface="Arial Rounded MT Bold" panose="020F0704030504030204" pitchFamily="34" charset="0"/>
                <a:ea typeface="Franklin Gothic Book" panose="020B0503020102020204" pitchFamily="34" charset="0"/>
                <a:cs typeface="Times New Roman" panose="02020603050405020304" pitchFamily="18" charset="0"/>
              </a:rPr>
              <a:t> of scintillator layers</a:t>
            </a:r>
            <a:endParaRPr lang="en-IN" sz="1050" dirty="0">
              <a:solidFill>
                <a:srgbClr val="C00000"/>
              </a:solidFill>
              <a:latin typeface="Arial Rounded MT Bold" panose="020F0704030504030204" pitchFamily="34" charset="0"/>
            </a:endParaRPr>
          </a:p>
        </p:txBody>
      </p:sp>
      <p:sp>
        <p:nvSpPr>
          <p:cNvPr id="10" name="TextBox 9">
            <a:extLst>
              <a:ext uri="{FF2B5EF4-FFF2-40B4-BE49-F238E27FC236}">
                <a16:creationId xmlns:a16="http://schemas.microsoft.com/office/drawing/2014/main" id="{D7BD5211-BE5C-4718-83CF-79D300837ACE}"/>
              </a:ext>
            </a:extLst>
          </p:cNvPr>
          <p:cNvSpPr txBox="1"/>
          <p:nvPr/>
        </p:nvSpPr>
        <p:spPr>
          <a:xfrm>
            <a:off x="139214" y="4252446"/>
            <a:ext cx="2268000" cy="184666"/>
          </a:xfrm>
          <a:prstGeom prst="rect">
            <a:avLst/>
          </a:prstGeom>
          <a:noFill/>
        </p:spPr>
        <p:txBody>
          <a:bodyPr wrap="square" tIns="0" bIns="0">
            <a:spAutoFit/>
          </a:bodyPr>
          <a:lstStyle/>
          <a:p>
            <a:r>
              <a:rPr lang="en-US" sz="1200" dirty="0">
                <a:solidFill>
                  <a:srgbClr val="C00000"/>
                </a:solidFill>
                <a:latin typeface="Arial Rounded MT Bold" panose="020F0704030504030204" pitchFamily="34" charset="0"/>
                <a:ea typeface="Franklin Gothic Book" panose="020B0503020102020204" pitchFamily="34" charset="0"/>
                <a:cs typeface="Times New Roman" panose="02020603050405020304" pitchFamily="18" charset="0"/>
              </a:rPr>
              <a:t>Structure of </a:t>
            </a:r>
            <a:r>
              <a:rPr lang="en-US" sz="1200" dirty="0">
                <a:solidFill>
                  <a:srgbClr val="FFFF00"/>
                </a:solidFill>
                <a:latin typeface="Arial Rounded MT Bold" panose="020F0704030504030204" pitchFamily="34" charset="0"/>
                <a:ea typeface="Franklin Gothic Book" panose="020B0503020102020204" pitchFamily="34" charset="0"/>
                <a:cs typeface="Times New Roman" panose="02020603050405020304" pitchFamily="18" charset="0"/>
              </a:rPr>
              <a:t>scintillator wall</a:t>
            </a:r>
            <a:endParaRPr lang="en-IN" sz="1200" dirty="0">
              <a:solidFill>
                <a:srgbClr val="FFFF00"/>
              </a:solidFill>
              <a:latin typeface="Arial Rounded MT Bold" panose="020F0704030504030204" pitchFamily="34" charset="0"/>
            </a:endParaRPr>
          </a:p>
        </p:txBody>
      </p:sp>
      <p:sp>
        <p:nvSpPr>
          <p:cNvPr id="11" name="TextBox 10">
            <a:extLst>
              <a:ext uri="{FF2B5EF4-FFF2-40B4-BE49-F238E27FC236}">
                <a16:creationId xmlns:a16="http://schemas.microsoft.com/office/drawing/2014/main" id="{55C70487-FA1E-4A11-8D49-93E98FE8DB39}"/>
              </a:ext>
            </a:extLst>
          </p:cNvPr>
          <p:cNvSpPr txBox="1"/>
          <p:nvPr/>
        </p:nvSpPr>
        <p:spPr>
          <a:xfrm>
            <a:off x="36818" y="1735371"/>
            <a:ext cx="3384000" cy="184666"/>
          </a:xfrm>
          <a:prstGeom prst="rect">
            <a:avLst/>
          </a:prstGeom>
          <a:noFill/>
        </p:spPr>
        <p:txBody>
          <a:bodyPr wrap="square" lIns="0" tIns="0" rIns="0" bIns="0">
            <a:spAutoFit/>
          </a:bodyPr>
          <a:lstStyle/>
          <a:p>
            <a:r>
              <a:rPr lang="en-US" sz="1200" dirty="0">
                <a:solidFill>
                  <a:srgbClr val="FFFF00"/>
                </a:solidFill>
                <a:latin typeface="Arial Rounded MT Bold" panose="020F0704030504030204" pitchFamily="34" charset="0"/>
                <a:ea typeface="Franklin Gothic Book" panose="020B0503020102020204" pitchFamily="34" charset="0"/>
                <a:cs typeface="Times New Roman" panose="02020603050405020304" pitchFamily="18" charset="0"/>
              </a:rPr>
              <a:t>Cross-section of scintillator a strip (10/20mm)</a:t>
            </a:r>
            <a:endParaRPr lang="en-IN" sz="1200" dirty="0">
              <a:solidFill>
                <a:srgbClr val="FFFF00"/>
              </a:solidFill>
              <a:latin typeface="Arial Rounded MT Bold" panose="020F0704030504030204" pitchFamily="34" charset="0"/>
            </a:endParaRPr>
          </a:p>
        </p:txBody>
      </p:sp>
      <p:sp>
        <p:nvSpPr>
          <p:cNvPr id="12" name="TextBox 11">
            <a:extLst>
              <a:ext uri="{FF2B5EF4-FFF2-40B4-BE49-F238E27FC236}">
                <a16:creationId xmlns:a16="http://schemas.microsoft.com/office/drawing/2014/main" id="{B64A9688-5FF7-4637-ADFC-DF76B7F85339}"/>
              </a:ext>
            </a:extLst>
          </p:cNvPr>
          <p:cNvSpPr txBox="1"/>
          <p:nvPr/>
        </p:nvSpPr>
        <p:spPr>
          <a:xfrm>
            <a:off x="2135560" y="4541952"/>
            <a:ext cx="2124000" cy="215444"/>
          </a:xfrm>
          <a:prstGeom prst="rect">
            <a:avLst/>
          </a:prstGeom>
          <a:noFill/>
        </p:spPr>
        <p:txBody>
          <a:bodyPr wrap="square" tIns="0" bIns="0">
            <a:spAutoFit/>
          </a:bodyPr>
          <a:lstStyle/>
          <a:p>
            <a:r>
              <a:rPr lang="en-US" sz="1400" dirty="0">
                <a:solidFill>
                  <a:srgbClr val="C00000"/>
                </a:solidFill>
                <a:latin typeface="Arial Rounded MT Bold" panose="020F0704030504030204" pitchFamily="34" charset="0"/>
                <a:ea typeface="Franklin Gothic Book" panose="020B0503020102020204" pitchFamily="34" charset="0"/>
                <a:cs typeface="Times New Roman" panose="02020603050405020304" pitchFamily="18" charset="0"/>
              </a:rPr>
              <a:t>A di-counter assembly</a:t>
            </a:r>
            <a:endParaRPr lang="en-IN" sz="1400" dirty="0">
              <a:solidFill>
                <a:srgbClr val="C00000"/>
              </a:solidFill>
              <a:latin typeface="Arial Rounded MT Bold" panose="020F0704030504030204" pitchFamily="34" charset="0"/>
            </a:endParaRPr>
          </a:p>
        </p:txBody>
      </p:sp>
    </p:spTree>
    <p:extLst>
      <p:ext uri="{BB962C8B-B14F-4D97-AF65-F5344CB8AC3E}">
        <p14:creationId xmlns:p14="http://schemas.microsoft.com/office/powerpoint/2010/main" val="300929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F3E5-1994-4A3F-8C28-49FA2D1A7DCB}"/>
              </a:ext>
            </a:extLst>
          </p:cNvPr>
          <p:cNvSpPr>
            <a:spLocks noGrp="1"/>
          </p:cNvSpPr>
          <p:nvPr>
            <p:ph type="title"/>
          </p:nvPr>
        </p:nvSpPr>
        <p:spPr/>
        <p:txBody>
          <a:bodyPr/>
          <a:lstStyle/>
          <a:p>
            <a:r>
              <a:rPr lang="en-US" dirty="0"/>
              <a:t>Extruded plastic scintillators by Fermilab</a:t>
            </a:r>
            <a:endParaRPr lang="en-IN" dirty="0"/>
          </a:p>
        </p:txBody>
      </p:sp>
      <p:pic>
        <p:nvPicPr>
          <p:cNvPr id="6" name="Content Placeholder 5">
            <a:extLst>
              <a:ext uri="{FF2B5EF4-FFF2-40B4-BE49-F238E27FC236}">
                <a16:creationId xmlns:a16="http://schemas.microsoft.com/office/drawing/2014/main" id="{42B78442-C073-4DE5-AA67-C363332B22B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2734" y="720000"/>
            <a:ext cx="7679266" cy="5759450"/>
          </a:xfrm>
        </p:spPr>
      </p:pic>
      <p:sp>
        <p:nvSpPr>
          <p:cNvPr id="4" name="Footer Placeholder 3">
            <a:extLst>
              <a:ext uri="{FF2B5EF4-FFF2-40B4-BE49-F238E27FC236}">
                <a16:creationId xmlns:a16="http://schemas.microsoft.com/office/drawing/2014/main" id="{455627BA-5595-4B8B-A137-1F73ADA06A01}"/>
              </a:ext>
            </a:extLst>
          </p:cNvPr>
          <p:cNvSpPr>
            <a:spLocks noGrp="1"/>
          </p:cNvSpPr>
          <p:nvPr>
            <p:ph type="ftr" sz="quarter" idx="11"/>
          </p:nvPr>
        </p:nvSpPr>
        <p:spPr/>
        <p:txBody>
          <a:body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pic>
        <p:nvPicPr>
          <p:cNvPr id="8" name="Picture 7">
            <a:extLst>
              <a:ext uri="{FF2B5EF4-FFF2-40B4-BE49-F238E27FC236}">
                <a16:creationId xmlns:a16="http://schemas.microsoft.com/office/drawing/2014/main" id="{E607DCAF-15E9-4F7B-B6E8-CCA99AC88D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00" r="-42200"/>
          <a:stretch/>
        </p:blipFill>
        <p:spPr>
          <a:xfrm>
            <a:off x="0" y="720000"/>
            <a:ext cx="7680000" cy="5760000"/>
          </a:xfrm>
          <a:prstGeom prst="rect">
            <a:avLst/>
          </a:prstGeom>
        </p:spPr>
      </p:pic>
      <p:sp>
        <p:nvSpPr>
          <p:cNvPr id="7" name="TextBox 6">
            <a:extLst>
              <a:ext uri="{FF2B5EF4-FFF2-40B4-BE49-F238E27FC236}">
                <a16:creationId xmlns:a16="http://schemas.microsoft.com/office/drawing/2014/main" id="{AA761073-B001-4CBF-AE4F-7AC0BFE13641}"/>
              </a:ext>
            </a:extLst>
          </p:cNvPr>
          <p:cNvSpPr txBox="1"/>
          <p:nvPr/>
        </p:nvSpPr>
        <p:spPr>
          <a:xfrm>
            <a:off x="-24680" y="4149080"/>
            <a:ext cx="1656000" cy="861774"/>
          </a:xfrm>
          <a:prstGeom prst="rect">
            <a:avLst/>
          </a:prstGeom>
          <a:noFill/>
        </p:spPr>
        <p:txBody>
          <a:bodyPr wrap="square" tIns="0" bIns="0">
            <a:spAutoFit/>
          </a:bodyPr>
          <a:lstStyle/>
          <a:p>
            <a:r>
              <a:rPr lang="en-US" sz="1400" dirty="0">
                <a:solidFill>
                  <a:srgbClr val="FFFF00"/>
                </a:solidFill>
                <a:latin typeface="Arial Rounded MT Bold" panose="020F0704030504030204" pitchFamily="34" charset="0"/>
                <a:cs typeface="Times New Roman" panose="02020603050405020304" pitchFamily="18" charset="0"/>
              </a:rPr>
              <a:t>4.7 m long extruded plastic scintillator strips</a:t>
            </a:r>
            <a:endParaRPr lang="en-IN" sz="1400" dirty="0">
              <a:solidFill>
                <a:srgbClr val="FFFF00"/>
              </a:solidFill>
              <a:latin typeface="Arial Rounded MT Bold" panose="020F0704030504030204" pitchFamily="34" charset="0"/>
            </a:endParaRPr>
          </a:p>
        </p:txBody>
      </p:sp>
      <p:sp>
        <p:nvSpPr>
          <p:cNvPr id="9" name="TextBox 8">
            <a:extLst>
              <a:ext uri="{FF2B5EF4-FFF2-40B4-BE49-F238E27FC236}">
                <a16:creationId xmlns:a16="http://schemas.microsoft.com/office/drawing/2014/main" id="{DFAB0CC4-3BBF-4CEE-B16F-DE7459A7F3DC}"/>
              </a:ext>
            </a:extLst>
          </p:cNvPr>
          <p:cNvSpPr txBox="1"/>
          <p:nvPr/>
        </p:nvSpPr>
        <p:spPr>
          <a:xfrm>
            <a:off x="4908152" y="5950441"/>
            <a:ext cx="2556000" cy="430887"/>
          </a:xfrm>
          <a:prstGeom prst="rect">
            <a:avLst/>
          </a:prstGeom>
          <a:noFill/>
        </p:spPr>
        <p:txBody>
          <a:bodyPr wrap="square" tIns="0" bIns="0">
            <a:spAutoFit/>
          </a:bodyPr>
          <a:lstStyle/>
          <a:p>
            <a:r>
              <a:rPr lang="en-US" sz="1400" dirty="0">
                <a:solidFill>
                  <a:srgbClr val="FFFF00"/>
                </a:solidFill>
                <a:latin typeface="Arial Rounded MT Bold" panose="020F0704030504030204" pitchFamily="34" charset="0"/>
                <a:cs typeface="Times New Roman" panose="02020603050405020304" pitchFamily="18" charset="0"/>
              </a:rPr>
              <a:t>Extruded plastic scintillator factory at Fermilab, USA</a:t>
            </a:r>
            <a:endParaRPr lang="en-IN" sz="1400" dirty="0">
              <a:solidFill>
                <a:srgbClr val="FFFF00"/>
              </a:solidFill>
              <a:latin typeface="Arial Rounded MT Bold" panose="020F0704030504030204" pitchFamily="34" charset="0"/>
            </a:endParaRPr>
          </a:p>
        </p:txBody>
      </p:sp>
      <p:sp>
        <p:nvSpPr>
          <p:cNvPr id="10" name="TextBox 9">
            <a:extLst>
              <a:ext uri="{FF2B5EF4-FFF2-40B4-BE49-F238E27FC236}">
                <a16:creationId xmlns:a16="http://schemas.microsoft.com/office/drawing/2014/main" id="{36DCD126-8C50-4C42-8A33-FF7675C0C8F4}"/>
              </a:ext>
            </a:extLst>
          </p:cNvPr>
          <p:cNvSpPr txBox="1"/>
          <p:nvPr/>
        </p:nvSpPr>
        <p:spPr>
          <a:xfrm>
            <a:off x="9816000" y="720000"/>
            <a:ext cx="2376000" cy="215444"/>
          </a:xfrm>
          <a:prstGeom prst="rect">
            <a:avLst/>
          </a:prstGeom>
          <a:solidFill>
            <a:schemeClr val="bg1">
              <a:lumMod val="60000"/>
              <a:lumOff val="40000"/>
            </a:schemeClr>
          </a:solidFill>
        </p:spPr>
        <p:txBody>
          <a:bodyPr wrap="square" tIns="0" bIns="0">
            <a:spAutoFit/>
          </a:bodyPr>
          <a:lstStyle/>
          <a:p>
            <a:r>
              <a:rPr lang="en-US" sz="1400" dirty="0" err="1">
                <a:solidFill>
                  <a:srgbClr val="C00000"/>
                </a:solidFill>
                <a:latin typeface="Arial Rounded MT Bold" panose="020F0704030504030204" pitchFamily="34" charset="0"/>
                <a:cs typeface="Times New Roman" panose="02020603050405020304" pitchFamily="18" charset="0"/>
              </a:rPr>
              <a:t>Polystyrene+PPO</a:t>
            </a:r>
            <a:r>
              <a:rPr lang="en-US" sz="1400" dirty="0">
                <a:solidFill>
                  <a:srgbClr val="C00000"/>
                </a:solidFill>
                <a:latin typeface="Arial Rounded MT Bold" panose="020F0704030504030204" pitchFamily="34" charset="0"/>
                <a:cs typeface="Times New Roman" panose="02020603050405020304" pitchFamily="18" charset="0"/>
              </a:rPr>
              <a:t>/POPOP</a:t>
            </a:r>
            <a:endParaRPr lang="en-IN" sz="1400" dirty="0">
              <a:solidFill>
                <a:srgbClr val="C00000"/>
              </a:solidFill>
              <a:latin typeface="Arial Rounded MT Bold" panose="020F0704030504030204" pitchFamily="34" charset="0"/>
            </a:endParaRPr>
          </a:p>
        </p:txBody>
      </p:sp>
    </p:spTree>
    <p:extLst>
      <p:ext uri="{BB962C8B-B14F-4D97-AF65-F5344CB8AC3E}">
        <p14:creationId xmlns:p14="http://schemas.microsoft.com/office/powerpoint/2010/main" val="1098974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91577E-0066-402F-A5EA-EC11DA1954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672" y="720000"/>
            <a:ext cx="5112000" cy="2875500"/>
          </a:xfrm>
          <a:prstGeom prst="rect">
            <a:avLst/>
          </a:prstGeom>
        </p:spPr>
      </p:pic>
      <p:sp>
        <p:nvSpPr>
          <p:cNvPr id="2" name="Title 1">
            <a:extLst>
              <a:ext uri="{FF2B5EF4-FFF2-40B4-BE49-F238E27FC236}">
                <a16:creationId xmlns:a16="http://schemas.microsoft.com/office/drawing/2014/main" id="{9AE1B731-CB70-4641-9E92-0E6DBD065140}"/>
              </a:ext>
            </a:extLst>
          </p:cNvPr>
          <p:cNvSpPr>
            <a:spLocks noGrp="1"/>
          </p:cNvSpPr>
          <p:nvPr>
            <p:ph type="title"/>
          </p:nvPr>
        </p:nvSpPr>
        <p:spPr/>
        <p:txBody>
          <a:bodyPr/>
          <a:lstStyle/>
          <a:p>
            <a:r>
              <a:rPr lang="en-US" dirty="0"/>
              <a:t>Kuraray WLS fibres</a:t>
            </a:r>
            <a:endParaRPr lang="en-IN" dirty="0"/>
          </a:p>
        </p:txBody>
      </p:sp>
      <p:sp>
        <p:nvSpPr>
          <p:cNvPr id="3" name="Content Placeholder 2">
            <a:extLst>
              <a:ext uri="{FF2B5EF4-FFF2-40B4-BE49-F238E27FC236}">
                <a16:creationId xmlns:a16="http://schemas.microsoft.com/office/drawing/2014/main" id="{874904B4-51D6-438F-B166-EA64FBD942B7}"/>
              </a:ext>
            </a:extLst>
          </p:cNvPr>
          <p:cNvSpPr>
            <a:spLocks noGrp="1"/>
          </p:cNvSpPr>
          <p:nvPr>
            <p:ph idx="1"/>
          </p:nvPr>
        </p:nvSpPr>
        <p:spPr>
          <a:xfrm>
            <a:off x="23999" y="720000"/>
            <a:ext cx="6961343" cy="6138000"/>
          </a:xfrm>
        </p:spPr>
        <p:txBody>
          <a:bodyPr>
            <a:normAutofit fontScale="92500" lnSpcReduction="20000"/>
          </a:bodyPr>
          <a:lstStyle/>
          <a:p>
            <a:pPr>
              <a:lnSpc>
                <a:spcPct val="120000"/>
              </a:lnSpc>
              <a:spcBef>
                <a:spcPts val="0"/>
              </a:spcBef>
            </a:pPr>
            <a:r>
              <a:rPr lang="en-IN" sz="2400" dirty="0">
                <a:effectLst/>
              </a:rPr>
              <a:t>Fiber type: Y-11 (175) MJ.</a:t>
            </a:r>
          </a:p>
          <a:p>
            <a:pPr>
              <a:lnSpc>
                <a:spcPct val="120000"/>
              </a:lnSpc>
            </a:pPr>
            <a:r>
              <a:rPr lang="en-US" sz="2400" dirty="0">
                <a:effectLst/>
              </a:rPr>
              <a:t>K-27 dye in core material that controls light yield optimization is at 175 ppm concentration.</a:t>
            </a:r>
          </a:p>
          <a:p>
            <a:pPr>
              <a:lnSpc>
                <a:spcPct val="120000"/>
              </a:lnSpc>
            </a:pPr>
            <a:r>
              <a:rPr lang="en-US" sz="2400" dirty="0">
                <a:effectLst/>
              </a:rPr>
              <a:t>M is for multi(double)-cladding fiber.</a:t>
            </a:r>
          </a:p>
          <a:p>
            <a:pPr>
              <a:lnSpc>
                <a:spcPct val="120000"/>
              </a:lnSpc>
            </a:pPr>
            <a:r>
              <a:rPr lang="en-US" sz="2400" dirty="0">
                <a:effectLst/>
              </a:rPr>
              <a:t>J is a long term stable type for attenuation length.</a:t>
            </a:r>
          </a:p>
          <a:p>
            <a:pPr>
              <a:lnSpc>
                <a:spcPct val="120000"/>
              </a:lnSpc>
            </a:pPr>
            <a:r>
              <a:rPr lang="en-US" sz="2400" dirty="0">
                <a:effectLst/>
              </a:rPr>
              <a:t>non-S type: good attenuation length, but mechanically weak.</a:t>
            </a:r>
          </a:p>
          <a:p>
            <a:pPr>
              <a:lnSpc>
                <a:spcPct val="120000"/>
              </a:lnSpc>
            </a:pPr>
            <a:r>
              <a:rPr lang="en-IN" sz="2400" dirty="0">
                <a:effectLst/>
              </a:rPr>
              <a:t>Core:  Polystyrene (</a:t>
            </a:r>
            <a:r>
              <a:rPr lang="en-IN" sz="2400" dirty="0" err="1">
                <a:effectLst/>
              </a:rPr>
              <a:t>n</a:t>
            </a:r>
            <a:r>
              <a:rPr lang="en-IN" sz="2400" baseline="-25000" dirty="0" err="1">
                <a:effectLst/>
              </a:rPr>
              <a:t>d</a:t>
            </a:r>
            <a:r>
              <a:rPr lang="en-IN" sz="2400" dirty="0">
                <a:effectLst/>
              </a:rPr>
              <a:t>=1.59).</a:t>
            </a:r>
          </a:p>
          <a:p>
            <a:pPr>
              <a:lnSpc>
                <a:spcPct val="120000"/>
              </a:lnSpc>
            </a:pPr>
            <a:r>
              <a:rPr lang="en-US" sz="2400" dirty="0">
                <a:effectLst/>
              </a:rPr>
              <a:t>Inner cladding: Polymethylmethacrylate (PMMA, </a:t>
            </a:r>
            <a:r>
              <a:rPr lang="en-US" sz="2400" dirty="0" err="1">
                <a:effectLst/>
              </a:rPr>
              <a:t>n</a:t>
            </a:r>
            <a:r>
              <a:rPr lang="en-US" sz="2400" baseline="-25000" dirty="0" err="1">
                <a:effectLst/>
              </a:rPr>
              <a:t>d</a:t>
            </a:r>
            <a:r>
              <a:rPr lang="en-US" sz="2400" dirty="0">
                <a:effectLst/>
              </a:rPr>
              <a:t>=1.49).</a:t>
            </a:r>
          </a:p>
          <a:p>
            <a:pPr>
              <a:lnSpc>
                <a:spcPct val="120000"/>
              </a:lnSpc>
            </a:pPr>
            <a:r>
              <a:rPr lang="en-US" sz="2400" dirty="0">
                <a:effectLst/>
              </a:rPr>
              <a:t>Outer cladding: Fluorinated PMMA (</a:t>
            </a:r>
            <a:r>
              <a:rPr lang="en-US" sz="2400" dirty="0" err="1">
                <a:effectLst/>
              </a:rPr>
              <a:t>n</a:t>
            </a:r>
            <a:r>
              <a:rPr lang="en-US" sz="2400" baseline="-25000" dirty="0" err="1">
                <a:effectLst/>
              </a:rPr>
              <a:t>d</a:t>
            </a:r>
            <a:r>
              <a:rPr lang="en-US" sz="2400" dirty="0">
                <a:effectLst/>
              </a:rPr>
              <a:t>=1.42).</a:t>
            </a:r>
          </a:p>
          <a:p>
            <a:pPr>
              <a:lnSpc>
                <a:spcPct val="120000"/>
              </a:lnSpc>
            </a:pPr>
            <a:r>
              <a:rPr lang="en-US" sz="2400" dirty="0">
                <a:effectLst/>
              </a:rPr>
              <a:t>Thickness of claddings each is 2% of the fiber diameter.</a:t>
            </a:r>
          </a:p>
          <a:p>
            <a:pPr>
              <a:lnSpc>
                <a:spcPct val="120000"/>
              </a:lnSpc>
            </a:pPr>
            <a:r>
              <a:rPr lang="en-IN" sz="2400" dirty="0">
                <a:effectLst/>
              </a:rPr>
              <a:t>Attenuation length: &gt;3.6m.</a:t>
            </a:r>
          </a:p>
          <a:p>
            <a:pPr>
              <a:lnSpc>
                <a:spcPct val="120000"/>
              </a:lnSpc>
            </a:pPr>
            <a:r>
              <a:rPr lang="en-US" sz="2400" dirty="0">
                <a:effectLst/>
              </a:rPr>
              <a:t>Diameter: </a:t>
            </a:r>
            <a:r>
              <a:rPr lang="pl-PL" sz="2400" dirty="0">
                <a:effectLst/>
              </a:rPr>
              <a:t>1.400±0.006</a:t>
            </a:r>
            <a:r>
              <a:rPr lang="en-US" sz="2400" dirty="0">
                <a:effectLst/>
              </a:rPr>
              <a:t>mm, </a:t>
            </a:r>
            <a:r>
              <a:rPr lang="pl-PL" sz="2400" dirty="0">
                <a:effectLst/>
              </a:rPr>
              <a:t>RMS</a:t>
            </a:r>
            <a:r>
              <a:rPr lang="pl-PL" sz="2400" dirty="0">
                <a:effectLst/>
                <a:sym typeface="Symbol" panose="05050102010706020507" pitchFamily="18" charset="2"/>
              </a:rPr>
              <a:t></a:t>
            </a:r>
            <a:r>
              <a:rPr lang="pl-PL" sz="2400" dirty="0">
                <a:effectLst/>
              </a:rPr>
              <a:t>0.037</a:t>
            </a:r>
            <a:r>
              <a:rPr lang="en-US" sz="2400" dirty="0">
                <a:effectLst/>
              </a:rPr>
              <a:t>mm.</a:t>
            </a:r>
            <a:endParaRPr lang="en-IN" sz="2400" dirty="0">
              <a:effectLst/>
            </a:endParaRPr>
          </a:p>
        </p:txBody>
      </p:sp>
      <p:pic>
        <p:nvPicPr>
          <p:cNvPr id="6" name="Picture 5">
            <a:extLst>
              <a:ext uri="{FF2B5EF4-FFF2-40B4-BE49-F238E27FC236}">
                <a16:creationId xmlns:a16="http://schemas.microsoft.com/office/drawing/2014/main" id="{97FD9A03-9E6A-4FE7-9447-E5C7803BE428}"/>
              </a:ext>
            </a:extLst>
          </p:cNvPr>
          <p:cNvPicPr>
            <a:picLocks noChangeAspect="1"/>
          </p:cNvPicPr>
          <p:nvPr/>
        </p:nvPicPr>
        <p:blipFill rotWithShape="1">
          <a:blip r:embed="rId3"/>
          <a:srcRect l="24604" t="14300" r="18107" b="10499"/>
          <a:stretch/>
        </p:blipFill>
        <p:spPr>
          <a:xfrm>
            <a:off x="7032670" y="3058074"/>
            <a:ext cx="5112000" cy="3774491"/>
          </a:xfrm>
          <a:prstGeom prst="rect">
            <a:avLst/>
          </a:prstGeom>
        </p:spPr>
      </p:pic>
      <p:sp>
        <p:nvSpPr>
          <p:cNvPr id="7" name="TextBox 6">
            <a:extLst>
              <a:ext uri="{FF2B5EF4-FFF2-40B4-BE49-F238E27FC236}">
                <a16:creationId xmlns:a16="http://schemas.microsoft.com/office/drawing/2014/main" id="{DD3B2544-3A0B-4E93-986A-13EABBF5DBF1}"/>
              </a:ext>
            </a:extLst>
          </p:cNvPr>
          <p:cNvSpPr txBox="1"/>
          <p:nvPr/>
        </p:nvSpPr>
        <p:spPr>
          <a:xfrm>
            <a:off x="10248000" y="908720"/>
            <a:ext cx="1944000" cy="215444"/>
          </a:xfrm>
          <a:prstGeom prst="rect">
            <a:avLst/>
          </a:prstGeom>
          <a:noFill/>
        </p:spPr>
        <p:txBody>
          <a:bodyPr wrap="square" tIns="0" bIns="0">
            <a:spAutoFit/>
          </a:bodyPr>
          <a:lstStyle/>
          <a:p>
            <a:r>
              <a:rPr lang="en-US" sz="1400" dirty="0">
                <a:solidFill>
                  <a:srgbClr val="FFFF00"/>
                </a:solidFill>
                <a:latin typeface="Arial Rounded MT Bold" panose="020F0704030504030204" pitchFamily="34" charset="0"/>
                <a:ea typeface="Franklin Gothic Book" panose="020B0503020102020204" pitchFamily="34" charset="0"/>
                <a:cs typeface="Times New Roman" panose="02020603050405020304" pitchFamily="18" charset="0"/>
              </a:rPr>
              <a:t>Fibre testing at TIFR</a:t>
            </a:r>
            <a:endParaRPr lang="en-IN" sz="1400" dirty="0">
              <a:solidFill>
                <a:srgbClr val="FFFF00"/>
              </a:solidFill>
              <a:latin typeface="Arial Rounded MT Bold" panose="020F0704030504030204" pitchFamily="34" charset="0"/>
            </a:endParaRPr>
          </a:p>
        </p:txBody>
      </p:sp>
    </p:spTree>
    <p:extLst>
      <p:ext uri="{BB962C8B-B14F-4D97-AF65-F5344CB8AC3E}">
        <p14:creationId xmlns:p14="http://schemas.microsoft.com/office/powerpoint/2010/main" val="489831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4BF6F-0988-4BE9-AA23-5954D87D5D37}"/>
              </a:ext>
            </a:extLst>
          </p:cNvPr>
          <p:cNvSpPr>
            <a:spLocks noGrp="1"/>
          </p:cNvSpPr>
          <p:nvPr>
            <p:ph type="title"/>
          </p:nvPr>
        </p:nvSpPr>
        <p:spPr/>
        <p:txBody>
          <a:bodyPr/>
          <a:lstStyle/>
          <a:p>
            <a:r>
              <a:rPr lang="en-IN" dirty="0"/>
              <a:t>Hamamatsu S13360-2050VE SiPM</a:t>
            </a:r>
          </a:p>
        </p:txBody>
      </p:sp>
      <p:pic>
        <p:nvPicPr>
          <p:cNvPr id="6" name="Content Placeholder 5">
            <a:extLst>
              <a:ext uri="{FF2B5EF4-FFF2-40B4-BE49-F238E27FC236}">
                <a16:creationId xmlns:a16="http://schemas.microsoft.com/office/drawing/2014/main" id="{8935835D-E0F0-4952-997D-BF98A6BBDFBC}"/>
              </a:ext>
            </a:extLst>
          </p:cNvPr>
          <p:cNvPicPr>
            <a:picLocks noGrp="1" noChangeAspect="1"/>
          </p:cNvPicPr>
          <p:nvPr>
            <p:ph idx="1"/>
          </p:nvPr>
        </p:nvPicPr>
        <p:blipFill rotWithShape="1">
          <a:blip r:embed="rId2"/>
          <a:srcRect l="4288" t="23868" r="7804" b="34981"/>
          <a:stretch/>
        </p:blipFill>
        <p:spPr>
          <a:xfrm>
            <a:off x="12000" y="720000"/>
            <a:ext cx="12168000" cy="3204000"/>
          </a:xfrm>
        </p:spPr>
      </p:pic>
      <p:pic>
        <p:nvPicPr>
          <p:cNvPr id="8" name="Picture 7">
            <a:extLst>
              <a:ext uri="{FF2B5EF4-FFF2-40B4-BE49-F238E27FC236}">
                <a16:creationId xmlns:a16="http://schemas.microsoft.com/office/drawing/2014/main" id="{AB5CF680-9D67-4D3C-82F9-626A55519F52}"/>
              </a:ext>
            </a:extLst>
          </p:cNvPr>
          <p:cNvPicPr>
            <a:picLocks noChangeAspect="1"/>
          </p:cNvPicPr>
          <p:nvPr/>
        </p:nvPicPr>
        <p:blipFill rotWithShape="1">
          <a:blip r:embed="rId3"/>
          <a:srcRect l="3979" t="19551" r="8027" b="26900"/>
          <a:stretch/>
        </p:blipFill>
        <p:spPr>
          <a:xfrm>
            <a:off x="12000" y="2700532"/>
            <a:ext cx="12168000" cy="4165266"/>
          </a:xfrm>
          <a:prstGeom prst="rect">
            <a:avLst/>
          </a:prstGeom>
        </p:spPr>
      </p:pic>
      <p:sp>
        <p:nvSpPr>
          <p:cNvPr id="9" name="TextBox 8">
            <a:extLst>
              <a:ext uri="{FF2B5EF4-FFF2-40B4-BE49-F238E27FC236}">
                <a16:creationId xmlns:a16="http://schemas.microsoft.com/office/drawing/2014/main" id="{851303F6-797F-4006-95BF-7600411DCBDF}"/>
              </a:ext>
            </a:extLst>
          </p:cNvPr>
          <p:cNvSpPr txBox="1"/>
          <p:nvPr/>
        </p:nvSpPr>
        <p:spPr>
          <a:xfrm>
            <a:off x="3984400" y="6453336"/>
            <a:ext cx="1512000" cy="338554"/>
          </a:xfrm>
          <a:prstGeom prst="rect">
            <a:avLst/>
          </a:prstGeom>
          <a:noFill/>
        </p:spPr>
        <p:txBody>
          <a:bodyPr wrap="square">
            <a:spAutoFit/>
          </a:bodyPr>
          <a:lstStyle/>
          <a:p>
            <a:r>
              <a:rPr lang="en-IN" sz="1600" dirty="0">
                <a:solidFill>
                  <a:srgbClr val="FF0000"/>
                </a:solidFill>
                <a:latin typeface="Arial Rounded MT Bold" panose="020F0704030504030204" pitchFamily="34" charset="0"/>
              </a:rPr>
              <a:t>(-</a:t>
            </a:r>
            <a:r>
              <a:rPr lang="en-IN" sz="1600" dirty="0" err="1">
                <a:solidFill>
                  <a:srgbClr val="FF0000"/>
                </a:solidFill>
                <a:latin typeface="Arial Rounded MT Bold" panose="020F0704030504030204" pitchFamily="34" charset="0"/>
              </a:rPr>
              <a:t>dG</a:t>
            </a:r>
            <a:r>
              <a:rPr lang="en-IN" sz="1600" dirty="0">
                <a:solidFill>
                  <a:srgbClr val="FF0000"/>
                </a:solidFill>
                <a:latin typeface="Arial Rounded MT Bold" panose="020F0704030504030204" pitchFamily="34" charset="0"/>
              </a:rPr>
              <a:t>/dT = 2%)</a:t>
            </a:r>
          </a:p>
        </p:txBody>
      </p:sp>
    </p:spTree>
    <p:extLst>
      <p:ext uri="{BB962C8B-B14F-4D97-AF65-F5344CB8AC3E}">
        <p14:creationId xmlns:p14="http://schemas.microsoft.com/office/powerpoint/2010/main" val="2018942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06BA-FD3E-434D-8407-8C77D9F1194B}"/>
              </a:ext>
            </a:extLst>
          </p:cNvPr>
          <p:cNvSpPr>
            <a:spLocks noGrp="1"/>
          </p:cNvSpPr>
          <p:nvPr>
            <p:ph type="title"/>
          </p:nvPr>
        </p:nvSpPr>
        <p:spPr/>
        <p:txBody>
          <a:bodyPr>
            <a:normAutofit/>
          </a:bodyPr>
          <a:lstStyle/>
          <a:p>
            <a:r>
              <a:rPr lang="en-US" dirty="0"/>
              <a:t>SiPM, scintillator and fibre characterisation</a:t>
            </a:r>
            <a:endParaRPr lang="en-IN" dirty="0"/>
          </a:p>
        </p:txBody>
      </p:sp>
      <p:pic>
        <p:nvPicPr>
          <p:cNvPr id="6" name="Content Placeholder 5">
            <a:extLst>
              <a:ext uri="{FF2B5EF4-FFF2-40B4-BE49-F238E27FC236}">
                <a16:creationId xmlns:a16="http://schemas.microsoft.com/office/drawing/2014/main" id="{46941282-4F11-4D77-9318-683D0F055D37}"/>
              </a:ext>
            </a:extLst>
          </p:cNvPr>
          <p:cNvPicPr>
            <a:picLocks noGrp="1" noChangeAspect="1"/>
          </p:cNvPicPr>
          <p:nvPr>
            <p:ph idx="1"/>
          </p:nvPr>
        </p:nvPicPr>
        <p:blipFill rotWithShape="1">
          <a:blip r:embed="rId2"/>
          <a:srcRect l="26792" t="14517" r="40155" b="4217"/>
          <a:stretch/>
        </p:blipFill>
        <p:spPr>
          <a:xfrm>
            <a:off x="-10886" y="4297079"/>
            <a:ext cx="1836000" cy="2539149"/>
          </a:xfrm>
        </p:spPr>
      </p:pic>
      <p:pic>
        <p:nvPicPr>
          <p:cNvPr id="8" name="Picture 7">
            <a:extLst>
              <a:ext uri="{FF2B5EF4-FFF2-40B4-BE49-F238E27FC236}">
                <a16:creationId xmlns:a16="http://schemas.microsoft.com/office/drawing/2014/main" id="{FF94569C-3D52-45CB-8F6A-12BFC2741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719998"/>
            <a:ext cx="6442314" cy="3546000"/>
          </a:xfrm>
          <a:prstGeom prst="rect">
            <a:avLst/>
          </a:prstGeom>
        </p:spPr>
      </p:pic>
      <p:pic>
        <p:nvPicPr>
          <p:cNvPr id="10" name="Picture 9">
            <a:extLst>
              <a:ext uri="{FF2B5EF4-FFF2-40B4-BE49-F238E27FC236}">
                <a16:creationId xmlns:a16="http://schemas.microsoft.com/office/drawing/2014/main" id="{29CB8D79-6CA8-41BC-BE84-8A86FC064F7C}"/>
              </a:ext>
            </a:extLst>
          </p:cNvPr>
          <p:cNvPicPr>
            <a:picLocks noChangeAspect="1"/>
          </p:cNvPicPr>
          <p:nvPr/>
        </p:nvPicPr>
        <p:blipFill rotWithShape="1">
          <a:blip r:embed="rId4"/>
          <a:srcRect l="11019" t="14300" r="14911" b="3801"/>
          <a:stretch/>
        </p:blipFill>
        <p:spPr>
          <a:xfrm>
            <a:off x="6479723" y="719998"/>
            <a:ext cx="5701391" cy="3546000"/>
          </a:xfrm>
          <a:prstGeom prst="rect">
            <a:avLst/>
          </a:prstGeom>
        </p:spPr>
      </p:pic>
      <p:pic>
        <p:nvPicPr>
          <p:cNvPr id="12" name="Picture 11">
            <a:extLst>
              <a:ext uri="{FF2B5EF4-FFF2-40B4-BE49-F238E27FC236}">
                <a16:creationId xmlns:a16="http://schemas.microsoft.com/office/drawing/2014/main" id="{D6E51A8D-3237-49A2-8942-903C010462A4}"/>
              </a:ext>
            </a:extLst>
          </p:cNvPr>
          <p:cNvPicPr>
            <a:picLocks/>
          </p:cNvPicPr>
          <p:nvPr/>
        </p:nvPicPr>
        <p:blipFill rotWithShape="1">
          <a:blip r:embed="rId5">
            <a:extLst>
              <a:ext uri="{28A0092B-C50C-407E-A947-70E740481C1C}">
                <a14:useLocalDpi xmlns:a14="http://schemas.microsoft.com/office/drawing/2010/main" val="0"/>
              </a:ext>
            </a:extLst>
          </a:blip>
          <a:srcRect b="50000"/>
          <a:stretch/>
        </p:blipFill>
        <p:spPr>
          <a:xfrm>
            <a:off x="1861963" y="4303029"/>
            <a:ext cx="5292000" cy="2533199"/>
          </a:xfrm>
          <a:prstGeom prst="rect">
            <a:avLst/>
          </a:prstGeom>
        </p:spPr>
      </p:pic>
      <p:pic>
        <p:nvPicPr>
          <p:cNvPr id="14" name="Picture 13">
            <a:extLst>
              <a:ext uri="{FF2B5EF4-FFF2-40B4-BE49-F238E27FC236}">
                <a16:creationId xmlns:a16="http://schemas.microsoft.com/office/drawing/2014/main" id="{F08B2BF1-D4A7-43A8-B33F-701A8C201F85}"/>
              </a:ext>
            </a:extLst>
          </p:cNvPr>
          <p:cNvPicPr>
            <a:picLocks/>
          </p:cNvPicPr>
          <p:nvPr/>
        </p:nvPicPr>
        <p:blipFill rotWithShape="1">
          <a:blip r:embed="rId6"/>
          <a:srcRect l="4484" t="16400" r="10533" b="4851"/>
          <a:stretch/>
        </p:blipFill>
        <p:spPr>
          <a:xfrm>
            <a:off x="7187558" y="4297079"/>
            <a:ext cx="4968000" cy="2533199"/>
          </a:xfrm>
          <a:prstGeom prst="rect">
            <a:avLst/>
          </a:prstGeom>
        </p:spPr>
      </p:pic>
      <p:sp>
        <p:nvSpPr>
          <p:cNvPr id="15" name="TextBox 14">
            <a:extLst>
              <a:ext uri="{FF2B5EF4-FFF2-40B4-BE49-F238E27FC236}">
                <a16:creationId xmlns:a16="http://schemas.microsoft.com/office/drawing/2014/main" id="{DB72D1D9-5F87-4D10-A4CD-D231AA5772F2}"/>
              </a:ext>
            </a:extLst>
          </p:cNvPr>
          <p:cNvSpPr txBox="1"/>
          <p:nvPr/>
        </p:nvSpPr>
        <p:spPr>
          <a:xfrm>
            <a:off x="2174472" y="4005064"/>
            <a:ext cx="2160000" cy="215444"/>
          </a:xfrm>
          <a:prstGeom prst="rect">
            <a:avLst/>
          </a:prstGeom>
          <a:solidFill>
            <a:schemeClr val="tx1"/>
          </a:solidFill>
        </p:spPr>
        <p:txBody>
          <a:bodyPr wrap="square" tIns="0" bIns="0" anchor="ctr" anchorCtr="1">
            <a:spAutoFit/>
          </a:bodyPr>
          <a:lstStyle/>
          <a:p>
            <a:pPr algn="r"/>
            <a:r>
              <a:rPr lang="en-SG" sz="1400" dirty="0">
                <a:solidFill>
                  <a:srgbClr val="C00000"/>
                </a:solidFill>
                <a:latin typeface="Arial Rounded MT Bold" panose="020F0704030504030204" pitchFamily="34" charset="0"/>
                <a:ea typeface="Franklin Gothic Book" panose="020B0503020102020204" pitchFamily="34" charset="0"/>
                <a:cs typeface="Times New Roman" panose="02020603050405020304" pitchFamily="18" charset="0"/>
              </a:rPr>
              <a:t>M</a:t>
            </a:r>
            <a:r>
              <a:rPr lang="en-SG" sz="1400" dirty="0">
                <a:solidFill>
                  <a:srgbClr val="C00000"/>
                </a:solidFill>
                <a:effectLst/>
                <a:latin typeface="Arial Rounded MT Bold" panose="020F0704030504030204" pitchFamily="34" charset="0"/>
                <a:ea typeface="Franklin Gothic Book" panose="020B0503020102020204" pitchFamily="34" charset="0"/>
                <a:cs typeface="Times New Roman" panose="02020603050405020304" pitchFamily="18" charset="0"/>
              </a:rPr>
              <a:t>. Jangra, </a:t>
            </a:r>
            <a:r>
              <a:rPr lang="en-SG" sz="1400" i="1" dirty="0">
                <a:solidFill>
                  <a:srgbClr val="C00000"/>
                </a:solidFill>
                <a:effectLst/>
                <a:latin typeface="Arial Rounded MT Bold" panose="020F0704030504030204" pitchFamily="34" charset="0"/>
                <a:ea typeface="Franklin Gothic Book" panose="020B0503020102020204" pitchFamily="34" charset="0"/>
                <a:cs typeface="Times New Roman" panose="02020603050405020304" pitchFamily="18" charset="0"/>
              </a:rPr>
              <a:t>et al</a:t>
            </a:r>
            <a:r>
              <a:rPr lang="en-SG" sz="1400" dirty="0">
                <a:solidFill>
                  <a:srgbClr val="C00000"/>
                </a:solidFill>
                <a:effectLst/>
                <a:latin typeface="Arial Rounded MT Bold" panose="020F0704030504030204" pitchFamily="34" charset="0"/>
                <a:ea typeface="Franklin Gothic Book" panose="020B0503020102020204" pitchFamily="34" charset="0"/>
                <a:cs typeface="Times New Roman" panose="02020603050405020304" pitchFamily="18" charset="0"/>
              </a:rPr>
              <a:t>, DSA-II</a:t>
            </a:r>
            <a:endParaRPr lang="en-IN" sz="1400" dirty="0">
              <a:solidFill>
                <a:srgbClr val="C00000"/>
              </a:solidFill>
              <a:latin typeface="Arial Rounded MT Bold" panose="020F0704030504030204" pitchFamily="34" charset="0"/>
            </a:endParaRPr>
          </a:p>
        </p:txBody>
      </p:sp>
      <p:sp>
        <p:nvSpPr>
          <p:cNvPr id="11" name="TextBox 10">
            <a:extLst>
              <a:ext uri="{FF2B5EF4-FFF2-40B4-BE49-F238E27FC236}">
                <a16:creationId xmlns:a16="http://schemas.microsoft.com/office/drawing/2014/main" id="{3D5DDA62-5340-4066-804E-A365E25A7E9C}"/>
              </a:ext>
            </a:extLst>
          </p:cNvPr>
          <p:cNvSpPr txBox="1"/>
          <p:nvPr/>
        </p:nvSpPr>
        <p:spPr>
          <a:xfrm>
            <a:off x="1343552" y="1116000"/>
            <a:ext cx="720000" cy="161583"/>
          </a:xfrm>
          <a:prstGeom prst="rect">
            <a:avLst/>
          </a:prstGeom>
          <a:noFill/>
        </p:spPr>
        <p:txBody>
          <a:bodyPr wrap="square" lIns="0" tIns="0" rIns="0" bIns="0">
            <a:spAutoFit/>
          </a:bodyPr>
          <a:lstStyle/>
          <a:p>
            <a:r>
              <a:rPr lang="en-IN" sz="1050" b="0" i="0" u="none" strike="noStrike" baseline="0" dirty="0">
                <a:solidFill>
                  <a:srgbClr val="FF0000"/>
                </a:solidFill>
                <a:latin typeface="Arial Rounded MT Bold" panose="020F0704030504030204" pitchFamily="34" charset="0"/>
              </a:rPr>
              <a:t>(OV: 2.5V)</a:t>
            </a:r>
            <a:endParaRPr lang="en-IN" sz="1050" dirty="0">
              <a:solidFill>
                <a:srgbClr val="FF0000"/>
              </a:solidFill>
              <a:latin typeface="Arial Rounded MT Bold" panose="020F0704030504030204" pitchFamily="34" charset="0"/>
            </a:endParaRPr>
          </a:p>
        </p:txBody>
      </p:sp>
      <p:sp>
        <p:nvSpPr>
          <p:cNvPr id="13" name="TextBox 12">
            <a:extLst>
              <a:ext uri="{FF2B5EF4-FFF2-40B4-BE49-F238E27FC236}">
                <a16:creationId xmlns:a16="http://schemas.microsoft.com/office/drawing/2014/main" id="{F2A3A911-D1A7-4D7D-A0AA-DDB737FAA21D}"/>
              </a:ext>
            </a:extLst>
          </p:cNvPr>
          <p:cNvSpPr txBox="1"/>
          <p:nvPr/>
        </p:nvSpPr>
        <p:spPr>
          <a:xfrm>
            <a:off x="3383144" y="1115016"/>
            <a:ext cx="720000" cy="161583"/>
          </a:xfrm>
          <a:prstGeom prst="rect">
            <a:avLst/>
          </a:prstGeom>
          <a:noFill/>
        </p:spPr>
        <p:txBody>
          <a:bodyPr wrap="square" lIns="0" tIns="0" rIns="0" bIns="0">
            <a:spAutoFit/>
          </a:bodyPr>
          <a:lstStyle/>
          <a:p>
            <a:r>
              <a:rPr lang="en-IN" sz="1050" b="0" i="0" u="none" strike="noStrike" baseline="0" dirty="0">
                <a:solidFill>
                  <a:srgbClr val="FF0000"/>
                </a:solidFill>
                <a:latin typeface="Arial Rounded MT Bold" panose="020F0704030504030204" pitchFamily="34" charset="0"/>
              </a:rPr>
              <a:t>(OV: 3.0V)</a:t>
            </a:r>
            <a:endParaRPr lang="en-IN" sz="1050" dirty="0">
              <a:solidFill>
                <a:srgbClr val="FF0000"/>
              </a:solidFill>
              <a:latin typeface="Arial Rounded MT Bold" panose="020F0704030504030204" pitchFamily="34" charset="0"/>
            </a:endParaRPr>
          </a:p>
        </p:txBody>
      </p:sp>
      <p:sp>
        <p:nvSpPr>
          <p:cNvPr id="17" name="TextBox 16">
            <a:extLst>
              <a:ext uri="{FF2B5EF4-FFF2-40B4-BE49-F238E27FC236}">
                <a16:creationId xmlns:a16="http://schemas.microsoft.com/office/drawing/2014/main" id="{C92F8EBF-6E7D-4CD7-88C2-D91EE9DFB6DC}"/>
              </a:ext>
            </a:extLst>
          </p:cNvPr>
          <p:cNvSpPr txBox="1"/>
          <p:nvPr/>
        </p:nvSpPr>
        <p:spPr>
          <a:xfrm>
            <a:off x="5621128" y="1115016"/>
            <a:ext cx="720000" cy="161583"/>
          </a:xfrm>
          <a:prstGeom prst="rect">
            <a:avLst/>
          </a:prstGeom>
          <a:noFill/>
        </p:spPr>
        <p:txBody>
          <a:bodyPr wrap="square" lIns="0" tIns="0" rIns="0" bIns="0">
            <a:spAutoFit/>
          </a:bodyPr>
          <a:lstStyle/>
          <a:p>
            <a:r>
              <a:rPr lang="en-IN" sz="1050" b="0" i="0" u="none" strike="noStrike" baseline="0" dirty="0">
                <a:solidFill>
                  <a:srgbClr val="FF0000"/>
                </a:solidFill>
                <a:latin typeface="Arial Rounded MT Bold" panose="020F0704030504030204" pitchFamily="34" charset="0"/>
              </a:rPr>
              <a:t>(OV: 3.5V)</a:t>
            </a:r>
            <a:endParaRPr lang="en-IN" sz="1050" dirty="0">
              <a:solidFill>
                <a:srgbClr val="FF0000"/>
              </a:solidFill>
              <a:latin typeface="Arial Rounded MT Bold" panose="020F0704030504030204" pitchFamily="34" charset="0"/>
            </a:endParaRPr>
          </a:p>
        </p:txBody>
      </p:sp>
      <p:sp>
        <p:nvSpPr>
          <p:cNvPr id="18" name="TextBox 17">
            <a:extLst>
              <a:ext uri="{FF2B5EF4-FFF2-40B4-BE49-F238E27FC236}">
                <a16:creationId xmlns:a16="http://schemas.microsoft.com/office/drawing/2014/main" id="{5D0E834A-E44B-4F44-8185-7AE3AC879F61}"/>
              </a:ext>
            </a:extLst>
          </p:cNvPr>
          <p:cNvSpPr txBox="1"/>
          <p:nvPr/>
        </p:nvSpPr>
        <p:spPr>
          <a:xfrm>
            <a:off x="2963856" y="4399404"/>
            <a:ext cx="1836000" cy="738664"/>
          </a:xfrm>
          <a:prstGeom prst="rect">
            <a:avLst/>
          </a:prstGeom>
          <a:noFill/>
        </p:spPr>
        <p:txBody>
          <a:bodyPr wrap="square">
            <a:spAutoFit/>
          </a:bodyPr>
          <a:lstStyle/>
          <a:p>
            <a:pPr algn="l"/>
            <a:r>
              <a:rPr lang="en-US" sz="1400" b="0" i="0" u="none" strike="noStrike" baseline="0" dirty="0">
                <a:solidFill>
                  <a:srgbClr val="FF0000"/>
                </a:solidFill>
                <a:latin typeface="Arial Rounded MT Bold" panose="020F0704030504030204" pitchFamily="34" charset="0"/>
                <a:sym typeface="Symbol" panose="05050102010706020507" pitchFamily="18" charset="2"/>
              </a:rPr>
              <a:t>Fibre:</a:t>
            </a:r>
          </a:p>
          <a:p>
            <a:pPr algn="l"/>
            <a:r>
              <a:rPr lang="en-US" sz="1400" b="0" i="0" u="none" strike="noStrike" baseline="0" dirty="0">
                <a:solidFill>
                  <a:srgbClr val="FF0000"/>
                </a:solidFill>
                <a:latin typeface="Arial Rounded MT Bold" panose="020F0704030504030204" pitchFamily="34" charset="0"/>
                <a:sym typeface="Symbol" panose="05050102010706020507" pitchFamily="18" charset="2"/>
              </a:rPr>
              <a:t></a:t>
            </a:r>
            <a:r>
              <a:rPr lang="en-US" sz="1400" b="0" i="0" u="none" strike="noStrike" baseline="-25000" dirty="0">
                <a:solidFill>
                  <a:srgbClr val="FF0000"/>
                </a:solidFill>
                <a:latin typeface="Arial Rounded MT Bold" panose="020F0704030504030204" pitchFamily="34" charset="0"/>
                <a:sym typeface="Symbol" panose="05050102010706020507" pitchFamily="18" charset="2"/>
              </a:rPr>
              <a:t>S</a:t>
            </a:r>
            <a:r>
              <a:rPr lang="en-US" sz="1400" b="0" i="0" u="none" strike="noStrike" baseline="0" dirty="0">
                <a:solidFill>
                  <a:srgbClr val="FF0000"/>
                </a:solidFill>
                <a:latin typeface="Arial Rounded MT Bold" panose="020F0704030504030204" pitchFamily="34" charset="0"/>
              </a:rPr>
              <a:t> = (0.88</a:t>
            </a:r>
            <a:r>
              <a:rPr lang="en-US" sz="1400" b="0" i="0" u="none" strike="noStrike" baseline="0" dirty="0">
                <a:solidFill>
                  <a:srgbClr val="FF0000"/>
                </a:solidFill>
                <a:latin typeface="Arial Rounded MT Bold" panose="020F0704030504030204" pitchFamily="34" charset="0"/>
                <a:sym typeface="Symbol" panose="05050102010706020507" pitchFamily="18" charset="2"/>
              </a:rPr>
              <a:t></a:t>
            </a:r>
            <a:r>
              <a:rPr lang="en-US" sz="1400" b="0" i="0" u="none" strike="noStrike" baseline="0" dirty="0">
                <a:solidFill>
                  <a:srgbClr val="FF0000"/>
                </a:solidFill>
                <a:latin typeface="Arial Rounded MT Bold" panose="020F0704030504030204" pitchFamily="34" charset="0"/>
              </a:rPr>
              <a:t>0.03) m</a:t>
            </a:r>
          </a:p>
          <a:p>
            <a:pPr algn="l"/>
            <a:r>
              <a:rPr lang="en-US" sz="1400" b="0" i="0" u="none" strike="noStrike" baseline="0" dirty="0">
                <a:solidFill>
                  <a:srgbClr val="FF0000"/>
                </a:solidFill>
                <a:latin typeface="Arial Rounded MT Bold" panose="020F0704030504030204" pitchFamily="34" charset="0"/>
                <a:sym typeface="Symbol" panose="05050102010706020507" pitchFamily="18" charset="2"/>
              </a:rPr>
              <a:t></a:t>
            </a:r>
            <a:r>
              <a:rPr lang="en-US" sz="1400" b="0" i="0" u="none" strike="noStrike" baseline="-25000" dirty="0">
                <a:solidFill>
                  <a:srgbClr val="FF0000"/>
                </a:solidFill>
                <a:latin typeface="Arial Rounded MT Bold" panose="020F0704030504030204" pitchFamily="34" charset="0"/>
                <a:sym typeface="Symbol" panose="05050102010706020507" pitchFamily="18" charset="2"/>
              </a:rPr>
              <a:t>L</a:t>
            </a:r>
            <a:r>
              <a:rPr lang="en-US" sz="1400" b="0" i="0" u="none" strike="noStrike" baseline="0" dirty="0">
                <a:solidFill>
                  <a:srgbClr val="FF0000"/>
                </a:solidFill>
                <a:latin typeface="Arial Rounded MT Bold" panose="020F0704030504030204" pitchFamily="34" charset="0"/>
              </a:rPr>
              <a:t> = (10.11</a:t>
            </a:r>
            <a:r>
              <a:rPr lang="en-US" sz="1400" b="0" i="0" u="none" strike="noStrike" baseline="0" dirty="0">
                <a:solidFill>
                  <a:srgbClr val="FF0000"/>
                </a:solidFill>
                <a:latin typeface="Arial Rounded MT Bold" panose="020F0704030504030204" pitchFamily="34" charset="0"/>
                <a:sym typeface="Symbol" panose="05050102010706020507" pitchFamily="18" charset="2"/>
              </a:rPr>
              <a:t></a:t>
            </a:r>
            <a:r>
              <a:rPr lang="en-US" sz="1400" b="0" i="0" u="none" strike="noStrike" baseline="0" dirty="0">
                <a:solidFill>
                  <a:srgbClr val="FF0000"/>
                </a:solidFill>
                <a:latin typeface="Arial Rounded MT Bold" panose="020F0704030504030204" pitchFamily="34" charset="0"/>
              </a:rPr>
              <a:t>0.09) m</a:t>
            </a:r>
            <a:endParaRPr lang="en-IN" sz="1400" dirty="0">
              <a:solidFill>
                <a:srgbClr val="FF0000"/>
              </a:solidFill>
              <a:latin typeface="Arial Rounded MT Bold" panose="020F0704030504030204" pitchFamily="34" charset="0"/>
            </a:endParaRPr>
          </a:p>
        </p:txBody>
      </p:sp>
      <p:sp>
        <p:nvSpPr>
          <p:cNvPr id="19" name="TextBox 18">
            <a:extLst>
              <a:ext uri="{FF2B5EF4-FFF2-40B4-BE49-F238E27FC236}">
                <a16:creationId xmlns:a16="http://schemas.microsoft.com/office/drawing/2014/main" id="{6C9A0E5C-BC04-40B8-A237-4F6009A9D0B6}"/>
              </a:ext>
            </a:extLst>
          </p:cNvPr>
          <p:cNvSpPr txBox="1"/>
          <p:nvPr/>
        </p:nvSpPr>
        <p:spPr>
          <a:xfrm>
            <a:off x="9765881" y="4388518"/>
            <a:ext cx="1080000" cy="215444"/>
          </a:xfrm>
          <a:prstGeom prst="rect">
            <a:avLst/>
          </a:prstGeom>
          <a:noFill/>
        </p:spPr>
        <p:txBody>
          <a:bodyPr wrap="square" lIns="0" tIns="0" rIns="0" bIns="0">
            <a:spAutoFit/>
          </a:bodyPr>
          <a:lstStyle/>
          <a:p>
            <a:r>
              <a:rPr lang="en-IN" sz="1400" b="0" i="0" u="none" strike="noStrike" baseline="0" dirty="0">
                <a:solidFill>
                  <a:srgbClr val="FF0000"/>
                </a:solidFill>
                <a:latin typeface="Arial Rounded MT Bold" panose="020F0704030504030204" pitchFamily="34" charset="0"/>
              </a:rPr>
              <a:t>Scintillator</a:t>
            </a:r>
            <a:endParaRPr lang="en-IN" sz="1400"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1330669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0B3A-2A53-424C-BA7C-34A53C074463}"/>
              </a:ext>
            </a:extLst>
          </p:cNvPr>
          <p:cNvSpPr>
            <a:spLocks noGrp="1"/>
          </p:cNvSpPr>
          <p:nvPr>
            <p:ph type="title"/>
          </p:nvPr>
        </p:nvSpPr>
        <p:spPr/>
        <p:txBody>
          <a:bodyPr/>
          <a:lstStyle/>
          <a:p>
            <a:r>
              <a:rPr lang="en-US" dirty="0"/>
              <a:t>Comic veto detector requirements</a:t>
            </a:r>
            <a:endParaRPr lang="en-IN" dirty="0"/>
          </a:p>
        </p:txBody>
      </p:sp>
      <p:sp>
        <p:nvSpPr>
          <p:cNvPr id="3" name="Content Placeholder 2">
            <a:extLst>
              <a:ext uri="{FF2B5EF4-FFF2-40B4-BE49-F238E27FC236}">
                <a16:creationId xmlns:a16="http://schemas.microsoft.com/office/drawing/2014/main" id="{358B39BE-7F6B-451A-830B-29DCFAD0910F}"/>
              </a:ext>
            </a:extLst>
          </p:cNvPr>
          <p:cNvSpPr>
            <a:spLocks noGrp="1"/>
          </p:cNvSpPr>
          <p:nvPr>
            <p:ph idx="1"/>
          </p:nvPr>
        </p:nvSpPr>
        <p:spPr/>
        <p:txBody>
          <a:bodyPr>
            <a:normAutofit fontScale="85000" lnSpcReduction="10000"/>
          </a:bodyPr>
          <a:lstStyle/>
          <a:p>
            <a:pPr>
              <a:lnSpc>
                <a:spcPct val="120000"/>
              </a:lnSpc>
              <a:spcBef>
                <a:spcPts val="0"/>
              </a:spcBef>
            </a:pPr>
            <a:r>
              <a:rPr lang="en-US" dirty="0"/>
              <a:t>Design Requirements</a:t>
            </a:r>
          </a:p>
          <a:p>
            <a:pPr lvl="1">
              <a:lnSpc>
                <a:spcPct val="120000"/>
              </a:lnSpc>
              <a:spcBef>
                <a:spcPts val="0"/>
              </a:spcBef>
            </a:pPr>
            <a:r>
              <a:rPr lang="en-US" dirty="0"/>
              <a:t>Charge, position, relative arrival time for SiPM signal on mini-ICAL trigger</a:t>
            </a:r>
          </a:p>
          <a:p>
            <a:pPr lvl="1">
              <a:lnSpc>
                <a:spcPct val="120000"/>
              </a:lnSpc>
              <a:spcBef>
                <a:spcPts val="0"/>
              </a:spcBef>
            </a:pPr>
            <a:r>
              <a:rPr lang="en-US" dirty="0"/>
              <a:t>Event Marker used to collate the CMVD event data with the mini-ICAL data </a:t>
            </a:r>
          </a:p>
          <a:p>
            <a:pPr lvl="1">
              <a:lnSpc>
                <a:spcPct val="120000"/>
              </a:lnSpc>
              <a:spcBef>
                <a:spcPts val="0"/>
              </a:spcBef>
            </a:pPr>
            <a:r>
              <a:rPr lang="en-US" dirty="0"/>
              <a:t>Charge: Dynamic range of 100pC, least count of 20fC, single Photo-Electron (PE) charge ~100fC</a:t>
            </a:r>
          </a:p>
          <a:p>
            <a:pPr lvl="1">
              <a:lnSpc>
                <a:spcPct val="120000"/>
              </a:lnSpc>
              <a:spcBef>
                <a:spcPts val="0"/>
              </a:spcBef>
            </a:pPr>
            <a:r>
              <a:rPr lang="en-US" dirty="0"/>
              <a:t>Relative arrival time: Least Count of 100ps</a:t>
            </a:r>
          </a:p>
          <a:p>
            <a:pPr lvl="1">
              <a:lnSpc>
                <a:spcPct val="120000"/>
              </a:lnSpc>
              <a:spcBef>
                <a:spcPts val="0"/>
              </a:spcBef>
            </a:pPr>
            <a:r>
              <a:rPr lang="en-US" dirty="0"/>
              <a:t>Closed loop gain/biasing control for every SiPM or Di-Counter.</a:t>
            </a:r>
          </a:p>
          <a:p>
            <a:pPr lvl="1">
              <a:lnSpc>
                <a:spcPct val="120000"/>
              </a:lnSpc>
              <a:spcBef>
                <a:spcPts val="0"/>
              </a:spcBef>
            </a:pPr>
            <a:r>
              <a:rPr lang="en-US" dirty="0"/>
              <a:t>In-situ calibration</a:t>
            </a:r>
          </a:p>
          <a:p>
            <a:pPr>
              <a:lnSpc>
                <a:spcPct val="120000"/>
              </a:lnSpc>
              <a:spcBef>
                <a:spcPts val="0"/>
              </a:spcBef>
            </a:pPr>
            <a:r>
              <a:rPr lang="en-IN" dirty="0"/>
              <a:t>Supporting results from test studies</a:t>
            </a:r>
          </a:p>
          <a:p>
            <a:pPr lvl="1">
              <a:lnSpc>
                <a:spcPct val="120000"/>
              </a:lnSpc>
              <a:spcBef>
                <a:spcPts val="0"/>
              </a:spcBef>
            </a:pPr>
            <a:r>
              <a:rPr lang="en-IN" dirty="0"/>
              <a:t>Single PE avalanche charge: 0.242pC</a:t>
            </a:r>
          </a:p>
          <a:p>
            <a:pPr lvl="1">
              <a:lnSpc>
                <a:spcPct val="120000"/>
              </a:lnSpc>
              <a:spcBef>
                <a:spcPts val="0"/>
              </a:spcBef>
            </a:pPr>
            <a:r>
              <a:rPr lang="en-IN" dirty="0"/>
              <a:t>Typical PE yields for 10/20mm scintillators: 34/57</a:t>
            </a:r>
          </a:p>
          <a:p>
            <a:pPr lvl="1">
              <a:lnSpc>
                <a:spcPct val="120000"/>
              </a:lnSpc>
              <a:spcBef>
                <a:spcPts val="0"/>
              </a:spcBef>
            </a:pPr>
            <a:r>
              <a:rPr lang="en-IN" dirty="0"/>
              <a:t>Typical muon yield: 8.33pC (10mm) and 13.82pC (20mm)</a:t>
            </a:r>
          </a:p>
          <a:p>
            <a:pPr lvl="1">
              <a:lnSpc>
                <a:spcPct val="120000"/>
              </a:lnSpc>
              <a:spcBef>
                <a:spcPts val="0"/>
              </a:spcBef>
            </a:pPr>
            <a:r>
              <a:rPr lang="en-IN" dirty="0"/>
              <a:t>Position resolution (on scintillator strip): 9.18±2.27cm</a:t>
            </a:r>
            <a:endParaRPr lang="en-US" dirty="0"/>
          </a:p>
          <a:p>
            <a:pPr>
              <a:lnSpc>
                <a:spcPct val="120000"/>
              </a:lnSpc>
              <a:spcBef>
                <a:spcPts val="0"/>
              </a:spcBef>
            </a:pPr>
            <a:endParaRPr lang="en-IN" dirty="0"/>
          </a:p>
        </p:txBody>
      </p:sp>
      <p:sp>
        <p:nvSpPr>
          <p:cNvPr id="4" name="Footer Placeholder 3">
            <a:extLst>
              <a:ext uri="{FF2B5EF4-FFF2-40B4-BE49-F238E27FC236}">
                <a16:creationId xmlns:a16="http://schemas.microsoft.com/office/drawing/2014/main" id="{C002555F-B9DA-45C5-8D6D-05DC16FAB1A8}"/>
              </a:ext>
            </a:extLst>
          </p:cNvPr>
          <p:cNvSpPr>
            <a:spLocks noGrp="1"/>
          </p:cNvSpPr>
          <p:nvPr>
            <p:ph type="ftr" sz="quarter" idx="11"/>
          </p:nvPr>
        </p:nvSpPr>
        <p:spPr/>
        <p:txBody>
          <a:bodyPr/>
          <a:lstStyle/>
          <a:p>
            <a:r>
              <a:rPr lang="pt-BR" dirty="0">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spTree>
    <p:extLst>
      <p:ext uri="{BB962C8B-B14F-4D97-AF65-F5344CB8AC3E}">
        <p14:creationId xmlns:p14="http://schemas.microsoft.com/office/powerpoint/2010/main" val="3063256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36004E-A198-49EA-8C7A-93954DE7EB2A}"/>
              </a:ext>
            </a:extLst>
          </p:cNvPr>
          <p:cNvPicPr>
            <a:picLocks/>
          </p:cNvPicPr>
          <p:nvPr/>
        </p:nvPicPr>
        <p:blipFill>
          <a:blip r:embed="rId2"/>
          <a:stretch>
            <a:fillRect/>
          </a:stretch>
        </p:blipFill>
        <p:spPr>
          <a:xfrm>
            <a:off x="0" y="0"/>
            <a:ext cx="12192000" cy="68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A239-4250-41F0-99C9-429C692D0F2A}"/>
              </a:ext>
            </a:extLst>
          </p:cNvPr>
          <p:cNvSpPr>
            <a:spLocks noGrp="1"/>
          </p:cNvSpPr>
          <p:nvPr>
            <p:ph type="title"/>
          </p:nvPr>
        </p:nvSpPr>
        <p:spPr/>
        <p:txBody>
          <a:bodyPr/>
          <a:lstStyle/>
          <a:p>
            <a:r>
              <a:rPr lang="en-US" dirty="0" err="1"/>
              <a:t>Scintillator+Fibre+SiPM</a:t>
            </a:r>
            <a:r>
              <a:rPr lang="en-US" dirty="0"/>
              <a:t> coupling scheme </a:t>
            </a:r>
            <a:endParaRPr lang="en-IN" dirty="0"/>
          </a:p>
        </p:txBody>
      </p:sp>
      <p:pic>
        <p:nvPicPr>
          <p:cNvPr id="5" name="Content Placeholder 4">
            <a:extLst>
              <a:ext uri="{FF2B5EF4-FFF2-40B4-BE49-F238E27FC236}">
                <a16:creationId xmlns:a16="http://schemas.microsoft.com/office/drawing/2014/main" id="{F5C16DD7-31EC-4168-B36E-5952F7DBAC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 y="735656"/>
            <a:ext cx="10076424" cy="6120000"/>
          </a:xfrm>
          <a:prstGeom prst="rect">
            <a:avLst/>
          </a:prstGeom>
          <a:ln>
            <a:noFill/>
          </a:ln>
        </p:spPr>
      </p:pic>
      <p:pic>
        <p:nvPicPr>
          <p:cNvPr id="6" name="Picture 5">
            <a:extLst>
              <a:ext uri="{FF2B5EF4-FFF2-40B4-BE49-F238E27FC236}">
                <a16:creationId xmlns:a16="http://schemas.microsoft.com/office/drawing/2014/main" id="{3E00683B-0CDB-4751-B8EF-9F1C41E14E56}"/>
              </a:ext>
            </a:extLst>
          </p:cNvPr>
          <p:cNvPicPr>
            <a:picLocks noChangeAspect="1"/>
          </p:cNvPicPr>
          <p:nvPr/>
        </p:nvPicPr>
        <p:blipFill rotWithShape="1">
          <a:blip r:embed="rId3"/>
          <a:srcRect l="-1" r="-1" b="17273"/>
          <a:stretch/>
        </p:blipFill>
        <p:spPr>
          <a:xfrm rot="16200000">
            <a:off x="8016000" y="2682000"/>
            <a:ext cx="6120000" cy="2232000"/>
          </a:xfrm>
          <a:prstGeom prst="rect">
            <a:avLst/>
          </a:prstGeom>
          <a:ln>
            <a:solidFill>
              <a:schemeClr val="tx1"/>
            </a:solidFill>
          </a:ln>
        </p:spPr>
      </p:pic>
    </p:spTree>
    <p:extLst>
      <p:ext uri="{BB962C8B-B14F-4D97-AF65-F5344CB8AC3E}">
        <p14:creationId xmlns:p14="http://schemas.microsoft.com/office/powerpoint/2010/main" val="479239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A08F386-2D80-40D9-9247-B264FEA18BFA}"/>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26687" b="25930"/>
          <a:stretch/>
        </p:blipFill>
        <p:spPr>
          <a:xfrm>
            <a:off x="12000" y="9000"/>
            <a:ext cx="12168000" cy="6840000"/>
          </a:xfrm>
        </p:spPr>
      </p:pic>
    </p:spTree>
    <p:extLst>
      <p:ext uri="{BB962C8B-B14F-4D97-AF65-F5344CB8AC3E}">
        <p14:creationId xmlns:p14="http://schemas.microsoft.com/office/powerpoint/2010/main" val="743750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6311-A448-461E-8022-9F67F4822F45}"/>
              </a:ext>
            </a:extLst>
          </p:cNvPr>
          <p:cNvSpPr>
            <a:spLocks noGrp="1"/>
          </p:cNvSpPr>
          <p:nvPr>
            <p:ph type="title"/>
          </p:nvPr>
        </p:nvSpPr>
        <p:spPr/>
        <p:txBody>
          <a:bodyPr/>
          <a:lstStyle/>
          <a:p>
            <a:r>
              <a:rPr lang="en-US" dirty="0"/>
              <a:t>Di-counter assembly table with exhaust</a:t>
            </a:r>
            <a:endParaRPr lang="en-IN" dirty="0"/>
          </a:p>
        </p:txBody>
      </p:sp>
      <p:pic>
        <p:nvPicPr>
          <p:cNvPr id="6" name="Content Placeholder 5">
            <a:extLst>
              <a:ext uri="{FF2B5EF4-FFF2-40B4-BE49-F238E27FC236}">
                <a16:creationId xmlns:a16="http://schemas.microsoft.com/office/drawing/2014/main" id="{F3828042-FB28-4FAC-BE90-28A9BD05E3D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20725"/>
            <a:ext cx="7679266" cy="5759450"/>
          </a:xfrm>
        </p:spPr>
      </p:pic>
      <p:sp>
        <p:nvSpPr>
          <p:cNvPr id="4" name="Footer Placeholder 3">
            <a:extLst>
              <a:ext uri="{FF2B5EF4-FFF2-40B4-BE49-F238E27FC236}">
                <a16:creationId xmlns:a16="http://schemas.microsoft.com/office/drawing/2014/main" id="{C6802E90-82C3-4F89-8A12-3CFEF7F8CC9E}"/>
              </a:ext>
            </a:extLst>
          </p:cNvPr>
          <p:cNvSpPr>
            <a:spLocks noGrp="1"/>
          </p:cNvSpPr>
          <p:nvPr>
            <p:ph type="ftr" sz="quarter" idx="11"/>
          </p:nvPr>
        </p:nvSpPr>
        <p:spPr/>
        <p:txBody>
          <a:body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pic>
        <p:nvPicPr>
          <p:cNvPr id="8" name="Picture 7">
            <a:extLst>
              <a:ext uri="{FF2B5EF4-FFF2-40B4-BE49-F238E27FC236}">
                <a16:creationId xmlns:a16="http://schemas.microsoft.com/office/drawing/2014/main" id="{C8564649-E928-460F-84E0-C0B72C5A7CE7}"/>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692000" y="720000"/>
            <a:ext cx="4500000" cy="5760000"/>
          </a:xfrm>
          <a:prstGeom prst="rect">
            <a:avLst/>
          </a:prstGeom>
        </p:spPr>
      </p:pic>
    </p:spTree>
    <p:extLst>
      <p:ext uri="{BB962C8B-B14F-4D97-AF65-F5344CB8AC3E}">
        <p14:creationId xmlns:p14="http://schemas.microsoft.com/office/powerpoint/2010/main" val="852128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B2D2-45A4-4A4F-8465-2F3D2527BC61}"/>
              </a:ext>
            </a:extLst>
          </p:cNvPr>
          <p:cNvSpPr>
            <a:spLocks noGrp="1"/>
          </p:cNvSpPr>
          <p:nvPr>
            <p:ph type="title"/>
          </p:nvPr>
        </p:nvSpPr>
        <p:spPr/>
        <p:txBody>
          <a:bodyPr/>
          <a:lstStyle/>
          <a:p>
            <a:r>
              <a:rPr lang="en-US" dirty="0"/>
              <a:t>Electronics and DAQ for the veto detector</a:t>
            </a:r>
            <a:endParaRPr lang="en-IN" dirty="0"/>
          </a:p>
        </p:txBody>
      </p:sp>
      <p:sp>
        <p:nvSpPr>
          <p:cNvPr id="3" name="Content Placeholder 2">
            <a:extLst>
              <a:ext uri="{FF2B5EF4-FFF2-40B4-BE49-F238E27FC236}">
                <a16:creationId xmlns:a16="http://schemas.microsoft.com/office/drawing/2014/main" id="{BB53C4B0-D3DD-4E4A-B45F-4A250B206E40}"/>
              </a:ext>
            </a:extLst>
          </p:cNvPr>
          <p:cNvSpPr>
            <a:spLocks noGrp="1"/>
          </p:cNvSpPr>
          <p:nvPr>
            <p:ph idx="1"/>
          </p:nvPr>
        </p:nvSpPr>
        <p:spPr>
          <a:xfrm>
            <a:off x="9577856" y="720000"/>
            <a:ext cx="2590144" cy="5760000"/>
          </a:xfrm>
          <a:solidFill>
            <a:srgbClr val="002060"/>
          </a:solidFill>
        </p:spPr>
        <p:txBody>
          <a:bodyPr>
            <a:normAutofit/>
          </a:bodyPr>
          <a:lstStyle/>
          <a:p>
            <a:pPr marL="252000" indent="-252000">
              <a:lnSpc>
                <a:spcPct val="120000"/>
              </a:lnSpc>
              <a:spcBef>
                <a:spcPts val="0"/>
              </a:spcBef>
              <a:buSzPct val="100000"/>
              <a:buFont typeface="Wingdings" panose="05000000000000000000" pitchFamily="2" charset="2"/>
              <a:buChar char="v"/>
            </a:pPr>
            <a:r>
              <a:rPr lang="en-IN" sz="1800" b="1" dirty="0">
                <a:effectLst/>
              </a:rPr>
              <a:t>Trip-T</a:t>
            </a:r>
          </a:p>
          <a:p>
            <a:pPr marL="288000" indent="-216000">
              <a:spcBef>
                <a:spcPts val="0"/>
              </a:spcBef>
              <a:buSzPct val="100000"/>
              <a:buFont typeface="Wingdings" panose="05000000000000000000" pitchFamily="2" charset="2"/>
              <a:buChar char="§"/>
            </a:pPr>
            <a:r>
              <a:rPr lang="en-IN" sz="1400" dirty="0">
                <a:effectLst/>
              </a:rPr>
              <a:t>32 channel charge amplifier</a:t>
            </a:r>
          </a:p>
          <a:p>
            <a:pPr marL="288000" indent="-216000">
              <a:spcBef>
                <a:spcPts val="0"/>
              </a:spcBef>
              <a:buSzPct val="100000"/>
              <a:buFont typeface="Wingdings" panose="05000000000000000000" pitchFamily="2" charset="2"/>
              <a:buChar char="§"/>
            </a:pPr>
            <a:r>
              <a:rPr lang="en-IN" sz="1400" dirty="0">
                <a:effectLst/>
              </a:rPr>
              <a:t>Charge and time of arrival output per channel</a:t>
            </a:r>
          </a:p>
          <a:p>
            <a:pPr marL="288000" indent="-216000">
              <a:spcBef>
                <a:spcPts val="0"/>
              </a:spcBef>
              <a:buSzPct val="100000"/>
              <a:buFont typeface="Wingdings" panose="05000000000000000000" pitchFamily="2" charset="2"/>
              <a:buChar char="§"/>
            </a:pPr>
            <a:r>
              <a:rPr lang="en-IN" sz="1400" dirty="0">
                <a:effectLst/>
              </a:rPr>
              <a:t>48 deep analog pipeline storage per channel</a:t>
            </a:r>
          </a:p>
          <a:p>
            <a:pPr marL="288000" indent="-216000">
              <a:spcBef>
                <a:spcPts val="0"/>
              </a:spcBef>
              <a:buSzPct val="100000"/>
              <a:buFont typeface="Wingdings" panose="05000000000000000000" pitchFamily="2" charset="2"/>
              <a:buChar char="§"/>
            </a:pPr>
            <a:r>
              <a:rPr lang="en-IN" sz="1400" dirty="0">
                <a:effectLst/>
              </a:rPr>
              <a:t>16 digital outputs crossing set threshold</a:t>
            </a:r>
          </a:p>
          <a:p>
            <a:pPr marL="72000" indent="0">
              <a:spcBef>
                <a:spcPts val="0"/>
              </a:spcBef>
              <a:buSzPct val="100000"/>
              <a:buNone/>
            </a:pPr>
            <a:endParaRPr lang="en-IN" sz="1400" dirty="0">
              <a:effectLst/>
            </a:endParaRPr>
          </a:p>
          <a:p>
            <a:pPr marL="252000" indent="-252000">
              <a:lnSpc>
                <a:spcPct val="120000"/>
              </a:lnSpc>
              <a:spcBef>
                <a:spcPts val="0"/>
              </a:spcBef>
              <a:buSzPct val="100000"/>
              <a:buFont typeface="Wingdings" panose="05000000000000000000" pitchFamily="2" charset="2"/>
              <a:buChar char="v"/>
            </a:pPr>
            <a:r>
              <a:rPr lang="en-IN" sz="1800" b="1" dirty="0">
                <a:effectLst/>
              </a:rPr>
              <a:t>VMM-3</a:t>
            </a:r>
          </a:p>
          <a:p>
            <a:pPr marL="288000" indent="-216000">
              <a:spcBef>
                <a:spcPts val="0"/>
              </a:spcBef>
              <a:buSzPct val="100000"/>
              <a:buFont typeface="Wingdings" panose="05000000000000000000" pitchFamily="2" charset="2"/>
              <a:buChar char="§"/>
            </a:pPr>
            <a:r>
              <a:rPr lang="en-IN" sz="1400" dirty="0">
                <a:effectLst/>
              </a:rPr>
              <a:t>64 channel bi-polar inputs</a:t>
            </a:r>
          </a:p>
          <a:p>
            <a:pPr marL="288000" indent="-216000">
              <a:spcBef>
                <a:spcPts val="0"/>
              </a:spcBef>
              <a:buSzPct val="100000"/>
              <a:buFont typeface="Wingdings" panose="05000000000000000000" pitchFamily="2" charset="2"/>
              <a:buChar char="§"/>
            </a:pPr>
            <a:r>
              <a:rPr lang="en-IN" sz="1400" dirty="0">
                <a:effectLst/>
              </a:rPr>
              <a:t>Fast digital output signal per channel</a:t>
            </a:r>
          </a:p>
          <a:p>
            <a:pPr marL="288000" indent="-216000">
              <a:spcBef>
                <a:spcPts val="0"/>
              </a:spcBef>
              <a:buSzPct val="100000"/>
              <a:buFont typeface="Wingdings" panose="05000000000000000000" pitchFamily="2" charset="2"/>
              <a:buChar char="§"/>
            </a:pPr>
            <a:r>
              <a:rPr lang="en-IN" sz="1400" dirty="0">
                <a:effectLst/>
              </a:rPr>
              <a:t>The peak charge and peak to reference clock TAC values stored in analog memory.</a:t>
            </a:r>
          </a:p>
          <a:p>
            <a:pPr marL="288000" indent="-216000">
              <a:spcBef>
                <a:spcPts val="0"/>
              </a:spcBef>
              <a:buSzPct val="100000"/>
              <a:buFont typeface="Wingdings" panose="05000000000000000000" pitchFamily="2" charset="2"/>
              <a:buChar char="§"/>
            </a:pPr>
            <a:r>
              <a:rPr lang="en-IN" sz="1400" dirty="0">
                <a:effectLst/>
              </a:rPr>
              <a:t>The digital data read out on two lines @200Mbps.  </a:t>
            </a:r>
          </a:p>
          <a:p>
            <a:pPr marL="288000" indent="-216000">
              <a:spcBef>
                <a:spcPts val="0"/>
              </a:spcBef>
              <a:buSzPct val="100000"/>
              <a:buFont typeface="Wingdings" panose="05000000000000000000" pitchFamily="2" charset="2"/>
              <a:buChar char="§"/>
            </a:pPr>
            <a:r>
              <a:rPr lang="en-IN" sz="1400" dirty="0">
                <a:effectLst/>
              </a:rPr>
              <a:t>Individual threshold can be set per each channel</a:t>
            </a:r>
          </a:p>
          <a:p>
            <a:pPr>
              <a:lnSpc>
                <a:spcPct val="120000"/>
              </a:lnSpc>
              <a:spcBef>
                <a:spcPts val="0"/>
              </a:spcBef>
            </a:pPr>
            <a:endParaRPr lang="en-IN" sz="1400" dirty="0">
              <a:effectLst/>
            </a:endParaRPr>
          </a:p>
        </p:txBody>
      </p:sp>
      <p:sp>
        <p:nvSpPr>
          <p:cNvPr id="4" name="Footer Placeholder 3">
            <a:extLst>
              <a:ext uri="{FF2B5EF4-FFF2-40B4-BE49-F238E27FC236}">
                <a16:creationId xmlns:a16="http://schemas.microsoft.com/office/drawing/2014/main" id="{01AA7B1E-ABF6-4952-9A22-E4FC96ECDA1A}"/>
              </a:ext>
            </a:extLst>
          </p:cNvPr>
          <p:cNvSpPr>
            <a:spLocks noGrp="1"/>
          </p:cNvSpPr>
          <p:nvPr>
            <p:ph type="ftr" sz="quarter" idx="11"/>
          </p:nvPr>
        </p:nvSpPr>
        <p:spPr/>
        <p:txBody>
          <a:body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pic>
        <p:nvPicPr>
          <p:cNvPr id="103" name="Picture 102">
            <a:extLst>
              <a:ext uri="{FF2B5EF4-FFF2-40B4-BE49-F238E27FC236}">
                <a16:creationId xmlns:a16="http://schemas.microsoft.com/office/drawing/2014/main" id="{459D5A66-A879-4EE3-8023-13ECD9533A61}"/>
              </a:ext>
            </a:extLst>
          </p:cNvPr>
          <p:cNvPicPr>
            <a:picLocks noChangeAspect="1"/>
          </p:cNvPicPr>
          <p:nvPr/>
        </p:nvPicPr>
        <p:blipFill>
          <a:blip r:embed="rId2"/>
          <a:stretch>
            <a:fillRect/>
          </a:stretch>
        </p:blipFill>
        <p:spPr>
          <a:xfrm>
            <a:off x="0" y="720000"/>
            <a:ext cx="9577856" cy="5760000"/>
          </a:xfrm>
          <a:prstGeom prst="rect">
            <a:avLst/>
          </a:prstGeom>
        </p:spPr>
      </p:pic>
    </p:spTree>
    <p:extLst>
      <p:ext uri="{BB962C8B-B14F-4D97-AF65-F5344CB8AC3E}">
        <p14:creationId xmlns:p14="http://schemas.microsoft.com/office/powerpoint/2010/main" val="3554680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A87D-4450-4028-861E-92D3CF0281BB}"/>
              </a:ext>
            </a:extLst>
          </p:cNvPr>
          <p:cNvSpPr>
            <a:spLocks noGrp="1"/>
          </p:cNvSpPr>
          <p:nvPr>
            <p:ph type="title"/>
          </p:nvPr>
        </p:nvSpPr>
        <p:spPr/>
        <p:txBody>
          <a:bodyPr/>
          <a:lstStyle/>
          <a:p>
            <a:r>
              <a:rPr lang="en-US" dirty="0"/>
              <a:t>Master plan of the IICHEP Campus, Madurai</a:t>
            </a:r>
            <a:endParaRPr lang="en-IN" dirty="0"/>
          </a:p>
        </p:txBody>
      </p:sp>
      <p:pic>
        <p:nvPicPr>
          <p:cNvPr id="5" name="Picture 2">
            <a:extLst>
              <a:ext uri="{FF2B5EF4-FFF2-40B4-BE49-F238E27FC236}">
                <a16:creationId xmlns:a16="http://schemas.microsoft.com/office/drawing/2014/main" id="{C8DE18C1-9F25-4645-907A-C79B2120E209}"/>
              </a:ext>
            </a:extLst>
          </p:cNvPr>
          <p:cNvPicPr>
            <a:picLocks noGrp="1" noChangeAspect="1" noChangeArrowheads="1"/>
          </p:cNvPicPr>
          <p:nvPr>
            <p:ph idx="1"/>
          </p:nvPr>
        </p:nvPicPr>
        <p:blipFill>
          <a:blip r:embed="rId2" cstate="print"/>
          <a:srcRect b="10938"/>
          <a:stretch>
            <a:fillRect/>
          </a:stretch>
        </p:blipFill>
        <p:spPr bwMode="auto">
          <a:xfrm>
            <a:off x="12000" y="720000"/>
            <a:ext cx="12168000" cy="4479684"/>
          </a:xfrm>
          <a:prstGeom prst="rect">
            <a:avLst/>
          </a:prstGeom>
          <a:noFill/>
          <a:ln w="9525">
            <a:noFill/>
            <a:miter lim="800000"/>
            <a:headEnd/>
            <a:tailEnd/>
          </a:ln>
        </p:spPr>
      </p:pic>
      <p:pic>
        <p:nvPicPr>
          <p:cNvPr id="6" name="Picture 5">
            <a:extLst>
              <a:ext uri="{FF2B5EF4-FFF2-40B4-BE49-F238E27FC236}">
                <a16:creationId xmlns:a16="http://schemas.microsoft.com/office/drawing/2014/main" id="{A85B7F94-4E74-4C3E-AE3B-F6342A76D1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438122" y="3104122"/>
            <a:ext cx="2476738" cy="5031017"/>
          </a:xfrm>
          <a:prstGeom prst="rect">
            <a:avLst/>
          </a:prstGeom>
        </p:spPr>
      </p:pic>
      <p:sp>
        <p:nvSpPr>
          <p:cNvPr id="7" name="Content Placeholder 7">
            <a:extLst>
              <a:ext uri="{FF2B5EF4-FFF2-40B4-BE49-F238E27FC236}">
                <a16:creationId xmlns:a16="http://schemas.microsoft.com/office/drawing/2014/main" id="{5347E847-6FE8-4B62-A43B-4C146B1BC612}"/>
              </a:ext>
            </a:extLst>
          </p:cNvPr>
          <p:cNvSpPr txBox="1">
            <a:spLocks/>
          </p:cNvSpPr>
          <p:nvPr/>
        </p:nvSpPr>
        <p:spPr bwMode="auto">
          <a:xfrm>
            <a:off x="18000" y="5199684"/>
            <a:ext cx="7130982" cy="1658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1" fontAlgn="base" hangingPunct="1">
              <a:spcBef>
                <a:spcPct val="20000"/>
              </a:spcBef>
              <a:spcAft>
                <a:spcPct val="0"/>
              </a:spcAft>
              <a:buClr>
                <a:schemeClr val="tx1"/>
              </a:buClr>
              <a:buSzPct val="60000"/>
              <a:buFont typeface="Wingdings" pitchFamily="2" charset="2"/>
              <a:buChar char="u"/>
              <a:defRPr sz="3200">
                <a:solidFill>
                  <a:schemeClr val="tx1"/>
                </a:solidFill>
                <a:effectLst>
                  <a:outerShdw blurRad="38100" dist="38100" dir="2700000" algn="tl">
                    <a:srgbClr val="000000"/>
                  </a:outerShdw>
                </a:effectLst>
                <a:latin typeface="Arial Rounded MT Bold" pitchFamily="34" charset="0"/>
                <a:ea typeface="+mn-ea"/>
                <a:cs typeface="+mn-cs"/>
              </a:defRPr>
            </a:lvl1pPr>
            <a:lvl2pPr marL="742950" indent="-285750" algn="l" rtl="0" eaLnBrk="1" fontAlgn="base" hangingPunct="1">
              <a:spcBef>
                <a:spcPct val="20000"/>
              </a:spcBef>
              <a:spcAft>
                <a:spcPct val="0"/>
              </a:spcAft>
              <a:buClr>
                <a:schemeClr val="tx2"/>
              </a:buClr>
              <a:buSzPct val="80000"/>
              <a:buFont typeface="Wingdings" pitchFamily="2" charset="2"/>
              <a:buChar char="§"/>
              <a:defRPr sz="2800">
                <a:solidFill>
                  <a:schemeClr val="tx2"/>
                </a:solidFill>
                <a:effectLst>
                  <a:outerShdw blurRad="38100" dist="38100" dir="2700000" algn="tl">
                    <a:srgbClr val="000000"/>
                  </a:outerShdw>
                </a:effectLst>
                <a:latin typeface="Arial Rounded MT Bold" pitchFamily="34" charset="0"/>
              </a:defRPr>
            </a:lvl2pPr>
            <a:lvl3pPr marL="1143000" indent="-228600" algn="l" rtl="0" eaLnBrk="1" fontAlgn="base" hangingPunct="1">
              <a:spcBef>
                <a:spcPct val="20000"/>
              </a:spcBef>
              <a:spcAft>
                <a:spcPct val="0"/>
              </a:spcAft>
              <a:buClr>
                <a:srgbClr val="FF0000"/>
              </a:buClr>
              <a:buSzPct val="100000"/>
              <a:buFont typeface="Arial" pitchFamily="34" charset="0"/>
              <a:buChar char="•"/>
              <a:defRPr sz="2400">
                <a:solidFill>
                  <a:srgbClr val="00B0F0"/>
                </a:solidFill>
                <a:effectLst>
                  <a:outerShdw blurRad="38100" dist="38100" dir="2700000" algn="tl">
                    <a:srgbClr val="000000"/>
                  </a:outerShdw>
                </a:effectLst>
                <a:latin typeface="Arial Rounded MT Bold" pitchFamily="34" charset="0"/>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Rounded MT Bold" pitchFamily="34" charset="0"/>
              </a:defRPr>
            </a:lvl4pPr>
            <a:lvl5pPr marL="20574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Arial Rounded MT Bold" pitchFamily="34" charset="0"/>
              </a:defRPr>
            </a:lvl5pPr>
            <a:lvl6pPr marL="25146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0000"/>
              <a:buFont typeface="Wingdings" pitchFamily="2" charset="2"/>
              <a:buChar char="u"/>
              <a:defRPr sz="2000">
                <a:solidFill>
                  <a:schemeClr val="tx1"/>
                </a:solidFill>
                <a:effectLst>
                  <a:outerShdw blurRad="38100" dist="38100" dir="2700000" algn="tl">
                    <a:srgbClr val="000000"/>
                  </a:outerShdw>
                </a:effectLst>
                <a:latin typeface="+mn-lt"/>
              </a:defRPr>
            </a:lvl9pPr>
          </a:lstStyle>
          <a:p>
            <a:pPr marL="216000" indent="-216000">
              <a:lnSpc>
                <a:spcPct val="120000"/>
              </a:lnSpc>
              <a:spcBef>
                <a:spcPts val="0"/>
              </a:spcBef>
            </a:pPr>
            <a:r>
              <a:rPr lang="en-IN" sz="2400" kern="0" dirty="0"/>
              <a:t>To be setup on a </a:t>
            </a:r>
            <a:r>
              <a:rPr lang="en-US" sz="2400" kern="0" dirty="0"/>
              <a:t>12.2 hectares </a:t>
            </a:r>
            <a:r>
              <a:rPr lang="en-IN" sz="2400" kern="0" dirty="0"/>
              <a:t>land close to Madurai Kamaraj University.</a:t>
            </a:r>
            <a:endParaRPr lang="en-US" sz="2400" kern="0" dirty="0"/>
          </a:p>
          <a:p>
            <a:pPr marL="216000" indent="-216000">
              <a:lnSpc>
                <a:spcPct val="120000"/>
              </a:lnSpc>
              <a:spcBef>
                <a:spcPts val="0"/>
              </a:spcBef>
            </a:pPr>
            <a:r>
              <a:rPr lang="en-IN" sz="2400" kern="0" dirty="0"/>
              <a:t>Will be the nodal centre for all activities, and w</a:t>
            </a:r>
            <a:r>
              <a:rPr lang="en-US" sz="2400" kern="0" dirty="0"/>
              <a:t>ill operate and maintain the INO laboratory. </a:t>
            </a:r>
          </a:p>
          <a:p>
            <a:pPr marL="216000" indent="-216000">
              <a:lnSpc>
                <a:spcPct val="120000"/>
              </a:lnSpc>
              <a:spcBef>
                <a:spcPts val="0"/>
              </a:spcBef>
            </a:pPr>
            <a:r>
              <a:rPr lang="en-IN" sz="2400" kern="0" dirty="0"/>
              <a:t>Will be a particle detector R&amp;D laboratory for basic and applied sciences &amp; technology.</a:t>
            </a:r>
          </a:p>
        </p:txBody>
      </p:sp>
    </p:spTree>
    <p:extLst>
      <p:ext uri="{BB962C8B-B14F-4D97-AF65-F5344CB8AC3E}">
        <p14:creationId xmlns:p14="http://schemas.microsoft.com/office/powerpoint/2010/main" val="2553837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41346F1-AF4E-4DD4-9B7D-9B0C1E1DA683}"/>
              </a:ext>
            </a:extLst>
          </p:cNvPr>
          <p:cNvPicPr>
            <a:picLocks noGrp="1" noChangeAspect="1" noChangeArrowheads="1"/>
          </p:cNvPicPr>
          <p:nvPr>
            <p:ph idx="1"/>
          </p:nvPr>
        </p:nvPicPr>
        <p:blipFill rotWithShape="1">
          <a:blip r:embed="rId2"/>
          <a:srcRect l="18341" t="6191" b="3026"/>
          <a:stretch/>
        </p:blipFill>
        <p:spPr bwMode="auto">
          <a:xfrm>
            <a:off x="0" y="720725"/>
            <a:ext cx="6399127" cy="575945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2AD40A6D-F541-40F0-86AF-1503F49587C5}"/>
              </a:ext>
            </a:extLst>
          </p:cNvPr>
          <p:cNvSpPr>
            <a:spLocks noGrp="1"/>
          </p:cNvSpPr>
          <p:nvPr>
            <p:ph type="title"/>
          </p:nvPr>
        </p:nvSpPr>
        <p:spPr/>
        <p:txBody>
          <a:bodyPr/>
          <a:lstStyle/>
          <a:p>
            <a:r>
              <a:rPr lang="en-US" dirty="0"/>
              <a:t>e-ICAL detector laboratory layout</a:t>
            </a:r>
            <a:endParaRPr lang="en-IN" dirty="0"/>
          </a:p>
        </p:txBody>
      </p:sp>
      <p:sp>
        <p:nvSpPr>
          <p:cNvPr id="4" name="Footer Placeholder 3">
            <a:extLst>
              <a:ext uri="{FF2B5EF4-FFF2-40B4-BE49-F238E27FC236}">
                <a16:creationId xmlns:a16="http://schemas.microsoft.com/office/drawing/2014/main" id="{FC8AAAD3-627A-4B0E-9BCD-3C62928DDDA6}"/>
              </a:ext>
            </a:extLst>
          </p:cNvPr>
          <p:cNvSpPr>
            <a:spLocks noGrp="1"/>
          </p:cNvSpPr>
          <p:nvPr>
            <p:ph type="ftr" sz="quarter" idx="11"/>
          </p:nvPr>
        </p:nvSpPr>
        <p:spPr/>
        <p:txBody>
          <a:bodyPr/>
          <a:lstStyle/>
          <a:p>
            <a:r>
              <a:rPr lang="pt-BR" dirty="0">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pic>
        <p:nvPicPr>
          <p:cNvPr id="6" name="Picture 2">
            <a:extLst>
              <a:ext uri="{FF2B5EF4-FFF2-40B4-BE49-F238E27FC236}">
                <a16:creationId xmlns:a16="http://schemas.microsoft.com/office/drawing/2014/main" id="{AF8AEAF6-6CC1-4069-941A-B717198B5D21}"/>
              </a:ext>
            </a:extLst>
          </p:cNvPr>
          <p:cNvPicPr>
            <a:picLocks noChangeAspect="1" noChangeArrowheads="1"/>
          </p:cNvPicPr>
          <p:nvPr/>
        </p:nvPicPr>
        <p:blipFill rotWithShape="1">
          <a:blip r:embed="rId3"/>
          <a:srcRect l="9162" r="3882"/>
          <a:stretch/>
        </p:blipFill>
        <p:spPr bwMode="auto">
          <a:xfrm>
            <a:off x="4919192" y="720000"/>
            <a:ext cx="7272808" cy="5760000"/>
          </a:xfrm>
          <a:prstGeom prst="rect">
            <a:avLst/>
          </a:prstGeom>
          <a:noFill/>
          <a:ln w="9525">
            <a:noFill/>
            <a:miter lim="800000"/>
            <a:headEnd/>
            <a:tailEnd/>
          </a:ln>
          <a:effectLst/>
        </p:spPr>
      </p:pic>
    </p:spTree>
    <p:extLst>
      <p:ext uri="{BB962C8B-B14F-4D97-AF65-F5344CB8AC3E}">
        <p14:creationId xmlns:p14="http://schemas.microsoft.com/office/powerpoint/2010/main" val="3756324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EBE37-DD5E-44D7-8BD3-12F75122A555}"/>
              </a:ext>
            </a:extLst>
          </p:cNvPr>
          <p:cNvSpPr>
            <a:spLocks noGrp="1"/>
          </p:cNvSpPr>
          <p:nvPr>
            <p:ph type="title"/>
          </p:nvPr>
        </p:nvSpPr>
        <p:spPr/>
        <p:txBody>
          <a:bodyPr/>
          <a:lstStyle/>
          <a:p>
            <a:r>
              <a:rPr lang="en-IN" sz="4300" dirty="0"/>
              <a:t>Conceptual design of the e-ICAL</a:t>
            </a:r>
          </a:p>
        </p:txBody>
      </p:sp>
      <p:sp>
        <p:nvSpPr>
          <p:cNvPr id="15" name="TextBox 14">
            <a:extLst>
              <a:ext uri="{FF2B5EF4-FFF2-40B4-BE49-F238E27FC236}">
                <a16:creationId xmlns:a16="http://schemas.microsoft.com/office/drawing/2014/main" id="{EB4CDC78-3677-445B-A54F-D7ABD86B4029}"/>
              </a:ext>
            </a:extLst>
          </p:cNvPr>
          <p:cNvSpPr txBox="1"/>
          <p:nvPr/>
        </p:nvSpPr>
        <p:spPr>
          <a:xfrm>
            <a:off x="0" y="720000"/>
            <a:ext cx="2379987" cy="6120000"/>
          </a:xfrm>
          <a:prstGeom prst="rect">
            <a:avLst/>
          </a:prstGeom>
          <a:solidFill>
            <a:srgbClr val="002060">
              <a:alpha val="75000"/>
            </a:srgbClr>
          </a:solidFill>
        </p:spPr>
        <p:txBody>
          <a:bodyPr wrap="square">
            <a:spAutoFit/>
          </a:bodyPr>
          <a:lstStyle/>
          <a:p>
            <a:pPr algn="ctr">
              <a:lnSpc>
                <a:spcPct val="120000"/>
              </a:lnSpc>
              <a:spcBef>
                <a:spcPts val="0"/>
              </a:spcBef>
            </a:pPr>
            <a:r>
              <a:rPr lang="en-IN" sz="2450" dirty="0">
                <a:latin typeface="Arial Rounded MT Bold" panose="020F0704030504030204" pitchFamily="34" charset="0"/>
              </a:rPr>
              <a:t>The 700 ton device will be built at IICHEP, Madurai campus in the next 2.5 years, for which all the requisite clearances were obtained from the state government.</a:t>
            </a:r>
            <a:endParaRPr lang="en-US" sz="2450" dirty="0">
              <a:latin typeface="Arial Rounded MT Bold" panose="020F0704030504030204" pitchFamily="34" charset="0"/>
            </a:endParaRPr>
          </a:p>
        </p:txBody>
      </p:sp>
      <p:pic>
        <p:nvPicPr>
          <p:cNvPr id="4" name="Picture 3">
            <a:extLst>
              <a:ext uri="{FF2B5EF4-FFF2-40B4-BE49-F238E27FC236}">
                <a16:creationId xmlns:a16="http://schemas.microsoft.com/office/drawing/2014/main" id="{AD1C791C-8D9D-4605-811B-3ADFB8640F39}"/>
              </a:ext>
            </a:extLst>
          </p:cNvPr>
          <p:cNvPicPr>
            <a:picLocks noChangeAspect="1"/>
          </p:cNvPicPr>
          <p:nvPr/>
        </p:nvPicPr>
        <p:blipFill rotWithShape="1">
          <a:blip r:embed="rId2"/>
          <a:srcRect t="21064" b="14168"/>
          <a:stretch/>
        </p:blipFill>
        <p:spPr>
          <a:xfrm>
            <a:off x="2379987" y="720000"/>
            <a:ext cx="9812013" cy="6120000"/>
          </a:xfrm>
          <a:prstGeom prst="rect">
            <a:avLst/>
          </a:prstGeom>
        </p:spPr>
      </p:pic>
    </p:spTree>
    <p:extLst>
      <p:ext uri="{BB962C8B-B14F-4D97-AF65-F5344CB8AC3E}">
        <p14:creationId xmlns:p14="http://schemas.microsoft.com/office/powerpoint/2010/main" val="1332236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BF2A-C692-4A6D-BFEE-252438548C5B}"/>
              </a:ext>
            </a:extLst>
          </p:cNvPr>
          <p:cNvSpPr>
            <a:spLocks noGrp="1"/>
          </p:cNvSpPr>
          <p:nvPr>
            <p:ph type="title"/>
          </p:nvPr>
        </p:nvSpPr>
        <p:spPr/>
        <p:txBody>
          <a:bodyPr/>
          <a:lstStyle/>
          <a:p>
            <a:r>
              <a:rPr lang="en-US" dirty="0"/>
              <a:t>RPC production schedule</a:t>
            </a:r>
            <a:endParaRPr lang="en-IN" dirty="0"/>
          </a:p>
        </p:txBody>
      </p:sp>
      <p:sp>
        <p:nvSpPr>
          <p:cNvPr id="3" name="Content Placeholder 2">
            <a:extLst>
              <a:ext uri="{FF2B5EF4-FFF2-40B4-BE49-F238E27FC236}">
                <a16:creationId xmlns:a16="http://schemas.microsoft.com/office/drawing/2014/main" id="{DB62E231-3073-4255-8CE1-A2C4FB2B9C5F}"/>
              </a:ext>
            </a:extLst>
          </p:cNvPr>
          <p:cNvSpPr>
            <a:spLocks noGrp="1"/>
          </p:cNvSpPr>
          <p:nvPr>
            <p:ph idx="1"/>
          </p:nvPr>
        </p:nvSpPr>
        <p:spPr/>
        <p:txBody>
          <a:bodyPr>
            <a:normAutofit fontScale="92500" lnSpcReduction="10000"/>
          </a:bodyPr>
          <a:lstStyle/>
          <a:p>
            <a:r>
              <a:rPr lang="en-US" sz="3200" dirty="0"/>
              <a:t>Alternate paint R&amp;D and production			6-8 moths</a:t>
            </a:r>
          </a:p>
          <a:p>
            <a:r>
              <a:rPr lang="en-US" sz="3200" dirty="0"/>
              <a:t>Polycarbonate parts, HV lugs etc.			6-8 months</a:t>
            </a:r>
          </a:p>
          <a:p>
            <a:r>
              <a:rPr lang="en-US" sz="3200" dirty="0"/>
              <a:t>Pickup panels, Mylar sheets etc.				6 months</a:t>
            </a:r>
          </a:p>
          <a:p>
            <a:r>
              <a:rPr lang="en-US" sz="3200" dirty="0"/>
              <a:t>RPC tray (by RTD, BARC)					Will be ready</a:t>
            </a:r>
          </a:p>
          <a:p>
            <a:r>
              <a:rPr lang="en-US" sz="3200" dirty="0"/>
              <a:t>AFE, DFE, HV module, integration plan		On	</a:t>
            </a:r>
          </a:p>
          <a:p>
            <a:r>
              <a:rPr lang="en-US" sz="3200" dirty="0"/>
              <a:t>RPC gap production 						+8-10 months</a:t>
            </a:r>
          </a:p>
          <a:p>
            <a:r>
              <a:rPr lang="en-US" sz="3200" dirty="0"/>
              <a:t>Assembly of RPC detectors starts			Jan-Feb 2022</a:t>
            </a:r>
          </a:p>
          <a:p>
            <a:r>
              <a:rPr lang="en-US" sz="3200" dirty="0"/>
              <a:t>Start of installation and commissioning		Mar-April 2022</a:t>
            </a:r>
          </a:p>
          <a:p>
            <a:endParaRPr lang="en-US" sz="3200" dirty="0"/>
          </a:p>
          <a:p>
            <a:r>
              <a:rPr lang="en-US" sz="3200" dirty="0">
                <a:solidFill>
                  <a:srgbClr val="FFFF00"/>
                </a:solidFill>
              </a:rPr>
              <a:t>How about building a temporary                                                                       assembly bay in the IICHEP campus?</a:t>
            </a:r>
            <a:endParaRPr lang="en-IN" sz="3200" dirty="0">
              <a:solidFill>
                <a:srgbClr val="FFFF00"/>
              </a:solidFill>
            </a:endParaRPr>
          </a:p>
        </p:txBody>
      </p:sp>
      <p:pic>
        <p:nvPicPr>
          <p:cNvPr id="6" name="Picture 2">
            <a:extLst>
              <a:ext uri="{FF2B5EF4-FFF2-40B4-BE49-F238E27FC236}">
                <a16:creationId xmlns:a16="http://schemas.microsoft.com/office/drawing/2014/main" id="{DFA7929D-D27E-4DC3-A069-80D972A628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95" b="21589"/>
          <a:stretch/>
        </p:blipFill>
        <p:spPr bwMode="auto">
          <a:xfrm>
            <a:off x="7300534" y="4811490"/>
            <a:ext cx="4788000" cy="169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5C772CE1-3792-4F47-8346-29BC7BCD8CA4}"/>
              </a:ext>
            </a:extLst>
          </p:cNvPr>
          <p:cNvSpPr>
            <a:spLocks noGrp="1"/>
          </p:cNvSpPr>
          <p:nvPr>
            <p:ph type="ftr" sz="quarter" idx="11"/>
          </p:nvPr>
        </p:nvSpPr>
        <p:spPr>
          <a:xfrm>
            <a:off x="0" y="6516000"/>
            <a:ext cx="12192000" cy="288000"/>
          </a:xfrm>
        </p:spPr>
        <p:txBody>
          <a:bodyPr/>
          <a:lstStyle/>
          <a:p>
            <a:r>
              <a:rPr lang="pt-BR" dirty="0">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spTree>
    <p:extLst>
      <p:ext uri="{BB962C8B-B14F-4D97-AF65-F5344CB8AC3E}">
        <p14:creationId xmlns:p14="http://schemas.microsoft.com/office/powerpoint/2010/main" val="667759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and future outlook</a:t>
            </a:r>
            <a:endParaRPr lang="en-IN" dirty="0"/>
          </a:p>
        </p:txBody>
      </p:sp>
      <p:sp>
        <p:nvSpPr>
          <p:cNvPr id="3" name="Content Placeholder 2"/>
          <p:cNvSpPr>
            <a:spLocks noGrp="1"/>
          </p:cNvSpPr>
          <p:nvPr>
            <p:ph idx="1"/>
          </p:nvPr>
        </p:nvSpPr>
        <p:spPr>
          <a:blipFill dpi="0" rotWithShape="1">
            <a:blip r:embed="rId2" cstate="print">
              <a:alphaModFix amt="34000"/>
            </a:blip>
            <a:srcRect/>
            <a:stretch>
              <a:fillRect/>
            </a:stretch>
          </a:blipFill>
        </p:spPr>
        <p:txBody>
          <a:bodyPr>
            <a:normAutofit fontScale="70000" lnSpcReduction="20000"/>
          </a:bodyPr>
          <a:lstStyle/>
          <a:p>
            <a:pPr>
              <a:lnSpc>
                <a:spcPct val="120000"/>
              </a:lnSpc>
            </a:pPr>
            <a:r>
              <a:rPr lang="en-US" dirty="0"/>
              <a:t>Development  and characterisation of large area glass RPC detectors completed. They are being produced in multiple industries now.</a:t>
            </a:r>
          </a:p>
          <a:p>
            <a:pPr>
              <a:lnSpc>
                <a:spcPct val="120000"/>
              </a:lnSpc>
            </a:pPr>
            <a:r>
              <a:rPr lang="en-US"/>
              <a:t>Closed </a:t>
            </a:r>
            <a:r>
              <a:rPr lang="en-US" dirty="0"/>
              <a:t>loop gas system is designed and produced. Understood the operational aspects. </a:t>
            </a:r>
          </a:p>
          <a:p>
            <a:pPr>
              <a:lnSpc>
                <a:spcPct val="120000"/>
              </a:lnSpc>
            </a:pPr>
            <a:r>
              <a:rPr lang="en-US" dirty="0"/>
              <a:t>Entire electronics and power supplies designed, reviewed and produced for RPC test stands and for m-ICAL.</a:t>
            </a:r>
          </a:p>
          <a:p>
            <a:pPr>
              <a:lnSpc>
                <a:spcPct val="120000"/>
              </a:lnSpc>
            </a:pPr>
            <a:r>
              <a:rPr lang="en-US" dirty="0"/>
              <a:t>m-ICAL is constructed using the ICAL design components and is operational for more than two years. </a:t>
            </a:r>
          </a:p>
          <a:p>
            <a:pPr>
              <a:lnSpc>
                <a:spcPct val="120000"/>
              </a:lnSpc>
            </a:pPr>
            <a:r>
              <a:rPr lang="en-US" dirty="0"/>
              <a:t>Useful experience gained and a number of problems were identified from m-ICAL – useful when scaling up production for e-ICAL and ICAL.</a:t>
            </a:r>
          </a:p>
          <a:p>
            <a:pPr>
              <a:lnSpc>
                <a:spcPct val="120000"/>
              </a:lnSpc>
            </a:pPr>
            <a:r>
              <a:rPr lang="en-US" dirty="0"/>
              <a:t>All the detector components required for cosmic muon veto detector are procured and characterised. All the jigs and infrastructure are in place. Detector production to start soon. To be installed by September 2021.</a:t>
            </a:r>
          </a:p>
          <a:p>
            <a:pPr>
              <a:lnSpc>
                <a:spcPct val="120000"/>
              </a:lnSpc>
            </a:pPr>
            <a:r>
              <a:rPr lang="en-US" dirty="0"/>
              <a:t>Production plans for RPC detectors, electronics and closed loop gas system for the e-ICAL are all ON. To be ready in about two years.</a:t>
            </a:r>
          </a:p>
        </p:txBody>
      </p:sp>
      <p:sp>
        <p:nvSpPr>
          <p:cNvPr id="6" name="Footer Placeholder 3">
            <a:extLst>
              <a:ext uri="{FF2B5EF4-FFF2-40B4-BE49-F238E27FC236}">
                <a16:creationId xmlns:a16="http://schemas.microsoft.com/office/drawing/2014/main" id="{93C15E7B-9E1B-4D17-BDC6-7F667D95F79F}"/>
              </a:ext>
            </a:extLst>
          </p:cNvPr>
          <p:cNvSpPr>
            <a:spLocks noGrp="1"/>
          </p:cNvSpPr>
          <p:nvPr>
            <p:ph type="ftr" sz="quarter" idx="11"/>
          </p:nvPr>
        </p:nvSpPr>
        <p:spPr>
          <a:xfrm>
            <a:off x="0" y="6516000"/>
            <a:ext cx="12192000" cy="288000"/>
          </a:xfrm>
        </p:spPr>
        <p:txBody>
          <a:bodyPr/>
          <a:lstStyle/>
          <a:p>
            <a:r>
              <a:rPr lang="pt-BR" dirty="0">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ED4213-1D6A-42E7-9504-AD193BAEA1B9}"/>
              </a:ext>
            </a:extLst>
          </p:cNvPr>
          <p:cNvSpPr>
            <a:spLocks noGrp="1"/>
          </p:cNvSpPr>
          <p:nvPr>
            <p:ph type="title"/>
          </p:nvPr>
        </p:nvSpPr>
        <p:spPr>
          <a:xfrm>
            <a:off x="12000" y="2747963"/>
            <a:ext cx="12168000" cy="1362075"/>
          </a:xfrm>
        </p:spPr>
        <p:txBody>
          <a:bodyPr anchor="ctr" anchorCtr="1"/>
          <a:lstStyle/>
          <a:p>
            <a:r>
              <a:rPr lang="en-US" dirty="0"/>
              <a:t>Backup slides</a:t>
            </a:r>
            <a:endParaRPr lang="en-IN" dirty="0"/>
          </a:p>
        </p:txBody>
      </p:sp>
    </p:spTree>
    <p:extLst>
      <p:ext uri="{BB962C8B-B14F-4D97-AF65-F5344CB8AC3E}">
        <p14:creationId xmlns:p14="http://schemas.microsoft.com/office/powerpoint/2010/main" val="2052499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Resistive </a:t>
            </a:r>
            <a:r>
              <a:rPr lang="en-US"/>
              <a:t>Plate Chambers (RPCs)</a:t>
            </a:r>
          </a:p>
        </p:txBody>
      </p:sp>
      <p:pic>
        <p:nvPicPr>
          <p:cNvPr id="4" name="Content Placeholder 11" descr="rpc-poo.jpg"/>
          <p:cNvPicPr>
            <a:picLocks noGrp="1" noChangeAspect="1"/>
          </p:cNvPicPr>
          <p:nvPr>
            <p:ph idx="1"/>
          </p:nvPr>
        </p:nvPicPr>
        <p:blipFill rotWithShape="1">
          <a:blip r:embed="rId2" cstate="print"/>
          <a:srcRect l="2837" t="22497" r="16076" b="22161"/>
          <a:stretch/>
        </p:blipFill>
        <p:spPr>
          <a:xfrm>
            <a:off x="12000" y="792000"/>
            <a:ext cx="12168000" cy="5472000"/>
          </a:xfrm>
          <a:prstGeom prst="rect">
            <a:avLst/>
          </a:prstGeom>
          <a:noFill/>
          <a:ln>
            <a:noFill/>
          </a:ln>
        </p:spPr>
      </p:pic>
      <p:sp>
        <p:nvSpPr>
          <p:cNvPr id="5" name="TextBox 4">
            <a:extLst>
              <a:ext uri="{FF2B5EF4-FFF2-40B4-BE49-F238E27FC236}">
                <a16:creationId xmlns:a16="http://schemas.microsoft.com/office/drawing/2014/main" id="{E106AF7D-C420-41E9-8374-330AFF9DCCA2}"/>
              </a:ext>
            </a:extLst>
          </p:cNvPr>
          <p:cNvSpPr txBox="1"/>
          <p:nvPr/>
        </p:nvSpPr>
        <p:spPr>
          <a:xfrm>
            <a:off x="12000" y="6300028"/>
            <a:ext cx="12168000"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eaLnBrk="0" fontAlgn="base" hangingPunct="0">
              <a:spcBef>
                <a:spcPct val="0"/>
              </a:spcBef>
              <a:spcAft>
                <a:spcPct val="0"/>
              </a:spcAft>
            </a:pPr>
            <a:r>
              <a:rPr lang="en-US" sz="2000" dirty="0">
                <a:solidFill>
                  <a:srgbClr val="FFFFFF"/>
                </a:solidFill>
                <a:latin typeface="Arial Rounded MT Bold" pitchFamily="34" charset="0"/>
              </a:rPr>
              <a:t>Operated in the Avalanche mode with the gas mixture of R134a:Isobutane:SF</a:t>
            </a:r>
            <a:r>
              <a:rPr lang="en-US" sz="2000" baseline="-25000" dirty="0">
                <a:solidFill>
                  <a:srgbClr val="FFFFFF"/>
                </a:solidFill>
                <a:latin typeface="Arial Rounded MT Bold" pitchFamily="34" charset="0"/>
              </a:rPr>
              <a:t>6</a:t>
            </a:r>
            <a:r>
              <a:rPr lang="en-US" sz="2000" dirty="0">
                <a:solidFill>
                  <a:srgbClr val="FFFFFF"/>
                </a:solidFill>
                <a:latin typeface="Arial Rounded MT Bold" pitchFamily="34" charset="0"/>
              </a:rPr>
              <a:t>::95.5:4.2:0.3</a:t>
            </a:r>
            <a:endParaRPr lang="en-SG" sz="2000" dirty="0">
              <a:solidFill>
                <a:srgbClr val="FFFFFF"/>
              </a:solidFill>
              <a:latin typeface="Arial Rounded MT Bold"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C331-7BE5-4DF2-87F1-784D15702C37}"/>
              </a:ext>
            </a:extLst>
          </p:cNvPr>
          <p:cNvSpPr>
            <a:spLocks noGrp="1"/>
          </p:cNvSpPr>
          <p:nvPr>
            <p:ph type="title"/>
          </p:nvPr>
        </p:nvSpPr>
        <p:spPr/>
        <p:txBody>
          <a:bodyPr>
            <a:normAutofit fontScale="90000"/>
          </a:bodyPr>
          <a:lstStyle/>
          <a:p>
            <a:r>
              <a:rPr lang="en-US" dirty="0"/>
              <a:t>Comparison of angular spectrum of cosmic rays</a:t>
            </a:r>
            <a:endParaRPr lang="en-IN" dirty="0"/>
          </a:p>
        </p:txBody>
      </p:sp>
      <p:pic>
        <p:nvPicPr>
          <p:cNvPr id="6" name="Content Placeholder 5">
            <a:extLst>
              <a:ext uri="{FF2B5EF4-FFF2-40B4-BE49-F238E27FC236}">
                <a16:creationId xmlns:a16="http://schemas.microsoft.com/office/drawing/2014/main" id="{9EE1712A-BE65-41BB-9EDF-B0C38624769B}"/>
              </a:ext>
            </a:extLst>
          </p:cNvPr>
          <p:cNvPicPr>
            <a:picLocks noGrp="1" noChangeAspect="1"/>
          </p:cNvPicPr>
          <p:nvPr>
            <p:ph idx="1"/>
          </p:nvPr>
        </p:nvPicPr>
        <p:blipFill rotWithShape="1">
          <a:blip r:embed="rId2"/>
          <a:srcRect t="33074" b="16328"/>
          <a:stretch/>
        </p:blipFill>
        <p:spPr>
          <a:xfrm>
            <a:off x="12000" y="720000"/>
            <a:ext cx="12168000" cy="4612435"/>
          </a:xfrm>
        </p:spPr>
      </p:pic>
      <p:sp>
        <p:nvSpPr>
          <p:cNvPr id="4" name="Footer Placeholder 3">
            <a:extLst>
              <a:ext uri="{FF2B5EF4-FFF2-40B4-BE49-F238E27FC236}">
                <a16:creationId xmlns:a16="http://schemas.microsoft.com/office/drawing/2014/main" id="{5E77FA77-D1FB-4B5A-93F6-ADFC3F2268B3}"/>
              </a:ext>
            </a:extLst>
          </p:cNvPr>
          <p:cNvSpPr>
            <a:spLocks noGrp="1"/>
          </p:cNvSpPr>
          <p:nvPr>
            <p:ph type="ftr" sz="quarter" idx="11"/>
          </p:nvPr>
        </p:nvSpPr>
        <p:spPr/>
        <p:txBody>
          <a:bodyPr/>
          <a:lstStyle/>
          <a:p>
            <a:r>
              <a:rPr lang="pt-BR">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spTree>
    <p:extLst>
      <p:ext uri="{BB962C8B-B14F-4D97-AF65-F5344CB8AC3E}">
        <p14:creationId xmlns:p14="http://schemas.microsoft.com/office/powerpoint/2010/main" val="2842964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7D380-3EE4-4BC1-B710-998644E946EF}"/>
              </a:ext>
            </a:extLst>
          </p:cNvPr>
          <p:cNvPicPr>
            <a:picLocks/>
          </p:cNvPicPr>
          <p:nvPr/>
        </p:nvPicPr>
        <p:blipFill rotWithShape="1">
          <a:blip r:embed="rId2"/>
          <a:srcRect t="612" b="1443"/>
          <a:stretch/>
        </p:blipFill>
        <p:spPr>
          <a:xfrm>
            <a:off x="0" y="0"/>
            <a:ext cx="12168000" cy="68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a:t>Materials for RPC fabrication</a:t>
            </a:r>
            <a:endParaRPr lang="en-IN" sz="4200" dirty="0"/>
          </a:p>
        </p:txBody>
      </p:sp>
      <p:pic>
        <p:nvPicPr>
          <p:cNvPr id="9" name="Content Placeholder 8">
            <a:extLst>
              <a:ext uri="{FF2B5EF4-FFF2-40B4-BE49-F238E27FC236}">
                <a16:creationId xmlns:a16="http://schemas.microsoft.com/office/drawing/2014/main" id="{AB8433D9-78A9-4AA0-BA7B-215D1BAF2FE1}"/>
              </a:ext>
            </a:extLst>
          </p:cNvPr>
          <p:cNvPicPr>
            <a:picLocks noGrp="1"/>
          </p:cNvPicPr>
          <p:nvPr>
            <p:ph idx="1"/>
          </p:nvPr>
        </p:nvPicPr>
        <p:blipFill>
          <a:blip r:embed="rId2"/>
          <a:stretch>
            <a:fillRect/>
          </a:stretch>
        </p:blipFill>
        <p:spPr>
          <a:xfrm>
            <a:off x="12000" y="755764"/>
            <a:ext cx="12168000" cy="5508397"/>
          </a:xfrm>
        </p:spPr>
      </p:pic>
      <p:sp>
        <p:nvSpPr>
          <p:cNvPr id="4" name="Footer Placeholder 2">
            <a:extLst>
              <a:ext uri="{FF2B5EF4-FFF2-40B4-BE49-F238E27FC236}">
                <a16:creationId xmlns:a16="http://schemas.microsoft.com/office/drawing/2014/main" id="{77EB954F-852B-4429-BE91-20B0FF27B0A2}"/>
              </a:ext>
            </a:extLst>
          </p:cNvPr>
          <p:cNvSpPr>
            <a:spLocks noGrp="1"/>
          </p:cNvSpPr>
          <p:nvPr>
            <p:ph type="ftr" sz="quarter" idx="11"/>
          </p:nvPr>
        </p:nvSpPr>
        <p:spPr>
          <a:xfrm>
            <a:off x="0" y="6516000"/>
            <a:ext cx="12168000" cy="288000"/>
          </a:xfrm>
        </p:spPr>
        <p:txBody>
          <a:bodyPr/>
          <a:lstStyle/>
          <a:p>
            <a:r>
              <a:rPr lang="pt-BR" dirty="0">
                <a:solidFill>
                  <a:srgbClr val="C4C3AA">
                    <a:lumMod val="75000"/>
                  </a:srgbClr>
                </a:solidFill>
              </a:rPr>
              <a:t>Dr. B.Satyanarayana, DHEP/INO, TIFR, Mumbai                         International Workshop on Outlook for INO, IICHEP and beyond                        February 19-20, 2021</a:t>
            </a:r>
            <a:endParaRPr lang="en-SG" dirty="0">
              <a:solidFill>
                <a:srgbClr val="C4C3AA">
                  <a:lumMod val="75000"/>
                </a:srgb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71483-330B-4FF4-8BC0-825816C28337}"/>
              </a:ext>
            </a:extLst>
          </p:cNvPr>
          <p:cNvPicPr>
            <a:picLocks noChangeAspect="1"/>
          </p:cNvPicPr>
          <p:nvPr/>
        </p:nvPicPr>
        <p:blipFill rotWithShape="1">
          <a:blip r:embed="rId2"/>
          <a:srcRect l="27120" t="15874" r="43236" b="30720"/>
          <a:stretch/>
        </p:blipFill>
        <p:spPr>
          <a:xfrm>
            <a:off x="54430" y="8999"/>
            <a:ext cx="6749565" cy="6840000"/>
          </a:xfrm>
          <a:prstGeom prst="rect">
            <a:avLst/>
          </a:prstGeom>
        </p:spPr>
      </p:pic>
      <p:pic>
        <p:nvPicPr>
          <p:cNvPr id="6" name="Content Placeholder 5">
            <a:extLst>
              <a:ext uri="{FF2B5EF4-FFF2-40B4-BE49-F238E27FC236}">
                <a16:creationId xmlns:a16="http://schemas.microsoft.com/office/drawing/2014/main" id="{51525DC3-BBBC-490E-A2CB-211EF0243A85}"/>
              </a:ext>
            </a:extLst>
          </p:cNvPr>
          <p:cNvPicPr>
            <a:picLocks noGrp="1" noChangeAspect="1"/>
          </p:cNvPicPr>
          <p:nvPr>
            <p:ph idx="1"/>
          </p:nvPr>
        </p:nvPicPr>
        <p:blipFill rotWithShape="1">
          <a:blip r:embed="rId3"/>
          <a:srcRect l="4088" r="11488" b="15458"/>
          <a:stretch/>
        </p:blipFill>
        <p:spPr>
          <a:xfrm>
            <a:off x="6857998" y="0"/>
            <a:ext cx="5279572" cy="6840000"/>
          </a:xfrm>
        </p:spPr>
      </p:pic>
    </p:spTree>
    <p:extLst>
      <p:ext uri="{BB962C8B-B14F-4D97-AF65-F5344CB8AC3E}">
        <p14:creationId xmlns:p14="http://schemas.microsoft.com/office/powerpoint/2010/main" val="649327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Satellite Dish design template">
  <a:themeElements>
    <a:clrScheme name="Office Theme 4">
      <a:dk1>
        <a:srgbClr val="666A5C"/>
      </a:dk1>
      <a:lt1>
        <a:srgbClr val="FFFFFF"/>
      </a:lt1>
      <a:dk2>
        <a:srgbClr val="757868"/>
      </a:dk2>
      <a:lt2>
        <a:srgbClr val="C4C3AA"/>
      </a:lt2>
      <a:accent1>
        <a:srgbClr val="9AC2C0"/>
      </a:accent1>
      <a:accent2>
        <a:srgbClr val="4D4F45"/>
      </a:accent2>
      <a:accent3>
        <a:srgbClr val="BDBEB9"/>
      </a:accent3>
      <a:accent4>
        <a:srgbClr val="DADADA"/>
      </a:accent4>
      <a:accent5>
        <a:srgbClr val="CADDDC"/>
      </a:accent5>
      <a:accent6>
        <a:srgbClr val="45473E"/>
      </a:accent6>
      <a:hlink>
        <a:srgbClr val="009999"/>
      </a:hlink>
      <a:folHlink>
        <a:srgbClr val="BFCB4F"/>
      </a:folHlink>
    </a:clrScheme>
    <a:fontScheme name="Office Them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SG"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SG"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660000"/>
        </a:dk1>
        <a:lt1>
          <a:srgbClr val="FFFFFF"/>
        </a:lt1>
        <a:dk2>
          <a:srgbClr val="A80000"/>
        </a:dk2>
        <a:lt2>
          <a:srgbClr val="FFFF99"/>
        </a:lt2>
        <a:accent1>
          <a:srgbClr val="FF6600"/>
        </a:accent1>
        <a:accent2>
          <a:srgbClr val="6A0000"/>
        </a:accent2>
        <a:accent3>
          <a:srgbClr val="D1AAAA"/>
        </a:accent3>
        <a:accent4>
          <a:srgbClr val="DADADA"/>
        </a:accent4>
        <a:accent5>
          <a:srgbClr val="FFB8AA"/>
        </a:accent5>
        <a:accent6>
          <a:srgbClr val="5F00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
      <a:clrScheme name="Office Theme 2">
        <a:dk1>
          <a:srgbClr val="6A4700"/>
        </a:dk1>
        <a:lt1>
          <a:srgbClr val="FFFFFF"/>
        </a:lt1>
        <a:dk2>
          <a:srgbClr val="522900"/>
        </a:dk2>
        <a:lt2>
          <a:srgbClr val="FFFF99"/>
        </a:lt2>
        <a:accent1>
          <a:srgbClr val="CC9900"/>
        </a:accent1>
        <a:accent2>
          <a:srgbClr val="9C7300"/>
        </a:accent2>
        <a:accent3>
          <a:srgbClr val="B3ACAA"/>
        </a:accent3>
        <a:accent4>
          <a:srgbClr val="DADADA"/>
        </a:accent4>
        <a:accent5>
          <a:srgbClr val="E2CAAA"/>
        </a:accent5>
        <a:accent6>
          <a:srgbClr val="8D6800"/>
        </a:accent6>
        <a:hlink>
          <a:srgbClr val="FF9900"/>
        </a:hlink>
        <a:folHlink>
          <a:srgbClr val="FFFF66"/>
        </a:folHlink>
      </a:clrScheme>
      <a:clrMap bg1="dk2" tx1="lt1" bg2="dk1" tx2="lt2" accent1="accent1" accent2="accent2" accent3="accent3" accent4="accent4" accent5="accent5" accent6="accent6" hlink="hlink" folHlink="folHlink"/>
    </a:extraClrScheme>
    <a:extraClrScheme>
      <a:clrScheme name="Office Theme 3">
        <a:dk1>
          <a:srgbClr val="495630"/>
        </a:dk1>
        <a:lt1>
          <a:srgbClr val="FFFFCC"/>
        </a:lt1>
        <a:dk2>
          <a:srgbClr val="2D361C"/>
        </a:dk2>
        <a:lt2>
          <a:srgbClr val="BAD38D"/>
        </a:lt2>
        <a:accent1>
          <a:srgbClr val="68803E"/>
        </a:accent1>
        <a:accent2>
          <a:srgbClr val="556636"/>
        </a:accent2>
        <a:accent3>
          <a:srgbClr val="ADAEAB"/>
        </a:accent3>
        <a:accent4>
          <a:srgbClr val="DADAAE"/>
        </a:accent4>
        <a:accent5>
          <a:srgbClr val="B9C0AF"/>
        </a:accent5>
        <a:accent6>
          <a:srgbClr val="4C5C30"/>
        </a:accent6>
        <a:hlink>
          <a:srgbClr val="339933"/>
        </a:hlink>
        <a:folHlink>
          <a:srgbClr val="D9D400"/>
        </a:folHlink>
      </a:clrScheme>
      <a:clrMap bg1="dk2" tx1="lt1" bg2="dk1" tx2="lt2" accent1="accent1" accent2="accent2" accent3="accent3" accent4="accent4" accent5="accent5" accent6="accent6" hlink="hlink" folHlink="folHlink"/>
    </a:extraClrScheme>
    <a:extraClrScheme>
      <a:clrScheme name="Office Theme 4">
        <a:dk1>
          <a:srgbClr val="666A5C"/>
        </a:dk1>
        <a:lt1>
          <a:srgbClr val="FFFFFF"/>
        </a:lt1>
        <a:dk2>
          <a:srgbClr val="757868"/>
        </a:dk2>
        <a:lt2>
          <a:srgbClr val="C4C3AA"/>
        </a:lt2>
        <a:accent1>
          <a:srgbClr val="9AC2C0"/>
        </a:accent1>
        <a:accent2>
          <a:srgbClr val="4D4F45"/>
        </a:accent2>
        <a:accent3>
          <a:srgbClr val="BDBEB9"/>
        </a:accent3>
        <a:accent4>
          <a:srgbClr val="DADADA"/>
        </a:accent4>
        <a:accent5>
          <a:srgbClr val="CADDDC"/>
        </a:accent5>
        <a:accent6>
          <a:srgbClr val="45473E"/>
        </a:accent6>
        <a:hlink>
          <a:srgbClr val="009999"/>
        </a:hlink>
        <a:folHlink>
          <a:srgbClr val="BFCB4F"/>
        </a:folHlink>
      </a:clrScheme>
      <a:clrMap bg1="dk2" tx1="lt1" bg2="dk1" tx2="lt2" accent1="accent1" accent2="accent2" accent3="accent3" accent4="accent4" accent5="accent5" accent6="accent6" hlink="hlink" folHlink="folHlink"/>
    </a:extraClrScheme>
    <a:extraClrScheme>
      <a:clrScheme name="Office Theme 5">
        <a:dk1>
          <a:srgbClr val="006664"/>
        </a:dk1>
        <a:lt1>
          <a:srgbClr val="FFFFFF"/>
        </a:lt1>
        <a:dk2>
          <a:srgbClr val="00908D"/>
        </a:dk2>
        <a:lt2>
          <a:srgbClr val="ADE5CD"/>
        </a:lt2>
        <a:accent1>
          <a:srgbClr val="00CCFF"/>
        </a:accent1>
        <a:accent2>
          <a:srgbClr val="006666"/>
        </a:accent2>
        <a:accent3>
          <a:srgbClr val="AAC6C5"/>
        </a:accent3>
        <a:accent4>
          <a:srgbClr val="DADADA"/>
        </a:accent4>
        <a:accent5>
          <a:srgbClr val="AAE2FF"/>
        </a:accent5>
        <a:accent6>
          <a:srgbClr val="005C5C"/>
        </a:accent6>
        <a:hlink>
          <a:srgbClr val="6DD8DB"/>
        </a:hlink>
        <a:folHlink>
          <a:srgbClr val="C5E2FF"/>
        </a:folHlink>
      </a:clrScheme>
      <a:clrMap bg1="dk2" tx1="lt1" bg2="dk1" tx2="lt2" accent1="accent1" accent2="accent2" accent3="accent3" accent4="accent4" accent5="accent5" accent6="accent6" hlink="hlink" folHlink="folHlink"/>
    </a:extraClrScheme>
    <a:extraClrScheme>
      <a:clrScheme name="Office Theme 6">
        <a:dk1>
          <a:srgbClr val="000000"/>
        </a:dk1>
        <a:lt1>
          <a:srgbClr val="DDDCC5"/>
        </a:lt1>
        <a:dk2>
          <a:srgbClr val="000000"/>
        </a:dk2>
        <a:lt2>
          <a:srgbClr val="B9B695"/>
        </a:lt2>
        <a:accent1>
          <a:srgbClr val="EAEBE9"/>
        </a:accent1>
        <a:accent2>
          <a:srgbClr val="BFBFAB"/>
        </a:accent2>
        <a:accent3>
          <a:srgbClr val="EBEBDF"/>
        </a:accent3>
        <a:accent4>
          <a:srgbClr val="000000"/>
        </a:accent4>
        <a:accent5>
          <a:srgbClr val="F3F3F2"/>
        </a:accent5>
        <a:accent6>
          <a:srgbClr val="ADAD9B"/>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336699"/>
        </a:accent1>
        <a:accent2>
          <a:srgbClr val="5F5F5F"/>
        </a:accent2>
        <a:accent3>
          <a:srgbClr val="AAAAAA"/>
        </a:accent3>
        <a:accent4>
          <a:srgbClr val="DADADA"/>
        </a:accent4>
        <a:accent5>
          <a:srgbClr val="ADB8CA"/>
        </a:accent5>
        <a:accent6>
          <a:srgbClr val="555555"/>
        </a:accent6>
        <a:hlink>
          <a:srgbClr val="BBE5FF"/>
        </a:hlink>
        <a:folHlink>
          <a:srgbClr val="B6B3E1"/>
        </a:folHlink>
      </a:clrScheme>
      <a:clrMap bg1="dk2" tx1="lt1" bg2="dk1" tx2="lt2" accent1="accent1" accent2="accent2" accent3="accent3" accent4="accent4" accent5="accent5" accent6="accent6" hlink="hlink" folHlink="folHlink"/>
    </a:extraClrScheme>
    <a:extraClrScheme>
      <a:clrScheme name="Office Theme 8">
        <a:dk1>
          <a:srgbClr val="000090"/>
        </a:dk1>
        <a:lt1>
          <a:srgbClr val="EAEAEA"/>
        </a:lt1>
        <a:dk2>
          <a:srgbClr val="3A3AB2"/>
        </a:dk2>
        <a:lt2>
          <a:srgbClr val="CAD4DC"/>
        </a:lt2>
        <a:accent1>
          <a:srgbClr val="3974AF"/>
        </a:accent1>
        <a:accent2>
          <a:srgbClr val="232369"/>
        </a:accent2>
        <a:accent3>
          <a:srgbClr val="AEAED5"/>
        </a:accent3>
        <a:accent4>
          <a:srgbClr val="C8C8C8"/>
        </a:accent4>
        <a:accent5>
          <a:srgbClr val="AEBCD4"/>
        </a:accent5>
        <a:accent6>
          <a:srgbClr val="1F1F5E"/>
        </a:accent6>
        <a:hlink>
          <a:srgbClr val="00CCFF"/>
        </a:hlink>
        <a:folHlink>
          <a:srgbClr val="6699FF"/>
        </a:folHlink>
      </a:clrScheme>
      <a:clrMap bg1="dk2" tx1="lt1" bg2="dk1" tx2="lt2" accent1="accent1" accent2="accent2" accent3="accent3" accent4="accent4" accent5="accent5" accent6="accent6" hlink="hlink" folHlink="folHlink"/>
    </a:extraClrScheme>
    <a:extraClrScheme>
      <a:clrScheme name="Office Theme 9">
        <a:dk1>
          <a:srgbClr val="9C9C9C"/>
        </a:dk1>
        <a:lt1>
          <a:srgbClr val="FFFFFF"/>
        </a:lt1>
        <a:dk2>
          <a:srgbClr val="8696CA"/>
        </a:dk2>
        <a:lt2>
          <a:srgbClr val="FFFFFF"/>
        </a:lt2>
        <a:accent1>
          <a:srgbClr val="97D1D5"/>
        </a:accent1>
        <a:accent2>
          <a:srgbClr val="666699"/>
        </a:accent2>
        <a:accent3>
          <a:srgbClr val="C3C9E1"/>
        </a:accent3>
        <a:accent4>
          <a:srgbClr val="DADADA"/>
        </a:accent4>
        <a:accent5>
          <a:srgbClr val="C9E5E7"/>
        </a:accent5>
        <a:accent6>
          <a:srgbClr val="5C5C8A"/>
        </a:accent6>
        <a:hlink>
          <a:srgbClr val="0000FF"/>
        </a:hlink>
        <a:folHlink>
          <a:srgbClr val="00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P102325510_template">
  <a:themeElements>
    <a:clrScheme name="Custom 54">
      <a:dk1>
        <a:sysClr val="windowText" lastClr="000000"/>
      </a:dk1>
      <a:lt1>
        <a:sysClr val="window" lastClr="FFFFFF"/>
      </a:lt1>
      <a:dk2>
        <a:srgbClr val="000000"/>
      </a:dk2>
      <a:lt2>
        <a:srgbClr val="FFFFFF"/>
      </a:lt2>
      <a:accent1>
        <a:srgbClr val="748278"/>
      </a:accent1>
      <a:accent2>
        <a:srgbClr val="414E59"/>
      </a:accent2>
      <a:accent3>
        <a:srgbClr val="4D4D89"/>
      </a:accent3>
      <a:accent4>
        <a:srgbClr val="95A5BB"/>
      </a:accent4>
      <a:accent5>
        <a:srgbClr val="57677B"/>
      </a:accent5>
      <a:accent6>
        <a:srgbClr val="50717C"/>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57440</TotalTime>
  <Words>2319</Words>
  <Application>Microsoft Office PowerPoint</Application>
  <PresentationFormat>Widescreen</PresentationFormat>
  <Paragraphs>263</Paragraphs>
  <Slides>60</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Arial</vt:lpstr>
      <vt:lpstr>Arial Rounded MT Bold</vt:lpstr>
      <vt:lpstr>Calibri</vt:lpstr>
      <vt:lpstr>Franklin Gothic Book</vt:lpstr>
      <vt:lpstr>Franklin Gothic Medium</vt:lpstr>
      <vt:lpstr>Verdana</vt:lpstr>
      <vt:lpstr>Wingdings</vt:lpstr>
      <vt:lpstr>Wingdings 2</vt:lpstr>
      <vt:lpstr>Satellite Dish design template</vt:lpstr>
      <vt:lpstr>TP102325510_template</vt:lpstr>
      <vt:lpstr>An overview of the ICAL detectors</vt:lpstr>
      <vt:lpstr>Facts and Figures of ICAL detectors</vt:lpstr>
      <vt:lpstr>Underground laboratory of the INO project</vt:lpstr>
      <vt:lpstr>The choice of detector: ICAL</vt:lpstr>
      <vt:lpstr>PowerPoint Presentation</vt:lpstr>
      <vt:lpstr>Resistive Plate Chambers (RPCs)</vt:lpstr>
      <vt:lpstr>PowerPoint Presentation</vt:lpstr>
      <vt:lpstr>Materials for RPC fabrication</vt:lpstr>
      <vt:lpstr>PowerPoint Presentation</vt:lpstr>
      <vt:lpstr>Spray painting plant at IICHEP</vt:lpstr>
      <vt:lpstr>PowerPoint Presentation</vt:lpstr>
      <vt:lpstr>PowerPoint Presentation</vt:lpstr>
      <vt:lpstr>PowerPoint Presentation</vt:lpstr>
      <vt:lpstr>PowerPoint Presentation</vt:lpstr>
      <vt:lpstr>PowerPoint Presentation</vt:lpstr>
      <vt:lpstr>PowerPoint Presentation</vt:lpstr>
      <vt:lpstr>A collage of cosmic ray muon events</vt:lpstr>
      <vt:lpstr>PowerPoint Presentation</vt:lpstr>
      <vt:lpstr>Muons and hadrons in the RPC stack</vt:lpstr>
      <vt:lpstr>PowerPoint Presentation</vt:lpstr>
      <vt:lpstr>Characterisation studies of RPCs</vt:lpstr>
      <vt:lpstr>PowerPoint Presentation</vt:lpstr>
      <vt:lpstr>Functions of ICAL electronics</vt:lpstr>
      <vt:lpstr>PowerPoint Presentation</vt:lpstr>
      <vt:lpstr>Components of ICAL electronics</vt:lpstr>
      <vt:lpstr>Analog front-end electronics for RPCs</vt:lpstr>
      <vt:lpstr>Multi-hit Time-to-Digital Converter ASIC</vt:lpstr>
      <vt:lpstr>DFE module – the workhorse</vt:lpstr>
      <vt:lpstr>PowerPoint Presentation</vt:lpstr>
      <vt:lpstr>PowerPoint Presentation</vt:lpstr>
      <vt:lpstr>PowerPoint Presentation</vt:lpstr>
      <vt:lpstr>PowerPoint Presentation</vt:lpstr>
      <vt:lpstr>PowerPoint Presentation</vt:lpstr>
      <vt:lpstr>Generations of signal processing electronics</vt:lpstr>
      <vt:lpstr>ICAL detector’s electronics boards</vt:lpstr>
      <vt:lpstr>PowerPoint Presentation</vt:lpstr>
      <vt:lpstr>Installation of RPCs in the ICAL detectors</vt:lpstr>
      <vt:lpstr>Closed loop gas system</vt:lpstr>
      <vt:lpstr>Online gas chromatograph</vt:lpstr>
      <vt:lpstr>PowerPoint Presentation</vt:lpstr>
      <vt:lpstr>mini-ICAL detector taking data at IICHEP</vt:lpstr>
      <vt:lpstr>Studies with a compact muon veto detector</vt:lpstr>
      <vt:lpstr>Veto efficiencies for different CCMVD geometries</vt:lpstr>
      <vt:lpstr>Structure of veto detector around mini-ICAL</vt:lpstr>
      <vt:lpstr>Extruded plastic scintillators by Fermilab</vt:lpstr>
      <vt:lpstr>Kuraray WLS fibres</vt:lpstr>
      <vt:lpstr>Hamamatsu S13360-2050VE SiPM</vt:lpstr>
      <vt:lpstr>SiPM, scintillator and fibre characterisation</vt:lpstr>
      <vt:lpstr>Comic veto detector requirements</vt:lpstr>
      <vt:lpstr>Scintillator+Fibre+SiPM coupling scheme </vt:lpstr>
      <vt:lpstr>PowerPoint Presentation</vt:lpstr>
      <vt:lpstr>Di-counter assembly table with exhaust</vt:lpstr>
      <vt:lpstr>Electronics and DAQ for the veto detector</vt:lpstr>
      <vt:lpstr>Master plan of the IICHEP Campus, Madurai</vt:lpstr>
      <vt:lpstr>e-ICAL detector laboratory layout</vt:lpstr>
      <vt:lpstr>Conceptual design of the e-ICAL</vt:lpstr>
      <vt:lpstr>RPC production schedule</vt:lpstr>
      <vt:lpstr>Status and future outlook</vt:lpstr>
      <vt:lpstr>Backup slides</vt:lpstr>
      <vt:lpstr>Comparison of angular spectrum of cosmic rays</vt:lpstr>
    </vt:vector>
  </TitlesOfParts>
  <Company>TIFR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Satyanarayana Bheesette</cp:lastModifiedBy>
  <cp:revision>966</cp:revision>
  <cp:lastPrinted>2020-06-03T15:15:39Z</cp:lastPrinted>
  <dcterms:created xsi:type="dcterms:W3CDTF">2008-09-25T08:04:45Z</dcterms:created>
  <dcterms:modified xsi:type="dcterms:W3CDTF">2021-02-19T08:59:44Z</dcterms:modified>
</cp:coreProperties>
</file>